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60" r:id="rId4"/>
    <p:sldId id="267" r:id="rId5"/>
    <p:sldId id="268"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EE447-63E2-4918-82FE-5D0A7B64F2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E75210F6-18F8-47A4-B288-9673545CA4A8}">
      <dgm:prSet phldrT="[Text]" custT="1"/>
      <dgm:spPr/>
      <dgm:t>
        <a:bodyPr/>
        <a:lstStyle/>
        <a:p>
          <a:r>
            <a:rPr lang="en-US" sz="1200" dirty="0"/>
            <a:t>Population Data</a:t>
          </a:r>
        </a:p>
      </dgm:t>
    </dgm:pt>
    <dgm:pt modelId="{EEE64B48-A630-4257-B628-D91488EC0296}" type="parTrans" cxnId="{6CF9363A-2B76-43DC-BE23-C288B013BB50}">
      <dgm:prSet/>
      <dgm:spPr/>
      <dgm:t>
        <a:bodyPr/>
        <a:lstStyle/>
        <a:p>
          <a:endParaRPr lang="en-US"/>
        </a:p>
      </dgm:t>
    </dgm:pt>
    <dgm:pt modelId="{4D91E0E5-A5F6-4D67-B53F-0A11D097CDF5}" type="sibTrans" cxnId="{6CF9363A-2B76-43DC-BE23-C288B013BB50}">
      <dgm:prSet/>
      <dgm:spPr/>
      <dgm:t>
        <a:bodyPr/>
        <a:lstStyle/>
        <a:p>
          <a:endParaRPr lang="en-US"/>
        </a:p>
      </dgm:t>
    </dgm:pt>
    <dgm:pt modelId="{03C59BD8-84E6-4ECE-92C5-B8E7FF532F68}">
      <dgm:prSet phldrT="[Text]" custT="1"/>
      <dgm:spPr/>
      <dgm:t>
        <a:bodyPr/>
        <a:lstStyle/>
        <a:p>
          <a:pPr>
            <a:buFont typeface="Arial" panose="020B0604020202020204" pitchFamily="34" charset="0"/>
            <a:buChar char="•"/>
          </a:pPr>
          <a:r>
            <a:rPr lang="en-US" sz="1100" dirty="0"/>
            <a:t>Age, Gender</a:t>
          </a:r>
        </a:p>
      </dgm:t>
    </dgm:pt>
    <dgm:pt modelId="{7E18F22B-F8E0-4986-B006-5CF1D9B06EF7}" type="parTrans" cxnId="{F85F1E67-ADB9-4947-81ED-D19B89E5E030}">
      <dgm:prSet/>
      <dgm:spPr/>
      <dgm:t>
        <a:bodyPr/>
        <a:lstStyle/>
        <a:p>
          <a:endParaRPr lang="en-US"/>
        </a:p>
      </dgm:t>
    </dgm:pt>
    <dgm:pt modelId="{8DE267F8-90D5-499E-9D0F-5020220A3A86}" type="sibTrans" cxnId="{F85F1E67-ADB9-4947-81ED-D19B89E5E030}">
      <dgm:prSet/>
      <dgm:spPr/>
      <dgm:t>
        <a:bodyPr/>
        <a:lstStyle/>
        <a:p>
          <a:endParaRPr lang="en-US"/>
        </a:p>
      </dgm:t>
    </dgm:pt>
    <dgm:pt modelId="{FC3773ED-38ED-4AC2-B000-DAEBE2921127}">
      <dgm:prSet phldrT="[Text]" custT="1"/>
      <dgm:spPr/>
      <dgm:t>
        <a:bodyPr/>
        <a:lstStyle/>
        <a:p>
          <a:r>
            <a:rPr lang="en-US" sz="1200" dirty="0"/>
            <a:t>Appointment Data</a:t>
          </a:r>
        </a:p>
      </dgm:t>
    </dgm:pt>
    <dgm:pt modelId="{208B1EBC-31D4-48D7-98DF-F9BE32F2D707}" type="parTrans" cxnId="{AB47B388-4E6E-4EF3-94C1-64B084B77C6E}">
      <dgm:prSet/>
      <dgm:spPr/>
      <dgm:t>
        <a:bodyPr/>
        <a:lstStyle/>
        <a:p>
          <a:endParaRPr lang="en-US"/>
        </a:p>
      </dgm:t>
    </dgm:pt>
    <dgm:pt modelId="{D3173AB9-4EED-4F75-A976-2EA040424300}" type="sibTrans" cxnId="{AB47B388-4E6E-4EF3-94C1-64B084B77C6E}">
      <dgm:prSet/>
      <dgm:spPr/>
      <dgm:t>
        <a:bodyPr/>
        <a:lstStyle/>
        <a:p>
          <a:endParaRPr lang="en-US"/>
        </a:p>
      </dgm:t>
    </dgm:pt>
    <dgm:pt modelId="{FA5D77B1-335B-49ED-878F-2F93CEB1BCDD}">
      <dgm:prSet phldrT="[Text]" custT="1"/>
      <dgm:spPr/>
      <dgm:t>
        <a:bodyPr/>
        <a:lstStyle/>
        <a:p>
          <a:pPr>
            <a:buFont typeface="Arial" panose="020B0604020202020204" pitchFamily="34" charset="0"/>
            <a:buChar char="•"/>
          </a:pPr>
          <a:r>
            <a:rPr lang="en-US" sz="1100" dirty="0"/>
            <a:t>Date of appointment, Date of scheduling appointment, SMS Reminder</a:t>
          </a:r>
        </a:p>
      </dgm:t>
    </dgm:pt>
    <dgm:pt modelId="{BA0E1E71-709C-4E57-9B5F-EF00FA2E013C}" type="parTrans" cxnId="{F026A4ED-AEC0-45CF-BF1B-1EE3C67659BD}">
      <dgm:prSet/>
      <dgm:spPr/>
      <dgm:t>
        <a:bodyPr/>
        <a:lstStyle/>
        <a:p>
          <a:endParaRPr lang="en-US"/>
        </a:p>
      </dgm:t>
    </dgm:pt>
    <dgm:pt modelId="{2F72DB60-29B8-4DD4-A2C6-A51C6EEB8335}" type="sibTrans" cxnId="{F026A4ED-AEC0-45CF-BF1B-1EE3C67659BD}">
      <dgm:prSet/>
      <dgm:spPr/>
      <dgm:t>
        <a:bodyPr/>
        <a:lstStyle/>
        <a:p>
          <a:endParaRPr lang="en-US"/>
        </a:p>
      </dgm:t>
    </dgm:pt>
    <dgm:pt modelId="{BA7F6E69-71AC-474F-8C07-7EA8C631654F}">
      <dgm:prSet phldrT="[Text]" custT="1"/>
      <dgm:spPr/>
      <dgm:t>
        <a:bodyPr/>
        <a:lstStyle/>
        <a:p>
          <a:pPr>
            <a:buFont typeface="Arial" panose="020B0604020202020204" pitchFamily="34" charset="0"/>
            <a:buChar char="•"/>
          </a:pPr>
          <a:r>
            <a:rPr lang="en-US" sz="1100" dirty="0"/>
            <a:t>Health related information: Alcoholism, Hypertension, Diabetes, Handicap</a:t>
          </a:r>
        </a:p>
      </dgm:t>
    </dgm:pt>
    <dgm:pt modelId="{4CE6CC2F-2B87-44C8-8F42-0EF3FBFC05AE}" type="parTrans" cxnId="{D5B50733-8768-44BE-B77D-02B76B1E3A81}">
      <dgm:prSet/>
      <dgm:spPr/>
      <dgm:t>
        <a:bodyPr/>
        <a:lstStyle/>
        <a:p>
          <a:endParaRPr lang="en-US"/>
        </a:p>
      </dgm:t>
    </dgm:pt>
    <dgm:pt modelId="{D038A828-E949-416C-B117-CFA671733C9E}" type="sibTrans" cxnId="{D5B50733-8768-44BE-B77D-02B76B1E3A81}">
      <dgm:prSet/>
      <dgm:spPr/>
      <dgm:t>
        <a:bodyPr/>
        <a:lstStyle/>
        <a:p>
          <a:endParaRPr lang="en-US"/>
        </a:p>
      </dgm:t>
    </dgm:pt>
    <dgm:pt modelId="{DB787A98-A5D3-4EAC-88DE-28BDEB5AD28A}">
      <dgm:prSet phldrT="[Text]" custT="1"/>
      <dgm:spPr/>
      <dgm:t>
        <a:bodyPr/>
        <a:lstStyle/>
        <a:p>
          <a:pPr>
            <a:buFont typeface="Arial" panose="020B0604020202020204" pitchFamily="34" charset="0"/>
            <a:buChar char="•"/>
          </a:pPr>
          <a:r>
            <a:rPr lang="en-US" sz="1100" dirty="0"/>
            <a:t>Target</a:t>
          </a:r>
        </a:p>
      </dgm:t>
    </dgm:pt>
    <dgm:pt modelId="{CA710D1E-0B53-4B53-968F-2F76287B628B}" type="parTrans" cxnId="{42054765-CFB9-479E-A41B-929F650B4E39}">
      <dgm:prSet/>
      <dgm:spPr/>
      <dgm:t>
        <a:bodyPr/>
        <a:lstStyle/>
        <a:p>
          <a:endParaRPr lang="en-US"/>
        </a:p>
      </dgm:t>
    </dgm:pt>
    <dgm:pt modelId="{E0CE052A-569E-489B-99BD-BB51634EF5E9}" type="sibTrans" cxnId="{42054765-CFB9-479E-A41B-929F650B4E39}">
      <dgm:prSet/>
      <dgm:spPr/>
      <dgm:t>
        <a:bodyPr/>
        <a:lstStyle/>
        <a:p>
          <a:endParaRPr lang="en-US"/>
        </a:p>
      </dgm:t>
    </dgm:pt>
    <dgm:pt modelId="{4AAE09BC-5BA2-4F07-BF87-9C31553BE253}">
      <dgm:prSet custT="1"/>
      <dgm:spPr/>
      <dgm:t>
        <a:bodyPr/>
        <a:lstStyle/>
        <a:p>
          <a:r>
            <a:rPr lang="en-US" sz="1100" dirty="0"/>
            <a:t>If a patient shows up or not to the appointment</a:t>
          </a:r>
        </a:p>
      </dgm:t>
    </dgm:pt>
    <dgm:pt modelId="{159B272C-6137-43F1-9219-FEE8C20F10E5}" type="parTrans" cxnId="{AFFA30E8-0D3B-4C1E-8A58-95431D14F96F}">
      <dgm:prSet/>
      <dgm:spPr/>
      <dgm:t>
        <a:bodyPr/>
        <a:lstStyle/>
        <a:p>
          <a:endParaRPr lang="en-US"/>
        </a:p>
      </dgm:t>
    </dgm:pt>
    <dgm:pt modelId="{D9656F45-CEC4-4C05-9FF1-2236025F1570}" type="sibTrans" cxnId="{AFFA30E8-0D3B-4C1E-8A58-95431D14F96F}">
      <dgm:prSet/>
      <dgm:spPr/>
      <dgm:t>
        <a:bodyPr/>
        <a:lstStyle/>
        <a:p>
          <a:endParaRPr lang="en-US"/>
        </a:p>
      </dgm:t>
    </dgm:pt>
    <dgm:pt modelId="{4CFD2386-4C61-44DA-B8D2-8B2E6E151F3A}" type="pres">
      <dgm:prSet presAssocID="{B02EE447-63E2-4918-82FE-5D0A7B64F27E}" presName="Name0" presStyleCnt="0">
        <dgm:presLayoutVars>
          <dgm:dir/>
          <dgm:animLvl val="lvl"/>
          <dgm:resizeHandles val="exact"/>
        </dgm:presLayoutVars>
      </dgm:prSet>
      <dgm:spPr/>
    </dgm:pt>
    <dgm:pt modelId="{421F401B-F6A4-471E-8821-73D53CBFDB5F}" type="pres">
      <dgm:prSet presAssocID="{E75210F6-18F8-47A4-B288-9673545CA4A8}" presName="composite" presStyleCnt="0"/>
      <dgm:spPr/>
    </dgm:pt>
    <dgm:pt modelId="{1BE16BF8-8162-4953-8C4D-D361B117A2E4}" type="pres">
      <dgm:prSet presAssocID="{E75210F6-18F8-47A4-B288-9673545CA4A8}" presName="parTx" presStyleLbl="alignNode1" presStyleIdx="0" presStyleCnt="3">
        <dgm:presLayoutVars>
          <dgm:chMax val="0"/>
          <dgm:chPref val="0"/>
          <dgm:bulletEnabled val="1"/>
        </dgm:presLayoutVars>
      </dgm:prSet>
      <dgm:spPr/>
    </dgm:pt>
    <dgm:pt modelId="{D928007B-10F9-4BBF-94DD-620EE168607C}" type="pres">
      <dgm:prSet presAssocID="{E75210F6-18F8-47A4-B288-9673545CA4A8}" presName="desTx" presStyleLbl="alignAccFollowNode1" presStyleIdx="0" presStyleCnt="3">
        <dgm:presLayoutVars>
          <dgm:bulletEnabled val="1"/>
        </dgm:presLayoutVars>
      </dgm:prSet>
      <dgm:spPr/>
    </dgm:pt>
    <dgm:pt modelId="{D02520AC-3D68-4804-8A0B-59992223F6E3}" type="pres">
      <dgm:prSet presAssocID="{4D91E0E5-A5F6-4D67-B53F-0A11D097CDF5}" presName="space" presStyleCnt="0"/>
      <dgm:spPr/>
    </dgm:pt>
    <dgm:pt modelId="{93E76F2B-7768-420B-99CF-F7115C0B2CEF}" type="pres">
      <dgm:prSet presAssocID="{FC3773ED-38ED-4AC2-B000-DAEBE2921127}" presName="composite" presStyleCnt="0"/>
      <dgm:spPr/>
    </dgm:pt>
    <dgm:pt modelId="{10C5ECB5-79FD-46F3-98AB-501DDDEAF5E3}" type="pres">
      <dgm:prSet presAssocID="{FC3773ED-38ED-4AC2-B000-DAEBE2921127}" presName="parTx" presStyleLbl="alignNode1" presStyleIdx="1" presStyleCnt="3">
        <dgm:presLayoutVars>
          <dgm:chMax val="0"/>
          <dgm:chPref val="0"/>
          <dgm:bulletEnabled val="1"/>
        </dgm:presLayoutVars>
      </dgm:prSet>
      <dgm:spPr/>
    </dgm:pt>
    <dgm:pt modelId="{DE9D8679-7CFF-4E0E-9BD7-9EE4730D100A}" type="pres">
      <dgm:prSet presAssocID="{FC3773ED-38ED-4AC2-B000-DAEBE2921127}" presName="desTx" presStyleLbl="alignAccFollowNode1" presStyleIdx="1" presStyleCnt="3">
        <dgm:presLayoutVars>
          <dgm:bulletEnabled val="1"/>
        </dgm:presLayoutVars>
      </dgm:prSet>
      <dgm:spPr/>
    </dgm:pt>
    <dgm:pt modelId="{DCD012F5-58E7-4A1B-B1A2-F2156EB3E1C3}" type="pres">
      <dgm:prSet presAssocID="{D3173AB9-4EED-4F75-A976-2EA040424300}" presName="space" presStyleCnt="0"/>
      <dgm:spPr/>
    </dgm:pt>
    <dgm:pt modelId="{6302D5C5-A115-4D46-A4AC-42F789872F18}" type="pres">
      <dgm:prSet presAssocID="{DB787A98-A5D3-4EAC-88DE-28BDEB5AD28A}" presName="composite" presStyleCnt="0"/>
      <dgm:spPr/>
    </dgm:pt>
    <dgm:pt modelId="{4BF9CD62-B06B-454E-AC8A-7FC9569EB767}" type="pres">
      <dgm:prSet presAssocID="{DB787A98-A5D3-4EAC-88DE-28BDEB5AD28A}" presName="parTx" presStyleLbl="alignNode1" presStyleIdx="2" presStyleCnt="3">
        <dgm:presLayoutVars>
          <dgm:chMax val="0"/>
          <dgm:chPref val="0"/>
          <dgm:bulletEnabled val="1"/>
        </dgm:presLayoutVars>
      </dgm:prSet>
      <dgm:spPr/>
    </dgm:pt>
    <dgm:pt modelId="{E7AB484E-E1F8-4A32-A1E2-588E46626F2D}" type="pres">
      <dgm:prSet presAssocID="{DB787A98-A5D3-4EAC-88DE-28BDEB5AD28A}" presName="desTx" presStyleLbl="alignAccFollowNode1" presStyleIdx="2" presStyleCnt="3">
        <dgm:presLayoutVars>
          <dgm:bulletEnabled val="1"/>
        </dgm:presLayoutVars>
      </dgm:prSet>
      <dgm:spPr/>
    </dgm:pt>
  </dgm:ptLst>
  <dgm:cxnLst>
    <dgm:cxn modelId="{37BCE732-4C73-4EA9-8EC6-9D9D158FB57D}" type="presOf" srcId="{03C59BD8-84E6-4ECE-92C5-B8E7FF532F68}" destId="{D928007B-10F9-4BBF-94DD-620EE168607C}" srcOrd="0" destOrd="0" presId="urn:microsoft.com/office/officeart/2005/8/layout/hList1"/>
    <dgm:cxn modelId="{1066F232-623D-42F1-8C2E-0F6CCF011FB4}" type="presOf" srcId="{FC3773ED-38ED-4AC2-B000-DAEBE2921127}" destId="{10C5ECB5-79FD-46F3-98AB-501DDDEAF5E3}" srcOrd="0" destOrd="0" presId="urn:microsoft.com/office/officeart/2005/8/layout/hList1"/>
    <dgm:cxn modelId="{D5B50733-8768-44BE-B77D-02B76B1E3A81}" srcId="{E75210F6-18F8-47A4-B288-9673545CA4A8}" destId="{BA7F6E69-71AC-474F-8C07-7EA8C631654F}" srcOrd="1" destOrd="0" parTransId="{4CE6CC2F-2B87-44C8-8F42-0EF3FBFC05AE}" sibTransId="{D038A828-E949-416C-B117-CFA671733C9E}"/>
    <dgm:cxn modelId="{6CF9363A-2B76-43DC-BE23-C288B013BB50}" srcId="{B02EE447-63E2-4918-82FE-5D0A7B64F27E}" destId="{E75210F6-18F8-47A4-B288-9673545CA4A8}" srcOrd="0" destOrd="0" parTransId="{EEE64B48-A630-4257-B628-D91488EC0296}" sibTransId="{4D91E0E5-A5F6-4D67-B53F-0A11D097CDF5}"/>
    <dgm:cxn modelId="{42054765-CFB9-479E-A41B-929F650B4E39}" srcId="{B02EE447-63E2-4918-82FE-5D0A7B64F27E}" destId="{DB787A98-A5D3-4EAC-88DE-28BDEB5AD28A}" srcOrd="2" destOrd="0" parTransId="{CA710D1E-0B53-4B53-968F-2F76287B628B}" sibTransId="{E0CE052A-569E-489B-99BD-BB51634EF5E9}"/>
    <dgm:cxn modelId="{DA232146-1F5D-4679-A165-E0BFD18C35F6}" type="presOf" srcId="{FA5D77B1-335B-49ED-878F-2F93CEB1BCDD}" destId="{DE9D8679-7CFF-4E0E-9BD7-9EE4730D100A}" srcOrd="0" destOrd="0" presId="urn:microsoft.com/office/officeart/2005/8/layout/hList1"/>
    <dgm:cxn modelId="{F85F1E67-ADB9-4947-81ED-D19B89E5E030}" srcId="{E75210F6-18F8-47A4-B288-9673545CA4A8}" destId="{03C59BD8-84E6-4ECE-92C5-B8E7FF532F68}" srcOrd="0" destOrd="0" parTransId="{7E18F22B-F8E0-4986-B006-5CF1D9B06EF7}" sibTransId="{8DE267F8-90D5-499E-9D0F-5020220A3A86}"/>
    <dgm:cxn modelId="{6D17DB49-0F63-49A9-87B5-197EFD602C73}" type="presOf" srcId="{E75210F6-18F8-47A4-B288-9673545CA4A8}" destId="{1BE16BF8-8162-4953-8C4D-D361B117A2E4}" srcOrd="0" destOrd="0" presId="urn:microsoft.com/office/officeart/2005/8/layout/hList1"/>
    <dgm:cxn modelId="{EB7AE24B-019B-422D-BCEC-5CAFADA215E8}" type="presOf" srcId="{BA7F6E69-71AC-474F-8C07-7EA8C631654F}" destId="{D928007B-10F9-4BBF-94DD-620EE168607C}" srcOrd="0" destOrd="1" presId="urn:microsoft.com/office/officeart/2005/8/layout/hList1"/>
    <dgm:cxn modelId="{0F850E53-DDB6-4671-AC06-3137DA2A557E}" type="presOf" srcId="{B02EE447-63E2-4918-82FE-5D0A7B64F27E}" destId="{4CFD2386-4C61-44DA-B8D2-8B2E6E151F3A}" srcOrd="0" destOrd="0" presId="urn:microsoft.com/office/officeart/2005/8/layout/hList1"/>
    <dgm:cxn modelId="{AB47B388-4E6E-4EF3-94C1-64B084B77C6E}" srcId="{B02EE447-63E2-4918-82FE-5D0A7B64F27E}" destId="{FC3773ED-38ED-4AC2-B000-DAEBE2921127}" srcOrd="1" destOrd="0" parTransId="{208B1EBC-31D4-48D7-98DF-F9BE32F2D707}" sibTransId="{D3173AB9-4EED-4F75-A976-2EA040424300}"/>
    <dgm:cxn modelId="{627EBD8D-69FB-4D9F-A608-34D9E39D3E8A}" type="presOf" srcId="{DB787A98-A5D3-4EAC-88DE-28BDEB5AD28A}" destId="{4BF9CD62-B06B-454E-AC8A-7FC9569EB767}" srcOrd="0" destOrd="0" presId="urn:microsoft.com/office/officeart/2005/8/layout/hList1"/>
    <dgm:cxn modelId="{A17D0EA2-C4AF-4AF1-84BC-B450A26CABAD}" type="presOf" srcId="{4AAE09BC-5BA2-4F07-BF87-9C31553BE253}" destId="{E7AB484E-E1F8-4A32-A1E2-588E46626F2D}" srcOrd="0" destOrd="0" presId="urn:microsoft.com/office/officeart/2005/8/layout/hList1"/>
    <dgm:cxn modelId="{AFFA30E8-0D3B-4C1E-8A58-95431D14F96F}" srcId="{DB787A98-A5D3-4EAC-88DE-28BDEB5AD28A}" destId="{4AAE09BC-5BA2-4F07-BF87-9C31553BE253}" srcOrd="0" destOrd="0" parTransId="{159B272C-6137-43F1-9219-FEE8C20F10E5}" sibTransId="{D9656F45-CEC4-4C05-9FF1-2236025F1570}"/>
    <dgm:cxn modelId="{F026A4ED-AEC0-45CF-BF1B-1EE3C67659BD}" srcId="{FC3773ED-38ED-4AC2-B000-DAEBE2921127}" destId="{FA5D77B1-335B-49ED-878F-2F93CEB1BCDD}" srcOrd="0" destOrd="0" parTransId="{BA0E1E71-709C-4E57-9B5F-EF00FA2E013C}" sibTransId="{2F72DB60-29B8-4DD4-A2C6-A51C6EEB8335}"/>
    <dgm:cxn modelId="{8E6B5046-0379-4543-AA97-AC9122A4F673}" type="presParOf" srcId="{4CFD2386-4C61-44DA-B8D2-8B2E6E151F3A}" destId="{421F401B-F6A4-471E-8821-73D53CBFDB5F}" srcOrd="0" destOrd="0" presId="urn:microsoft.com/office/officeart/2005/8/layout/hList1"/>
    <dgm:cxn modelId="{B8BBDFBF-A58E-4A0F-9543-2B612BA08225}" type="presParOf" srcId="{421F401B-F6A4-471E-8821-73D53CBFDB5F}" destId="{1BE16BF8-8162-4953-8C4D-D361B117A2E4}" srcOrd="0" destOrd="0" presId="urn:microsoft.com/office/officeart/2005/8/layout/hList1"/>
    <dgm:cxn modelId="{7CE4C015-E3BF-457E-8389-E28DB253B404}" type="presParOf" srcId="{421F401B-F6A4-471E-8821-73D53CBFDB5F}" destId="{D928007B-10F9-4BBF-94DD-620EE168607C}" srcOrd="1" destOrd="0" presId="urn:microsoft.com/office/officeart/2005/8/layout/hList1"/>
    <dgm:cxn modelId="{6FEC27D4-965E-43B3-9714-1542DB4CEE1F}" type="presParOf" srcId="{4CFD2386-4C61-44DA-B8D2-8B2E6E151F3A}" destId="{D02520AC-3D68-4804-8A0B-59992223F6E3}" srcOrd="1" destOrd="0" presId="urn:microsoft.com/office/officeart/2005/8/layout/hList1"/>
    <dgm:cxn modelId="{68C247F5-26DA-4E11-A5C4-714006213F4D}" type="presParOf" srcId="{4CFD2386-4C61-44DA-B8D2-8B2E6E151F3A}" destId="{93E76F2B-7768-420B-99CF-F7115C0B2CEF}" srcOrd="2" destOrd="0" presId="urn:microsoft.com/office/officeart/2005/8/layout/hList1"/>
    <dgm:cxn modelId="{B3A8EFD3-4911-4F4C-8FE5-E79DC5FA6CC3}" type="presParOf" srcId="{93E76F2B-7768-420B-99CF-F7115C0B2CEF}" destId="{10C5ECB5-79FD-46F3-98AB-501DDDEAF5E3}" srcOrd="0" destOrd="0" presId="urn:microsoft.com/office/officeart/2005/8/layout/hList1"/>
    <dgm:cxn modelId="{8B66C16F-D956-42CB-B552-51698708F599}" type="presParOf" srcId="{93E76F2B-7768-420B-99CF-F7115C0B2CEF}" destId="{DE9D8679-7CFF-4E0E-9BD7-9EE4730D100A}" srcOrd="1" destOrd="0" presId="urn:microsoft.com/office/officeart/2005/8/layout/hList1"/>
    <dgm:cxn modelId="{294A38B9-C3D4-499A-96A4-9A2685A3C19B}" type="presParOf" srcId="{4CFD2386-4C61-44DA-B8D2-8B2E6E151F3A}" destId="{DCD012F5-58E7-4A1B-B1A2-F2156EB3E1C3}" srcOrd="3" destOrd="0" presId="urn:microsoft.com/office/officeart/2005/8/layout/hList1"/>
    <dgm:cxn modelId="{F74687D2-D64E-42BD-B5C7-A6136E00C69D}" type="presParOf" srcId="{4CFD2386-4C61-44DA-B8D2-8B2E6E151F3A}" destId="{6302D5C5-A115-4D46-A4AC-42F789872F18}" srcOrd="4" destOrd="0" presId="urn:microsoft.com/office/officeart/2005/8/layout/hList1"/>
    <dgm:cxn modelId="{B15CDEB3-91B3-417C-B082-490336BAE215}" type="presParOf" srcId="{6302D5C5-A115-4D46-A4AC-42F789872F18}" destId="{4BF9CD62-B06B-454E-AC8A-7FC9569EB767}" srcOrd="0" destOrd="0" presId="urn:microsoft.com/office/officeart/2005/8/layout/hList1"/>
    <dgm:cxn modelId="{52119274-46A6-4693-8F4E-4F66D4E9E04B}" type="presParOf" srcId="{6302D5C5-A115-4D46-A4AC-42F789872F18}" destId="{E7AB484E-E1F8-4A32-A1E2-588E46626F2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16BF8-8162-4953-8C4D-D361B117A2E4}">
      <dsp:nvSpPr>
        <dsp:cNvPr id="0" name=""/>
        <dsp:cNvSpPr/>
      </dsp:nvSpPr>
      <dsp:spPr>
        <a:xfrm>
          <a:off x="1754"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Population Data</a:t>
          </a:r>
        </a:p>
      </dsp:txBody>
      <dsp:txXfrm>
        <a:off x="1754" y="9001"/>
        <a:ext cx="1710194" cy="489600"/>
      </dsp:txXfrm>
    </dsp:sp>
    <dsp:sp modelId="{D928007B-10F9-4BBF-94DD-620EE168607C}">
      <dsp:nvSpPr>
        <dsp:cNvPr id="0" name=""/>
        <dsp:cNvSpPr/>
      </dsp:nvSpPr>
      <dsp:spPr>
        <a:xfrm>
          <a:off x="1754"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Age, Gender</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Health related information: Alcoholism, Hypertension, Diabetes, Handicap</a:t>
          </a:r>
        </a:p>
      </dsp:txBody>
      <dsp:txXfrm>
        <a:off x="1754" y="498601"/>
        <a:ext cx="1710194" cy="956632"/>
      </dsp:txXfrm>
    </dsp:sp>
    <dsp:sp modelId="{10C5ECB5-79FD-46F3-98AB-501DDDEAF5E3}">
      <dsp:nvSpPr>
        <dsp:cNvPr id="0" name=""/>
        <dsp:cNvSpPr/>
      </dsp:nvSpPr>
      <dsp:spPr>
        <a:xfrm>
          <a:off x="1951375"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Appointment Data</a:t>
          </a:r>
        </a:p>
      </dsp:txBody>
      <dsp:txXfrm>
        <a:off x="1951375" y="9001"/>
        <a:ext cx="1710194" cy="489600"/>
      </dsp:txXfrm>
    </dsp:sp>
    <dsp:sp modelId="{DE9D8679-7CFF-4E0E-9BD7-9EE4730D100A}">
      <dsp:nvSpPr>
        <dsp:cNvPr id="0" name=""/>
        <dsp:cNvSpPr/>
      </dsp:nvSpPr>
      <dsp:spPr>
        <a:xfrm>
          <a:off x="1951375"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Date of appointment, Date of scheduling appointment, SMS Reminder</a:t>
          </a:r>
        </a:p>
      </dsp:txBody>
      <dsp:txXfrm>
        <a:off x="1951375" y="498601"/>
        <a:ext cx="1710194" cy="956632"/>
      </dsp:txXfrm>
    </dsp:sp>
    <dsp:sp modelId="{4BF9CD62-B06B-454E-AC8A-7FC9569EB767}">
      <dsp:nvSpPr>
        <dsp:cNvPr id="0" name=""/>
        <dsp:cNvSpPr/>
      </dsp:nvSpPr>
      <dsp:spPr>
        <a:xfrm>
          <a:off x="3900996"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kern="1200" dirty="0"/>
            <a:t>Target</a:t>
          </a:r>
        </a:p>
      </dsp:txBody>
      <dsp:txXfrm>
        <a:off x="3900996" y="9001"/>
        <a:ext cx="1710194" cy="489600"/>
      </dsp:txXfrm>
    </dsp:sp>
    <dsp:sp modelId="{E7AB484E-E1F8-4A32-A1E2-588E46626F2D}">
      <dsp:nvSpPr>
        <dsp:cNvPr id="0" name=""/>
        <dsp:cNvSpPr/>
      </dsp:nvSpPr>
      <dsp:spPr>
        <a:xfrm>
          <a:off x="3900996"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If a patient shows up or not to the appointment</a:t>
          </a:r>
        </a:p>
      </dsp:txBody>
      <dsp:txXfrm>
        <a:off x="3900996" y="498601"/>
        <a:ext cx="1710194" cy="9566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7BE2-BD1C-428B-B149-C37859E8C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AA6DF-74A3-4A19-AB0A-4CED51AB0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20BA29-5E03-4F41-BB84-A5A31C3A0DC6}"/>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497947A1-8AC5-44D7-AE54-2F481FB8B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D20A6-7108-4E4C-84D4-6BB55AC59D7D}"/>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10275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8198-DAD9-44FC-B059-221B1BC6E2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46B6F-771D-4C05-8145-A2A24364E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BBEA9-051C-4827-B247-5A72CA18CD23}"/>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49FFF6A2-9428-486F-8D5B-0463E3757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5A6D1-2CE9-4C48-B90F-A82E99160CAB}"/>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68442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2ED90-99BA-4809-87E4-147B20799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4D8B46-5016-4488-A2EA-24D20413D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8A535-045E-4E2E-B5BC-6A0288AA78C1}"/>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52107415-A975-4798-8B4B-2AB186C5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55DC1-DF52-401A-82A6-69A85F9F8852}"/>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74274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1B76-09FE-47F7-BB09-311F1E254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D725A-8DBE-4A7A-88CF-9E959014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596E1-4C4B-411E-8492-F2407F968737}"/>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7AE7C236-CD26-49E5-B65D-AF39A8D8F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F4C5D-20D2-493C-AE58-21A40BB59A5B}"/>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16981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0976-16FC-4E08-90F9-4DC06C119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EF371-DB56-421D-AE2C-FD6BC0E35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FF2F-CA89-4114-8E46-C1F68F6AED33}"/>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62223269-821E-4338-9654-B495745BD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9B3EB-D474-47FF-8C10-AA763D4869F9}"/>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391963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D6FB-1201-4DED-9812-249845EA6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83C37-52BD-4E10-B20F-153FCCDCD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DD840-DF66-450D-9BDC-FDF07143A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CBD4D-2E4A-489E-AA19-43A70A30DB73}"/>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6" name="Footer Placeholder 5">
            <a:extLst>
              <a:ext uri="{FF2B5EF4-FFF2-40B4-BE49-F238E27FC236}">
                <a16:creationId xmlns:a16="http://schemas.microsoft.com/office/drawing/2014/main" id="{28C7259E-00BD-4433-AB3E-0A36B98DE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59E52-AFDB-452C-AA7E-B4653CB13A75}"/>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90329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741D-A684-4A10-8E3A-3AD0E641D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2C1C3-42EC-4C86-97D9-F7DF346DA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63433-49C5-43C7-8DFD-A1FF5B411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3C486-76C1-4B41-ABD5-A96372B7D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AC59E-6E3B-4AB1-B578-609822915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94817-DF72-433F-ADC8-055E15037E46}"/>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8" name="Footer Placeholder 7">
            <a:extLst>
              <a:ext uri="{FF2B5EF4-FFF2-40B4-BE49-F238E27FC236}">
                <a16:creationId xmlns:a16="http://schemas.microsoft.com/office/drawing/2014/main" id="{57942C99-D96C-41FA-994C-A330CEBCE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BBDB9-3983-4474-A1A7-F8D767640971}"/>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41818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ADD2-D8DD-4472-B23A-22D1E2E15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DD59B-45CD-4609-8C9F-DB2330E2114A}"/>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4" name="Footer Placeholder 3">
            <a:extLst>
              <a:ext uri="{FF2B5EF4-FFF2-40B4-BE49-F238E27FC236}">
                <a16:creationId xmlns:a16="http://schemas.microsoft.com/office/drawing/2014/main" id="{3CFBFCDE-554A-48BB-864A-A1C25FD869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DB09C-18DF-4818-81D7-19EC33C1119F}"/>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01269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AE073-1895-4880-9F3A-26ED4E4647E7}"/>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3" name="Footer Placeholder 2">
            <a:extLst>
              <a:ext uri="{FF2B5EF4-FFF2-40B4-BE49-F238E27FC236}">
                <a16:creationId xmlns:a16="http://schemas.microsoft.com/office/drawing/2014/main" id="{F97CBA60-77ED-4AF0-9476-24F06BAC0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00AD9-814F-42C0-92D8-5EE0F442B136}"/>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18239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AFC5-27EB-4AD2-B467-23E2DDFF2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FF646-C597-429B-B2D5-4DBC6E740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E4FA8-92E9-4888-908E-0251F829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7C01-36F2-49EF-A605-E07C725A6684}"/>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6" name="Footer Placeholder 5">
            <a:extLst>
              <a:ext uri="{FF2B5EF4-FFF2-40B4-BE49-F238E27FC236}">
                <a16:creationId xmlns:a16="http://schemas.microsoft.com/office/drawing/2014/main" id="{EABE39D4-4F0A-40F6-9B51-041954462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7525B-AFC2-4EEA-9778-1DDADAC4DB16}"/>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66392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11E-7F71-4848-AEDE-71E33EBB6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F95F6-F2F0-4DC6-9017-DD3DFBA09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1443D-1648-49E7-869A-30C873CED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DE6BF-5E57-4681-B3B9-AFFBDD876B3B}"/>
              </a:ext>
            </a:extLst>
          </p:cNvPr>
          <p:cNvSpPr>
            <a:spLocks noGrp="1"/>
          </p:cNvSpPr>
          <p:nvPr>
            <p:ph type="dt" sz="half" idx="10"/>
          </p:nvPr>
        </p:nvSpPr>
        <p:spPr/>
        <p:txBody>
          <a:bodyPr/>
          <a:lstStyle/>
          <a:p>
            <a:fld id="{8D9CA1C2-FAE3-49BC-890B-61AAA3E579CD}" type="datetimeFigureOut">
              <a:rPr lang="en-US" smtClean="0"/>
              <a:t>8/11/2019</a:t>
            </a:fld>
            <a:endParaRPr lang="en-US"/>
          </a:p>
        </p:txBody>
      </p:sp>
      <p:sp>
        <p:nvSpPr>
          <p:cNvPr id="6" name="Footer Placeholder 5">
            <a:extLst>
              <a:ext uri="{FF2B5EF4-FFF2-40B4-BE49-F238E27FC236}">
                <a16:creationId xmlns:a16="http://schemas.microsoft.com/office/drawing/2014/main" id="{A8FB39D7-8CBB-48C3-B635-6709998F4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94AC-0312-4C9B-B96D-BAC4802ED56D}"/>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622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492F0-88FF-441B-B21E-887D36EF2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B3BBE-11C7-4B67-9690-9C06790E9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69302-5B60-4713-AB70-661A20F42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A1C2-FAE3-49BC-890B-61AAA3E579CD}" type="datetimeFigureOut">
              <a:rPr lang="en-US" smtClean="0"/>
              <a:t>8/11/2019</a:t>
            </a:fld>
            <a:endParaRPr lang="en-US"/>
          </a:p>
        </p:txBody>
      </p:sp>
      <p:sp>
        <p:nvSpPr>
          <p:cNvPr id="5" name="Footer Placeholder 4">
            <a:extLst>
              <a:ext uri="{FF2B5EF4-FFF2-40B4-BE49-F238E27FC236}">
                <a16:creationId xmlns:a16="http://schemas.microsoft.com/office/drawing/2014/main" id="{6E1D139E-E5A4-4CB2-A1D5-E8411F2D0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01FEB-1E93-4E19-A815-292695BDF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53977-14F8-456D-88C4-E4FBA358A399}" type="slidenum">
              <a:rPr lang="en-US" smtClean="0"/>
              <a:t>‹#›</a:t>
            </a:fld>
            <a:endParaRPr lang="en-US"/>
          </a:p>
        </p:txBody>
      </p:sp>
    </p:spTree>
    <p:extLst>
      <p:ext uri="{BB962C8B-B14F-4D97-AF65-F5344CB8AC3E}">
        <p14:creationId xmlns:p14="http://schemas.microsoft.com/office/powerpoint/2010/main" val="388532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joniarroba/noshowappointmen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neighbourhood.jpg"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github.com/ShaheenPerveen/DataIncubator_Section3/blob/master/Plots/Scholarship.jp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DaysBeforeAppCat.jpg" TargetMode="External"/><Relationship Id="rId2" Type="http://schemas.openxmlformats.org/officeDocument/2006/relationships/hyperlink" Target="https://github.com/ShaheenPerveen/DataIncubator_Section3/blob/master/Plots/Appointment_Day_of_week.jpg" TargetMode="Externa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MissedAppointments.jpg" TargetMode="External"/><Relationship Id="rId2" Type="http://schemas.openxmlformats.org/officeDocument/2006/relationships/hyperlink" Target="https://github.com/ShaheenPerveen/DataIncubator_Section3/blob/master/Plots/SMS_received.jpg" TargetMode="Externa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511E6C-CBA0-4664-9E21-F10263958FFD}"/>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 and Overview</a:t>
            </a:r>
          </a:p>
        </p:txBody>
      </p:sp>
      <p:grpSp>
        <p:nvGrpSpPr>
          <p:cNvPr id="9" name="Group 8">
            <a:extLst>
              <a:ext uri="{FF2B5EF4-FFF2-40B4-BE49-F238E27FC236}">
                <a16:creationId xmlns:a16="http://schemas.microsoft.com/office/drawing/2014/main" id="{1EFD75A0-3B08-41CE-B4F4-C6D746543CBC}"/>
              </a:ext>
            </a:extLst>
          </p:cNvPr>
          <p:cNvGrpSpPr/>
          <p:nvPr/>
        </p:nvGrpSpPr>
        <p:grpSpPr>
          <a:xfrm>
            <a:off x="132563" y="2103906"/>
            <a:ext cx="11886522" cy="4578247"/>
            <a:chOff x="1477861" y="3397540"/>
            <a:chExt cx="4085438" cy="5116839"/>
          </a:xfrm>
        </p:grpSpPr>
        <p:sp>
          <p:nvSpPr>
            <p:cNvPr id="7" name="Rectangle 6">
              <a:extLst>
                <a:ext uri="{FF2B5EF4-FFF2-40B4-BE49-F238E27FC236}">
                  <a16:creationId xmlns:a16="http://schemas.microsoft.com/office/drawing/2014/main" id="{667FD3EA-64DD-4DA9-B9C3-A57ECE47B0CF}"/>
                </a:ext>
              </a:extLst>
            </p:cNvPr>
            <p:cNvSpPr/>
            <p:nvPr/>
          </p:nvSpPr>
          <p:spPr>
            <a:xfrm>
              <a:off x="1477861" y="3397540"/>
              <a:ext cx="4085438" cy="5116839"/>
            </a:xfrm>
            <a:prstGeom prst="rect">
              <a:avLst/>
            </a:prstGeom>
            <a:no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Motivation:  Based on personal experience with public healthcare system</a:t>
              </a:r>
            </a:p>
            <a:p>
              <a:pPr marL="742950" lvl="1" indent="-285750">
                <a:buFont typeface="Arial" panose="020B0604020202020204" pitchFamily="34" charset="0"/>
                <a:buChar char="•"/>
              </a:pPr>
              <a:r>
                <a:rPr lang="en-US" dirty="0">
                  <a:solidFill>
                    <a:schemeClr val="tx1"/>
                  </a:solidFill>
                </a:rPr>
                <a:t>When a patient doesn’t show-up for a booked appointment, it not only wastes valuable time and money spent by government on Health-care but also deprives another patient of the opportunity</a:t>
              </a:r>
            </a:p>
            <a:p>
              <a:pPr marL="742950" lvl="1" indent="-285750">
                <a:buFont typeface="Arial" panose="020B0604020202020204" pitchFamily="34" charset="0"/>
                <a:buChar char="•"/>
              </a:pPr>
              <a:r>
                <a:rPr lang="en-US" dirty="0">
                  <a:solidFill>
                    <a:schemeClr val="tx1"/>
                  </a:solidFill>
                </a:rPr>
                <a:t>If we could predict likelihood of a patient bunking an appointment with high accuracy, we can come up with an arrangement to do tentative allocation of appointments to next day or next slot patients or we can come up with a system of cross check and confirm appointment before few hours</a:t>
              </a:r>
            </a:p>
            <a:p>
              <a:pPr marL="742950" lvl="1"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Kaggle link of dataset:</a:t>
              </a:r>
              <a:r>
                <a:rPr lang="en-US" dirty="0"/>
                <a:t> </a:t>
              </a:r>
              <a:r>
                <a:rPr lang="en-US" dirty="0">
                  <a:hlinkClick r:id="rId2"/>
                </a:rPr>
                <a:t>https://www.kaggle.com/joniarroba/noshowappointments</a:t>
              </a:r>
              <a:endParaRPr lang="en-US" dirty="0"/>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Given above </a:t>
              </a:r>
              <a:r>
                <a:rPr lang="en-US" dirty="0" err="1">
                  <a:solidFill>
                    <a:schemeClr val="tx1"/>
                  </a:solidFill>
                </a:rPr>
                <a:t>kaggle</a:t>
              </a:r>
              <a:r>
                <a:rPr lang="en-US" dirty="0">
                  <a:solidFill>
                    <a:schemeClr val="tx1"/>
                  </a:solidFill>
                </a:rPr>
                <a:t> dataset, develop a model which could predict if a patient is likely to not show up for an appointment. I have developed a voting based ensemble model which is giving f1-score of 0.95</a:t>
              </a:r>
            </a:p>
          </p:txBody>
        </p:sp>
        <p:sp>
          <p:nvSpPr>
            <p:cNvPr id="8" name="Rectangle 7">
              <a:extLst>
                <a:ext uri="{FF2B5EF4-FFF2-40B4-BE49-F238E27FC236}">
                  <a16:creationId xmlns:a16="http://schemas.microsoft.com/office/drawing/2014/main" id="{D781DFF7-6811-4B8D-9E44-34957EC41D7B}"/>
                </a:ext>
              </a:extLst>
            </p:cNvPr>
            <p:cNvSpPr/>
            <p:nvPr/>
          </p:nvSpPr>
          <p:spPr>
            <a:xfrm>
              <a:off x="1477861" y="3397541"/>
              <a:ext cx="4085438" cy="50333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Objective: Predict if a patient is likely to not-show up for a medical appointment </a:t>
              </a:r>
            </a:p>
          </p:txBody>
        </p:sp>
      </p:grpSp>
      <p:grpSp>
        <p:nvGrpSpPr>
          <p:cNvPr id="2" name="Group 1">
            <a:extLst>
              <a:ext uri="{FF2B5EF4-FFF2-40B4-BE49-F238E27FC236}">
                <a16:creationId xmlns:a16="http://schemas.microsoft.com/office/drawing/2014/main" id="{6E451AE0-7CC1-465D-9E5B-0B015BDAA409}"/>
              </a:ext>
            </a:extLst>
          </p:cNvPr>
          <p:cNvGrpSpPr/>
          <p:nvPr/>
        </p:nvGrpSpPr>
        <p:grpSpPr>
          <a:xfrm>
            <a:off x="129181" y="768943"/>
            <a:ext cx="11889904" cy="1193891"/>
            <a:chOff x="1491989" y="869800"/>
            <a:chExt cx="8480769" cy="1193891"/>
          </a:xfrm>
        </p:grpSpPr>
        <p:sp>
          <p:nvSpPr>
            <p:cNvPr id="5" name="Rectangle 4">
              <a:extLst>
                <a:ext uri="{FF2B5EF4-FFF2-40B4-BE49-F238E27FC236}">
                  <a16:creationId xmlns:a16="http://schemas.microsoft.com/office/drawing/2014/main" id="{4C919AEE-8B2F-44EA-BADF-D6EAADF3A8F8}"/>
                </a:ext>
              </a:extLst>
            </p:cNvPr>
            <p:cNvSpPr/>
            <p:nvPr/>
          </p:nvSpPr>
          <p:spPr>
            <a:xfrm>
              <a:off x="1491989" y="1333849"/>
              <a:ext cx="8480769" cy="729842"/>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Working as a Senior Data Scientist for the past 3 years</a:t>
              </a:r>
            </a:p>
            <a:p>
              <a:pPr marL="285750" indent="-285750">
                <a:buFont typeface="Arial" panose="020B0604020202020204" pitchFamily="34" charset="0"/>
                <a:buChar char="•"/>
              </a:pPr>
              <a:r>
                <a:rPr lang="en-US" dirty="0">
                  <a:solidFill>
                    <a:schemeClr val="tx1"/>
                  </a:solidFill>
                </a:rPr>
                <a:t>Graduated IIT Kharagpur with Master’s and Bachelor’s degree</a:t>
              </a:r>
            </a:p>
          </p:txBody>
        </p:sp>
        <p:sp>
          <p:nvSpPr>
            <p:cNvPr id="16" name="Rectangle 15">
              <a:extLst>
                <a:ext uri="{FF2B5EF4-FFF2-40B4-BE49-F238E27FC236}">
                  <a16:creationId xmlns:a16="http://schemas.microsoft.com/office/drawing/2014/main" id="{D908DCB5-C469-41DF-A073-7E7B116FCC36}"/>
                </a:ext>
              </a:extLst>
            </p:cNvPr>
            <p:cNvSpPr/>
            <p:nvPr/>
          </p:nvSpPr>
          <p:spPr>
            <a:xfrm>
              <a:off x="1491989" y="869800"/>
              <a:ext cx="2437702" cy="450358"/>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solidFill>
                    <a:schemeClr val="bg1"/>
                  </a:solidFill>
                </a:rPr>
                <a:t>Shaheen Perveen </a:t>
              </a:r>
            </a:p>
          </p:txBody>
        </p:sp>
      </p:grpSp>
    </p:spTree>
    <p:extLst>
      <p:ext uri="{BB962C8B-B14F-4D97-AF65-F5344CB8AC3E}">
        <p14:creationId xmlns:p14="http://schemas.microsoft.com/office/powerpoint/2010/main" val="83179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12499ACE-441F-4A84-80D3-82D9CEC6D7D9}"/>
              </a:ext>
            </a:extLst>
          </p:cNvPr>
          <p:cNvSpPr txBox="1"/>
          <p:nvPr/>
        </p:nvSpPr>
        <p:spPr>
          <a:xfrm>
            <a:off x="4144324" y="4520674"/>
            <a:ext cx="4516100" cy="2282904"/>
          </a:xfrm>
          <a:prstGeom prst="rect">
            <a:avLst/>
          </a:prstGeom>
          <a:noFill/>
          <a:ln w="12700">
            <a:solidFill>
              <a:schemeClr val="tx1"/>
            </a:solidFill>
            <a:prstDash val="lgDashDot"/>
          </a:ln>
        </p:spPr>
        <p:txBody>
          <a:bodyPr wrap="square" rtlCol="0">
            <a:spAutoFit/>
          </a:bodyPr>
          <a:lstStyle/>
          <a:p>
            <a:endParaRPr lang="en-US" dirty="0"/>
          </a:p>
        </p:txBody>
      </p:sp>
      <p:sp>
        <p:nvSpPr>
          <p:cNvPr id="70" name="TextBox 69">
            <a:extLst>
              <a:ext uri="{FF2B5EF4-FFF2-40B4-BE49-F238E27FC236}">
                <a16:creationId xmlns:a16="http://schemas.microsoft.com/office/drawing/2014/main" id="{09DBF725-46A2-48EF-89D3-36FA08F8E04A}"/>
              </a:ext>
            </a:extLst>
          </p:cNvPr>
          <p:cNvSpPr txBox="1"/>
          <p:nvPr/>
        </p:nvSpPr>
        <p:spPr>
          <a:xfrm>
            <a:off x="4293790" y="4934454"/>
            <a:ext cx="1995662" cy="1815882"/>
          </a:xfrm>
          <a:prstGeom prst="rect">
            <a:avLst/>
          </a:prstGeom>
          <a:noFill/>
          <a:ln w="12700">
            <a:solidFill>
              <a:schemeClr val="tx1"/>
            </a:solidFill>
            <a:prstDash val="lgDashDot"/>
          </a:ln>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Logistic</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GBM</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MLP</a:t>
            </a:r>
          </a:p>
        </p:txBody>
      </p:sp>
      <p:sp>
        <p:nvSpPr>
          <p:cNvPr id="3" name="Rectangle 2">
            <a:extLst>
              <a:ext uri="{FF2B5EF4-FFF2-40B4-BE49-F238E27FC236}">
                <a16:creationId xmlns:a16="http://schemas.microsoft.com/office/drawing/2014/main" id="{E5511E6C-CBA0-4664-9E21-F10263958FFD}"/>
              </a:ext>
            </a:extLst>
          </p:cNvPr>
          <p:cNvSpPr/>
          <p:nvPr/>
        </p:nvSpPr>
        <p:spPr>
          <a:xfrm>
            <a:off x="0" y="0"/>
            <a:ext cx="12192000" cy="46783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ML based modeling pipeline</a:t>
            </a:r>
          </a:p>
        </p:txBody>
      </p:sp>
      <p:grpSp>
        <p:nvGrpSpPr>
          <p:cNvPr id="2" name="Group 1">
            <a:extLst>
              <a:ext uri="{FF2B5EF4-FFF2-40B4-BE49-F238E27FC236}">
                <a16:creationId xmlns:a16="http://schemas.microsoft.com/office/drawing/2014/main" id="{E05BF45A-7200-41EC-B2C3-44B036243B10}"/>
              </a:ext>
            </a:extLst>
          </p:cNvPr>
          <p:cNvGrpSpPr/>
          <p:nvPr/>
        </p:nvGrpSpPr>
        <p:grpSpPr>
          <a:xfrm>
            <a:off x="509870" y="663043"/>
            <a:ext cx="5612945" cy="1792448"/>
            <a:chOff x="108309" y="619111"/>
            <a:chExt cx="4967030" cy="1910174"/>
          </a:xfrm>
        </p:grpSpPr>
        <p:graphicFrame>
          <p:nvGraphicFramePr>
            <p:cNvPr id="6" name="Diagram 5">
              <a:extLst>
                <a:ext uri="{FF2B5EF4-FFF2-40B4-BE49-F238E27FC236}">
                  <a16:creationId xmlns:a16="http://schemas.microsoft.com/office/drawing/2014/main" id="{78F3DF05-53BC-437D-AB49-B0A7935DA069}"/>
                </a:ext>
              </a:extLst>
            </p:cNvPr>
            <p:cNvGraphicFramePr/>
            <p:nvPr>
              <p:extLst>
                <p:ext uri="{D42A27DB-BD31-4B8C-83A1-F6EECF244321}">
                  <p14:modId xmlns:p14="http://schemas.microsoft.com/office/powerpoint/2010/main" val="1642349940"/>
                </p:ext>
              </p:extLst>
            </p:nvPr>
          </p:nvGraphicFramePr>
          <p:xfrm>
            <a:off x="108309" y="968881"/>
            <a:ext cx="4967030" cy="1560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467ED17A-DC64-4525-A0EF-C4713FB66629}"/>
                </a:ext>
              </a:extLst>
            </p:cNvPr>
            <p:cNvGrpSpPr/>
            <p:nvPr/>
          </p:nvGrpSpPr>
          <p:grpSpPr>
            <a:xfrm>
              <a:off x="1216321" y="619111"/>
              <a:ext cx="2567448" cy="316800"/>
              <a:chOff x="1681481" y="146702"/>
              <a:chExt cx="1537578" cy="316800"/>
            </a:xfrm>
          </p:grpSpPr>
          <p:sp>
            <p:nvSpPr>
              <p:cNvPr id="14" name="Rectangle 13">
                <a:extLst>
                  <a:ext uri="{FF2B5EF4-FFF2-40B4-BE49-F238E27FC236}">
                    <a16:creationId xmlns:a16="http://schemas.microsoft.com/office/drawing/2014/main" id="{CE742485-DD48-43A4-A92D-842BAE2345DB}"/>
                  </a:ext>
                </a:extLst>
              </p:cNvPr>
              <p:cNvSpPr/>
              <p:nvPr/>
            </p:nvSpPr>
            <p:spPr>
              <a:xfrm>
                <a:off x="1701781" y="146702"/>
                <a:ext cx="1491448" cy="316800"/>
              </a:xfrm>
              <a:prstGeom prst="rect">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CCD193B0-99A5-4A94-96B7-1E852F9A11B6}"/>
                  </a:ext>
                </a:extLst>
              </p:cNvPr>
              <p:cNvSpPr txBox="1"/>
              <p:nvPr/>
            </p:nvSpPr>
            <p:spPr>
              <a:xfrm>
                <a:off x="1681481" y="146702"/>
                <a:ext cx="1537578" cy="31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200" kern="1200" dirty="0"/>
                  <a:t>Data: Features in dataset</a:t>
                </a:r>
              </a:p>
            </p:txBody>
          </p:sp>
        </p:grpSp>
      </p:grpSp>
      <p:grpSp>
        <p:nvGrpSpPr>
          <p:cNvPr id="10" name="Group 9">
            <a:extLst>
              <a:ext uri="{FF2B5EF4-FFF2-40B4-BE49-F238E27FC236}">
                <a16:creationId xmlns:a16="http://schemas.microsoft.com/office/drawing/2014/main" id="{A322DFAB-C865-475A-AA45-C03610F41923}"/>
              </a:ext>
            </a:extLst>
          </p:cNvPr>
          <p:cNvGrpSpPr/>
          <p:nvPr/>
        </p:nvGrpSpPr>
        <p:grpSpPr>
          <a:xfrm>
            <a:off x="509870" y="2541265"/>
            <a:ext cx="8766478" cy="1861245"/>
            <a:chOff x="1863422" y="2702030"/>
            <a:chExt cx="8174056" cy="1578947"/>
          </a:xfrm>
        </p:grpSpPr>
        <p:sp>
          <p:nvSpPr>
            <p:cNvPr id="44" name="Freeform: Shape 43">
              <a:extLst>
                <a:ext uri="{FF2B5EF4-FFF2-40B4-BE49-F238E27FC236}">
                  <a16:creationId xmlns:a16="http://schemas.microsoft.com/office/drawing/2014/main" id="{69F6FA51-9293-40CD-B216-B98533DC7B26}"/>
                </a:ext>
              </a:extLst>
            </p:cNvPr>
            <p:cNvSpPr/>
            <p:nvPr/>
          </p:nvSpPr>
          <p:spPr>
            <a:xfrm>
              <a:off x="2348291" y="2702030"/>
              <a:ext cx="1739734" cy="1578947"/>
            </a:xfrm>
            <a:custGeom>
              <a:avLst/>
              <a:gdLst>
                <a:gd name="connsiteX0" fmla="*/ 0 w 1739734"/>
                <a:gd name="connsiteY0" fmla="*/ 236842 h 1578947"/>
                <a:gd name="connsiteX1" fmla="*/ 950261 w 1739734"/>
                <a:gd name="connsiteY1" fmla="*/ 236842 h 1578947"/>
                <a:gd name="connsiteX2" fmla="*/ 950261 w 1739734"/>
                <a:gd name="connsiteY2" fmla="*/ 0 h 1578947"/>
                <a:gd name="connsiteX3" fmla="*/ 1739734 w 1739734"/>
                <a:gd name="connsiteY3" fmla="*/ 789474 h 1578947"/>
                <a:gd name="connsiteX4" fmla="*/ 950261 w 1739734"/>
                <a:gd name="connsiteY4" fmla="*/ 1578947 h 1578947"/>
                <a:gd name="connsiteX5" fmla="*/ 950261 w 1739734"/>
                <a:gd name="connsiteY5" fmla="*/ 1342105 h 1578947"/>
                <a:gd name="connsiteX6" fmla="*/ 0 w 1739734"/>
                <a:gd name="connsiteY6" fmla="*/ 1342105 h 1578947"/>
                <a:gd name="connsiteX7" fmla="*/ 0 w 1739734"/>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9734" h="1578947">
                  <a:moveTo>
                    <a:pt x="0" y="236842"/>
                  </a:moveTo>
                  <a:lnTo>
                    <a:pt x="950261" y="236842"/>
                  </a:lnTo>
                  <a:lnTo>
                    <a:pt x="950261" y="0"/>
                  </a:lnTo>
                  <a:lnTo>
                    <a:pt x="1739734" y="789474"/>
                  </a:lnTo>
                  <a:lnTo>
                    <a:pt x="950261" y="1578947"/>
                  </a:lnTo>
                  <a:lnTo>
                    <a:pt x="950261"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57794" tIns="242557" rIns="468109" bIns="242557" numCol="1" spcCol="1270" anchor="ctr" anchorCtr="0">
              <a:noAutofit/>
            </a:bodyPr>
            <a:lstStyle/>
            <a:p>
              <a:pPr marL="171450" lvl="0" indent="-171450" algn="l" defTabSz="400050">
                <a:lnSpc>
                  <a:spcPct val="90000"/>
                </a:lnSpc>
                <a:spcBef>
                  <a:spcPct val="0"/>
                </a:spcBef>
                <a:spcAft>
                  <a:spcPct val="35000"/>
                </a:spcAft>
                <a:buFont typeface="Arial" panose="020B0604020202020204" pitchFamily="34" charset="0"/>
                <a:buChar char="•"/>
              </a:pPr>
              <a:r>
                <a:rPr lang="en-US" sz="1000" kern="1200" dirty="0">
                  <a:solidFill>
                    <a:sysClr val="windowText" lastClr="000000">
                      <a:hueOff val="0"/>
                      <a:satOff val="0"/>
                      <a:lumOff val="0"/>
                      <a:alphaOff val="0"/>
                    </a:sysClr>
                  </a:solidFill>
                  <a:latin typeface="Arial"/>
                  <a:ea typeface="+mn-ea"/>
                  <a:cs typeface="+mn-cs"/>
                </a:rPr>
                <a:t>Plots to check change in rate of no-show with given variables</a:t>
              </a:r>
            </a:p>
          </p:txBody>
        </p:sp>
        <p:sp>
          <p:nvSpPr>
            <p:cNvPr id="47" name="Freeform: Shape 46">
              <a:extLst>
                <a:ext uri="{FF2B5EF4-FFF2-40B4-BE49-F238E27FC236}">
                  <a16:creationId xmlns:a16="http://schemas.microsoft.com/office/drawing/2014/main" id="{72E79A79-2232-4FD0-9537-499392418AA5}"/>
                </a:ext>
              </a:extLst>
            </p:cNvPr>
            <p:cNvSpPr/>
            <p:nvPr/>
          </p:nvSpPr>
          <p:spPr>
            <a:xfrm>
              <a:off x="1863422"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7979" tIns="137979" rIns="137979" bIns="137979" numCol="1" spcCol="1270" anchor="ctr" anchorCtr="0">
              <a:noAutofit/>
            </a:bodyPr>
            <a:lstStyle/>
            <a:p>
              <a:pPr marL="0" lvl="0" indent="0" algn="ctr" defTabSz="400050">
                <a:lnSpc>
                  <a:spcPct val="90000"/>
                </a:lnSpc>
                <a:spcBef>
                  <a:spcPct val="0"/>
                </a:spcBef>
                <a:spcAft>
                  <a:spcPct val="35000"/>
                </a:spcAft>
                <a:buNone/>
              </a:pPr>
              <a:r>
                <a:rPr lang="en-US" sz="1050" kern="1200" dirty="0">
                  <a:solidFill>
                    <a:sysClr val="window" lastClr="FFFFFF"/>
                  </a:solidFill>
                  <a:latin typeface="Arial"/>
                  <a:ea typeface="+mn-ea"/>
                  <a:cs typeface="+mn-cs"/>
                </a:rPr>
                <a:t>Visualization</a:t>
              </a:r>
            </a:p>
          </p:txBody>
        </p:sp>
        <p:sp>
          <p:nvSpPr>
            <p:cNvPr id="48" name="Freeform: Shape 47">
              <a:extLst>
                <a:ext uri="{FF2B5EF4-FFF2-40B4-BE49-F238E27FC236}">
                  <a16:creationId xmlns:a16="http://schemas.microsoft.com/office/drawing/2014/main" id="{D2B8BCDC-ECCD-4671-AEFD-27DAC1EBF79A}"/>
                </a:ext>
              </a:extLst>
            </p:cNvPr>
            <p:cNvSpPr/>
            <p:nvPr/>
          </p:nvSpPr>
          <p:spPr>
            <a:xfrm>
              <a:off x="4645771" y="2702030"/>
              <a:ext cx="1886353" cy="1578947"/>
            </a:xfrm>
            <a:custGeom>
              <a:avLst/>
              <a:gdLst>
                <a:gd name="connsiteX0" fmla="*/ 0 w 1886353"/>
                <a:gd name="connsiteY0" fmla="*/ 236842 h 1578947"/>
                <a:gd name="connsiteX1" fmla="*/ 1096880 w 1886353"/>
                <a:gd name="connsiteY1" fmla="*/ 236842 h 1578947"/>
                <a:gd name="connsiteX2" fmla="*/ 1096880 w 1886353"/>
                <a:gd name="connsiteY2" fmla="*/ 0 h 1578947"/>
                <a:gd name="connsiteX3" fmla="*/ 1886353 w 1886353"/>
                <a:gd name="connsiteY3" fmla="*/ 789474 h 1578947"/>
                <a:gd name="connsiteX4" fmla="*/ 1096880 w 1886353"/>
                <a:gd name="connsiteY4" fmla="*/ 1578947 h 1578947"/>
                <a:gd name="connsiteX5" fmla="*/ 1096880 w 1886353"/>
                <a:gd name="connsiteY5" fmla="*/ 1342105 h 1578947"/>
                <a:gd name="connsiteX6" fmla="*/ 0 w 1886353"/>
                <a:gd name="connsiteY6" fmla="*/ 1342105 h 1578947"/>
                <a:gd name="connsiteX7" fmla="*/ 0 w 1886353"/>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6353" h="1578947">
                  <a:moveTo>
                    <a:pt x="0" y="236842"/>
                  </a:moveTo>
                  <a:lnTo>
                    <a:pt x="1096880" y="236842"/>
                  </a:lnTo>
                  <a:lnTo>
                    <a:pt x="1096880" y="0"/>
                  </a:lnTo>
                  <a:lnTo>
                    <a:pt x="1886353" y="789474"/>
                  </a:lnTo>
                  <a:lnTo>
                    <a:pt x="1096880" y="1578947"/>
                  </a:lnTo>
                  <a:lnTo>
                    <a:pt x="1096880"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94449" tIns="242557" rIns="506597" bIns="242557" numCol="1" spcCol="1270" anchor="ctr" anchorCtr="0">
              <a:noAutofit/>
            </a:bodyPr>
            <a:lstStyle/>
            <a:p>
              <a:pPr marL="57150" lvl="1" indent="-57150" algn="l" defTabSz="400050">
                <a:lnSpc>
                  <a:spcPct val="90000"/>
                </a:lnSpc>
                <a:spcBef>
                  <a:spcPct val="0"/>
                </a:spcBef>
                <a:spcAft>
                  <a:spcPct val="15000"/>
                </a:spcAft>
                <a:buChar char="•"/>
              </a:pPr>
              <a:r>
                <a:rPr lang="en-US" sz="1000" dirty="0">
                  <a:solidFill>
                    <a:sysClr val="windowText" lastClr="000000">
                      <a:hueOff val="0"/>
                      <a:satOff val="0"/>
                      <a:lumOff val="0"/>
                      <a:alphaOff val="0"/>
                    </a:sysClr>
                  </a:solidFill>
                  <a:latin typeface="Arial"/>
                </a:rPr>
                <a:t>Date based feature</a:t>
              </a:r>
            </a:p>
            <a:p>
              <a:pPr marL="57150" lvl="1" indent="-57150" algn="l" defTabSz="40005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Arial"/>
                </a:rPr>
                <a:t>Dummy’s for neighborhood</a:t>
              </a:r>
            </a:p>
            <a:p>
              <a:pPr marL="57150" lvl="1" indent="-57150" algn="l" defTabSz="40005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Arial"/>
                </a:rPr>
                <a:t>Day difference between Schedule and Appointment</a:t>
              </a:r>
            </a:p>
          </p:txBody>
        </p:sp>
        <p:sp>
          <p:nvSpPr>
            <p:cNvPr id="49" name="Freeform: Shape 48">
              <a:extLst>
                <a:ext uri="{FF2B5EF4-FFF2-40B4-BE49-F238E27FC236}">
                  <a16:creationId xmlns:a16="http://schemas.microsoft.com/office/drawing/2014/main" id="{E8EF7C83-96F0-4B09-AD13-58EA1A6D0722}"/>
                </a:ext>
              </a:extLst>
            </p:cNvPr>
            <p:cNvSpPr/>
            <p:nvPr/>
          </p:nvSpPr>
          <p:spPr>
            <a:xfrm>
              <a:off x="4234211"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9249" tIns="139249" rIns="139249" bIns="13924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 lastClr="FFFFFF"/>
                  </a:solidFill>
                  <a:latin typeface="Arial"/>
                  <a:ea typeface="+mn-ea"/>
                  <a:cs typeface="+mn-cs"/>
                </a:rPr>
                <a:t>Feature </a:t>
              </a:r>
              <a:r>
                <a:rPr lang="en-US" sz="1100" kern="1200" dirty="0" err="1">
                  <a:solidFill>
                    <a:sysClr val="window" lastClr="FFFFFF"/>
                  </a:solidFill>
                  <a:latin typeface="Arial"/>
                  <a:ea typeface="+mn-ea"/>
                  <a:cs typeface="+mn-cs"/>
                </a:rPr>
                <a:t>Engg</a:t>
              </a:r>
              <a:r>
                <a:rPr lang="en-US" sz="1100" kern="1200" dirty="0">
                  <a:solidFill>
                    <a:sysClr val="window" lastClr="FFFFFF"/>
                  </a:solidFill>
                  <a:latin typeface="Arial"/>
                  <a:ea typeface="+mn-ea"/>
                  <a:cs typeface="+mn-cs"/>
                </a:rPr>
                <a:t>. &amp; Visualization</a:t>
              </a:r>
            </a:p>
          </p:txBody>
        </p:sp>
        <p:sp>
          <p:nvSpPr>
            <p:cNvPr id="50" name="Freeform: Shape 49">
              <a:extLst>
                <a:ext uri="{FF2B5EF4-FFF2-40B4-BE49-F238E27FC236}">
                  <a16:creationId xmlns:a16="http://schemas.microsoft.com/office/drawing/2014/main" id="{AD1DDC70-89DD-455E-B7B2-4E4716394C4B}"/>
                </a:ext>
              </a:extLst>
            </p:cNvPr>
            <p:cNvSpPr/>
            <p:nvPr/>
          </p:nvSpPr>
          <p:spPr>
            <a:xfrm>
              <a:off x="7096598" y="2702030"/>
              <a:ext cx="1806315" cy="1578947"/>
            </a:xfrm>
            <a:custGeom>
              <a:avLst/>
              <a:gdLst>
                <a:gd name="connsiteX0" fmla="*/ 0 w 1806315"/>
                <a:gd name="connsiteY0" fmla="*/ 236842 h 1578947"/>
                <a:gd name="connsiteX1" fmla="*/ 1016842 w 1806315"/>
                <a:gd name="connsiteY1" fmla="*/ 236842 h 1578947"/>
                <a:gd name="connsiteX2" fmla="*/ 1016842 w 1806315"/>
                <a:gd name="connsiteY2" fmla="*/ 0 h 1578947"/>
                <a:gd name="connsiteX3" fmla="*/ 1806315 w 1806315"/>
                <a:gd name="connsiteY3" fmla="*/ 789474 h 1578947"/>
                <a:gd name="connsiteX4" fmla="*/ 1016842 w 1806315"/>
                <a:gd name="connsiteY4" fmla="*/ 1578947 h 1578947"/>
                <a:gd name="connsiteX5" fmla="*/ 1016842 w 1806315"/>
                <a:gd name="connsiteY5" fmla="*/ 1342105 h 1578947"/>
                <a:gd name="connsiteX6" fmla="*/ 0 w 1806315"/>
                <a:gd name="connsiteY6" fmla="*/ 1342105 h 1578947"/>
                <a:gd name="connsiteX7" fmla="*/ 0 w 1806315"/>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6315" h="1578947">
                  <a:moveTo>
                    <a:pt x="0" y="236842"/>
                  </a:moveTo>
                  <a:lnTo>
                    <a:pt x="1016842" y="236842"/>
                  </a:lnTo>
                  <a:lnTo>
                    <a:pt x="1016842" y="0"/>
                  </a:lnTo>
                  <a:lnTo>
                    <a:pt x="1806315" y="789474"/>
                  </a:lnTo>
                  <a:lnTo>
                    <a:pt x="1016842" y="1578947"/>
                  </a:lnTo>
                  <a:lnTo>
                    <a:pt x="1016842"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76979" tIns="243192" rIns="486858" bIns="243192" numCol="1" spcCol="1270" anchor="ctr" anchorCtr="0">
              <a:noAutofit/>
            </a:bodyPr>
            <a:lstStyle/>
            <a:p>
              <a:pPr marL="171450" lvl="0" indent="-171450" defTabSz="444500">
                <a:lnSpc>
                  <a:spcPct val="90000"/>
                </a:lnSpc>
                <a:spcBef>
                  <a:spcPct val="0"/>
                </a:spcBef>
                <a:spcAft>
                  <a:spcPct val="35000"/>
                </a:spcAft>
                <a:buFont typeface="Arial" panose="020B0604020202020204" pitchFamily="34" charset="0"/>
                <a:buChar char="•"/>
              </a:pPr>
              <a:r>
                <a:rPr lang="en-US" sz="1050" kern="1200" dirty="0">
                  <a:solidFill>
                    <a:sysClr val="windowText" lastClr="000000">
                      <a:hueOff val="0"/>
                      <a:satOff val="0"/>
                      <a:lumOff val="0"/>
                      <a:alphaOff val="0"/>
                    </a:sysClr>
                  </a:solidFill>
                  <a:latin typeface="Arial"/>
                  <a:ea typeface="+mn-ea"/>
                  <a:cs typeface="+mn-cs"/>
                </a:rPr>
                <a:t>Applied multiple ML techniques to predict probability</a:t>
              </a:r>
            </a:p>
          </p:txBody>
        </p:sp>
        <p:sp>
          <p:nvSpPr>
            <p:cNvPr id="51" name="Freeform: Shape 50">
              <a:extLst>
                <a:ext uri="{FF2B5EF4-FFF2-40B4-BE49-F238E27FC236}">
                  <a16:creationId xmlns:a16="http://schemas.microsoft.com/office/drawing/2014/main" id="{C4C6A8B7-FB9A-4A8D-9BB0-DC5468C149B2}"/>
                </a:ext>
              </a:extLst>
            </p:cNvPr>
            <p:cNvSpPr/>
            <p:nvPr/>
          </p:nvSpPr>
          <p:spPr>
            <a:xfrm>
              <a:off x="6663937"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9249" tIns="139249" rIns="139249" bIns="13924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ysClr val="window" lastClr="FFFFFF"/>
                  </a:solidFill>
                  <a:latin typeface="Arial"/>
                  <a:ea typeface="+mn-ea"/>
                  <a:cs typeface="+mn-cs"/>
                </a:rPr>
                <a:t>Attempts with Modeling</a:t>
              </a:r>
            </a:p>
          </p:txBody>
        </p:sp>
        <p:sp>
          <p:nvSpPr>
            <p:cNvPr id="53" name="TextBox 6">
              <a:extLst>
                <a:ext uri="{FF2B5EF4-FFF2-40B4-BE49-F238E27FC236}">
                  <a16:creationId xmlns:a16="http://schemas.microsoft.com/office/drawing/2014/main" id="{B67215B9-7133-4199-87DC-FD36CC70D5B1}"/>
                </a:ext>
              </a:extLst>
            </p:cNvPr>
            <p:cNvSpPr txBox="1">
              <a:spLocks noChangeArrowheads="1"/>
            </p:cNvSpPr>
            <p:nvPr/>
          </p:nvSpPr>
          <p:spPr bwMode="auto">
            <a:xfrm>
              <a:off x="9044999" y="3191420"/>
              <a:ext cx="992479" cy="548301"/>
            </a:xfrm>
            <a:prstGeom prst="rect">
              <a:avLst/>
            </a:prstGeom>
            <a:noFill/>
            <a:ln w="127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prstClr val="black"/>
                  </a:solidFill>
                  <a:effectLst/>
                  <a:uLnTx/>
                  <a:uFillTx/>
                  <a:latin typeface="Arial" panose="020B0604020202020204" pitchFamily="34" charset="0"/>
                </a:rPr>
                <a:t>Achieved</a:t>
              </a:r>
              <a:r>
                <a:rPr kumimoji="0" lang="en-US" altLang="en-US" sz="1200" b="0" i="0" u="none" strike="noStrike" kern="0" cap="none" spc="0" normalizeH="0" noProof="0" dirty="0">
                  <a:ln>
                    <a:noFill/>
                  </a:ln>
                  <a:solidFill>
                    <a:prstClr val="black"/>
                  </a:solidFill>
                  <a:effectLst/>
                  <a:uLnTx/>
                  <a:uFillTx/>
                  <a:latin typeface="Arial" panose="020B0604020202020204" pitchFamily="34" charset="0"/>
                </a:rPr>
                <a:t> 0.95 f1-score </a:t>
              </a:r>
              <a:endParaRPr kumimoji="0" lang="en-IN" altLang="en-US" sz="1200" b="0" i="0" u="none" strike="noStrike" kern="0" cap="none" spc="0" normalizeH="0" baseline="0" noProof="0" dirty="0">
                <a:ln>
                  <a:noFill/>
                </a:ln>
                <a:solidFill>
                  <a:prstClr val="black"/>
                </a:solidFill>
                <a:effectLst/>
                <a:uLnTx/>
                <a:uFillTx/>
                <a:latin typeface="Arial" panose="020B0604020202020204" pitchFamily="34" charset="0"/>
              </a:endParaRPr>
            </a:p>
          </p:txBody>
        </p:sp>
      </p:grpSp>
      <p:sp>
        <p:nvSpPr>
          <p:cNvPr id="7" name="TextBox 6">
            <a:extLst>
              <a:ext uri="{FF2B5EF4-FFF2-40B4-BE49-F238E27FC236}">
                <a16:creationId xmlns:a16="http://schemas.microsoft.com/office/drawing/2014/main" id="{85357DFD-09B8-4437-91E7-07D47BAF0C53}"/>
              </a:ext>
            </a:extLst>
          </p:cNvPr>
          <p:cNvSpPr txBox="1"/>
          <p:nvPr/>
        </p:nvSpPr>
        <p:spPr>
          <a:xfrm>
            <a:off x="452663" y="4488284"/>
            <a:ext cx="3323493" cy="2282904"/>
          </a:xfrm>
          <a:prstGeom prst="rect">
            <a:avLst/>
          </a:prstGeom>
          <a:noFill/>
          <a:ln w="12700">
            <a:solidFill>
              <a:schemeClr val="tx1"/>
            </a:solidFill>
            <a:prstDash val="lgDashDot"/>
          </a:ln>
        </p:spPr>
        <p:txBody>
          <a:bodyPr wrap="square" rtlCol="0">
            <a:spAutoFit/>
          </a:bodyPr>
          <a:lstStyle/>
          <a:p>
            <a:endParaRPr lang="en-US" dirty="0"/>
          </a:p>
        </p:txBody>
      </p:sp>
      <p:sp>
        <p:nvSpPr>
          <p:cNvPr id="66" name="Rectangle 65">
            <a:extLst>
              <a:ext uri="{FF2B5EF4-FFF2-40B4-BE49-F238E27FC236}">
                <a16:creationId xmlns:a16="http://schemas.microsoft.com/office/drawing/2014/main" id="{DCCFE930-4EAC-4DF9-84FC-BFAE042060A5}"/>
              </a:ext>
            </a:extLst>
          </p:cNvPr>
          <p:cNvSpPr/>
          <p:nvPr/>
        </p:nvSpPr>
        <p:spPr>
          <a:xfrm>
            <a:off x="602559" y="4573195"/>
            <a:ext cx="3024130" cy="404368"/>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Modeling Techniques applied:</a:t>
            </a:r>
          </a:p>
        </p:txBody>
      </p:sp>
      <p:sp>
        <p:nvSpPr>
          <p:cNvPr id="8" name="TextBox 7">
            <a:extLst>
              <a:ext uri="{FF2B5EF4-FFF2-40B4-BE49-F238E27FC236}">
                <a16:creationId xmlns:a16="http://schemas.microsoft.com/office/drawing/2014/main" id="{E7C7C356-A643-42E8-A8DC-5652B35E68F1}"/>
              </a:ext>
            </a:extLst>
          </p:cNvPr>
          <p:cNvSpPr txBox="1"/>
          <p:nvPr/>
        </p:nvSpPr>
        <p:spPr>
          <a:xfrm>
            <a:off x="584975" y="5035696"/>
            <a:ext cx="305294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Logistic Regression</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Gradient Boosting Machine</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Multi Layer Perceptron</a:t>
            </a:r>
          </a:p>
          <a:p>
            <a:pPr marL="285750" indent="-285750">
              <a:buFont typeface="Arial" panose="020B0604020202020204" pitchFamily="34" charset="0"/>
              <a:buChar char="•"/>
            </a:pPr>
            <a:r>
              <a:rPr lang="en-US" sz="1400" dirty="0"/>
              <a:t>Voting classifier based ensemble</a:t>
            </a:r>
          </a:p>
          <a:p>
            <a:pPr marL="285750" indent="-285750">
              <a:buFont typeface="Arial" panose="020B0604020202020204" pitchFamily="34" charset="0"/>
              <a:buChar char="•"/>
            </a:pPr>
            <a:r>
              <a:rPr lang="en-US" sz="1400" dirty="0"/>
              <a:t>Stacking based ensemble</a:t>
            </a:r>
          </a:p>
        </p:txBody>
      </p:sp>
      <p:sp>
        <p:nvSpPr>
          <p:cNvPr id="67" name="TextBox 66">
            <a:extLst>
              <a:ext uri="{FF2B5EF4-FFF2-40B4-BE49-F238E27FC236}">
                <a16:creationId xmlns:a16="http://schemas.microsoft.com/office/drawing/2014/main" id="{E2DC0F73-4B61-46BC-8AA3-036ABDF2AC46}"/>
              </a:ext>
            </a:extLst>
          </p:cNvPr>
          <p:cNvSpPr txBox="1"/>
          <p:nvPr/>
        </p:nvSpPr>
        <p:spPr>
          <a:xfrm>
            <a:off x="6289452" y="1195874"/>
            <a:ext cx="5712048" cy="1015663"/>
          </a:xfrm>
          <a:prstGeom prst="rect">
            <a:avLst/>
          </a:prstGeom>
          <a:noFill/>
          <a:ln w="12700">
            <a:solidFill>
              <a:schemeClr val="tx1"/>
            </a:solidFill>
            <a:prstDash val="lgDashDot"/>
          </a:ln>
        </p:spPr>
        <p:txBody>
          <a:bodyPr wrap="square" rtlCol="0">
            <a:spAutoFit/>
          </a:bodyPr>
          <a:lstStyle/>
          <a:p>
            <a:pPr marL="171450" indent="-171450">
              <a:buFont typeface="Arial" panose="020B0604020202020204" pitchFamily="34" charset="0"/>
              <a:buChar char="•"/>
            </a:pPr>
            <a:r>
              <a:rPr lang="en-US" sz="1200" dirty="0"/>
              <a:t>No NA values and no highly correlated variables are there in the data</a:t>
            </a:r>
          </a:p>
          <a:p>
            <a:pPr marL="171450" indent="-171450">
              <a:buFont typeface="Arial" panose="020B0604020202020204" pitchFamily="34" charset="0"/>
              <a:buChar char="•"/>
            </a:pPr>
            <a:r>
              <a:rPr lang="en-US" sz="1200" dirty="0"/>
              <a:t>There is one row with negative age which has been removed</a:t>
            </a:r>
          </a:p>
          <a:p>
            <a:pPr marL="171450" indent="-171450">
              <a:buFont typeface="Arial" panose="020B0604020202020204" pitchFamily="34" charset="0"/>
              <a:buChar char="•"/>
            </a:pPr>
            <a:r>
              <a:rPr lang="en-US" sz="1200" dirty="0"/>
              <a:t>Percentage of no-show cases </a:t>
            </a:r>
            <a:r>
              <a:rPr lang="en-US" sz="1200" dirty="0" err="1"/>
              <a:t>wrt</a:t>
            </a:r>
            <a:r>
              <a:rPr lang="en-US" sz="1200" dirty="0"/>
              <a:t> to all appointments is 20% i.e. 0.20193</a:t>
            </a:r>
          </a:p>
          <a:p>
            <a:pPr marL="171450" indent="-171450">
              <a:buFont typeface="Arial" panose="020B0604020202020204" pitchFamily="34" charset="0"/>
              <a:buChar char="•"/>
            </a:pPr>
            <a:r>
              <a:rPr lang="en-US" sz="1200" dirty="0"/>
              <a:t>Boxplots - </a:t>
            </a:r>
            <a:r>
              <a:rPr lang="en-US" sz="1200" dirty="0" err="1"/>
              <a:t>Countplots</a:t>
            </a:r>
            <a:r>
              <a:rPr lang="en-US" sz="1200" dirty="0"/>
              <a:t> - </a:t>
            </a:r>
            <a:r>
              <a:rPr lang="en-US" sz="1200" dirty="0" err="1"/>
              <a:t>Barplots</a:t>
            </a:r>
            <a:r>
              <a:rPr lang="en-US" sz="1200" dirty="0"/>
              <a:t> and Group by methods were used for exploratory analysis</a:t>
            </a:r>
          </a:p>
        </p:txBody>
      </p:sp>
      <p:sp>
        <p:nvSpPr>
          <p:cNvPr id="69" name="Rectangle 68">
            <a:extLst>
              <a:ext uri="{FF2B5EF4-FFF2-40B4-BE49-F238E27FC236}">
                <a16:creationId xmlns:a16="http://schemas.microsoft.com/office/drawing/2014/main" id="{F340B65B-9567-4EDD-841C-F83A105394E5}"/>
              </a:ext>
            </a:extLst>
          </p:cNvPr>
          <p:cNvSpPr/>
          <p:nvPr/>
        </p:nvSpPr>
        <p:spPr>
          <a:xfrm>
            <a:off x="4443471" y="5029112"/>
            <a:ext cx="1762785" cy="51003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Models used for voting classifier:</a:t>
            </a:r>
          </a:p>
        </p:txBody>
      </p:sp>
      <p:sp>
        <p:nvSpPr>
          <p:cNvPr id="71" name="TextBox 70">
            <a:extLst>
              <a:ext uri="{FF2B5EF4-FFF2-40B4-BE49-F238E27FC236}">
                <a16:creationId xmlns:a16="http://schemas.microsoft.com/office/drawing/2014/main" id="{12950099-E5B2-4C1C-86CE-DB21CEE06A11}"/>
              </a:ext>
            </a:extLst>
          </p:cNvPr>
          <p:cNvSpPr txBox="1"/>
          <p:nvPr/>
        </p:nvSpPr>
        <p:spPr>
          <a:xfrm>
            <a:off x="6478819" y="4937602"/>
            <a:ext cx="2049719" cy="1815882"/>
          </a:xfrm>
          <a:prstGeom prst="rect">
            <a:avLst/>
          </a:prstGeom>
          <a:noFill/>
          <a:ln w="12700">
            <a:solidFill>
              <a:schemeClr val="tx1"/>
            </a:solidFill>
            <a:prstDash val="lgDashDot"/>
          </a:ln>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Logistic</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GBM</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MLP</a:t>
            </a:r>
          </a:p>
        </p:txBody>
      </p:sp>
      <p:sp>
        <p:nvSpPr>
          <p:cNvPr id="72" name="Rectangle 71">
            <a:extLst>
              <a:ext uri="{FF2B5EF4-FFF2-40B4-BE49-F238E27FC236}">
                <a16:creationId xmlns:a16="http://schemas.microsoft.com/office/drawing/2014/main" id="{C04C9F00-4E14-4386-9978-A8C84BE15FCB}"/>
              </a:ext>
            </a:extLst>
          </p:cNvPr>
          <p:cNvSpPr/>
          <p:nvPr/>
        </p:nvSpPr>
        <p:spPr>
          <a:xfrm>
            <a:off x="6628501" y="5032260"/>
            <a:ext cx="1785738" cy="51003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Probabilities used for stacking ensemble:</a:t>
            </a:r>
          </a:p>
        </p:txBody>
      </p:sp>
      <p:sp>
        <p:nvSpPr>
          <p:cNvPr id="74" name="Rectangle 73">
            <a:extLst>
              <a:ext uri="{FF2B5EF4-FFF2-40B4-BE49-F238E27FC236}">
                <a16:creationId xmlns:a16="http://schemas.microsoft.com/office/drawing/2014/main" id="{0168433D-4B1B-45F0-95F5-FE149F506D18}"/>
              </a:ext>
            </a:extLst>
          </p:cNvPr>
          <p:cNvSpPr/>
          <p:nvPr/>
        </p:nvSpPr>
        <p:spPr>
          <a:xfrm>
            <a:off x="4940133" y="4610379"/>
            <a:ext cx="2924482" cy="23122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Ensemble</a:t>
            </a:r>
          </a:p>
        </p:txBody>
      </p:sp>
      <p:sp>
        <p:nvSpPr>
          <p:cNvPr id="75" name="Rectangle 74">
            <a:extLst>
              <a:ext uri="{FF2B5EF4-FFF2-40B4-BE49-F238E27FC236}">
                <a16:creationId xmlns:a16="http://schemas.microsoft.com/office/drawing/2014/main" id="{679DBDAE-95D1-41C7-B76B-8196BD516968}"/>
              </a:ext>
            </a:extLst>
          </p:cNvPr>
          <p:cNvSpPr/>
          <p:nvPr/>
        </p:nvSpPr>
        <p:spPr>
          <a:xfrm>
            <a:off x="9276348" y="4934454"/>
            <a:ext cx="2213875" cy="109698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Final Model:</a:t>
            </a:r>
          </a:p>
          <a:p>
            <a:pPr algn="ctr"/>
            <a:r>
              <a:rPr lang="en-US" sz="1400" dirty="0">
                <a:solidFill>
                  <a:schemeClr val="tx1"/>
                </a:solidFill>
              </a:rPr>
              <a:t>GBM applied on stacking output(probabilities) of other 5 models</a:t>
            </a:r>
          </a:p>
        </p:txBody>
      </p:sp>
    </p:spTree>
    <p:extLst>
      <p:ext uri="{BB962C8B-B14F-4D97-AF65-F5344CB8AC3E}">
        <p14:creationId xmlns:p14="http://schemas.microsoft.com/office/powerpoint/2010/main" val="40010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pic>
        <p:nvPicPr>
          <p:cNvPr id="6" name="Picture 5">
            <a:extLst>
              <a:ext uri="{FF2B5EF4-FFF2-40B4-BE49-F238E27FC236}">
                <a16:creationId xmlns:a16="http://schemas.microsoft.com/office/drawing/2014/main" id="{32091F84-734A-4A32-96BE-1C81EDCD5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61" y="756218"/>
            <a:ext cx="4497753" cy="3868068"/>
          </a:xfrm>
          <a:prstGeom prst="rect">
            <a:avLst/>
          </a:prstGeom>
        </p:spPr>
      </p:pic>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3"/>
              </a:rPr>
              <a:t>https://github.com/ShaheenPerveen/DataIncubator_Section3/blob/master/Plots/neighbourhood.jpg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4706814" cy="646331"/>
          </a:xfrm>
          <a:prstGeom prst="rect">
            <a:avLst/>
          </a:prstGeom>
          <a:noFill/>
        </p:spPr>
        <p:txBody>
          <a:bodyPr wrap="square" rtlCol="0">
            <a:spAutoFit/>
          </a:bodyPr>
          <a:lstStyle/>
          <a:p>
            <a:r>
              <a:rPr lang="en-US" dirty="0"/>
              <a:t>Some neighborhoods have higher than average rate of no-show</a:t>
            </a:r>
          </a:p>
        </p:txBody>
      </p:sp>
      <p:pic>
        <p:nvPicPr>
          <p:cNvPr id="10" name="Picture 9">
            <a:extLst>
              <a:ext uri="{FF2B5EF4-FFF2-40B4-BE49-F238E27FC236}">
                <a16:creationId xmlns:a16="http://schemas.microsoft.com/office/drawing/2014/main" id="{7FCCB09A-5C9D-462A-A4FE-64EA96933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793" y="856178"/>
            <a:ext cx="5080000" cy="3454400"/>
          </a:xfrm>
          <a:prstGeom prst="rect">
            <a:avLst/>
          </a:prstGeom>
        </p:spPr>
      </p:pic>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5"/>
              </a:rPr>
              <a:t>https://github.com/ShaheenPerveen/DataIncubator_Section3/blob/master/Plots/Scholarship.jpg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646331"/>
          </a:xfrm>
          <a:prstGeom prst="rect">
            <a:avLst/>
          </a:prstGeom>
          <a:noFill/>
        </p:spPr>
        <p:txBody>
          <a:bodyPr wrap="square" rtlCol="0">
            <a:spAutoFit/>
          </a:bodyPr>
          <a:lstStyle/>
          <a:p>
            <a:r>
              <a:rPr lang="en-US" dirty="0"/>
              <a:t>People who have scholarship are more likely to </a:t>
            </a:r>
            <a:r>
              <a:rPr lang="en-US" dirty="0" err="1"/>
              <a:t>to</a:t>
            </a:r>
            <a:r>
              <a:rPr lang="en-US" dirty="0"/>
              <a:t> not show up for an appointment</a:t>
            </a:r>
          </a:p>
        </p:txBody>
      </p:sp>
    </p:spTree>
    <p:extLst>
      <p:ext uri="{BB962C8B-B14F-4D97-AF65-F5344CB8AC3E}">
        <p14:creationId xmlns:p14="http://schemas.microsoft.com/office/powerpoint/2010/main" val="177499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2"/>
              </a:rPr>
              <a:t>https://github.com/ShaheenPerveen/DataIncubator_Section3/blob/master/Plots/Appointment_Day_of_week.jpg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5080000" cy="646331"/>
          </a:xfrm>
          <a:prstGeom prst="rect">
            <a:avLst/>
          </a:prstGeom>
          <a:noFill/>
        </p:spPr>
        <p:txBody>
          <a:bodyPr wrap="square" rtlCol="0">
            <a:spAutoFit/>
          </a:bodyPr>
          <a:lstStyle/>
          <a:p>
            <a:r>
              <a:rPr lang="en-US" dirty="0"/>
              <a:t>People are more likely to not show up for an appointment on Monday and Friday</a:t>
            </a:r>
          </a:p>
        </p:txBody>
      </p:sp>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3"/>
              </a:rPr>
              <a:t>https://github.com/ShaheenPerveen/DataIncubator_Section3/blob/master/Plots/DaysBeforeAppCat.jpg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923330"/>
          </a:xfrm>
          <a:prstGeom prst="rect">
            <a:avLst/>
          </a:prstGeom>
          <a:noFill/>
        </p:spPr>
        <p:txBody>
          <a:bodyPr wrap="square" rtlCol="0">
            <a:spAutoFit/>
          </a:bodyPr>
          <a:lstStyle/>
          <a:p>
            <a:r>
              <a:rPr lang="en-US" dirty="0"/>
              <a:t>The probability of not-showing up for an appointment increases with increase in wait time i.e. time between schedule and appointment</a:t>
            </a:r>
          </a:p>
        </p:txBody>
      </p:sp>
      <p:pic>
        <p:nvPicPr>
          <p:cNvPr id="4" name="Picture 3">
            <a:extLst>
              <a:ext uri="{FF2B5EF4-FFF2-40B4-BE49-F238E27FC236}">
                <a16:creationId xmlns:a16="http://schemas.microsoft.com/office/drawing/2014/main" id="{73BE0E9B-FE55-489E-8153-AC6CE1B3D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785036"/>
            <a:ext cx="5080000" cy="3924300"/>
          </a:xfrm>
          <a:prstGeom prst="rect">
            <a:avLst/>
          </a:prstGeom>
        </p:spPr>
      </p:pic>
      <p:pic>
        <p:nvPicPr>
          <p:cNvPr id="9" name="Picture 8">
            <a:extLst>
              <a:ext uri="{FF2B5EF4-FFF2-40B4-BE49-F238E27FC236}">
                <a16:creationId xmlns:a16="http://schemas.microsoft.com/office/drawing/2014/main" id="{A942D179-6994-4F8B-BA5C-336349D2B4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3" y="785036"/>
            <a:ext cx="5080000" cy="3886200"/>
          </a:xfrm>
          <a:prstGeom prst="rect">
            <a:avLst/>
          </a:prstGeom>
        </p:spPr>
      </p:pic>
    </p:spTree>
    <p:extLst>
      <p:ext uri="{BB962C8B-B14F-4D97-AF65-F5344CB8AC3E}">
        <p14:creationId xmlns:p14="http://schemas.microsoft.com/office/powerpoint/2010/main" val="334466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2"/>
              </a:rPr>
              <a:t>https://github.com/ShaheenPerveen/DataIncubator_Section3/blob/master/Plots/SMS_received.jpg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5080000" cy="646331"/>
          </a:xfrm>
          <a:prstGeom prst="rect">
            <a:avLst/>
          </a:prstGeom>
          <a:noFill/>
        </p:spPr>
        <p:txBody>
          <a:bodyPr wrap="square" rtlCol="0">
            <a:spAutoFit/>
          </a:bodyPr>
          <a:lstStyle/>
          <a:p>
            <a:r>
              <a:rPr lang="en-US" dirty="0"/>
              <a:t>People who have received SMS are more likely to not show up for an appointment</a:t>
            </a:r>
          </a:p>
        </p:txBody>
      </p:sp>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3"/>
              </a:rPr>
              <a:t>https://github.com/ShaheenPerveen/DataIncubator_Section3/blob/master/Plots/MissedAppointments.jpg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923330"/>
          </a:xfrm>
          <a:prstGeom prst="rect">
            <a:avLst/>
          </a:prstGeom>
          <a:noFill/>
        </p:spPr>
        <p:txBody>
          <a:bodyPr wrap="square" rtlCol="0">
            <a:spAutoFit/>
          </a:bodyPr>
          <a:lstStyle/>
          <a:p>
            <a:r>
              <a:rPr lang="en-US" dirty="0"/>
              <a:t>Probability of not showing up for an appointment decreases as number of missed appointments in past by the patients increases</a:t>
            </a:r>
          </a:p>
        </p:txBody>
      </p:sp>
      <p:pic>
        <p:nvPicPr>
          <p:cNvPr id="5" name="Picture 4">
            <a:extLst>
              <a:ext uri="{FF2B5EF4-FFF2-40B4-BE49-F238E27FC236}">
                <a16:creationId xmlns:a16="http://schemas.microsoft.com/office/drawing/2014/main" id="{F298FD9C-9AE7-4096-B565-D6D0625B0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861159"/>
            <a:ext cx="5080000" cy="3454400"/>
          </a:xfrm>
          <a:prstGeom prst="rect">
            <a:avLst/>
          </a:prstGeom>
        </p:spPr>
      </p:pic>
      <p:pic>
        <p:nvPicPr>
          <p:cNvPr id="10" name="Picture 9">
            <a:extLst>
              <a:ext uri="{FF2B5EF4-FFF2-40B4-BE49-F238E27FC236}">
                <a16:creationId xmlns:a16="http://schemas.microsoft.com/office/drawing/2014/main" id="{5085DEEB-C8D9-4D73-8E33-11042D60B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3" y="946638"/>
            <a:ext cx="5003800" cy="3505200"/>
          </a:xfrm>
          <a:prstGeom prst="rect">
            <a:avLst/>
          </a:prstGeom>
        </p:spPr>
      </p:pic>
    </p:spTree>
    <p:extLst>
      <p:ext uri="{BB962C8B-B14F-4D97-AF65-F5344CB8AC3E}">
        <p14:creationId xmlns:p14="http://schemas.microsoft.com/office/powerpoint/2010/main" val="373281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770F8D-1231-4BC4-BB9A-5388EE813331}"/>
              </a:ext>
            </a:extLst>
          </p:cNvPr>
          <p:cNvSpPr/>
          <p:nvPr/>
        </p:nvSpPr>
        <p:spPr>
          <a:xfrm>
            <a:off x="0" y="0"/>
            <a:ext cx="12192000" cy="46783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Modeling Output</a:t>
            </a:r>
          </a:p>
        </p:txBody>
      </p:sp>
      <p:pic>
        <p:nvPicPr>
          <p:cNvPr id="8" name="Picture 7">
            <a:extLst>
              <a:ext uri="{FF2B5EF4-FFF2-40B4-BE49-F238E27FC236}">
                <a16:creationId xmlns:a16="http://schemas.microsoft.com/office/drawing/2014/main" id="{08E1A388-FCCE-4FF0-9DBE-20A8CD020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337" y="905314"/>
            <a:ext cx="6007831" cy="1749962"/>
          </a:xfrm>
          <a:prstGeom prst="rect">
            <a:avLst/>
          </a:prstGeom>
        </p:spPr>
      </p:pic>
      <p:pic>
        <p:nvPicPr>
          <p:cNvPr id="11" name="Picture 10">
            <a:extLst>
              <a:ext uri="{FF2B5EF4-FFF2-40B4-BE49-F238E27FC236}">
                <a16:creationId xmlns:a16="http://schemas.microsoft.com/office/drawing/2014/main" id="{BC6C166E-0F48-4828-8185-3D36C1C83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31" y="3315579"/>
            <a:ext cx="4418845" cy="3216082"/>
          </a:xfrm>
          <a:prstGeom prst="rect">
            <a:avLst/>
          </a:prstGeom>
        </p:spPr>
      </p:pic>
    </p:spTree>
    <p:extLst>
      <p:ext uri="{BB962C8B-B14F-4D97-AF65-F5344CB8AC3E}">
        <p14:creationId xmlns:p14="http://schemas.microsoft.com/office/powerpoint/2010/main" val="109609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Words>
  <Application>Microsoft Office PowerPoint</Application>
  <PresentationFormat>Widescreen</PresentationFormat>
  <Paragraphs>79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Shanu</dc:creator>
  <cp:lastModifiedBy>Kumar Shanu</cp:lastModifiedBy>
  <cp:revision>235</cp:revision>
  <dcterms:created xsi:type="dcterms:W3CDTF">2019-06-13T05:35:36Z</dcterms:created>
  <dcterms:modified xsi:type="dcterms:W3CDTF">2019-08-12T09:29:53Z</dcterms:modified>
</cp:coreProperties>
</file>