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66"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8796055-8A7E-480A-8052-78D1AC84AE8D}"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0723391-EC2A-4887-A2CD-EF70771DBDA8}" type="slidenum">
              <a:rPr lang="en-IN" smtClean="0"/>
              <a:t>‹#›</a:t>
            </a:fld>
            <a:endParaRPr lang="en-IN"/>
          </a:p>
        </p:txBody>
      </p:sp>
    </p:spTree>
    <p:extLst>
      <p:ext uri="{BB962C8B-B14F-4D97-AF65-F5344CB8AC3E}">
        <p14:creationId xmlns:p14="http://schemas.microsoft.com/office/powerpoint/2010/main" val="3030585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a:p>
        </p:txBody>
      </p:sp>
      <p:sp>
        <p:nvSpPr>
          <p:cNvPr id="12" name="TextBox 11">
            <a:extLst>
              <a:ext uri="{FF2B5EF4-FFF2-40B4-BE49-F238E27FC236}">
                <a16:creationId xmlns:a16="http://schemas.microsoft.com/office/drawing/2014/main" id="{F7118109-7F1A-ECC0-9E10-294A492DFC30}"/>
              </a:ext>
            </a:extLst>
          </p:cNvPr>
          <p:cNvSpPr txBox="1"/>
          <p:nvPr/>
        </p:nvSpPr>
        <p:spPr>
          <a:xfrm>
            <a:off x="6671733" y="3644584"/>
            <a:ext cx="4927600" cy="369332"/>
          </a:xfrm>
          <a:prstGeom prst="rect">
            <a:avLst/>
          </a:prstGeom>
          <a:noFill/>
        </p:spPr>
        <p:txBody>
          <a:bodyPr wrap="square" rtlCol="0">
            <a:spAutoFit/>
          </a:bodyPr>
          <a:lstStyle/>
          <a:p>
            <a:endParaRPr lang="en-IN"/>
          </a:p>
        </p:txBody>
      </p:sp>
      <p:sp>
        <p:nvSpPr>
          <p:cNvPr id="10" name="TextBox 9">
            <a:extLst>
              <a:ext uri="{FF2B5EF4-FFF2-40B4-BE49-F238E27FC236}">
                <a16:creationId xmlns:a16="http://schemas.microsoft.com/office/drawing/2014/main" id="{9FDF43D6-40B0-5F1D-69B6-29E8347BA5D6}"/>
              </a:ext>
            </a:extLst>
          </p:cNvPr>
          <p:cNvSpPr txBox="1"/>
          <p:nvPr/>
        </p:nvSpPr>
        <p:spPr>
          <a:xfrm>
            <a:off x="4267199" y="592667"/>
            <a:ext cx="3547533" cy="523220"/>
          </a:xfrm>
          <a:prstGeom prst="rect">
            <a:avLst/>
          </a:prstGeom>
          <a:noFill/>
        </p:spPr>
        <p:txBody>
          <a:bodyPr wrap="square" rtlCol="0">
            <a:spAutoFit/>
          </a:bodyPr>
          <a:lstStyle/>
          <a:p>
            <a:r>
              <a:rPr lang="en-US" sz="2800" dirty="0">
                <a:solidFill>
                  <a:schemeClr val="tx1"/>
                </a:solidFill>
                <a:latin typeface="Arial Rounded MT Bold" panose="020F0704030504030204" pitchFamily="34" charset="0"/>
              </a:rPr>
              <a:t>Capstone</a:t>
            </a:r>
            <a:r>
              <a:rPr lang="en-US" sz="2800" dirty="0">
                <a:latin typeface="Arial Rounded MT Bold" panose="020F0704030504030204" pitchFamily="34" charset="0"/>
              </a:rPr>
              <a:t> project</a:t>
            </a:r>
            <a:endParaRPr lang="en-IN" sz="2800" dirty="0">
              <a:latin typeface="Arial Rounded MT Bold" panose="020F0704030504030204" pitchFamily="34" charset="0"/>
            </a:endParaRPr>
          </a:p>
        </p:txBody>
      </p:sp>
      <p:sp>
        <p:nvSpPr>
          <p:cNvPr id="13" name="TextBox 12">
            <a:extLst>
              <a:ext uri="{FF2B5EF4-FFF2-40B4-BE49-F238E27FC236}">
                <a16:creationId xmlns:a16="http://schemas.microsoft.com/office/drawing/2014/main" id="{6CE0B5D3-2206-C884-9FBE-AAC8963E6DC1}"/>
              </a:ext>
            </a:extLst>
          </p:cNvPr>
          <p:cNvSpPr txBox="1"/>
          <p:nvPr/>
        </p:nvSpPr>
        <p:spPr>
          <a:xfrm>
            <a:off x="4377267" y="2997200"/>
            <a:ext cx="6416168" cy="2062103"/>
          </a:xfrm>
          <a:prstGeom prst="rect">
            <a:avLst/>
          </a:prstGeom>
          <a:noFill/>
        </p:spPr>
        <p:txBody>
          <a:bodyPr wrap="square" rtlCol="0">
            <a:spAutoFit/>
          </a:bodyPr>
          <a:lstStyle/>
          <a:p>
            <a:r>
              <a:rPr lang="en-US" sz="3200" dirty="0">
                <a:solidFill>
                  <a:srgbClr val="00B0F0"/>
                </a:solidFill>
                <a:latin typeface="Algerian" panose="04020705040A02060702" pitchFamily="82" charset="0"/>
              </a:rPr>
              <a:t>PRESENTED BY</a:t>
            </a:r>
          </a:p>
          <a:p>
            <a:r>
              <a:rPr lang="en-US" sz="3200">
                <a:solidFill>
                  <a:srgbClr val="00B0F0"/>
                </a:solidFill>
                <a:latin typeface="Algerian" panose="04020705040A02060702" pitchFamily="82" charset="0"/>
              </a:rPr>
              <a:t>SHAHEEN TAJ.M</a:t>
            </a:r>
            <a:endParaRPr lang="en-US" sz="3200" dirty="0">
              <a:solidFill>
                <a:srgbClr val="00B0F0"/>
              </a:solidFill>
              <a:latin typeface="Algerian" panose="04020705040A02060702" pitchFamily="82" charset="0"/>
            </a:endParaRPr>
          </a:p>
          <a:p>
            <a:r>
              <a:rPr lang="en-US" sz="3200" dirty="0">
                <a:solidFill>
                  <a:srgbClr val="00B0F0"/>
                </a:solidFill>
                <a:latin typeface="Algerian" panose="04020705040A02060702" pitchFamily="82" charset="0"/>
              </a:rPr>
              <a:t>DEPT OF BIOTECHNOLOGY</a:t>
            </a:r>
          </a:p>
          <a:p>
            <a:r>
              <a:rPr lang="en-US" sz="3200" dirty="0">
                <a:solidFill>
                  <a:srgbClr val="00B0F0"/>
                </a:solidFill>
                <a:latin typeface="Algerian" panose="04020705040A02060702" pitchFamily="82" charset="0"/>
              </a:rPr>
              <a:t>ARUNAI ENGINEERING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a:p>
        </p:txBody>
      </p:sp>
      <p:sp>
        <p:nvSpPr>
          <p:cNvPr id="2" name="TextBox 1">
            <a:extLst>
              <a:ext uri="{FF2B5EF4-FFF2-40B4-BE49-F238E27FC236}">
                <a16:creationId xmlns:a16="http://schemas.microsoft.com/office/drawing/2014/main" id="{A2893901-A15B-381A-A6CC-5A6E4A1E4EEC}"/>
              </a:ext>
            </a:extLst>
          </p:cNvPr>
          <p:cNvSpPr txBox="1"/>
          <p:nvPr/>
        </p:nvSpPr>
        <p:spPr>
          <a:xfrm>
            <a:off x="1490559" y="1246165"/>
            <a:ext cx="8039242" cy="50727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000">
                <a:latin typeface="Trebuchet MS"/>
              </a:rPr>
              <a:t>Let’s explore the </a:t>
            </a:r>
            <a:r>
              <a:rPr lang="en-GB" sz="2000" b="1">
                <a:latin typeface="Trebuchet MS"/>
              </a:rPr>
              <a:t>results</a:t>
            </a:r>
            <a:r>
              <a:rPr lang="en-GB" sz="2000">
                <a:latin typeface="Trebuchet MS"/>
              </a:rPr>
              <a:t> in cardiovascular risk prediction:</a:t>
            </a:r>
            <a:endParaRPr lang="en-US" sz="2000">
              <a:latin typeface="Trebuchet MS"/>
            </a:endParaRPr>
          </a:p>
          <a:p>
            <a:pPr marL="342900" indent="-342900" algn="l">
              <a:buChar char="•"/>
            </a:pPr>
            <a:r>
              <a:rPr lang="en-GB" sz="2000" b="1">
                <a:latin typeface="Trebuchet MS"/>
              </a:rPr>
              <a:t>Machine Learning (ML) in Cardiovascular Risk Prediction</a:t>
            </a:r>
            <a:r>
              <a:rPr lang="en-GB" sz="2000">
                <a:latin typeface="Trebuchet MS"/>
              </a:rPr>
              <a:t>:</a:t>
            </a:r>
          </a:p>
          <a:p>
            <a:pPr marL="342900" lvl="1" indent="-342900" algn="l">
              <a:buChar char="•"/>
            </a:pPr>
            <a:r>
              <a:rPr lang="en-GB" sz="2000" b="1">
                <a:latin typeface="Trebuchet MS"/>
              </a:rPr>
              <a:t>Purpose</a:t>
            </a:r>
            <a:r>
              <a:rPr lang="en-GB" sz="2000">
                <a:latin typeface="Trebuchet MS"/>
              </a:rPr>
              <a:t>: ML techniques enhance risk prediction models for cardiovascular diseases (CAD) and personalize preventive approaches.</a:t>
            </a:r>
          </a:p>
          <a:p>
            <a:pPr lvl="1" algn="l"/>
            <a:endParaRPr lang="en-GB" sz="2000">
              <a:latin typeface="Trebuchet MS"/>
            </a:endParaRPr>
          </a:p>
          <a:p>
            <a:pPr marL="342900" lvl="1" indent="-342900" algn="l">
              <a:buChar char="•"/>
            </a:pPr>
            <a:r>
              <a:rPr lang="en-GB" sz="2000" b="1">
                <a:latin typeface="Trebuchet MS"/>
              </a:rPr>
              <a:t>Recent Findings</a:t>
            </a:r>
            <a:r>
              <a:rPr lang="en-GB" sz="2000">
                <a:latin typeface="Trebuchet MS"/>
              </a:rPr>
              <a:t>:</a:t>
            </a:r>
          </a:p>
          <a:p>
            <a:pPr lvl="2" algn="l"/>
            <a:endParaRPr lang="en-GB" sz="2000">
              <a:latin typeface="Trebuchet MS"/>
            </a:endParaRPr>
          </a:p>
          <a:p>
            <a:pPr marL="342900" lvl="1" indent="-342900" algn="l">
              <a:buChar char="•"/>
            </a:pPr>
            <a:r>
              <a:rPr lang="en-GB" sz="2000" b="1">
                <a:latin typeface="Trebuchet MS"/>
              </a:rPr>
              <a:t>Clinical Epidemiology and Risk Prediction</a:t>
            </a:r>
            <a:r>
              <a:rPr lang="en-GB" sz="2000">
                <a:latin typeface="Trebuchet MS"/>
              </a:rPr>
              <a:t>:</a:t>
            </a:r>
          </a:p>
          <a:p>
            <a:pPr lvl="2" algn="l"/>
            <a:endParaRPr lang="en-GB" sz="2000">
              <a:latin typeface="Trebuchet MS"/>
            </a:endParaRPr>
          </a:p>
          <a:p>
            <a:pPr marL="342900" indent="-342900" algn="l">
              <a:buChar char="•"/>
            </a:pPr>
            <a:r>
              <a:rPr lang="en-GB" sz="2000" b="1">
                <a:latin typeface="Trebuchet MS"/>
              </a:rPr>
              <a:t>Risk Assessment Factors</a:t>
            </a:r>
            <a:r>
              <a:rPr lang="en-GB" sz="2000">
                <a:latin typeface="Trebuchet MS"/>
              </a:rPr>
              <a:t>:</a:t>
            </a:r>
          </a:p>
          <a:p>
            <a:pPr lvl="1" algn="l"/>
            <a:endParaRPr lang="en-GB" sz="2000" baseline="30000">
              <a:latin typeface="Trebuchet MS"/>
            </a:endParaRPr>
          </a:p>
          <a:p>
            <a:pPr lvl="2" algn="l"/>
            <a:r>
              <a:rPr lang="en-GB" sz="2000">
                <a:latin typeface="Trebuchet MS"/>
              </a:rPr>
              <a:t>In summary, ML-driven risk prediction models and clinical risk assessment tools contribute to better understanding and management of cardiovascular risk. </a:t>
            </a:r>
          </a:p>
          <a:p>
            <a:pPr lvl="2" algn="l"/>
            <a:endParaRPr lang="en-GB" sz="2000">
              <a:latin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10ABF-3F30-702E-3382-7C81415F7B64}"/>
              </a:ext>
            </a:extLst>
          </p:cNvPr>
          <p:cNvSpPr>
            <a:spLocks noGrp="1"/>
          </p:cNvSpPr>
          <p:nvPr>
            <p:ph type="ctrTitle"/>
          </p:nvPr>
        </p:nvSpPr>
        <p:spPr>
          <a:xfrm>
            <a:off x="739774" y="291147"/>
            <a:ext cx="6016625" cy="738664"/>
          </a:xfrm>
        </p:spPr>
        <p:txBody>
          <a:bodyPr/>
          <a:lstStyle/>
          <a:p>
            <a:r>
              <a:rPr lang="en-US" dirty="0"/>
              <a:t>PROJECT TITLE</a:t>
            </a:r>
            <a:endParaRPr lang="en-IN" dirty="0"/>
          </a:p>
        </p:txBody>
      </p:sp>
      <p:sp>
        <p:nvSpPr>
          <p:cNvPr id="3" name="Subtitle 2">
            <a:extLst>
              <a:ext uri="{FF2B5EF4-FFF2-40B4-BE49-F238E27FC236}">
                <a16:creationId xmlns:a16="http://schemas.microsoft.com/office/drawing/2014/main" id="{59C8B533-90F2-47D0-CFD0-1ABCD113D492}"/>
              </a:ext>
            </a:extLst>
          </p:cNvPr>
          <p:cNvSpPr>
            <a:spLocks noGrp="1"/>
          </p:cNvSpPr>
          <p:nvPr>
            <p:ph type="subTitle" idx="4"/>
          </p:nvPr>
        </p:nvSpPr>
        <p:spPr>
          <a:xfrm>
            <a:off x="1828800" y="2810933"/>
            <a:ext cx="9474200" cy="553998"/>
          </a:xfrm>
        </p:spPr>
        <p:txBody>
          <a:bodyPr/>
          <a:lstStyle/>
          <a:p>
            <a:r>
              <a:rPr lang="en-US" sz="3600" dirty="0">
                <a:latin typeface="Arial Rounded MT Bold" panose="020F0704030504030204" pitchFamily="34" charset="0"/>
              </a:rPr>
              <a:t>CARDIOVASCULAR RISK PREDICTION</a:t>
            </a:r>
            <a:endParaRPr lang="en-IN" sz="3600" dirty="0">
              <a:latin typeface="Arial Rounded MT Bold" panose="020F0704030504030204" pitchFamily="34" charset="0"/>
            </a:endParaRPr>
          </a:p>
        </p:txBody>
      </p:sp>
    </p:spTree>
    <p:extLst>
      <p:ext uri="{BB962C8B-B14F-4D97-AF65-F5344CB8AC3E}">
        <p14:creationId xmlns:p14="http://schemas.microsoft.com/office/powerpoint/2010/main" val="1460865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120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a:p>
        </p:txBody>
      </p:sp>
      <p:sp>
        <p:nvSpPr>
          <p:cNvPr id="24" name="TextBox 23">
            <a:extLst>
              <a:ext uri="{FF2B5EF4-FFF2-40B4-BE49-F238E27FC236}">
                <a16:creationId xmlns:a16="http://schemas.microsoft.com/office/drawing/2014/main" id="{BC4CF922-659F-08F6-DD6F-04C94843A3AB}"/>
              </a:ext>
            </a:extLst>
          </p:cNvPr>
          <p:cNvSpPr txBox="1"/>
          <p:nvPr/>
        </p:nvSpPr>
        <p:spPr>
          <a:xfrm>
            <a:off x="1869440" y="1352550"/>
            <a:ext cx="9025612" cy="4247317"/>
          </a:xfrm>
          <a:prstGeom prst="rect">
            <a:avLst/>
          </a:prstGeom>
          <a:noFill/>
        </p:spPr>
        <p:txBody>
          <a:bodyPr wrap="square" rtlCol="0">
            <a:spAutoFit/>
          </a:bodyPr>
          <a:lstStyle/>
          <a:p>
            <a:pPr marL="285750" indent="-285750">
              <a:buFont typeface="Wingdings" panose="05000000000000000000" pitchFamily="2" charset="2"/>
              <a:buChar char="v"/>
            </a:pPr>
            <a:r>
              <a:rPr lang="en-IN"/>
              <a:t>PROJECT OVERVIEW </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WHO ARE THE END USERS</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YOUR SOLUTION AND ITS VALUE PROPOSITION</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PROBLEM STATEMENT</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THE WOW IN YOUR SOLUTION </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MODELLING</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RESULTS</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a:t>PROBLEM</a:t>
            </a:r>
            <a:r>
              <a:rPr sz="4250"/>
              <a:t>	</a:t>
            </a:r>
            <a:r>
              <a:rPr sz="4250" spc="-75"/>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a:p>
        </p:txBody>
      </p:sp>
      <p:graphicFrame>
        <p:nvGraphicFramePr>
          <p:cNvPr id="14" name="Table 13">
            <a:extLst>
              <a:ext uri="{FF2B5EF4-FFF2-40B4-BE49-F238E27FC236}">
                <a16:creationId xmlns:a16="http://schemas.microsoft.com/office/drawing/2014/main" id="{720A3988-2310-020C-33EE-6EADE07446C5}"/>
              </a:ext>
            </a:extLst>
          </p:cNvPr>
          <p:cNvGraphicFramePr>
            <a:graphicFrameLocks noGrp="1"/>
          </p:cNvGraphicFramePr>
          <p:nvPr>
            <p:extLst>
              <p:ext uri="{D42A27DB-BD31-4B8C-83A1-F6EECF244321}">
                <p14:modId xmlns:p14="http://schemas.microsoft.com/office/powerpoint/2010/main" val="414455263"/>
              </p:ext>
            </p:extLst>
          </p:nvPr>
        </p:nvGraphicFramePr>
        <p:xfrm>
          <a:off x="676275" y="1828800"/>
          <a:ext cx="7553325" cy="3893820"/>
        </p:xfrm>
        <a:graphic>
          <a:graphicData uri="http://schemas.openxmlformats.org/drawingml/2006/table">
            <a:tbl>
              <a:tblPr/>
              <a:tblGrid>
                <a:gridCol w="7553325">
                  <a:extLst>
                    <a:ext uri="{9D8B030D-6E8A-4147-A177-3AD203B41FA5}">
                      <a16:colId xmlns:a16="http://schemas.microsoft.com/office/drawing/2014/main" val="197347787"/>
                    </a:ext>
                  </a:extLst>
                </a:gridCol>
              </a:tblGrid>
              <a:tr h="3810000">
                <a:tc>
                  <a:txBody>
                    <a:bodyPr/>
                    <a:lstStyle/>
                    <a:p>
                      <a:pPr algn="l" fontAlgn="b"/>
                      <a:r>
                        <a:rPr lang="en-US" sz="2800" b="0" i="0" u="none" strike="noStrike">
                          <a:solidFill>
                            <a:srgbClr val="000000"/>
                          </a:solidFill>
                          <a:effectLst/>
                          <a:latin typeface="Calibri" panose="020F0502020204030204" pitchFamily="34" charset="0"/>
                        </a:rPr>
                        <a:t>The dataset is from an ongoing cardiovascular study on residents of the town of Framingham, Massachusetts. The classification goal is to predict whether the patient has a 10-year risk of future coronary heart disease (CHD). The dataset provides the patients’ information. It includes over 4,000 records and 15 attributes. Each attribute is a potential risk factor. There are both demographic, behavioral, and medical risk factors. </a:t>
                      </a:r>
                    </a:p>
                  </a:txBody>
                  <a:tcPr marL="7620" marR="7620" marT="7620" anchor="b">
                    <a:lnL>
                      <a:noFill/>
                    </a:lnL>
                    <a:lnR>
                      <a:noFill/>
                    </a:lnR>
                    <a:lnT>
                      <a:noFill/>
                    </a:lnT>
                    <a:lnB>
                      <a:noFill/>
                    </a:lnB>
                    <a:noFill/>
                  </a:tcPr>
                </a:tc>
                <a:extLst>
                  <a:ext uri="{0D108BD9-81ED-4DB2-BD59-A6C34878D82A}">
                    <a16:rowId xmlns:a16="http://schemas.microsoft.com/office/drawing/2014/main" val="326107289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a:t>PROJECT</a:t>
            </a:r>
            <a:r>
              <a:rPr sz="4250"/>
              <a:t>	</a:t>
            </a:r>
            <a:r>
              <a:rPr sz="4250" spc="-1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a:p>
        </p:txBody>
      </p:sp>
      <p:sp>
        <p:nvSpPr>
          <p:cNvPr id="11" name="TextBox 10">
            <a:extLst>
              <a:ext uri="{FF2B5EF4-FFF2-40B4-BE49-F238E27FC236}">
                <a16:creationId xmlns:a16="http://schemas.microsoft.com/office/drawing/2014/main" id="{1B8E18B4-663C-BF2F-EF94-5D6B00F9721F}"/>
              </a:ext>
            </a:extLst>
          </p:cNvPr>
          <p:cNvSpPr txBox="1"/>
          <p:nvPr/>
        </p:nvSpPr>
        <p:spPr>
          <a:xfrm>
            <a:off x="1205230" y="1877534"/>
            <a:ext cx="6338570" cy="4524315"/>
          </a:xfrm>
          <a:prstGeom prst="rect">
            <a:avLst/>
          </a:prstGeom>
          <a:noFill/>
        </p:spPr>
        <p:txBody>
          <a:bodyPr wrap="square" rtlCol="0">
            <a:spAutoFit/>
          </a:bodyPr>
          <a:lstStyle/>
          <a:p>
            <a:r>
              <a:rPr lang="en-US" sz="3200"/>
              <a:t>The most widely reported measure of model discrimination for CVD risk prediction models is the C statistic. The C statistic is a function of both the sensitivity and specificity of the model across all of its values, and it represents the ability of the score to discriminate (future) cases from noncases.</a:t>
            </a:r>
            <a:endParaRPr lang="en-IN" sz="3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a:t>WHO</a:t>
            </a:r>
            <a:r>
              <a:rPr sz="3200" spc="-245"/>
              <a:t> </a:t>
            </a:r>
            <a:r>
              <a:rPr sz="3200"/>
              <a:t>ARE</a:t>
            </a:r>
            <a:r>
              <a:rPr sz="3200" spc="-70"/>
              <a:t> </a:t>
            </a:r>
            <a:r>
              <a:rPr sz="3200"/>
              <a:t>THE</a:t>
            </a:r>
            <a:r>
              <a:rPr sz="3200" spc="-55"/>
              <a:t> </a:t>
            </a:r>
            <a:r>
              <a:rPr sz="3200"/>
              <a:t>END</a:t>
            </a:r>
            <a:r>
              <a:rPr sz="3200" spc="-70"/>
              <a:t> </a:t>
            </a:r>
            <a:r>
              <a:rPr sz="3200" spc="-1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a:p>
        </p:txBody>
      </p:sp>
      <p:sp>
        <p:nvSpPr>
          <p:cNvPr id="12" name="Rectangle 2">
            <a:extLst>
              <a:ext uri="{FF2B5EF4-FFF2-40B4-BE49-F238E27FC236}">
                <a16:creationId xmlns:a16="http://schemas.microsoft.com/office/drawing/2014/main" id="{5E8BAE17-DECB-B57C-56B4-45360BF8B2E1}"/>
              </a:ext>
            </a:extLst>
          </p:cNvPr>
          <p:cNvSpPr>
            <a:spLocks noChangeArrowheads="1"/>
          </p:cNvSpPr>
          <p:nvPr/>
        </p:nvSpPr>
        <p:spPr bwMode="auto">
          <a:xfrm>
            <a:off x="601332" y="2364463"/>
            <a:ext cx="8204835"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1F1F1F"/>
                </a:solidFill>
                <a:effectLst/>
                <a:latin typeface="Franklin Gothic Demi Cond"/>
              </a:rPr>
              <a:t>T</a:t>
            </a:r>
            <a:r>
              <a:rPr kumimoji="0" lang="en-US" altLang="en-US" sz="2000" b="1" i="0" u="none" strike="noStrike" cap="none" normalizeH="0" baseline="0">
                <a:ln>
                  <a:noFill/>
                </a:ln>
                <a:solidFill>
                  <a:srgbClr val="1F1F1F"/>
                </a:solidFill>
                <a:effectLst/>
                <a:latin typeface="Trebuchet MS"/>
              </a:rPr>
              <a:t>here are two primary end users in cardiovascular risk prediction:</a:t>
            </a:r>
            <a:endParaRPr lang="en-US" altLang="en-US" sz="2000" b="1" i="0" u="none" strike="noStrike" cap="none" normalizeH="0" baseline="0">
              <a:ln>
                <a:noFill/>
              </a:ln>
              <a:solidFill>
                <a:srgbClr val="1F1F1F"/>
              </a:solidFill>
              <a:effectLst/>
              <a:latin typeface="Trebuchet MS"/>
            </a:endParaRPr>
          </a:p>
          <a:p>
            <a:pPr algn="l" rtl="0" eaLnBrk="0" fontAlgn="base" hangingPunct="0">
              <a:spcBef>
                <a:spcPct val="0"/>
              </a:spcBef>
              <a:spcAft>
                <a:spcPct val="0"/>
              </a:spcAft>
              <a:buFontTx/>
              <a:buAutoNum type="arabicPeriod"/>
            </a:pPr>
            <a:r>
              <a:rPr kumimoji="0" lang="en-US" altLang="en-US" sz="2000" b="1" i="0" u="none" strike="noStrike" cap="none" normalizeH="0" baseline="0">
                <a:ln>
                  <a:noFill/>
                </a:ln>
                <a:solidFill>
                  <a:srgbClr val="1F1F1F"/>
                </a:solidFill>
                <a:effectLst/>
                <a:latin typeface="Trebuchet MS"/>
              </a:rPr>
              <a:t>Healthcare Professionals: Physicians, nurses, and other healthcare providers use cardiovascular risk prediction tools to assess their patients' risk of developing cardiovascular disease (CVD). This information helps them make informed decisions about preventive measures, such as lifestyle modifications or medications.</a:t>
            </a:r>
            <a:r>
              <a:rPr lang="en-US" altLang="en-US" sz="2000" b="1">
                <a:solidFill>
                  <a:srgbClr val="1F1F1F"/>
                </a:solidFill>
                <a:latin typeface="Trebuchet MS"/>
              </a:rPr>
              <a:t> </a:t>
            </a:r>
            <a:endParaRPr lang="en-US" altLang="en-US" sz="2000" b="1" i="0" u="none" strike="noStrike" cap="none" normalizeH="0" baseline="0">
              <a:ln>
                <a:noFill/>
              </a:ln>
              <a:solidFill>
                <a:srgbClr val="1F1F1F"/>
              </a:solidFill>
              <a:effectLst/>
              <a:latin typeface="Trebuchet MS"/>
            </a:endParaRPr>
          </a:p>
          <a:p>
            <a:pPr algn="l" rtl="0" eaLnBrk="0" fontAlgn="base" hangingPunct="0">
              <a:spcBef>
                <a:spcPct val="0"/>
              </a:spcBef>
              <a:spcAft>
                <a:spcPct val="0"/>
              </a:spcAft>
              <a:buFontTx/>
              <a:buAutoNum type="arabicPeriod" startAt="2"/>
            </a:pPr>
            <a:r>
              <a:rPr kumimoji="0" lang="en-US" altLang="en-US" sz="2000" b="1" i="0" u="none" strike="noStrike" cap="none" normalizeH="0" baseline="0">
                <a:ln>
                  <a:noFill/>
                </a:ln>
                <a:solidFill>
                  <a:srgbClr val="1F1F1F"/>
                </a:solidFill>
                <a:effectLst/>
                <a:latin typeface="Trebuchet MS"/>
              </a:rPr>
              <a:t>Individuals: Individuals can also use cardiovascular risk prediction tools to estimate their own risk of CVD. This information can motivate them to make healthy lifestyle changes to reduce their risk. Some online calculators are available but it is important to consult with a healthcare professional for a personalized assessment and guidance.</a:t>
            </a:r>
            <a:r>
              <a:rPr lang="en-US" altLang="en-US" sz="2000">
                <a:solidFill>
                  <a:srgbClr val="1F1F1F"/>
                </a:solidFill>
                <a:latin typeface="Trebuchet MS"/>
              </a:rPr>
              <a:t> </a:t>
            </a:r>
            <a:endParaRPr lang="en-US" altLang="en-US" sz="2000" b="0" i="0" u="none" strike="noStrike" cap="none" normalizeH="0" baseline="0">
              <a:ln>
                <a:noFill/>
              </a:ln>
              <a:solidFill>
                <a:srgbClr val="1F1F1F"/>
              </a:solidFill>
              <a:effectLst/>
              <a:latin typeface="Trebuchet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Franklin Gothic Demi Cond" panose="020B07060304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991846"/>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a:t>YOUR</a:t>
            </a:r>
            <a:r>
              <a:rPr sz="3600" spc="-95"/>
              <a:t> </a:t>
            </a:r>
            <a:r>
              <a:rPr sz="3600" spc="-10"/>
              <a:t>SOLUTION</a:t>
            </a:r>
            <a:r>
              <a:rPr sz="3600" spc="-345"/>
              <a:t> </a:t>
            </a:r>
            <a:r>
              <a:rPr sz="3600"/>
              <a:t>AND</a:t>
            </a:r>
            <a:r>
              <a:rPr sz="3600" spc="-20"/>
              <a:t> </a:t>
            </a:r>
            <a:r>
              <a:rPr sz="3600"/>
              <a:t>ITS </a:t>
            </a:r>
            <a:r>
              <a:rPr sz="3600" spc="-20"/>
              <a:t>VALUE</a:t>
            </a:r>
            <a:r>
              <a:rPr sz="3600" spc="-120"/>
              <a:t> </a:t>
            </a:r>
            <a:r>
              <a:rPr sz="3600" spc="-1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a:p>
        </p:txBody>
      </p:sp>
      <p:sp>
        <p:nvSpPr>
          <p:cNvPr id="10" name="Rectangle 1">
            <a:extLst>
              <a:ext uri="{FF2B5EF4-FFF2-40B4-BE49-F238E27FC236}">
                <a16:creationId xmlns:a16="http://schemas.microsoft.com/office/drawing/2014/main" id="{CA1204C0-9EAE-5473-D5CC-94BAABCBA27B}"/>
              </a:ext>
            </a:extLst>
          </p:cNvPr>
          <p:cNvSpPr>
            <a:spLocks noChangeArrowheads="1"/>
          </p:cNvSpPr>
          <p:nvPr/>
        </p:nvSpPr>
        <p:spPr bwMode="auto">
          <a:xfrm flipV="1">
            <a:off x="3290047" y="1869366"/>
            <a:ext cx="5853953" cy="1563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2218" rIns="0" bIns="2221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i="0" u="none" strike="noStrike" cap="none" normalizeH="0" baseline="0">
              <a:ln>
                <a:noFill/>
              </a:ln>
              <a:solidFill>
                <a:srgbClr val="1F1F1F"/>
              </a:solidFill>
              <a:effectLst/>
              <a:latin typeface="Franklin Gothic Demi"/>
            </a:endParaRPr>
          </a:p>
        </p:txBody>
      </p:sp>
      <p:sp>
        <p:nvSpPr>
          <p:cNvPr id="8" name="TextBox 7">
            <a:extLst>
              <a:ext uri="{FF2B5EF4-FFF2-40B4-BE49-F238E27FC236}">
                <a16:creationId xmlns:a16="http://schemas.microsoft.com/office/drawing/2014/main" id="{43051D4D-FFD3-52BB-2FAA-AE0D60F69A37}"/>
              </a:ext>
            </a:extLst>
          </p:cNvPr>
          <p:cNvSpPr txBox="1"/>
          <p:nvPr/>
        </p:nvSpPr>
        <p:spPr>
          <a:xfrm>
            <a:off x="2875432" y="1698812"/>
            <a:ext cx="827890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111111"/>
                </a:solidFill>
                <a:latin typeface="-apple-system"/>
              </a:rPr>
              <a:t>Let’s explore the value propositions of our cardiovascular risk prediction solutions:</a:t>
            </a:r>
          </a:p>
          <a:p>
            <a:pPr marL="228600" indent="-228600">
              <a:buFont typeface=""/>
              <a:buAutoNum type="arabicPeriod"/>
            </a:pPr>
            <a:r>
              <a:rPr lang="en-US">
                <a:solidFill>
                  <a:srgbClr val="111111"/>
                </a:solidFill>
                <a:latin typeface="-apple-system"/>
              </a:rPr>
              <a:t>Enhanced Risk Assessment:</a:t>
            </a:r>
          </a:p>
          <a:p>
            <a:pPr lvl="1"/>
            <a:endParaRPr lang="en-US">
              <a:solidFill>
                <a:srgbClr val="111111"/>
              </a:solidFill>
              <a:latin typeface="-apple-system"/>
            </a:endParaRPr>
          </a:p>
          <a:p>
            <a:pPr marL="228600" indent="-228600">
              <a:buFont typeface=""/>
              <a:buAutoNum type="arabicPeriod"/>
            </a:pPr>
            <a:r>
              <a:rPr lang="en-US">
                <a:solidFill>
                  <a:srgbClr val="111111"/>
                </a:solidFill>
                <a:latin typeface="-apple-system"/>
              </a:rPr>
              <a:t>Precision Preventive Approaches:</a:t>
            </a:r>
          </a:p>
          <a:p>
            <a:pPr lvl="1"/>
            <a:endParaRPr lang="en-US">
              <a:solidFill>
                <a:srgbClr val="111111"/>
              </a:solidFill>
              <a:latin typeface="-apple-system"/>
            </a:endParaRPr>
          </a:p>
          <a:p>
            <a:pPr marL="228600" indent="-228600">
              <a:buFont typeface=""/>
              <a:buAutoNum type="arabicPeriod"/>
            </a:pPr>
            <a:r>
              <a:rPr lang="en-US">
                <a:solidFill>
                  <a:srgbClr val="111111"/>
                </a:solidFill>
                <a:latin typeface="-apple-system"/>
              </a:rPr>
              <a:t>Patient Engagement and Empowerment:</a:t>
            </a:r>
          </a:p>
          <a:p>
            <a:pPr marL="228600" lvl="1" indent="-228600">
              <a:buFont typeface=""/>
              <a:buAutoNum type="arabicPeriod"/>
            </a:pPr>
            <a:endParaRPr lang="en-US">
              <a:solidFill>
                <a:srgbClr val="111111"/>
              </a:solidFill>
              <a:latin typeface="-apple-system"/>
            </a:endParaRPr>
          </a:p>
          <a:p>
            <a:pPr marL="228600" indent="-228600">
              <a:buFont typeface=""/>
              <a:buAutoNum type="arabicPeriod"/>
            </a:pPr>
            <a:r>
              <a:rPr lang="en-US">
                <a:solidFill>
                  <a:srgbClr val="111111"/>
                </a:solidFill>
                <a:latin typeface="-apple-system"/>
              </a:rPr>
              <a:t>Clinical Practice Integration:</a:t>
            </a:r>
          </a:p>
          <a:p>
            <a:pPr marL="228600" indent="-228600">
              <a:buFont typeface=""/>
              <a:buAutoNum type="arabicPeriod"/>
            </a:pPr>
            <a:r>
              <a:rPr lang="en-US">
                <a:solidFill>
                  <a:srgbClr val="111111"/>
                </a:solidFill>
                <a:latin typeface="-apple-system"/>
              </a:rPr>
              <a:t>Research and Innovation:</a:t>
            </a:r>
          </a:p>
          <a:p>
            <a:pPr marL="228600" lvl="1" indent="-228600">
              <a:buFont typeface=""/>
              <a:buAutoNum type="arabicPeriod"/>
            </a:pPr>
            <a:endParaRPr lang="en-US">
              <a:solidFill>
                <a:srgbClr val="111111"/>
              </a:solidFill>
              <a:latin typeface="-apple-system"/>
            </a:endParaRPr>
          </a:p>
          <a:p>
            <a:pPr lvl="1"/>
            <a:r>
              <a:rPr lang="en-US">
                <a:solidFill>
                  <a:srgbClr val="111111"/>
                </a:solidFill>
                <a:latin typeface="-apple-system"/>
              </a:rPr>
              <a:t>6.Our solution evolves with new findings, ensuring up-to-date risk assessment models.</a:t>
            </a:r>
          </a:p>
          <a:p>
            <a:pPr lvl="1"/>
            <a:endParaRPr lang="en-US">
              <a:solidFill>
                <a:srgbClr val="111111"/>
              </a:solidFill>
              <a:latin typeface="-apple-system"/>
            </a:endParaRPr>
          </a:p>
          <a:p>
            <a:pPr lvl="1"/>
            <a:r>
              <a:rPr lang="en-US">
                <a:solidFill>
                  <a:srgbClr val="111111"/>
                </a:solidFill>
                <a:latin typeface="-apple-system"/>
              </a:rPr>
              <a:t>7.Collaboration with researchers and healthcare professionals drives continuous improvement.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638" y="3354568"/>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a:t>THE</a:t>
            </a:r>
            <a:r>
              <a:rPr sz="4250" spc="20"/>
              <a:t> </a:t>
            </a:r>
            <a:r>
              <a:rPr sz="4250"/>
              <a:t>WOW</a:t>
            </a:r>
            <a:r>
              <a:rPr sz="4250" spc="90"/>
              <a:t> </a:t>
            </a:r>
            <a:r>
              <a:rPr sz="4250"/>
              <a:t>IN YOUR </a:t>
            </a:r>
            <a:r>
              <a:rPr sz="4250" spc="-1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a:p>
        </p:txBody>
      </p:sp>
      <p:sp>
        <p:nvSpPr>
          <p:cNvPr id="10" name="Rectangle 1">
            <a:extLst>
              <a:ext uri="{FF2B5EF4-FFF2-40B4-BE49-F238E27FC236}">
                <a16:creationId xmlns:a16="http://schemas.microsoft.com/office/drawing/2014/main" id="{09FA4610-B7C4-111D-4C1E-DED5F3D0F58A}"/>
              </a:ext>
            </a:extLst>
          </p:cNvPr>
          <p:cNvSpPr>
            <a:spLocks noChangeArrowheads="1"/>
          </p:cNvSpPr>
          <p:nvPr/>
        </p:nvSpPr>
        <p:spPr bwMode="auto">
          <a:xfrm>
            <a:off x="2527095" y="2172981"/>
            <a:ext cx="8421052" cy="3368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2218" rIns="0" bIns="22218" numCol="1" anchor="ctr" anchorCtr="0" compatLnSpc="1">
            <a:prstTxWarp prst="textNoShape">
              <a:avLst/>
            </a:prstTxWarp>
            <a:spAutoFit/>
          </a:bodyPr>
          <a:lstStyle/>
          <a:p>
            <a:pPr algn="l" rtl="0" eaLnBrk="0" fontAlgn="base" hangingPunct="0">
              <a:spcBef>
                <a:spcPct val="0"/>
              </a:spcBef>
              <a:spcAft>
                <a:spcPct val="0"/>
              </a:spcAft>
            </a:pPr>
            <a:r>
              <a:rPr lang="en-US" altLang="en-US" sz="1200">
                <a:solidFill>
                  <a:srgbClr val="1F1F1F"/>
                </a:solidFill>
                <a:latin typeface="Franklin Gothic Demi"/>
              </a:rPr>
              <a:t> </a:t>
            </a:r>
            <a:r>
              <a:rPr kumimoji="0" lang="en-US" altLang="en-US" sz="2400" b="0" i="0" u="none" strike="noStrike" cap="none" normalizeH="0" baseline="0">
                <a:ln>
                  <a:noFill/>
                </a:ln>
                <a:solidFill>
                  <a:srgbClr val="1F1F1F"/>
                </a:solidFill>
                <a:effectLst/>
                <a:latin typeface="Trebuchet MS"/>
              </a:rPr>
              <a:t>Here's the value proposition:</a:t>
            </a:r>
            <a:endParaRPr lang="en-US" altLang="en-US" sz="2400" b="0" i="0" u="none" strike="noStrike" cap="none" normalizeH="0" baseline="0">
              <a:ln>
                <a:noFill/>
              </a:ln>
              <a:solidFill>
                <a:srgbClr val="1F1F1F"/>
              </a:solidFill>
              <a:effectLst/>
              <a:latin typeface="Trebuchet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a:latin typeface="Trebuchet MS"/>
              </a:rPr>
              <a:t>For Healthcare Professionals:</a:t>
            </a:r>
            <a:endParaRPr lang="en-US" sz="2400">
              <a:latin typeface="Trebuchet MS"/>
            </a:endParaRPr>
          </a:p>
          <a:p>
            <a:pPr algn="l" rtl="0" eaLnBrk="0" fontAlgn="base" hangingPunct="0">
              <a:spcBef>
                <a:spcPct val="0"/>
              </a:spcBef>
              <a:spcAft>
                <a:spcPct val="0"/>
              </a:spcAft>
              <a:buChar char="•"/>
            </a:pPr>
            <a:r>
              <a:rPr kumimoji="0" lang="en-US" sz="2400">
                <a:latin typeface="Trebuchet MS"/>
              </a:rPr>
              <a:t>Improved Risk Communication Tools</a:t>
            </a:r>
            <a:endParaRPr lang="en-US" sz="2400">
              <a:latin typeface="Trebuchet MS"/>
            </a:endParaRPr>
          </a:p>
          <a:p>
            <a:pPr algn="l" rtl="0" eaLnBrk="0" fontAlgn="base" hangingPunct="0">
              <a:spcBef>
                <a:spcPct val="0"/>
              </a:spcBef>
              <a:spcAft>
                <a:spcPct val="0"/>
              </a:spcAft>
              <a:buFontTx/>
              <a:buChar char="•"/>
            </a:pPr>
            <a:r>
              <a:rPr kumimoji="0" lang="en-US" sz="2400">
                <a:latin typeface="Trebuchet MS"/>
              </a:rPr>
              <a:t>AI-powered Decision Support:</a:t>
            </a:r>
            <a:endParaRPr lang="en-US" sz="2400">
              <a:latin typeface="Trebuchet MS"/>
            </a:endParaRPr>
          </a:p>
          <a:p>
            <a:pPr marL="0" marR="0" lvl="0" indent="0" algn="l" defTabSz="914400">
              <a:lnSpc>
                <a:spcPct val="100000"/>
              </a:lnSpc>
              <a:spcBef>
                <a:spcPct val="0"/>
              </a:spcBef>
              <a:spcAft>
                <a:spcPct val="0"/>
              </a:spcAft>
              <a:buClrTx/>
              <a:buSzTx/>
              <a:buFontTx/>
              <a:buChar char="•"/>
              <a:tabLst/>
            </a:pPr>
            <a:r>
              <a:rPr lang="en-US" sz="2400">
                <a:latin typeface="Trebuchet MS"/>
              </a:rPr>
              <a:t>For</a:t>
            </a:r>
            <a:r>
              <a:rPr kumimoji="0" lang="en-US" sz="2400">
                <a:latin typeface="Trebuchet MS"/>
              </a:rPr>
              <a:t> Individuals:</a:t>
            </a:r>
            <a:endParaRPr lang="en-US" sz="2400">
              <a:latin typeface="Trebuchet MS"/>
            </a:endParaRPr>
          </a:p>
          <a:p>
            <a:pPr algn="l" rtl="0" eaLnBrk="0" fontAlgn="base" hangingPunct="0">
              <a:spcBef>
                <a:spcPct val="0"/>
              </a:spcBef>
              <a:spcAft>
                <a:spcPct val="0"/>
              </a:spcAft>
              <a:buFontTx/>
              <a:buChar char="•"/>
            </a:pPr>
            <a:r>
              <a:rPr kumimoji="0" lang="en-US" sz="2400">
                <a:latin typeface="Trebuchet MS"/>
              </a:rPr>
              <a:t>Accessible Risk Assessment </a:t>
            </a:r>
            <a:r>
              <a:rPr lang="en-US" sz="2400">
                <a:latin typeface="Trebuchet MS"/>
              </a:rPr>
              <a:t>Tool</a:t>
            </a:r>
          </a:p>
          <a:p>
            <a:pPr algn="l">
              <a:spcBef>
                <a:spcPct val="0"/>
              </a:spcBef>
              <a:spcAft>
                <a:spcPct val="0"/>
              </a:spcAft>
              <a:buFontTx/>
              <a:buChar char="•"/>
            </a:pPr>
            <a:r>
              <a:rPr lang="en-US" sz="2400">
                <a:latin typeface="Trebuchet MS"/>
              </a:rPr>
              <a:t>Interactive</a:t>
            </a:r>
            <a:r>
              <a:rPr kumimoji="0" lang="en-US" sz="2400">
                <a:latin typeface="Trebuchet MS"/>
              </a:rPr>
              <a:t> Risk Reduction Guidance</a:t>
            </a:r>
            <a:endParaRPr lang="en-US" sz="2400">
              <a:latin typeface="Trebuchet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a:latin typeface="Trebuchet MS"/>
              </a:rPr>
              <a:t>Important Disclaimers</a:t>
            </a:r>
            <a:endParaRPr lang="en-US" sz="2400">
              <a:latin typeface="Trebuchet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a:latin typeface="Trebuchet MS"/>
              </a:rPr>
              <a:t>Long-term Risk Monitoring</a:t>
            </a:r>
            <a:endParaRPr lang="en-US" sz="2400">
              <a:latin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a:t>MODELLING</a:t>
            </a:r>
          </a:p>
        </p:txBody>
      </p:sp>
      <p:pic>
        <p:nvPicPr>
          <p:cNvPr id="16" name="Picture 15">
            <a:extLst>
              <a:ext uri="{FF2B5EF4-FFF2-40B4-BE49-F238E27FC236}">
                <a16:creationId xmlns:a16="http://schemas.microsoft.com/office/drawing/2014/main" id="{3E2D991B-E51A-5FAC-5B13-66C5A66DA8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211615"/>
            <a:ext cx="4159218" cy="2646385"/>
          </a:xfrm>
          <a:prstGeom prst="rect">
            <a:avLst/>
          </a:prstGeom>
        </p:spPr>
      </p:pic>
      <p:pic>
        <p:nvPicPr>
          <p:cNvPr id="18" name="Picture 17">
            <a:extLst>
              <a:ext uri="{FF2B5EF4-FFF2-40B4-BE49-F238E27FC236}">
                <a16:creationId xmlns:a16="http://schemas.microsoft.com/office/drawing/2014/main" id="{0120EE31-0443-C086-6F31-389F485485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0" y="1037236"/>
            <a:ext cx="3523173" cy="3402579"/>
          </a:xfrm>
          <a:prstGeom prst="rect">
            <a:avLst/>
          </a:prstGeom>
        </p:spPr>
      </p:pic>
      <p:pic>
        <p:nvPicPr>
          <p:cNvPr id="20" name="Picture 19">
            <a:extLst>
              <a:ext uri="{FF2B5EF4-FFF2-40B4-BE49-F238E27FC236}">
                <a16:creationId xmlns:a16="http://schemas.microsoft.com/office/drawing/2014/main" id="{0E4B9BC9-8002-F0A6-2EC9-492FB3DF2B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775" y="1057729"/>
            <a:ext cx="4426801" cy="294116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Presentation8</Template>
  <TotalTime>0</TotalTime>
  <Words>494</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Algerian</vt:lpstr>
      <vt:lpstr>-apple-system</vt:lpstr>
      <vt:lpstr>Arial Rounded MT Bold</vt:lpstr>
      <vt:lpstr>Calibri</vt:lpstr>
      <vt:lpstr>Franklin Gothic Demi</vt:lpstr>
      <vt:lpstr>Franklin Gothic Demi Cond</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naren rohith</dc:creator>
  <cp:lastModifiedBy>naren rohith</cp:lastModifiedBy>
  <cp:revision>1</cp:revision>
  <dcterms:created xsi:type="dcterms:W3CDTF">2024-04-04T06:19:20Z</dcterms:created>
  <dcterms:modified xsi:type="dcterms:W3CDTF">2024-04-04T06:19:47Z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