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2" r:id="rId1"/>
    <p:sldMasterId id="2147484223" r:id="rId2"/>
  </p:sldMasterIdLst>
  <p:notesMasterIdLst>
    <p:notesMasterId r:id="rId24"/>
  </p:notesMasterIdLst>
  <p:sldIdLst>
    <p:sldId id="257" r:id="rId3"/>
    <p:sldId id="266" r:id="rId4"/>
    <p:sldId id="284" r:id="rId5"/>
    <p:sldId id="270" r:id="rId6"/>
    <p:sldId id="261" r:id="rId7"/>
    <p:sldId id="269" r:id="rId8"/>
    <p:sldId id="267" r:id="rId9"/>
    <p:sldId id="271" r:id="rId10"/>
    <p:sldId id="262" r:id="rId11"/>
    <p:sldId id="272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65" r:id="rId23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5"/>
      <p:bold r:id="rId26"/>
      <p:italic r:id="rId27"/>
      <p:boldItalic r:id="rId28"/>
    </p:embeddedFont>
    <p:embeddedFont>
      <p:font typeface="Trebuchet MS" panose="020B0703020202090204" pitchFamily="34" charset="0"/>
      <p:regular r:id="rId29"/>
      <p:bold r:id="rId30"/>
      <p:italic r:id="rId31"/>
    </p:embeddedFont>
    <p:embeddedFont>
      <p:font typeface="Wingdings 3" pitchFamily="2" charset="2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C2A"/>
    <a:srgbClr val="ECFED5"/>
    <a:srgbClr val="DDF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28B589-4659-4227-9C68-565DD4A46BFE}">
  <a:tblStyle styleId="{8628B589-4659-4227-9C68-565DD4A46B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/>
    <p:restoredTop sz="94700"/>
  </p:normalViewPr>
  <p:slideViewPr>
    <p:cSldViewPr snapToGrid="0">
      <p:cViewPr varScale="1">
        <p:scale>
          <a:sx n="122" d="100"/>
          <a:sy n="122" d="100"/>
        </p:scale>
        <p:origin x="78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5405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6809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398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67142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69425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43709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65038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20223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5375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1900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2300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9089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1632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5763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6322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5/18/22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90583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5/18/22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26254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5/18/22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81757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5/18/22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56031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1507833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5/18/22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6179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5/18/22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311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5/18/22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29680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08851562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67695468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4945049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62718191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037344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76321143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5/18/22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769616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5/18/22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100586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57" name="Shape 2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9283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75585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4" r:id="rId1"/>
    <p:sldLayoutId id="2147484225" r:id="rId2"/>
    <p:sldLayoutId id="2147484226" r:id="rId3"/>
    <p:sldLayoutId id="2147484227" r:id="rId4"/>
    <p:sldLayoutId id="2147484228" r:id="rId5"/>
    <p:sldLayoutId id="2147484229" r:id="rId6"/>
    <p:sldLayoutId id="2147484230" r:id="rId7"/>
    <p:sldLayoutId id="2147484231" r:id="rId8"/>
    <p:sldLayoutId id="2147484232" r:id="rId9"/>
    <p:sldLayoutId id="2147484233" r:id="rId10"/>
    <p:sldLayoutId id="2147484234" r:id="rId11"/>
    <p:sldLayoutId id="2147484235" r:id="rId12"/>
    <p:sldLayoutId id="2147484236" r:id="rId13"/>
    <p:sldLayoutId id="2147484237" r:id="rId14"/>
    <p:sldLayoutId id="2147484238" r:id="rId15"/>
    <p:sldLayoutId id="2147484239" r:id="rId16"/>
    <p:sldLayoutId id="2147484240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8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8.xml"/><Relationship Id="rId1" Type="http://schemas.openxmlformats.org/officeDocument/2006/relationships/themeOverride" Target="../theme/themeOverrid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arbyparker.com/" TargetMode="Externa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8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4D9756-4DFF-CBFD-3EAC-978C84DE9879}"/>
              </a:ext>
            </a:extLst>
          </p:cNvPr>
          <p:cNvSpPr/>
          <p:nvPr/>
        </p:nvSpPr>
        <p:spPr>
          <a:xfrm>
            <a:off x="500010" y="4127837"/>
            <a:ext cx="24527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2000" b="1" dirty="0">
                <a:solidFill>
                  <a:srgbClr val="C00000"/>
                </a:solidFill>
                <a:latin typeface="Apple Chancery" panose="03020702040506060504" pitchFamily="66" charset="-79"/>
                <a:ea typeface="Roboto Thin"/>
                <a:cs typeface="Apple Chancery" panose="03020702040506060504" pitchFamily="66" charset="-79"/>
                <a:sym typeface="Roboto Thin"/>
              </a:rPr>
              <a:t>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2000" b="1" dirty="0">
                <a:solidFill>
                  <a:srgbClr val="002060"/>
                </a:solidFill>
                <a:latin typeface="Apple Chancery" panose="03020702040506060504" pitchFamily="66" charset="-79"/>
                <a:ea typeface="Roboto Thin"/>
                <a:cs typeface="Apple Chancery" panose="03020702040506060504" pitchFamily="66" charset="-79"/>
                <a:sym typeface="Roboto Thin"/>
              </a:rPr>
              <a:t>Shaheen Nazar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2000" b="1" dirty="0">
                <a:solidFill>
                  <a:srgbClr val="002060"/>
                </a:solidFill>
                <a:latin typeface="Apple Chancery" panose="03020702040506060504" pitchFamily="66" charset="-79"/>
                <a:ea typeface="Roboto Thin"/>
                <a:cs typeface="Apple Chancery" panose="03020702040506060504" pitchFamily="66" charset="-79"/>
                <a:sym typeface="Roboto Thin"/>
              </a:rPr>
              <a:t>MSIS, SCU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192FAA-0577-E8F2-9C5E-42133007E8EF}"/>
              </a:ext>
            </a:extLst>
          </p:cNvPr>
          <p:cNvSpPr/>
          <p:nvPr/>
        </p:nvSpPr>
        <p:spPr>
          <a:xfrm>
            <a:off x="1726382" y="1636844"/>
            <a:ext cx="5423768" cy="733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4000" dirty="0">
                <a:solidFill>
                  <a:srgbClr val="C00000"/>
                </a:solidFill>
                <a:latin typeface="Britannic Bold" panose="020B0903060703020204" pitchFamily="34" charset="77"/>
                <a:ea typeface="Roboto Thin"/>
                <a:cs typeface="Apple Chancery" panose="03020702040506060504" pitchFamily="66" charset="-79"/>
                <a:sym typeface="Roboto Thin"/>
              </a:rPr>
              <a:t>Analyze Data with SQL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46A78ADF-857F-6063-EF8D-759E6F063E0A}"/>
              </a:ext>
            </a:extLst>
          </p:cNvPr>
          <p:cNvSpPr txBox="1">
            <a:spLocks/>
          </p:cNvSpPr>
          <p:nvPr/>
        </p:nvSpPr>
        <p:spPr>
          <a:xfrm>
            <a:off x="1047423" y="2370072"/>
            <a:ext cx="6520025" cy="66215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buClrTx/>
              <a:buFontTx/>
            </a:pPr>
            <a:r>
              <a:rPr lang="en-US" dirty="0">
                <a:solidFill>
                  <a:srgbClr val="002060"/>
                </a:solidFill>
              </a:rPr>
              <a:t>Warby Parker marketing funnels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02EDA5-5D45-A3EA-E2E9-0266E41D7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347" y="324026"/>
            <a:ext cx="2239356" cy="73322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roup 222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7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8" name="Isosceles Triangle 227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9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0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1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2" name="Isosceles Triangle 231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3" name="Isosceles Triangle 232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501" cy="79312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defTabSz="457200">
              <a:spcBef>
                <a:spcPct val="0"/>
              </a:spcBef>
            </a:pPr>
            <a:r>
              <a:rPr lang="en-US" sz="3200" b="1" dirty="0">
                <a:solidFill>
                  <a:schemeClr val="accent5"/>
                </a:solidFill>
                <a:latin typeface="+mj-lt"/>
                <a:ea typeface="+mj-ea"/>
                <a:cs typeface="+mj-cs"/>
              </a:rPr>
              <a:t>Home Try-On Funnel: Task 4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BBEC21-9938-1E5C-3F6B-369FD9D28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48910" y="1318982"/>
            <a:ext cx="5377130" cy="3736494"/>
          </a:xfrm>
        </p:spPr>
        <p:txBody>
          <a:bodyPr vert="horz" lIns="91440" tIns="45720" rIns="91440" bIns="45720" rtlCol="0">
            <a:normAutofit fontScale="32500" lnSpcReduction="20000"/>
          </a:bodyPr>
          <a:lstStyle/>
          <a:p>
            <a:pPr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3100" dirty="0">
                <a:highlight>
                  <a:srgbClr val="FFFFFF"/>
                </a:highlight>
              </a:rPr>
              <a:t>Warby Parker’s purchase funnel is:</a:t>
            </a:r>
          </a:p>
          <a:p>
            <a:pPr marL="114300" indent="0" defTabSz="457200">
              <a:lnSpc>
                <a:spcPct val="90000"/>
              </a:lnSpc>
              <a:spcBef>
                <a:spcPts val="1000"/>
              </a:spcBef>
              <a:buSzPct val="80000"/>
              <a:buNone/>
            </a:pPr>
            <a:r>
              <a:rPr lang="en-US" sz="3100" dirty="0">
                <a:solidFill>
                  <a:srgbClr val="002060"/>
                </a:solidFill>
                <a:highlight>
                  <a:srgbClr val="FFFFFF"/>
                </a:highlight>
              </a:rPr>
              <a:t> Take the Style Quiz → Home Try-On → Purchase the Perfect Pair of Glasses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3100" dirty="0">
                <a:highlight>
                  <a:srgbClr val="FFFFFF"/>
                </a:highlight>
              </a:rPr>
              <a:t>During the Home Try-On stage, we will be conducting an A/B Test:</a:t>
            </a:r>
          </a:p>
          <a:p>
            <a:pPr marL="114300" indent="0" defTabSz="457200">
              <a:lnSpc>
                <a:spcPct val="90000"/>
              </a:lnSpc>
              <a:spcBef>
                <a:spcPts val="1000"/>
              </a:spcBef>
              <a:buSzPct val="80000"/>
              <a:buNone/>
            </a:pPr>
            <a:r>
              <a:rPr lang="en-US" sz="3100" dirty="0">
                <a:highlight>
                  <a:srgbClr val="FFFFFF"/>
                </a:highlight>
              </a:rPr>
              <a:t>              </a:t>
            </a:r>
            <a:r>
              <a:rPr lang="en-US" sz="3100" dirty="0">
                <a:solidFill>
                  <a:srgbClr val="002060"/>
                </a:solidFill>
                <a:highlight>
                  <a:srgbClr val="FFFFFF"/>
                </a:highlight>
              </a:rPr>
              <a:t>50% of the users will get </a:t>
            </a:r>
            <a:r>
              <a:rPr lang="en-US" sz="3100" b="1" dirty="0">
                <a:solidFill>
                  <a:srgbClr val="002060"/>
                </a:solidFill>
                <a:highlight>
                  <a:srgbClr val="FFFFFF"/>
                </a:highlight>
              </a:rPr>
              <a:t>3</a:t>
            </a:r>
            <a:r>
              <a:rPr lang="en-US" sz="3100" dirty="0">
                <a:solidFill>
                  <a:srgbClr val="002060"/>
                </a:solidFill>
                <a:highlight>
                  <a:srgbClr val="FFFFFF"/>
                </a:highlight>
              </a:rPr>
              <a:t> pairs to try on</a:t>
            </a:r>
          </a:p>
          <a:p>
            <a:pPr marL="114300" indent="0" defTabSz="457200">
              <a:lnSpc>
                <a:spcPct val="90000"/>
              </a:lnSpc>
              <a:spcBef>
                <a:spcPts val="1000"/>
              </a:spcBef>
              <a:buSzPct val="80000"/>
              <a:buNone/>
            </a:pPr>
            <a:r>
              <a:rPr lang="en-US" sz="3100" dirty="0">
                <a:solidFill>
                  <a:srgbClr val="002060"/>
                </a:solidFill>
                <a:highlight>
                  <a:srgbClr val="FFFFFF"/>
                </a:highlight>
              </a:rPr>
              <a:t>              50% of the users will get </a:t>
            </a:r>
            <a:r>
              <a:rPr lang="en-US" sz="3100" b="1" dirty="0">
                <a:solidFill>
                  <a:srgbClr val="002060"/>
                </a:solidFill>
                <a:highlight>
                  <a:srgbClr val="FFFFFF"/>
                </a:highlight>
              </a:rPr>
              <a:t>5</a:t>
            </a:r>
            <a:r>
              <a:rPr lang="en-US" sz="3100" dirty="0">
                <a:solidFill>
                  <a:srgbClr val="002060"/>
                </a:solidFill>
                <a:highlight>
                  <a:srgbClr val="FFFFFF"/>
                </a:highlight>
              </a:rPr>
              <a:t> pairs to try on</a:t>
            </a:r>
          </a:p>
          <a:p>
            <a:pPr marL="137160" indent="0" defTabSz="457200">
              <a:lnSpc>
                <a:spcPct val="120000"/>
              </a:lnSpc>
              <a:spcBef>
                <a:spcPts val="1000"/>
              </a:spcBef>
              <a:buSzPct val="80000"/>
              <a:buNone/>
            </a:pPr>
            <a:r>
              <a:rPr lang="en-US" sz="3100" dirty="0">
                <a:highlight>
                  <a:srgbClr val="FFFFFF"/>
                </a:highlight>
              </a:rPr>
              <a:t>Let’s find out if users who get more pairs to try on at home will be more likely to make a purchase.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3100" dirty="0">
                <a:highlight>
                  <a:srgbClr val="FFFFFF"/>
                </a:highlight>
              </a:rPr>
              <a:t>The data will be distributed across three tables:</a:t>
            </a:r>
          </a:p>
          <a:p>
            <a:pPr marL="628650" lvl="1" indent="-1714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" pitchFamily="2" charset="2"/>
              <a:buChar char="ü"/>
            </a:pPr>
            <a:r>
              <a:rPr lang="en-US" sz="3100" dirty="0">
                <a:highlight>
                  <a:srgbClr val="FFFFFF"/>
                </a:highlight>
              </a:rPr>
              <a:t> quiz</a:t>
            </a:r>
          </a:p>
          <a:p>
            <a:pPr marL="628650" lvl="1" indent="-1714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" pitchFamily="2" charset="2"/>
              <a:buChar char="ü"/>
            </a:pPr>
            <a:r>
              <a:rPr lang="en-US" sz="3100" dirty="0">
                <a:highlight>
                  <a:srgbClr val="FFFFFF"/>
                </a:highlight>
              </a:rPr>
              <a:t> home_try_on</a:t>
            </a:r>
          </a:p>
          <a:p>
            <a:pPr marL="628650" lvl="1" indent="-1714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" pitchFamily="2" charset="2"/>
              <a:buChar char="ü"/>
            </a:pPr>
            <a:r>
              <a:rPr lang="en-US" sz="3100" dirty="0">
                <a:highlight>
                  <a:srgbClr val="FFFFFF"/>
                </a:highlight>
              </a:rPr>
              <a:t> purchase</a:t>
            </a:r>
          </a:p>
          <a:p>
            <a:pPr marL="571500" lvl="1" indent="0" defTabSz="457200">
              <a:lnSpc>
                <a:spcPct val="90000"/>
              </a:lnSpc>
              <a:spcBef>
                <a:spcPts val="1000"/>
              </a:spcBef>
              <a:buClr>
                <a:schemeClr val="accent2">
                  <a:lumMod val="50000"/>
                </a:schemeClr>
              </a:buClr>
              <a:buSzPct val="100000"/>
              <a:buNone/>
            </a:pPr>
            <a:endParaRPr lang="en-US" sz="1050" dirty="0">
              <a:highlight>
                <a:srgbClr val="FFFFFF"/>
              </a:highlight>
            </a:endParaRPr>
          </a:p>
          <a:p>
            <a:pPr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4300" dirty="0">
                <a:solidFill>
                  <a:srgbClr val="002060"/>
                </a:solidFill>
                <a:highlight>
                  <a:srgbClr val="FFFFFF"/>
                </a:highlight>
              </a:rPr>
              <a:t>Examine the first five rows of each table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4300" dirty="0">
                <a:solidFill>
                  <a:srgbClr val="002060"/>
                </a:solidFill>
                <a:highlight>
                  <a:srgbClr val="FFFFFF"/>
                </a:highlight>
              </a:rPr>
              <a:t>What are the column names?</a:t>
            </a:r>
          </a:p>
          <a:p>
            <a:pPr marL="114300" indent="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sz="700" dirty="0">
              <a:highlight>
                <a:srgbClr val="FFFFFF"/>
              </a:highlight>
              <a:latin typeface="+mn-lt"/>
              <a:ea typeface="+mn-ea"/>
              <a:cs typeface="+mn-cs"/>
            </a:endParaRPr>
          </a:p>
          <a:p>
            <a:pPr marL="114300" indent="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sz="700" dirty="0">
              <a:highlight>
                <a:srgbClr val="FFFFFF"/>
              </a:highlight>
              <a:latin typeface="+mn-lt"/>
              <a:ea typeface="+mn-ea"/>
              <a:cs typeface="+mn-cs"/>
            </a:endParaRPr>
          </a:p>
        </p:txBody>
      </p:sp>
      <p:pic>
        <p:nvPicPr>
          <p:cNvPr id="306" name="Picture 305" descr="Glasses on top of a book">
            <a:extLst>
              <a:ext uri="{FF2B5EF4-FFF2-40B4-BE49-F238E27FC236}">
                <a16:creationId xmlns:a16="http://schemas.microsoft.com/office/drawing/2014/main" id="{C3AF8301-B90E-B21F-CB9A-E162E6C3AA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41" r="35599" b="2"/>
          <a:stretch/>
        </p:blipFill>
        <p:spPr>
          <a:xfrm>
            <a:off x="336550" y="1454150"/>
            <a:ext cx="2112360" cy="323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104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ED5"/>
        </a:solid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93892" y="205075"/>
            <a:ext cx="4478108" cy="48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003C2A"/>
                </a:solidFill>
                <a:latin typeface="Roboto"/>
                <a:ea typeface="Roboto"/>
                <a:cs typeface="Roboto"/>
                <a:sym typeface="Roboto"/>
              </a:rPr>
              <a:t>4.1 Solution with Query</a:t>
            </a:r>
            <a:endParaRPr sz="2400" b="1" dirty="0">
              <a:solidFill>
                <a:srgbClr val="003C2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5194300" y="938566"/>
            <a:ext cx="3855700" cy="400915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mpd="sng"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-- query here</a:t>
            </a: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-US" sz="900" dirty="0"/>
          </a:p>
          <a:p>
            <a:r>
              <a:rPr lang="en-US" sz="2400" dirty="0"/>
              <a:t>SELECT * </a:t>
            </a:r>
          </a:p>
          <a:p>
            <a:r>
              <a:rPr lang="en-US" sz="2400" dirty="0"/>
              <a:t>FROM quiz</a:t>
            </a:r>
          </a:p>
          <a:p>
            <a:r>
              <a:rPr lang="en-US" sz="2400" dirty="0"/>
              <a:t>LIMIT 10;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177975" y="938566"/>
            <a:ext cx="4920900" cy="1833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The quiz table has the following columns:</a:t>
            </a:r>
          </a:p>
          <a:p>
            <a:pPr lvl="2"/>
            <a:endParaRPr lang="en-US" dirty="0">
              <a:solidFill>
                <a:srgbClr val="002060"/>
              </a:solidFill>
            </a:endParaRP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dirty="0"/>
              <a:t>user_id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/>
              <a:t>style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/>
              <a:t>fit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/>
              <a:t>shape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/>
              <a:t>color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4F5F01-2BF1-6C91-3C37-5647CD7DC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76" y="2943146"/>
            <a:ext cx="4920900" cy="200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750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ED5"/>
        </a:solid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93892" y="330970"/>
            <a:ext cx="4478108" cy="48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003C2A"/>
                </a:solidFill>
                <a:latin typeface="Roboto"/>
                <a:ea typeface="Roboto"/>
                <a:cs typeface="Roboto"/>
                <a:sym typeface="Roboto"/>
              </a:rPr>
              <a:t>4.2 Solution with Query</a:t>
            </a:r>
            <a:endParaRPr sz="2400" b="1" dirty="0">
              <a:solidFill>
                <a:srgbClr val="003C2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5194300" y="938566"/>
            <a:ext cx="3855700" cy="400915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mpd="sng"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-- query here</a:t>
            </a: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-US" sz="900" dirty="0"/>
          </a:p>
          <a:p>
            <a:r>
              <a:rPr lang="en-US" sz="2400" dirty="0"/>
              <a:t>SELECT * </a:t>
            </a:r>
          </a:p>
          <a:p>
            <a:r>
              <a:rPr lang="en-US" sz="2400" dirty="0"/>
              <a:t>FROM home_try_on</a:t>
            </a:r>
          </a:p>
          <a:p>
            <a:r>
              <a:rPr lang="en-US" sz="2400" dirty="0"/>
              <a:t>LIMIT 10;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177975" y="938566"/>
            <a:ext cx="4920900" cy="1833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The home_try_on table has the following columns: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number_of_pairs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7013B795-C92B-24D7-9B97-95B79CBA0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50" y="2890574"/>
            <a:ext cx="4920900" cy="204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430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ED5"/>
        </a:solid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93892" y="205075"/>
            <a:ext cx="4478108" cy="48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b="1" dirty="0">
                <a:solidFill>
                  <a:srgbClr val="003C2A"/>
                </a:solidFill>
                <a:latin typeface="Roboto"/>
                <a:ea typeface="Roboto"/>
                <a:cs typeface="Roboto"/>
                <a:sym typeface="Roboto"/>
              </a:rPr>
              <a:t>4.3 Solution with Query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5580992" y="938566"/>
            <a:ext cx="3469007" cy="400915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mpd="sng"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-- query here</a:t>
            </a: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-US" sz="900" dirty="0"/>
          </a:p>
          <a:p>
            <a:r>
              <a:rPr lang="en-US" sz="2400" dirty="0"/>
              <a:t>SELECT * </a:t>
            </a:r>
          </a:p>
          <a:p>
            <a:r>
              <a:rPr lang="en-US" sz="2400" dirty="0"/>
              <a:t>FROM purchase</a:t>
            </a:r>
          </a:p>
          <a:p>
            <a:r>
              <a:rPr lang="en-US" sz="2400" dirty="0"/>
              <a:t>LIMIT 10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177975" y="938566"/>
            <a:ext cx="5276894" cy="1833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The purchase table has the following columns: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style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model_name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price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0429D1-379F-59D5-87C5-74147BCF2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75" y="2848303"/>
            <a:ext cx="5276894" cy="209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651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roup 181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6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7" name="Isosceles Triangle 186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8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9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0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1" name="Isosceles Triangle 190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0" name="Isosceles Triangle 30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lvl="0" defTabSz="457200">
              <a:spcBef>
                <a:spcPct val="0"/>
              </a:spcBef>
            </a:pPr>
            <a:r>
              <a:rPr lang="en-US" sz="3600" b="1" dirty="0">
                <a:solidFill>
                  <a:schemeClr val="accent5"/>
                </a:solidFill>
              </a:rPr>
              <a:t>Home Try-On Funnel: Task 5</a:t>
            </a:r>
            <a:endParaRPr lang="en-US" sz="3600" b="1" dirty="0">
              <a:latin typeface="+mj-lt"/>
              <a:ea typeface="+mj-ea"/>
              <a:cs typeface="+mj-cs"/>
              <a:sym typeface="Roboto"/>
            </a:endParaRPr>
          </a:p>
        </p:txBody>
      </p:sp>
      <p:sp>
        <p:nvSpPr>
          <p:cNvPr id="305" name="Shape 305"/>
          <p:cNvSpPr txBox="1"/>
          <p:nvPr/>
        </p:nvSpPr>
        <p:spPr>
          <a:xfrm>
            <a:off x="276612" y="1447800"/>
            <a:ext cx="4146711" cy="323850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050" kern="120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+mn-ea"/>
                <a:cs typeface="+mn-cs"/>
              </a:rPr>
              <a:t>Create a new table with the desirable layout on the right side</a:t>
            </a:r>
            <a:endParaRPr lang="en-US" sz="1050" kern="1200" dirty="0">
              <a:solidFill>
                <a:srgbClr val="002060"/>
              </a:solidFill>
              <a:highlight>
                <a:srgbClr val="FFFFFF"/>
              </a:highlight>
              <a:latin typeface="+mn-lt"/>
              <a:ea typeface="+mn-ea"/>
              <a:cs typeface="+mn-cs"/>
            </a:endParaRP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05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Each row will represent a single user from the browse table:</a:t>
            </a:r>
            <a:endParaRPr lang="en-US" sz="1050" kern="1200" dirty="0">
              <a:solidFill>
                <a:schemeClr val="tx1"/>
              </a:solidFill>
              <a:highlight>
                <a:srgbClr val="FFFFFF"/>
              </a:highlight>
              <a:latin typeface="+mn-lt"/>
              <a:ea typeface="+mn-ea"/>
              <a:cs typeface="+mn-cs"/>
            </a:endParaRPr>
          </a:p>
          <a:p>
            <a:pPr marL="171450" indent="-17145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itchFamily="2" charset="2"/>
              <a:buChar char="ü"/>
            </a:pPr>
            <a:r>
              <a:rPr lang="en-US" sz="1000" dirty="0">
                <a:solidFill>
                  <a:srgbClr val="002060"/>
                </a:solidFill>
                <a:highlight>
                  <a:srgbClr val="FFFFFF"/>
                </a:highlight>
                <a:latin typeface="+mn-lt"/>
              </a:rPr>
              <a:t>If the user has any entries in home_try_on, then is_home_try_on will be True</a:t>
            </a:r>
            <a:endParaRPr lang="en-US" sz="1000" kern="1200" dirty="0">
              <a:solidFill>
                <a:srgbClr val="002060"/>
              </a:solidFill>
              <a:highlight>
                <a:srgbClr val="FFFFFF"/>
              </a:highlight>
              <a:latin typeface="+mn-lt"/>
              <a:ea typeface="+mn-ea"/>
              <a:cs typeface="+mn-cs"/>
            </a:endParaRPr>
          </a:p>
          <a:p>
            <a:pPr marL="171450" indent="-17145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itchFamily="2" charset="2"/>
              <a:buChar char="ü"/>
            </a:pPr>
            <a:r>
              <a:rPr lang="en-US" sz="1100" dirty="0">
                <a:solidFill>
                  <a:srgbClr val="002060"/>
                </a:solidFill>
                <a:highlight>
                  <a:srgbClr val="FFFFFF"/>
                </a:highlight>
                <a:latin typeface="+mn-lt"/>
              </a:rPr>
              <a:t>number_of_pairs comes from home_try_on table</a:t>
            </a:r>
          </a:p>
          <a:p>
            <a:pPr marL="171450" indent="-17145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itchFamily="2" charset="2"/>
              <a:buChar char="ü"/>
            </a:pPr>
            <a:r>
              <a:rPr lang="en-US" sz="1100" dirty="0">
                <a:solidFill>
                  <a:srgbClr val="002060"/>
                </a:solidFill>
                <a:highlight>
                  <a:srgbClr val="FFFFFF"/>
                </a:highlight>
                <a:latin typeface="+mn-lt"/>
              </a:rPr>
              <a:t>If the user has any entries in purchase, then is_purchase will be True.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1050" kern="1200" dirty="0">
              <a:solidFill>
                <a:schemeClr val="tx1"/>
              </a:solidFill>
              <a:highlight>
                <a:srgbClr val="FFFFFF"/>
              </a:highlight>
              <a:latin typeface="+mn-lt"/>
              <a:ea typeface="+mn-ea"/>
              <a:cs typeface="+mn-cs"/>
            </a:endParaRPr>
          </a:p>
          <a:p>
            <a:pPr marL="171450" indent="-17145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002060"/>
                </a:solidFill>
                <a:highlight>
                  <a:srgbClr val="FFFFFF"/>
                </a:highlight>
                <a:latin typeface="+mn-lt"/>
              </a:rPr>
              <a:t>Select only the first 10 rows from this table (otherwise, the query will run slowly)</a:t>
            </a:r>
            <a:endParaRPr lang="en-US" kern="1200" dirty="0">
              <a:solidFill>
                <a:srgbClr val="002060"/>
              </a:solidFill>
              <a:highlight>
                <a:srgbClr val="FFFFFF"/>
              </a:highlight>
              <a:latin typeface="+mn-lt"/>
              <a:ea typeface="+mn-ea"/>
              <a:cs typeface="+mn-cs"/>
            </a:endParaRP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800" kern="12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FF"/>
              </a:highlight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98C948-ADBC-F40A-F45A-3AAFFEA48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648" y="1619250"/>
            <a:ext cx="3079531" cy="114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847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ED5"/>
        </a:solid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93892" y="205075"/>
            <a:ext cx="4478108" cy="48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003C2A"/>
                </a:solidFill>
                <a:latin typeface="Roboto"/>
                <a:ea typeface="Roboto"/>
                <a:cs typeface="Roboto"/>
                <a:sym typeface="Roboto"/>
              </a:rPr>
              <a:t>Solution with Query</a:t>
            </a:r>
            <a:endParaRPr sz="2400" b="1" dirty="0">
              <a:solidFill>
                <a:srgbClr val="003C2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5223642" y="938566"/>
            <a:ext cx="3826358" cy="400915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mpd="sng"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-- query here</a:t>
            </a: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-US" sz="900" dirty="0"/>
          </a:p>
          <a:p>
            <a:r>
              <a:rPr lang="en-US" dirty="0">
                <a:solidFill>
                  <a:srgbClr val="002060"/>
                </a:solidFill>
              </a:rPr>
              <a:t>SELECT DISTINCT </a:t>
            </a:r>
            <a:r>
              <a:rPr lang="en-US" dirty="0"/>
              <a:t>q.user_id,</a:t>
            </a:r>
          </a:p>
          <a:p>
            <a:r>
              <a:rPr lang="en-US" dirty="0"/>
              <a:t>h.user_id </a:t>
            </a:r>
            <a:r>
              <a:rPr lang="en-US" dirty="0">
                <a:solidFill>
                  <a:srgbClr val="002060"/>
                </a:solidFill>
              </a:rPr>
              <a:t>IS NOT NULL AS </a:t>
            </a:r>
            <a:r>
              <a:rPr lang="en-US" dirty="0"/>
              <a:t>'is_home_try_on',</a:t>
            </a:r>
          </a:p>
          <a:p>
            <a:r>
              <a:rPr lang="en-US" dirty="0"/>
              <a:t>h.number_of_pairs,</a:t>
            </a:r>
          </a:p>
          <a:p>
            <a:r>
              <a:rPr lang="en-US" dirty="0"/>
              <a:t>p.user_id </a:t>
            </a:r>
            <a:r>
              <a:rPr lang="en-US" dirty="0">
                <a:solidFill>
                  <a:srgbClr val="002060"/>
                </a:solidFill>
              </a:rPr>
              <a:t>IS NOT NULL AS </a:t>
            </a:r>
            <a:r>
              <a:rPr lang="en-US" dirty="0"/>
              <a:t>'is_purchase'</a:t>
            </a:r>
          </a:p>
          <a:p>
            <a:r>
              <a:rPr lang="en-US" dirty="0">
                <a:solidFill>
                  <a:srgbClr val="002060"/>
                </a:solidFill>
              </a:rPr>
              <a:t>FROM</a:t>
            </a:r>
            <a:r>
              <a:rPr lang="en-US" dirty="0"/>
              <a:t> quiz q</a:t>
            </a:r>
          </a:p>
          <a:p>
            <a:r>
              <a:rPr lang="en-US" dirty="0">
                <a:solidFill>
                  <a:srgbClr val="002060"/>
                </a:solidFill>
              </a:rPr>
              <a:t>LEFT JOIN </a:t>
            </a:r>
            <a:r>
              <a:rPr lang="en-US" dirty="0"/>
              <a:t>home_try_on h</a:t>
            </a:r>
          </a:p>
          <a:p>
            <a:r>
              <a:rPr lang="en-US" dirty="0">
                <a:solidFill>
                  <a:srgbClr val="002060"/>
                </a:solidFill>
              </a:rPr>
              <a:t>ON</a:t>
            </a:r>
            <a:r>
              <a:rPr lang="en-US" dirty="0"/>
              <a:t> q.user_id = h.user_id</a:t>
            </a:r>
          </a:p>
          <a:p>
            <a:r>
              <a:rPr lang="en-US" dirty="0">
                <a:solidFill>
                  <a:srgbClr val="002060"/>
                </a:solidFill>
              </a:rPr>
              <a:t>LEFT JOIN </a:t>
            </a:r>
            <a:r>
              <a:rPr lang="en-US" dirty="0"/>
              <a:t>purchase p</a:t>
            </a:r>
          </a:p>
          <a:p>
            <a:r>
              <a:rPr lang="en-US" dirty="0">
                <a:solidFill>
                  <a:srgbClr val="002060"/>
                </a:solidFill>
              </a:rPr>
              <a:t>ON</a:t>
            </a:r>
            <a:r>
              <a:rPr lang="en-US" dirty="0"/>
              <a:t> p.user_id = q.user_id</a:t>
            </a:r>
          </a:p>
          <a:p>
            <a:r>
              <a:rPr lang="en-US" dirty="0">
                <a:solidFill>
                  <a:srgbClr val="002060"/>
                </a:solidFill>
              </a:rPr>
              <a:t>LIMIT 10</a:t>
            </a:r>
            <a:r>
              <a:rPr lang="en-US" dirty="0"/>
              <a:t>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177975" y="938566"/>
            <a:ext cx="4930053" cy="1833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In order to get the desired table, I used a LEFT JOIN to combine the three tables, starting at the top of the funnel (quiz) and ending with the bottom of the funnel (purchase).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4E90C2-B04E-757B-A5DB-F76E36E3B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75" y="2877507"/>
            <a:ext cx="4930053" cy="206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301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roup 181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6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7" name="Isosceles Triangle 186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8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9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0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1" name="Isosceles Triangle 190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0" name="Isosceles Triangle 30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lvl="0" defTabSz="457200">
              <a:spcBef>
                <a:spcPct val="0"/>
              </a:spcBef>
            </a:pPr>
            <a:r>
              <a:rPr lang="en-US" sz="3600" b="1" dirty="0">
                <a:solidFill>
                  <a:schemeClr val="accent5"/>
                </a:solidFill>
              </a:rPr>
              <a:t>Home Try-On Funnel: Task 6</a:t>
            </a:r>
            <a:endParaRPr lang="en-US" sz="3600" b="1" dirty="0">
              <a:latin typeface="+mj-lt"/>
              <a:ea typeface="+mj-ea"/>
              <a:cs typeface="+mj-cs"/>
              <a:sym typeface="Roboto"/>
            </a:endParaRPr>
          </a:p>
        </p:txBody>
      </p:sp>
      <p:sp>
        <p:nvSpPr>
          <p:cNvPr id="305" name="Shape 305"/>
          <p:cNvSpPr txBox="1"/>
          <p:nvPr/>
        </p:nvSpPr>
        <p:spPr>
          <a:xfrm>
            <a:off x="520110" y="1269124"/>
            <a:ext cx="6059366" cy="323850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200" b="1" dirty="0">
                <a:highlight>
                  <a:srgbClr val="FFFFFF"/>
                </a:highlight>
                <a:latin typeface="+mn-lt"/>
              </a:rPr>
              <a:t>Now the data is in desired format, we can analyze it in several ways:</a:t>
            </a:r>
          </a:p>
          <a:p>
            <a:pPr marL="171450" indent="-17145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itchFamily="2" charset="2"/>
              <a:buChar char="ü"/>
            </a:pPr>
            <a:r>
              <a:rPr lang="en-US" sz="1100" dirty="0">
                <a:highlight>
                  <a:srgbClr val="FFFFFF"/>
                </a:highlight>
                <a:latin typeface="+mn-lt"/>
              </a:rPr>
              <a:t>Calculate overall conversion rates by aggregating across all rows</a:t>
            </a:r>
            <a:endParaRPr lang="en-US" sz="1100" kern="1200" dirty="0">
              <a:solidFill>
                <a:srgbClr val="002060"/>
              </a:solidFill>
              <a:highlight>
                <a:srgbClr val="FFFFFF"/>
              </a:highlight>
              <a:latin typeface="+mn-lt"/>
              <a:ea typeface="+mn-ea"/>
              <a:cs typeface="+mn-cs"/>
            </a:endParaRPr>
          </a:p>
          <a:p>
            <a:pPr marL="171450" indent="-17145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itchFamily="2" charset="2"/>
              <a:buChar char="ü"/>
            </a:pPr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Compare conversion from</a:t>
            </a:r>
            <a:r>
              <a:rPr lang="en-US" sz="1100" dirty="0">
                <a:solidFill>
                  <a:srgbClr val="002060"/>
                </a:solidFill>
                <a:highlight>
                  <a:srgbClr val="FFFFFF"/>
                </a:highlight>
                <a:latin typeface="+mn-lt"/>
              </a:rPr>
              <a:t> 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100" dirty="0">
                <a:solidFill>
                  <a:srgbClr val="002060"/>
                </a:solidFill>
                <a:highlight>
                  <a:srgbClr val="FFFFFF"/>
                </a:highlight>
                <a:latin typeface="+mn-lt"/>
              </a:rPr>
              <a:t>           quiz → home_try_on  and  home_try_on → purchase.</a:t>
            </a:r>
          </a:p>
          <a:p>
            <a:pPr marL="171450" indent="-17145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itchFamily="2" charset="2"/>
              <a:buChar char="ü"/>
            </a:pPr>
            <a:r>
              <a:rPr lang="en-US" sz="1100" dirty="0">
                <a:highlight>
                  <a:srgbClr val="FFFFFF"/>
                </a:highlight>
                <a:latin typeface="+mn-lt"/>
              </a:rPr>
              <a:t>Calculate the difference in purchase rates between customers who had 3 number_of_pairs with ones who had 5</a:t>
            </a:r>
          </a:p>
          <a:p>
            <a:pPr marL="171450" indent="-17145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itchFamily="2" charset="2"/>
              <a:buChar char="ü"/>
            </a:pPr>
            <a:endParaRPr lang="en-US" sz="1100" dirty="0">
              <a:solidFill>
                <a:srgbClr val="002060"/>
              </a:solidFill>
              <a:highlight>
                <a:srgbClr val="FFFFFF"/>
              </a:highlight>
              <a:latin typeface="+mn-lt"/>
            </a:endParaRP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200" b="1" dirty="0">
                <a:highlight>
                  <a:srgbClr val="FFFFFF"/>
                </a:highlight>
                <a:latin typeface="+mn-lt"/>
              </a:rPr>
              <a:t>Original tables can be used to calculate things like:</a:t>
            </a:r>
          </a:p>
          <a:p>
            <a:pPr marL="171450" indent="-17145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itchFamily="2" charset="2"/>
              <a:buChar char="ü"/>
            </a:pPr>
            <a:r>
              <a:rPr lang="en-US" sz="1100" dirty="0">
                <a:highlight>
                  <a:srgbClr val="FFFFFF"/>
                </a:highlight>
                <a:latin typeface="+mn-lt"/>
              </a:rPr>
              <a:t>The most common results of the style quiz</a:t>
            </a:r>
          </a:p>
          <a:p>
            <a:pPr marL="171450" indent="-17145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itchFamily="2" charset="2"/>
              <a:buChar char="ü"/>
            </a:pPr>
            <a:r>
              <a:rPr lang="en-US" sz="1100" dirty="0">
                <a:highlight>
                  <a:srgbClr val="FFFFFF"/>
                </a:highlight>
                <a:latin typeface="+mn-lt"/>
              </a:rPr>
              <a:t>The most common types of purchase made.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1100" dirty="0">
              <a:highlight>
                <a:srgbClr val="FFFFFF"/>
              </a:highlight>
              <a:latin typeface="+mn-lt"/>
            </a:endParaRPr>
          </a:p>
          <a:p>
            <a:pPr marL="171450" indent="-17145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itchFamily="2" charset="2"/>
              <a:buChar char="ü"/>
            </a:pPr>
            <a:endParaRPr lang="en-US" sz="1050" kern="1200" dirty="0">
              <a:solidFill>
                <a:srgbClr val="002060"/>
              </a:solidFill>
              <a:highlight>
                <a:srgbClr val="FFFFFF"/>
              </a:highlight>
            </a:endParaRP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1050" kern="1200" dirty="0">
              <a:solidFill>
                <a:schemeClr val="tx1"/>
              </a:solidFill>
              <a:highlight>
                <a:srgbClr val="FFFFFF"/>
              </a:highlight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5497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ED5"/>
        </a:solid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93891" y="205075"/>
            <a:ext cx="8419488" cy="48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b="1" dirty="0">
                <a:solidFill>
                  <a:srgbClr val="003C2A"/>
                </a:solidFill>
                <a:latin typeface="Roboto"/>
                <a:ea typeface="Roboto"/>
                <a:cs typeface="Roboto"/>
                <a:sym typeface="Roboto"/>
              </a:rPr>
              <a:t>6.1 Building a funnel for analyzing the data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5328745" y="938566"/>
            <a:ext cx="3721363" cy="40944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mpd="sng"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-- query here</a:t>
            </a: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-US" sz="900" dirty="0"/>
          </a:p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WITH</a:t>
            </a:r>
            <a:r>
              <a:rPr lang="en-US" sz="1200" dirty="0"/>
              <a:t> Funnel AS (</a:t>
            </a:r>
          </a:p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SELECT DISTINCT </a:t>
            </a:r>
            <a:r>
              <a:rPr lang="en-US" sz="1200" dirty="0"/>
              <a:t>q.user_id,</a:t>
            </a:r>
          </a:p>
          <a:p>
            <a:r>
              <a:rPr lang="en-US" sz="1200" dirty="0"/>
              <a:t>h.user_id 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IS NOT NULL AS </a:t>
            </a:r>
            <a:r>
              <a:rPr lang="en-US" sz="1200" dirty="0"/>
              <a:t>'is_home_try_on',</a:t>
            </a:r>
          </a:p>
          <a:p>
            <a:r>
              <a:rPr lang="en-US" sz="1200" dirty="0"/>
              <a:t>h.number_of_pairs,</a:t>
            </a:r>
          </a:p>
          <a:p>
            <a:r>
              <a:rPr lang="en-US" sz="1200" dirty="0"/>
              <a:t>p.user_id 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IS NOT NULL AS </a:t>
            </a:r>
            <a:r>
              <a:rPr lang="en-US" sz="1200" dirty="0"/>
              <a:t>'is_purchase'</a:t>
            </a:r>
          </a:p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FROM</a:t>
            </a:r>
            <a:r>
              <a:rPr lang="en-US" sz="1200" dirty="0"/>
              <a:t> quiz q</a:t>
            </a:r>
          </a:p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LEFT JOIN</a:t>
            </a:r>
            <a:r>
              <a:rPr lang="en-US" sz="1200" dirty="0"/>
              <a:t> home_try_on h</a:t>
            </a:r>
          </a:p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ON</a:t>
            </a:r>
            <a:r>
              <a:rPr lang="en-US" sz="1200" dirty="0"/>
              <a:t> q.user_id = h.user_id</a:t>
            </a:r>
          </a:p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LEFT JOIN </a:t>
            </a:r>
            <a:r>
              <a:rPr lang="en-US" sz="1200" dirty="0"/>
              <a:t>purchase p</a:t>
            </a:r>
          </a:p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ON</a:t>
            </a:r>
            <a:r>
              <a:rPr lang="en-US" sz="1200" dirty="0"/>
              <a:t> p.user_id = q.user_id)</a:t>
            </a:r>
          </a:p>
          <a:p>
            <a:endParaRPr lang="en-US" sz="1200" dirty="0"/>
          </a:p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SELECT COUNT</a:t>
            </a:r>
            <a:r>
              <a:rPr lang="en-US" sz="1200" dirty="0"/>
              <a:t>(*) 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AS</a:t>
            </a:r>
            <a:r>
              <a:rPr lang="en-US" sz="1200" dirty="0"/>
              <a:t> 'num_quiz',</a:t>
            </a:r>
          </a:p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SUM</a:t>
            </a:r>
            <a:r>
              <a:rPr lang="en-US" sz="1200" dirty="0"/>
              <a:t>(is_home_try_on) 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AS</a:t>
            </a:r>
            <a:r>
              <a:rPr lang="en-US" sz="1200" dirty="0"/>
              <a:t> 'num_home_try_on',</a:t>
            </a:r>
          </a:p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SUM</a:t>
            </a:r>
            <a:r>
              <a:rPr lang="en-US" sz="1200" dirty="0"/>
              <a:t>(is_purchase) 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AS</a:t>
            </a:r>
            <a:r>
              <a:rPr lang="en-US" sz="1200" dirty="0"/>
              <a:t> 'num_purchase'</a:t>
            </a:r>
          </a:p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FROM</a:t>
            </a:r>
            <a:r>
              <a:rPr lang="en-US" sz="1200" dirty="0"/>
              <a:t> Funnel;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93891" y="938566"/>
            <a:ext cx="5119240" cy="1833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Creating a temporary table with the name “Funnel”</a:t>
            </a:r>
          </a:p>
          <a:p>
            <a:endParaRPr lang="en-US" dirty="0"/>
          </a:p>
          <a:p>
            <a:r>
              <a:rPr lang="en-US" dirty="0"/>
              <a:t>Querying the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Funnel</a:t>
            </a:r>
            <a:r>
              <a:rPr lang="en-US" dirty="0"/>
              <a:t> table for calculating overall conversion rates.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564788-91FE-4799-BB34-718F080F5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92" y="2985792"/>
            <a:ext cx="5119239" cy="80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273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ED5"/>
        </a:solid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93891" y="278647"/>
            <a:ext cx="8419488" cy="48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b="1" dirty="0">
                <a:solidFill>
                  <a:srgbClr val="003C2A"/>
                </a:solidFill>
                <a:latin typeface="Roboto"/>
                <a:ea typeface="Roboto"/>
                <a:cs typeface="Roboto"/>
                <a:sym typeface="Roboto"/>
              </a:rPr>
              <a:t>6.2 Analyzing the data continued..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5328745" y="938566"/>
            <a:ext cx="3721363" cy="40944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mpd="sng"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-- query here</a:t>
            </a: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-US" sz="900" dirty="0"/>
          </a:p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WITH</a:t>
            </a:r>
            <a:r>
              <a:rPr lang="en-US" sz="1200" dirty="0"/>
              <a:t> Funnel AS (</a:t>
            </a:r>
          </a:p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SELECT DISTINCT </a:t>
            </a:r>
            <a:r>
              <a:rPr lang="en-US" sz="1200" dirty="0"/>
              <a:t>q.user_id,</a:t>
            </a:r>
          </a:p>
          <a:p>
            <a:r>
              <a:rPr lang="en-US" sz="1200" dirty="0"/>
              <a:t>h.user_id 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IS NOT NULL AS </a:t>
            </a:r>
            <a:r>
              <a:rPr lang="en-US" sz="1200" dirty="0"/>
              <a:t>'is_home_try_on',</a:t>
            </a:r>
          </a:p>
          <a:p>
            <a:r>
              <a:rPr lang="en-US" sz="1200" dirty="0"/>
              <a:t>h.number_of_pairs,</a:t>
            </a:r>
          </a:p>
          <a:p>
            <a:r>
              <a:rPr lang="en-US" sz="1200" dirty="0"/>
              <a:t>p.user_id 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IS NOT NULL AS </a:t>
            </a:r>
            <a:r>
              <a:rPr lang="en-US" sz="1200" dirty="0"/>
              <a:t>'is_purchase'</a:t>
            </a:r>
          </a:p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FROM</a:t>
            </a:r>
            <a:r>
              <a:rPr lang="en-US" sz="1200" dirty="0"/>
              <a:t> quiz q</a:t>
            </a:r>
          </a:p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LEFT JOIN</a:t>
            </a:r>
            <a:r>
              <a:rPr lang="en-US" sz="1200" dirty="0"/>
              <a:t> home_try_on h</a:t>
            </a:r>
          </a:p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ON</a:t>
            </a:r>
            <a:r>
              <a:rPr lang="en-US" sz="1200" dirty="0"/>
              <a:t> q.user_id = h.user_id</a:t>
            </a:r>
          </a:p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LEFT JOIN </a:t>
            </a:r>
            <a:r>
              <a:rPr lang="en-US" sz="1200" dirty="0"/>
              <a:t>purchase p</a:t>
            </a:r>
          </a:p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ON</a:t>
            </a:r>
            <a:r>
              <a:rPr lang="en-US" sz="1200" dirty="0"/>
              <a:t> p.user_id = q.user_id)</a:t>
            </a:r>
          </a:p>
          <a:p>
            <a:endParaRPr lang="en-US" sz="1200" dirty="0"/>
          </a:p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SELECT </a:t>
            </a:r>
          </a:p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SUM</a:t>
            </a:r>
            <a:r>
              <a:rPr lang="en-US" sz="1200" dirty="0"/>
              <a:t>(is_home_try_on) * 1.0 / 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COUNT</a:t>
            </a:r>
            <a:r>
              <a:rPr lang="en-US" sz="1200" dirty="0"/>
              <a:t>(user_id) 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AS</a:t>
            </a:r>
            <a:r>
              <a:rPr lang="en-US" sz="1200" dirty="0"/>
              <a:t> 'Quiz_to_Hometrial',</a:t>
            </a:r>
          </a:p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SUM</a:t>
            </a:r>
            <a:r>
              <a:rPr lang="en-US" sz="1200" dirty="0"/>
              <a:t>(is_purchase) * 1.0 / 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SUM</a:t>
            </a:r>
            <a:r>
              <a:rPr lang="en-US" sz="1200" dirty="0"/>
              <a:t>(is_home_try_on) 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AS</a:t>
            </a:r>
            <a:r>
              <a:rPr lang="en-US" sz="1200" dirty="0"/>
              <a:t> 'Hometrial_to_Purchase'</a:t>
            </a:r>
          </a:p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FROM</a:t>
            </a:r>
            <a:r>
              <a:rPr lang="en-US" sz="1200" dirty="0"/>
              <a:t> Funnel;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93891" y="938566"/>
            <a:ext cx="5119240" cy="1833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Querying the temporarily created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Funnel</a:t>
            </a:r>
            <a:r>
              <a:rPr lang="en-US" dirty="0"/>
              <a:t> table for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Percentage of users from “quiz” to “home try on”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Percentage of users from “home try on” to “purchase”</a:t>
            </a:r>
          </a:p>
          <a:p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F66FD3-247D-A8C0-910C-49A5E13F7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91" y="3064377"/>
            <a:ext cx="5119240" cy="68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26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ED5"/>
        </a:solid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93891" y="278647"/>
            <a:ext cx="8419488" cy="48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b="1" dirty="0">
                <a:solidFill>
                  <a:srgbClr val="003C2A"/>
                </a:solidFill>
                <a:latin typeface="Roboto"/>
                <a:ea typeface="Roboto"/>
                <a:cs typeface="Roboto"/>
                <a:sym typeface="Roboto"/>
              </a:rPr>
              <a:t>6.3 Analyzing the data continued..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5328745" y="938566"/>
            <a:ext cx="3721363" cy="40944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mpd="sng"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-- query here</a:t>
            </a: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-US" sz="900" dirty="0"/>
          </a:p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WITH</a:t>
            </a:r>
            <a:r>
              <a:rPr lang="en-US" sz="1200" dirty="0"/>
              <a:t> Funnel AS (</a:t>
            </a:r>
          </a:p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SELECT DISTINCT </a:t>
            </a:r>
            <a:r>
              <a:rPr lang="en-US" sz="1200" dirty="0"/>
              <a:t>q.user_id,</a:t>
            </a:r>
          </a:p>
          <a:p>
            <a:r>
              <a:rPr lang="en-US" sz="1200" dirty="0"/>
              <a:t>h.user_id 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IS NOT NULL AS </a:t>
            </a:r>
            <a:r>
              <a:rPr lang="en-US" sz="1200" dirty="0"/>
              <a:t>'is_home_try_on',</a:t>
            </a:r>
          </a:p>
          <a:p>
            <a:r>
              <a:rPr lang="en-US" sz="1200" dirty="0"/>
              <a:t>h.number_of_pairs 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AS</a:t>
            </a:r>
            <a:r>
              <a:rPr lang="en-US" sz="1200" dirty="0"/>
              <a:t> 'AB_variant’ ,</a:t>
            </a:r>
          </a:p>
          <a:p>
            <a:r>
              <a:rPr lang="en-US" sz="1200" dirty="0"/>
              <a:t>p.user_id 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IS NOT NULL AS </a:t>
            </a:r>
            <a:r>
              <a:rPr lang="en-US" sz="1200" dirty="0"/>
              <a:t>'is_purchase'</a:t>
            </a:r>
          </a:p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FROM</a:t>
            </a:r>
            <a:r>
              <a:rPr lang="en-US" sz="1200" dirty="0"/>
              <a:t> quiz q</a:t>
            </a:r>
          </a:p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LEFT JOIN</a:t>
            </a:r>
            <a:r>
              <a:rPr lang="en-US" sz="1200" dirty="0"/>
              <a:t> home_try_on h</a:t>
            </a:r>
          </a:p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ON</a:t>
            </a:r>
            <a:r>
              <a:rPr lang="en-US" sz="1200" dirty="0"/>
              <a:t> q.user_id = h.user_id</a:t>
            </a:r>
          </a:p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LEFT JOIN </a:t>
            </a:r>
            <a:r>
              <a:rPr lang="en-US" sz="1200" dirty="0"/>
              <a:t>purchase p</a:t>
            </a:r>
          </a:p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ON</a:t>
            </a:r>
            <a:r>
              <a:rPr lang="en-US" sz="1200" dirty="0"/>
              <a:t> p.user_id = q.user_id)</a:t>
            </a:r>
          </a:p>
          <a:p>
            <a:endParaRPr lang="en-US" sz="1200" dirty="0"/>
          </a:p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SELECT</a:t>
            </a:r>
            <a:r>
              <a:rPr lang="en-US" sz="1200" dirty="0"/>
              <a:t> AB_variant ,</a:t>
            </a:r>
          </a:p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SUM</a:t>
            </a:r>
            <a:r>
              <a:rPr lang="en-US" sz="1200" dirty="0"/>
              <a:t>(is_home_try_on) 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AS</a:t>
            </a:r>
            <a:r>
              <a:rPr lang="en-US" sz="1200" dirty="0"/>
              <a:t> "home_trial",</a:t>
            </a:r>
          </a:p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SUM</a:t>
            </a:r>
            <a:r>
              <a:rPr lang="en-US" sz="1200" dirty="0"/>
              <a:t>(is_purchase) 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AS</a:t>
            </a:r>
            <a:r>
              <a:rPr lang="en-US" sz="1200" dirty="0"/>
              <a:t> "purchase"</a:t>
            </a:r>
          </a:p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FROM</a:t>
            </a:r>
            <a:r>
              <a:rPr lang="en-US" sz="1200" dirty="0"/>
              <a:t> Funnel</a:t>
            </a:r>
          </a:p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GROUP BY </a:t>
            </a:r>
            <a:r>
              <a:rPr lang="en-US" sz="1200" dirty="0"/>
              <a:t>AB_variant;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93891" y="938564"/>
            <a:ext cx="5119240" cy="227627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Querying the temporarily created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Funnel</a:t>
            </a:r>
            <a:r>
              <a:rPr lang="en-US" dirty="0"/>
              <a:t> table for :</a:t>
            </a:r>
          </a:p>
          <a:p>
            <a:endParaRPr lang="en-US" dirty="0"/>
          </a:p>
          <a:p>
            <a:r>
              <a:rPr lang="en-US" sz="1200" dirty="0">
                <a:highlight>
                  <a:srgbClr val="FFFFFF"/>
                </a:highlight>
              </a:rPr>
              <a:t>Calculating the difference in purchase rates between customers who had 3 number_of_pairs with ones who had 5</a:t>
            </a:r>
          </a:p>
          <a:p>
            <a:endParaRPr lang="en-US" sz="1200" dirty="0">
              <a:highlight>
                <a:srgbClr val="FFFFFF"/>
              </a:highlight>
            </a:endParaRPr>
          </a:p>
          <a:p>
            <a:r>
              <a:rPr lang="en-US" sz="1200" dirty="0">
                <a:highlight>
                  <a:srgbClr val="FFFFFF"/>
                </a:highlight>
              </a:rPr>
              <a:t>When customers were provided with 5 pairs for home trial, the conversion rate to purchase is 79.24%, however when provided with only 3 pairs, the conversion rate to purchase got restricted to 53.03%</a:t>
            </a:r>
          </a:p>
          <a:p>
            <a:endParaRPr lang="en-US" sz="1200" dirty="0">
              <a:highlight>
                <a:srgbClr val="FFFFFF"/>
              </a:highlight>
            </a:endParaRPr>
          </a:p>
          <a:p>
            <a:r>
              <a:rPr lang="en-US" sz="1200" dirty="0">
                <a:highlight>
                  <a:srgbClr val="FFFFFF"/>
                </a:highlight>
              </a:rPr>
              <a:t>Hence proved that if users get more pairs to try at home, they are more likely to make a purchase.</a:t>
            </a:r>
          </a:p>
          <a:p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A5DF86-58A3-00FA-C0B7-5021A36FB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91" y="3347667"/>
            <a:ext cx="5109615" cy="85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42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4FC092-23D5-541C-DA4E-6B2B7E1C0BA2}"/>
              </a:ext>
            </a:extLst>
          </p:cNvPr>
          <p:cNvSpPr txBox="1"/>
          <p:nvPr/>
        </p:nvSpPr>
        <p:spPr>
          <a:xfrm>
            <a:off x="1807781" y="283779"/>
            <a:ext cx="4982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77"/>
              </a:rPr>
              <a:t>About Warby Parker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1A2E76-5415-064E-1177-3A93E01D84D4}"/>
              </a:ext>
            </a:extLst>
          </p:cNvPr>
          <p:cNvSpPr txBox="1"/>
          <p:nvPr/>
        </p:nvSpPr>
        <p:spPr>
          <a:xfrm>
            <a:off x="609600" y="1261240"/>
            <a:ext cx="686325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Warby Parker</a:t>
            </a:r>
            <a:r>
              <a:rPr lang="en-US" sz="1600" dirty="0">
                <a:solidFill>
                  <a:srgbClr val="002060"/>
                </a:solidFill>
              </a:rPr>
              <a:t> is a transformative lifestyle brand</a:t>
            </a:r>
          </a:p>
          <a:p>
            <a:pPr algn="ctr"/>
            <a:endParaRPr lang="en-US" sz="16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Founded in 2010 and named after two characters in an early Jack Kerouac journal, Warby Parker believes in creative thinking, smart design, and doing good in the world.</a:t>
            </a:r>
          </a:p>
          <a:p>
            <a:pPr algn="ctr"/>
            <a:endParaRPr lang="en-US" sz="16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Objective: To offer designer eyewear at a revolutionary price while leading the way for socially conscious businesses. 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Mission: For every pair of eyeglasses and sunglasses sold, a pair is distributed to someone in need.</a:t>
            </a:r>
          </a:p>
        </p:txBody>
      </p:sp>
    </p:spTree>
    <p:extLst>
      <p:ext uri="{BB962C8B-B14F-4D97-AF65-F5344CB8AC3E}">
        <p14:creationId xmlns:p14="http://schemas.microsoft.com/office/powerpoint/2010/main" val="1406012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ED5"/>
        </a:solid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93891" y="278647"/>
            <a:ext cx="8419488" cy="48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b="1" dirty="0">
                <a:solidFill>
                  <a:srgbClr val="003C2A"/>
                </a:solidFill>
                <a:latin typeface="Roboto"/>
                <a:ea typeface="Roboto"/>
                <a:cs typeface="Roboto"/>
                <a:sym typeface="Roboto"/>
              </a:rPr>
              <a:t>6.4 Analyzing the data continued..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5328745" y="938566"/>
            <a:ext cx="3721363" cy="40944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mpd="sng"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-- query here</a:t>
            </a: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-US" sz="900" dirty="0"/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SELECT</a:t>
            </a:r>
            <a:r>
              <a:rPr lang="en-US" dirty="0"/>
              <a:t> style,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COUNT</a:t>
            </a:r>
            <a:r>
              <a:rPr lang="en-US" dirty="0"/>
              <a:t>(*)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AS</a:t>
            </a:r>
            <a:r>
              <a:rPr lang="en-US" dirty="0"/>
              <a:t> 'common_style'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FROM</a:t>
            </a:r>
            <a:r>
              <a:rPr lang="en-US" dirty="0"/>
              <a:t> quiz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GROUP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BY</a:t>
            </a:r>
            <a:r>
              <a:rPr lang="en-US" dirty="0"/>
              <a:t> style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ORDER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BY</a:t>
            </a:r>
            <a:r>
              <a:rPr lang="en-US" dirty="0"/>
              <a:t> 2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DESC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------------------------------------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SELECT</a:t>
            </a:r>
            <a:r>
              <a:rPr lang="en-US" dirty="0"/>
              <a:t> style, model_name,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COUNT</a:t>
            </a:r>
            <a:r>
              <a:rPr lang="en-US" dirty="0"/>
              <a:t>(model_name)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AS</a:t>
            </a:r>
            <a:r>
              <a:rPr lang="en-US" dirty="0"/>
              <a:t> 'total_count'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FROM</a:t>
            </a:r>
            <a:r>
              <a:rPr lang="en-US" dirty="0"/>
              <a:t> purchase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GROUP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BY</a:t>
            </a:r>
            <a:r>
              <a:rPr lang="en-US" dirty="0"/>
              <a:t> style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ORDER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BY</a:t>
            </a:r>
            <a:r>
              <a:rPr lang="en-US" dirty="0"/>
              <a:t> 3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DESC</a:t>
            </a:r>
            <a:r>
              <a:rPr lang="en-US" dirty="0"/>
              <a:t>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103515" y="938566"/>
            <a:ext cx="5119240" cy="1833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ighlight>
                  <a:srgbClr val="FFFFFF"/>
                </a:highlight>
              </a:rPr>
              <a:t>The most common results of the style ’</a:t>
            </a:r>
            <a:r>
              <a:rPr lang="en-US" sz="1200" dirty="0">
                <a:highlight>
                  <a:srgbClr val="FFFFFF"/>
                </a:highlight>
              </a:rPr>
              <a:t>quiz’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most common types of  ‘</a:t>
            </a:r>
            <a:r>
              <a:rPr lang="en-US" sz="1200" dirty="0"/>
              <a:t>purchase’</a:t>
            </a:r>
            <a:r>
              <a:rPr lang="en-US" dirty="0"/>
              <a:t> made</a:t>
            </a:r>
          </a:p>
          <a:p>
            <a:pPr marL="342900" indent="-342900">
              <a:buFont typeface="+mj-lt"/>
              <a:buAutoNum type="arabicPeriod"/>
            </a:pPr>
            <a:endParaRPr lang="en-US" sz="1200" dirty="0">
              <a:latin typeface="Roboto"/>
              <a:ea typeface="Roboto"/>
              <a:cs typeface="Roboto"/>
              <a:sym typeface="Roboto"/>
            </a:endParaRPr>
          </a:p>
          <a:p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The most common style in quiz table is Women’s style</a:t>
            </a:r>
          </a:p>
          <a:p>
            <a:endParaRPr lang="en-US" sz="1200" dirty="0">
              <a:latin typeface="Roboto"/>
              <a:ea typeface="Roboto"/>
              <a:cs typeface="Roboto"/>
              <a:sym typeface="Roboto"/>
            </a:endParaRPr>
          </a:p>
          <a:p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The model called “Lucy” is the most purchased model in Women’s style and model called “Dawes” is the most purchased model in Men’s style.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CE06E6-607D-2B36-9939-38A2EAFA2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14" y="2896575"/>
            <a:ext cx="5119239" cy="8476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52A8192-72B3-89B7-B2ED-C0583C3867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14" y="3869236"/>
            <a:ext cx="5119238" cy="84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167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0EAB04-2F41-9D59-7A28-CF91CC6FF453}"/>
              </a:ext>
            </a:extLst>
          </p:cNvPr>
          <p:cNvSpPr txBox="1"/>
          <p:nvPr/>
        </p:nvSpPr>
        <p:spPr>
          <a:xfrm>
            <a:off x="683394" y="2048530"/>
            <a:ext cx="659136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Thank you </a:t>
            </a:r>
          </a:p>
          <a:p>
            <a:pPr algn="ctr"/>
            <a:r>
              <a:rPr lang="en-US" sz="1600" dirty="0"/>
              <a:t>CodeAcademy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for giving the opportunity to practice</a:t>
            </a:r>
          </a:p>
        </p:txBody>
      </p:sp>
    </p:spTree>
    <p:extLst>
      <p:ext uri="{BB962C8B-B14F-4D97-AF65-F5344CB8AC3E}">
        <p14:creationId xmlns:p14="http://schemas.microsoft.com/office/powerpoint/2010/main" val="1959639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16B5E8-1847-29E2-3618-CC8BD07CD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171" y="457200"/>
            <a:ext cx="4818330" cy="990600"/>
          </a:xfrm>
        </p:spPr>
        <p:txBody>
          <a:bodyPr>
            <a:normAutofit/>
          </a:bodyPr>
          <a:lstStyle/>
          <a:p>
            <a:r>
              <a:rPr lang="en-US" b="1"/>
              <a:t>What is a Funnel?</a:t>
            </a:r>
            <a:endParaRPr lang="en-US" dirty="0"/>
          </a:p>
        </p:txBody>
      </p:sp>
      <p:pic>
        <p:nvPicPr>
          <p:cNvPr id="6" name="Picture 5" descr="Multi-coloured paper-craft art">
            <a:extLst>
              <a:ext uri="{FF2B5EF4-FFF2-40B4-BE49-F238E27FC236}">
                <a16:creationId xmlns:a16="http://schemas.microsoft.com/office/drawing/2014/main" id="{AD510AFF-E762-DBC2-375E-6DE7F61A0A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188" r="32238" b="-2"/>
          <a:stretch/>
        </p:blipFill>
        <p:spPr>
          <a:xfrm>
            <a:off x="20" y="10"/>
            <a:ext cx="2050522" cy="5150786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09900"/>
            <a:ext cx="357491" cy="21336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7A753-53A2-CF14-CE8E-F9B8C37AD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171" y="1156138"/>
            <a:ext cx="4818330" cy="33748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 </a:t>
            </a:r>
            <a:r>
              <a:rPr lang="en-US" b="1" dirty="0"/>
              <a:t>funnel</a:t>
            </a:r>
            <a:r>
              <a:rPr lang="en-US" dirty="0"/>
              <a:t> is a marketing model which illustrates the theoretical customer journey towards the purchase of a product or service. </a:t>
            </a:r>
          </a:p>
          <a:p>
            <a:pPr marL="0" indent="0">
              <a:buNone/>
            </a:pPr>
            <a:r>
              <a:rPr lang="en-US" dirty="0"/>
              <a:t>Oftentimes, we want to track how many users complete a series of steps and know which steps have the greatest number of users giving up.</a:t>
            </a:r>
          </a:p>
          <a:p>
            <a:pPr marL="0" indent="0">
              <a:buNone/>
            </a:pPr>
            <a:r>
              <a:rPr lang="en-US" dirty="0"/>
              <a:t>Some examples include: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Answering each part of a 5 Question survey on customer satisfaction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Browsing a selection of products → Viewing a shopping cart → Making a purchase</a:t>
            </a:r>
          </a:p>
          <a:p>
            <a:pPr marL="0" indent="0">
              <a:buNone/>
            </a:pPr>
            <a:r>
              <a:rPr lang="en-US" dirty="0"/>
              <a:t>Generally, we want to know the total number of users in each step of the funnel, as well as the percent of users who complete each step.</a:t>
            </a:r>
          </a:p>
          <a:p>
            <a:pPr marL="0" indent="0">
              <a:buNone/>
            </a:pPr>
            <a:r>
              <a:rPr lang="en-US" dirty="0"/>
              <a:t>Using SQL, we can dive into complex funnels and event flow analysis to gain insights into the users’ behavior.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601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 191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6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7" name="Isosceles Triangle 196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8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9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0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1" name="Isosceles Triangle 200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2" name="Isosceles Triangle 201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81353" y="1095375"/>
            <a:ext cx="0" cy="2952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482600" y="612478"/>
            <a:ext cx="2525519" cy="391854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Quiz Funnel : Task 1</a:t>
            </a:r>
            <a:endParaRPr lang="en-US" sz="3600" b="1" dirty="0">
              <a:solidFill>
                <a:srgbClr val="C00000"/>
              </a:solidFill>
              <a:latin typeface="+mj-lt"/>
              <a:ea typeface="+mj-ea"/>
              <a:cs typeface="+mj-cs"/>
              <a:sym typeface="Roboto"/>
            </a:endParaRPr>
          </a:p>
        </p:txBody>
      </p:sp>
      <p:sp>
        <p:nvSpPr>
          <p:cNvPr id="305" name="Shape 305"/>
          <p:cNvSpPr txBox="1"/>
          <p:nvPr/>
        </p:nvSpPr>
        <p:spPr>
          <a:xfrm>
            <a:off x="3296122" y="612478"/>
            <a:ext cx="3904071" cy="391854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 lnSpcReduction="10000"/>
          </a:bodyPr>
          <a:lstStyle/>
          <a:p>
            <a:pPr defTabSz="457200">
              <a:buClr>
                <a:schemeClr val="accent1"/>
              </a:buClr>
              <a:buSzPct val="80000"/>
            </a:pPr>
            <a:r>
              <a:rPr lang="en-US" sz="1200" kern="1200" dirty="0">
                <a:solidFill>
                  <a:srgbClr val="002060"/>
                </a:solidFill>
                <a:highlight>
                  <a:srgbClr val="FFFFFF"/>
                </a:highlight>
              </a:rPr>
              <a:t>To help users find their perfect frame,</a:t>
            </a:r>
            <a:br>
              <a:rPr lang="en-US" sz="1200" kern="1200" dirty="0">
                <a:solidFill>
                  <a:srgbClr val="002060"/>
                </a:solidFill>
                <a:highlight>
                  <a:srgbClr val="FFFFFF"/>
                </a:highlight>
              </a:rPr>
            </a:br>
            <a:r>
              <a:rPr lang="en-US" sz="1200" kern="1200" dirty="0">
                <a:solidFill>
                  <a:srgbClr val="002060"/>
                </a:solidFill>
                <a:highlight>
                  <a:srgbClr val="FFFFFF"/>
                </a:highlight>
              </a:rPr>
              <a:t>Warby Parker has a style quiz that has the following questions: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FF"/>
              </a:highlight>
              <a:latin typeface="+mn-lt"/>
              <a:ea typeface="+mn-ea"/>
              <a:cs typeface="+mn-cs"/>
            </a:endParaRPr>
          </a:p>
          <a:p>
            <a:pPr marL="171450" indent="-17145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itchFamily="2" charset="2"/>
              <a:buChar char="ü"/>
            </a:pPr>
            <a: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/>
                </a:highlight>
                <a:latin typeface="+mn-lt"/>
                <a:ea typeface="+mn-ea"/>
                <a:cs typeface="+mn-cs"/>
              </a:rPr>
              <a:t>“What are you looking for?”</a:t>
            </a:r>
          </a:p>
          <a:p>
            <a:pPr marL="171450" indent="-17145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itchFamily="2" charset="2"/>
              <a:buChar char="ü"/>
            </a:pPr>
            <a: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/>
                </a:highlight>
                <a:latin typeface="+mn-lt"/>
                <a:ea typeface="+mn-ea"/>
                <a:cs typeface="+mn-cs"/>
              </a:rPr>
              <a:t>“What’s your fit?”</a:t>
            </a:r>
          </a:p>
          <a:p>
            <a:pPr marL="171450" indent="-17145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itchFamily="2" charset="2"/>
              <a:buChar char="ü"/>
            </a:pPr>
            <a: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/>
                </a:highlight>
                <a:latin typeface="+mn-lt"/>
                <a:ea typeface="+mn-ea"/>
                <a:cs typeface="+mn-cs"/>
              </a:rPr>
              <a:t>“Which shapes do you like?”</a:t>
            </a:r>
          </a:p>
          <a:p>
            <a:pPr marL="171450" indent="-17145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itchFamily="2" charset="2"/>
              <a:buChar char="ü"/>
            </a:pPr>
            <a: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/>
                </a:highlight>
                <a:latin typeface="+mn-lt"/>
                <a:ea typeface="+mn-ea"/>
                <a:cs typeface="+mn-cs"/>
              </a:rPr>
              <a:t>“Which colors do you like?”</a:t>
            </a:r>
          </a:p>
          <a:p>
            <a:pPr marL="171450" indent="-17145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itchFamily="2" charset="2"/>
              <a:buChar char="ü"/>
            </a:pPr>
            <a: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/>
                </a:highlight>
                <a:latin typeface="+mn-lt"/>
                <a:ea typeface="+mn-ea"/>
                <a:cs typeface="+mn-cs"/>
              </a:rPr>
              <a:t>“When was your last eye exam?”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/>
                </a:highlight>
                <a:latin typeface="+mn-lt"/>
                <a:ea typeface="+mn-ea"/>
                <a:cs typeface="+mn-cs"/>
              </a:rPr>
              <a:t>The users’ responses are stored in a table called </a:t>
            </a:r>
            <a:r>
              <a:rPr lang="en-US" sz="1200" kern="120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+mn-ea"/>
                <a:cs typeface="+mn-cs"/>
              </a:rPr>
              <a:t>survey</a:t>
            </a:r>
            <a: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/>
                </a:highlight>
                <a:latin typeface="+mn-lt"/>
                <a:ea typeface="+mn-ea"/>
                <a:cs typeface="+mn-cs"/>
              </a:rPr>
              <a:t>.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FF"/>
              </a:highlight>
              <a:latin typeface="+mn-lt"/>
              <a:ea typeface="+mn-ea"/>
              <a:cs typeface="+mn-cs"/>
            </a:endParaRPr>
          </a:p>
          <a:p>
            <a:pPr marL="171450" indent="-171450" defTabSz="4572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50" kern="1200" dirty="0">
                <a:solidFill>
                  <a:srgbClr val="002060"/>
                </a:solidFill>
                <a:highlight>
                  <a:srgbClr val="FFFFFF"/>
                </a:highlight>
                <a:latin typeface="+mn-lt"/>
                <a:ea typeface="+mn-ea"/>
                <a:cs typeface="+mn-cs"/>
              </a:rPr>
              <a:t>Select all columns from the first 10 rows</a:t>
            </a:r>
            <a:r>
              <a:rPr lang="en-US" sz="1350" kern="12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/>
                </a:highlight>
                <a:latin typeface="+mn-lt"/>
                <a:ea typeface="+mn-ea"/>
                <a:cs typeface="+mn-cs"/>
              </a:rPr>
              <a:t>. </a:t>
            </a:r>
          </a:p>
          <a:p>
            <a:pPr marL="171450" indent="-171450" defTabSz="4572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50" kern="1200" dirty="0">
                <a:solidFill>
                  <a:srgbClr val="002060"/>
                </a:solidFill>
                <a:highlight>
                  <a:srgbClr val="FFFFFF"/>
                </a:highlight>
                <a:latin typeface="+mn-lt"/>
                <a:ea typeface="+mn-ea"/>
                <a:cs typeface="+mn-cs"/>
              </a:rPr>
              <a:t>What columns does the table have?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FF"/>
              </a:highlight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7647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ED5"/>
        </a:solid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93892" y="205075"/>
            <a:ext cx="4478108" cy="48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003C2A"/>
                </a:solidFill>
                <a:latin typeface="Roboto"/>
                <a:ea typeface="Roboto"/>
                <a:cs typeface="Roboto"/>
                <a:sym typeface="Roboto"/>
              </a:rPr>
              <a:t>Solution with Query</a:t>
            </a:r>
            <a:endParaRPr sz="2400" b="1" dirty="0">
              <a:solidFill>
                <a:srgbClr val="003C2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5179100" y="938566"/>
            <a:ext cx="3870900" cy="400915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-- query here</a:t>
            </a: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-US" sz="900" dirty="0"/>
          </a:p>
          <a:p>
            <a:r>
              <a:rPr lang="en-US" sz="2000" dirty="0"/>
              <a:t>SELECT  * </a:t>
            </a:r>
          </a:p>
          <a:p>
            <a:r>
              <a:rPr lang="en-US" sz="2000" dirty="0"/>
              <a:t>FROM survey</a:t>
            </a:r>
          </a:p>
          <a:p>
            <a:r>
              <a:rPr lang="en-US" sz="2000" dirty="0"/>
              <a:t>LIMIT 10;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177975" y="938566"/>
            <a:ext cx="4920900" cy="1833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The survey table has the following columns: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response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4F3E07-B793-DBD5-2A53-6B0955EF7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75" y="2882900"/>
            <a:ext cx="4920900" cy="20555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roup 248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3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4" name="Isosceles Triangle 253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5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3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4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5" name="Isosceles Triangle 314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6" name="Isosceles Triangle 315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81353" y="1095375"/>
            <a:ext cx="0" cy="2952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482600" y="612478"/>
            <a:ext cx="2525519" cy="391854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Quiz Funnel : Task 2</a:t>
            </a:r>
            <a:endParaRPr lang="en-US" sz="3600" b="1" dirty="0">
              <a:solidFill>
                <a:srgbClr val="C00000"/>
              </a:solidFill>
              <a:latin typeface="+mj-lt"/>
              <a:ea typeface="+mj-ea"/>
              <a:cs typeface="+mj-cs"/>
              <a:sym typeface="Roboto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BBEC21-9938-1E5C-3F6B-369FD9D28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90721" y="612478"/>
            <a:ext cx="3464779" cy="39185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114300" indent="0" defTabSz="457200">
              <a:spcBef>
                <a:spcPts val="1000"/>
              </a:spcBef>
              <a:buSzPct val="80000"/>
              <a:buNone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+mn-ea"/>
                <a:cs typeface="+mn-cs"/>
              </a:rPr>
              <a:t>Users will “give up” at different points in the survey. </a:t>
            </a:r>
          </a:p>
          <a:p>
            <a:pPr marL="114300" indent="0" defTabSz="457200">
              <a:spcBef>
                <a:spcPts val="1000"/>
              </a:spcBef>
              <a:buSzPct val="80000"/>
              <a:buNone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+mn-ea"/>
                <a:cs typeface="+mn-cs"/>
              </a:rPr>
              <a:t>Let’s analyze how many users move from Question 1 to Question 2, etc.</a:t>
            </a:r>
          </a:p>
          <a:p>
            <a:pPr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dirty="0">
              <a:highlight>
                <a:srgbClr val="FFFFFF"/>
              </a:highlight>
              <a:latin typeface="+mn-lt"/>
              <a:ea typeface="+mn-ea"/>
              <a:cs typeface="+mn-cs"/>
            </a:endParaRPr>
          </a:p>
          <a:p>
            <a:pPr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002060"/>
                </a:solidFill>
                <a:highlight>
                  <a:srgbClr val="FFFFFF"/>
                </a:highlight>
                <a:latin typeface="+mn-lt"/>
                <a:ea typeface="+mn-ea"/>
                <a:cs typeface="+mn-cs"/>
              </a:rPr>
              <a:t>Create a quiz funnel using the GROUP BY command.</a:t>
            </a:r>
          </a:p>
          <a:p>
            <a:pPr marL="114300" indent="0" defTabSz="457200">
              <a:spcBef>
                <a:spcPts val="1000"/>
              </a:spcBef>
              <a:buSzPct val="80000"/>
              <a:buNone/>
            </a:pPr>
            <a:endParaRPr lang="en-US" dirty="0">
              <a:highlight>
                <a:srgbClr val="FFFFFF"/>
              </a:highlight>
              <a:latin typeface="+mn-lt"/>
              <a:ea typeface="+mn-ea"/>
              <a:cs typeface="+mn-cs"/>
            </a:endParaRPr>
          </a:p>
          <a:p>
            <a:pPr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i="1" dirty="0">
                <a:solidFill>
                  <a:srgbClr val="002060"/>
                </a:solidFill>
                <a:highlight>
                  <a:srgbClr val="FFFFFF"/>
                </a:highlight>
                <a:latin typeface="+mn-lt"/>
                <a:ea typeface="+mn-ea"/>
                <a:cs typeface="+mn-cs"/>
              </a:rPr>
              <a:t>What is the number of responses for each question?</a:t>
            </a:r>
            <a:endParaRPr lang="en-US" dirty="0">
              <a:solidFill>
                <a:srgbClr val="002060"/>
              </a:solidFill>
              <a:highlight>
                <a:srgbClr val="FFFFFF"/>
              </a:highlight>
              <a:latin typeface="+mn-lt"/>
              <a:ea typeface="+mn-ea"/>
              <a:cs typeface="+mn-cs"/>
            </a:endParaRPr>
          </a:p>
          <a:p>
            <a:pPr marL="114300" indent="0" defTabSz="457200">
              <a:spcBef>
                <a:spcPts val="1000"/>
              </a:spcBef>
              <a:buSzPct val="80000"/>
              <a:buNone/>
            </a:pPr>
            <a:endParaRPr lang="en-US" dirty="0">
              <a:highlight>
                <a:srgbClr val="FFFFFF"/>
              </a:highlight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0915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ED5"/>
        </a:solid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93892" y="205075"/>
            <a:ext cx="4478108" cy="48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003C2A"/>
                </a:solidFill>
                <a:latin typeface="Roboto"/>
                <a:ea typeface="Roboto"/>
                <a:cs typeface="Roboto"/>
                <a:sym typeface="Roboto"/>
              </a:rPr>
              <a:t>Solution with Query</a:t>
            </a:r>
            <a:endParaRPr sz="2400" b="1" dirty="0">
              <a:solidFill>
                <a:srgbClr val="003C2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5194300" y="938566"/>
            <a:ext cx="3855700" cy="400915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mpd="sng"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-- query here</a:t>
            </a: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-US" sz="900" dirty="0"/>
          </a:p>
          <a:p>
            <a:r>
              <a:rPr lang="en-US" sz="1600" dirty="0"/>
              <a:t>SELECT question, </a:t>
            </a:r>
          </a:p>
          <a:p>
            <a:r>
              <a:rPr lang="en-US" sz="1600" dirty="0"/>
              <a:t>COUNT(DISTINCT user_id) as 'user_count'</a:t>
            </a:r>
          </a:p>
          <a:p>
            <a:r>
              <a:rPr lang="en-US" sz="1600" dirty="0"/>
              <a:t>FROM survey</a:t>
            </a:r>
          </a:p>
          <a:p>
            <a:r>
              <a:rPr lang="en-US" sz="1600" dirty="0"/>
              <a:t>GROUP BY question;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177975" y="938566"/>
            <a:ext cx="4920900" cy="1833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The survey table has the following columns: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response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19B435-509F-6BD0-46CD-FB4D9D3E1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75" y="3200399"/>
            <a:ext cx="4920900" cy="1738025"/>
          </a:xfrm>
          <a:prstGeom prst="rect">
            <a:avLst/>
          </a:prstGeom>
          <a:noFill/>
          <a:ln w="22225" cmpd="tri"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2B46C2-2E7C-C386-BBAC-27C55D1700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975" y="2913944"/>
            <a:ext cx="4920900" cy="29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366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16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1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2" name="Isosceles Triangle 121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3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4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5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6" name="Isosceles Triangle 125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7" name="Isosceles Triangle 126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81353" y="1095375"/>
            <a:ext cx="0" cy="2952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482600" y="612478"/>
            <a:ext cx="2525519" cy="391854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defTabSz="457200">
              <a:spcBef>
                <a:spcPct val="0"/>
              </a:spcBef>
            </a:pPr>
            <a:r>
              <a:rPr lang="en-US" sz="3600" b="1" dirty="0">
                <a:solidFill>
                  <a:srgbClr val="C00000"/>
                </a:solidFill>
              </a:rPr>
              <a:t>Quiz </a:t>
            </a:r>
            <a:br>
              <a:rPr lang="en-US" sz="3600" b="1" dirty="0">
                <a:solidFill>
                  <a:srgbClr val="C00000"/>
                </a:solidFill>
              </a:rPr>
            </a:br>
            <a:r>
              <a:rPr lang="en-US" sz="3600" b="1" dirty="0">
                <a:solidFill>
                  <a:srgbClr val="C00000"/>
                </a:solidFill>
              </a:rPr>
              <a:t>Funnel : Task 3</a:t>
            </a:r>
            <a:endParaRPr lang="en-US" sz="3600" b="1" dirty="0">
              <a:solidFill>
                <a:srgbClr val="C00000"/>
              </a:solidFill>
              <a:latin typeface="+mj-lt"/>
              <a:ea typeface="+mj-ea"/>
              <a:cs typeface="+mj-cs"/>
              <a:sym typeface="Roboto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BBEC21-9938-1E5C-3F6B-369FD9D28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90721" y="612478"/>
            <a:ext cx="3464779" cy="39185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91440" indent="0">
              <a:lnSpc>
                <a:spcPct val="150000"/>
              </a:lnSpc>
              <a:buNone/>
            </a:pPr>
            <a:br>
              <a:rPr lang="en-US" dirty="0">
                <a:highlight>
                  <a:srgbClr val="FFFFFF"/>
                </a:highlight>
              </a:rPr>
            </a:b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Using a spreadsheet program like Excel or Google Sheets, calculate the percentage of users who answer each question:</a:t>
            </a:r>
          </a:p>
          <a:p>
            <a:pPr marL="114300" indent="0" defTabSz="457200">
              <a:spcBef>
                <a:spcPts val="1000"/>
              </a:spcBef>
              <a:buSzPct val="80000"/>
              <a:buNone/>
            </a:pPr>
            <a:endParaRPr lang="en-US" dirty="0">
              <a:highlight>
                <a:srgbClr val="FFFFFF"/>
              </a:highlight>
              <a:latin typeface="+mn-lt"/>
              <a:ea typeface="+mn-ea"/>
              <a:cs typeface="+mn-cs"/>
            </a:endParaRPr>
          </a:p>
          <a:p>
            <a:pPr marL="11430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002060"/>
                </a:solidFill>
                <a:highlight>
                  <a:srgbClr val="FFFFFF"/>
                </a:highlight>
                <a:latin typeface="+mn-lt"/>
              </a:rPr>
              <a:t> Which question(s) of the quiz have a lower completion rates?</a:t>
            </a:r>
          </a:p>
          <a:p>
            <a:pPr marL="114300" indent="0" defTabSz="457200">
              <a:spcBef>
                <a:spcPts val="1000"/>
              </a:spcBef>
              <a:buSzPct val="80000"/>
              <a:buNone/>
            </a:pPr>
            <a:endParaRPr lang="en-US" i="1" dirty="0">
              <a:solidFill>
                <a:srgbClr val="002060"/>
              </a:solidFill>
              <a:highlight>
                <a:srgbClr val="FFFFFF"/>
              </a:highlight>
              <a:latin typeface="+mn-lt"/>
            </a:endParaRPr>
          </a:p>
          <a:p>
            <a:pPr marL="11430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002060"/>
                </a:solidFill>
                <a:highlight>
                  <a:srgbClr val="FFFFFF"/>
                </a:highlight>
                <a:latin typeface="+mn-lt"/>
              </a:rPr>
              <a:t> What do you think is the reason?</a:t>
            </a:r>
          </a:p>
          <a:p>
            <a:pPr marL="114300" indent="0" defTabSz="457200">
              <a:spcBef>
                <a:spcPts val="1000"/>
              </a:spcBef>
              <a:buSzPct val="80000"/>
              <a:buNone/>
            </a:pPr>
            <a:endParaRPr lang="en-US" dirty="0">
              <a:highlight>
                <a:srgbClr val="FFFFFF"/>
              </a:highlight>
            </a:endParaRPr>
          </a:p>
          <a:p>
            <a:pPr marL="114300" indent="0" defTabSz="457200">
              <a:spcBef>
                <a:spcPts val="1000"/>
              </a:spcBef>
              <a:buSzPct val="80000"/>
              <a:buNone/>
            </a:pPr>
            <a:endParaRPr lang="en-US" dirty="0">
              <a:highlight>
                <a:srgbClr val="FFFFFF"/>
              </a:highlight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6882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02525C60-A02D-45F2-6FE7-CF7D2BBBF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457200"/>
            <a:ext cx="6447501" cy="7725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 b="1" dirty="0">
                <a:solidFill>
                  <a:srgbClr val="003C2A"/>
                </a:solidFill>
                <a:latin typeface="+mj-lt"/>
                <a:ea typeface="+mj-ea"/>
                <a:cs typeface="+mj-cs"/>
                <a:sym typeface="Roboto"/>
              </a:rPr>
              <a:t>Solution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54F2BB-6236-1DB0-E59C-CF57D3669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759" y="1620441"/>
            <a:ext cx="3395016" cy="2811993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171450" lvl="0" indent="-1905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/>
              <a:t>We got the percentage by dividing the number of people completing each step by the number of people completing the previous step</a:t>
            </a:r>
            <a:r>
              <a:rPr lang="en-US" sz="1200" dirty="0">
                <a:latin typeface="+mn-lt"/>
                <a:ea typeface="+mn-ea"/>
                <a:cs typeface="+mn-cs"/>
              </a:rPr>
              <a:t>.</a:t>
            </a:r>
          </a:p>
          <a:p>
            <a:pPr marL="171450" lvl="0" indent="-1905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/>
              <a:t>The percentage drop in 3rd question shows that customers are quite unsure of the shapes they like.</a:t>
            </a:r>
          </a:p>
          <a:p>
            <a:pPr marL="171450" lvl="0" indent="-1905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/>
              <a:t>Last question shows the maximum drop, the reason might be “customers are quite hesitant to share their last date of eye exam” or they don’t even remember the date.</a:t>
            </a:r>
          </a:p>
          <a:p>
            <a:pPr marL="171450" lvl="0" indent="-1905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dirty="0"/>
          </a:p>
        </p:txBody>
      </p:sp>
      <p:graphicFrame>
        <p:nvGraphicFramePr>
          <p:cNvPr id="332" name="Shape 332"/>
          <p:cNvGraphicFramePr/>
          <p:nvPr>
            <p:extLst>
              <p:ext uri="{D42A27DB-BD31-4B8C-83A1-F6EECF244321}">
                <p14:modId xmlns:p14="http://schemas.microsoft.com/office/powerpoint/2010/main" val="3492446165"/>
              </p:ext>
            </p:extLst>
          </p:nvPr>
        </p:nvGraphicFramePr>
        <p:xfrm>
          <a:off x="3657775" y="1807778"/>
          <a:ext cx="3503754" cy="2176034"/>
        </p:xfrm>
        <a:graphic>
          <a:graphicData uri="http://schemas.openxmlformats.org/drawingml/2006/table">
            <a:tbl>
              <a:tblPr>
                <a:noFill/>
                <a:tableStyleId>{8628B589-4659-4227-9C68-565DD4A46BFE}</a:tableStyleId>
              </a:tblPr>
              <a:tblGrid>
                <a:gridCol w="1481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1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2164">
                <a:tc>
                  <a:txBody>
                    <a:bodyPr/>
                    <a:lstStyle/>
                    <a:p>
                      <a:pPr algn="ctr"/>
                      <a:r>
                        <a:rPr lang="en-US" sz="1350" b="1" kern="1200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Question </a:t>
                      </a:r>
                    </a:p>
                    <a:p>
                      <a:pPr algn="ctr"/>
                      <a:r>
                        <a:rPr lang="en-US" sz="1350" b="1" kern="1200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Number</a:t>
                      </a:r>
                      <a:endParaRPr lang="en-US" sz="1350" kern="12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4974" marR="64974" marT="64974" marB="64974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4056">
                        <a:alpha val="824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1" kern="1200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Percent Completing this question</a:t>
                      </a:r>
                      <a:endParaRPr lang="en-US" sz="1350" kern="12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4974" marR="64974" marT="64974" marB="64974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4056">
                        <a:alpha val="824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77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1</a:t>
                      </a:r>
                      <a:endParaRPr sz="1000" dirty="0"/>
                    </a:p>
                  </a:txBody>
                  <a:tcPr marL="64974" marR="64974" marT="64974" marB="64974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100%</a:t>
                      </a:r>
                      <a:endParaRPr sz="1000" dirty="0"/>
                    </a:p>
                  </a:txBody>
                  <a:tcPr marL="64974" marR="64974" marT="64974" marB="64974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77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2</a:t>
                      </a:r>
                      <a:endParaRPr sz="1000" dirty="0"/>
                    </a:p>
                  </a:txBody>
                  <a:tcPr marL="64974" marR="64974" marT="64974" marB="64974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95%</a:t>
                      </a:r>
                      <a:endParaRPr sz="1000" dirty="0"/>
                    </a:p>
                  </a:txBody>
                  <a:tcPr marL="64974" marR="64974" marT="64974" marB="6497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77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3</a:t>
                      </a:r>
                      <a:endParaRPr sz="1000" dirty="0"/>
                    </a:p>
                  </a:txBody>
                  <a:tcPr marL="64974" marR="64974" marT="64974" marB="64974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80%</a:t>
                      </a:r>
                      <a:endParaRPr sz="1000" dirty="0"/>
                    </a:p>
                  </a:txBody>
                  <a:tcPr marL="64974" marR="64974" marT="64974" marB="6497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77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4</a:t>
                      </a:r>
                      <a:endParaRPr sz="1000" dirty="0"/>
                    </a:p>
                  </a:txBody>
                  <a:tcPr marL="64974" marR="64974" marT="64974" marB="64974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95%</a:t>
                      </a:r>
                      <a:endParaRPr sz="1000" dirty="0"/>
                    </a:p>
                  </a:txBody>
                  <a:tcPr marL="64974" marR="64974" marT="64974" marB="6497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77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5</a:t>
                      </a:r>
                      <a:endParaRPr sz="1000" dirty="0"/>
                    </a:p>
                  </a:txBody>
                  <a:tcPr marL="64974" marR="64974" marT="64974" marB="64974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75%</a:t>
                      </a:r>
                      <a:endParaRPr sz="1000" dirty="0"/>
                    </a:p>
                  </a:txBody>
                  <a:tcPr marL="64974" marR="64974" marT="64974" marB="6497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ppt/theme/themeOverride2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ppt/theme/themeOverride3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1811</TotalTime>
  <Words>1850</Words>
  <Application>Microsoft Macintosh PowerPoint</Application>
  <PresentationFormat>On-screen Show (16:9)</PresentationFormat>
  <Paragraphs>263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Roboto</vt:lpstr>
      <vt:lpstr>Wingdings</vt:lpstr>
      <vt:lpstr>Courier New</vt:lpstr>
      <vt:lpstr>Apple Chancery</vt:lpstr>
      <vt:lpstr>Trebuchet MS</vt:lpstr>
      <vt:lpstr>Wingdings 3</vt:lpstr>
      <vt:lpstr>Britannic Bold</vt:lpstr>
      <vt:lpstr>Simple Light</vt:lpstr>
      <vt:lpstr>Facet</vt:lpstr>
      <vt:lpstr>PowerPoint Presentation</vt:lpstr>
      <vt:lpstr>PowerPoint Presentation</vt:lpstr>
      <vt:lpstr>What is a Funnel?</vt:lpstr>
      <vt:lpstr>Quiz Funnel : Task 1</vt:lpstr>
      <vt:lpstr>PowerPoint Presentation</vt:lpstr>
      <vt:lpstr>Quiz Funnel : Task 2</vt:lpstr>
      <vt:lpstr>PowerPoint Presentation</vt:lpstr>
      <vt:lpstr>Quiz  Funnel : Task 3</vt:lpstr>
      <vt:lpstr>Solution</vt:lpstr>
      <vt:lpstr>Home Try-On Funnel: Task 4</vt:lpstr>
      <vt:lpstr>PowerPoint Presentation</vt:lpstr>
      <vt:lpstr>PowerPoint Presentation</vt:lpstr>
      <vt:lpstr>PowerPoint Presentation</vt:lpstr>
      <vt:lpstr>Home Try-On Funnel: Task 5</vt:lpstr>
      <vt:lpstr>PowerPoint Presentation</vt:lpstr>
      <vt:lpstr>Home Try-On Funnel: Task 6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Capstone Templates</dc:title>
  <cp:lastModifiedBy>mohd salim</cp:lastModifiedBy>
  <cp:revision>63</cp:revision>
  <dcterms:modified xsi:type="dcterms:W3CDTF">2022-05-18T17:42:26Z</dcterms:modified>
</cp:coreProperties>
</file>