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2"/>
  </p:notesMasterIdLst>
  <p:sldIdLst>
    <p:sldId id="295" r:id="rId3"/>
    <p:sldId id="297" r:id="rId4"/>
    <p:sldId id="271" r:id="rId5"/>
    <p:sldId id="272" r:id="rId6"/>
    <p:sldId id="298" r:id="rId7"/>
    <p:sldId id="273" r:id="rId8"/>
    <p:sldId id="274" r:id="rId9"/>
    <p:sldId id="275" r:id="rId10"/>
    <p:sldId id="276" r:id="rId11"/>
    <p:sldId id="265" r:id="rId12"/>
    <p:sldId id="266" r:id="rId13"/>
    <p:sldId id="260" r:id="rId14"/>
    <p:sldId id="294" r:id="rId15"/>
    <p:sldId id="299" r:id="rId16"/>
    <p:sldId id="277" r:id="rId17"/>
    <p:sldId id="278" r:id="rId18"/>
    <p:sldId id="280" r:id="rId19"/>
    <p:sldId id="300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CB94D-83A2-4171-90B7-40BE7E386CD8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C29B7-4518-4569-ACE3-272308CA2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4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C29B7-4518-4569-ACE3-272308CA288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4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BF5A-F08A-45D0-A8E3-144C0D7D3301}" type="datetimeFigureOut">
              <a:rPr lang="en-US" smtClean="0">
                <a:solidFill>
                  <a:srgbClr val="696464"/>
                </a:solidFill>
              </a:rPr>
              <a:pPr/>
              <a:t>1/22/2018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7154-C0CA-4F20-9E8E-30984B7834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0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BF5A-F08A-45D0-A8E3-144C0D7D3301}" type="datetimeFigureOut">
              <a:rPr lang="en-US" smtClean="0">
                <a:solidFill>
                  <a:srgbClr val="696464"/>
                </a:solidFill>
              </a:rPr>
              <a:pPr/>
              <a:t>1/22/2018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7154-C0CA-4F20-9E8E-30984B7834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BF5A-F08A-45D0-A8E3-144C0D7D3301}" type="datetimeFigureOut">
              <a:rPr lang="en-US" smtClean="0">
                <a:solidFill>
                  <a:srgbClr val="696464"/>
                </a:solidFill>
              </a:rPr>
              <a:pPr/>
              <a:t>1/22/2018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7154-C0CA-4F20-9E8E-30984B7834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80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BF5A-F08A-45D0-A8E3-144C0D7D3301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7154-C0CA-4F20-9E8E-30984B783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86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BF5A-F08A-45D0-A8E3-144C0D7D3301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7154-C0CA-4F20-9E8E-30984B783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67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BF5A-F08A-45D0-A8E3-144C0D7D3301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7154-C0CA-4F20-9E8E-30984B783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35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BF5A-F08A-45D0-A8E3-144C0D7D3301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7154-C0CA-4F20-9E8E-30984B783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16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BF5A-F08A-45D0-A8E3-144C0D7D3301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7154-C0CA-4F20-9E8E-30984B783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91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BF5A-F08A-45D0-A8E3-144C0D7D3301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7154-C0CA-4F20-9E8E-30984B783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14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BF5A-F08A-45D0-A8E3-144C0D7D3301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7154-C0CA-4F20-9E8E-30984B783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4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BF5A-F08A-45D0-A8E3-144C0D7D3301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7154-C0CA-4F20-9E8E-30984B783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BF5A-F08A-45D0-A8E3-144C0D7D3301}" type="datetimeFigureOut">
              <a:rPr lang="en-US" smtClean="0">
                <a:solidFill>
                  <a:srgbClr val="696464"/>
                </a:solidFill>
              </a:rPr>
              <a:pPr/>
              <a:t>1/22/2018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7154-C0CA-4F20-9E8E-30984B7834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59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BF5A-F08A-45D0-A8E3-144C0D7D3301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7154-C0CA-4F20-9E8E-30984B783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89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BF5A-F08A-45D0-A8E3-144C0D7D3301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7154-C0CA-4F20-9E8E-30984B783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10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BF5A-F08A-45D0-A8E3-144C0D7D3301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7154-C0CA-4F20-9E8E-30984B783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BF5A-F08A-45D0-A8E3-144C0D7D3301}" type="datetimeFigureOut">
              <a:rPr lang="en-US" smtClean="0">
                <a:solidFill>
                  <a:srgbClr val="696464"/>
                </a:solidFill>
              </a:rPr>
              <a:pPr/>
              <a:t>1/22/2018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7154-C0CA-4F20-9E8E-30984B7834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2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BF5A-F08A-45D0-A8E3-144C0D7D3301}" type="datetimeFigureOut">
              <a:rPr lang="en-US" smtClean="0">
                <a:solidFill>
                  <a:srgbClr val="696464"/>
                </a:solidFill>
              </a:rPr>
              <a:pPr/>
              <a:t>1/22/2018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7154-C0CA-4F20-9E8E-30984B7834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0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BF5A-F08A-45D0-A8E3-144C0D7D3301}" type="datetimeFigureOut">
              <a:rPr lang="en-US" smtClean="0">
                <a:solidFill>
                  <a:srgbClr val="696464"/>
                </a:solidFill>
              </a:rPr>
              <a:pPr/>
              <a:t>1/22/2018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7154-C0CA-4F20-9E8E-30984B7834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4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BF5A-F08A-45D0-A8E3-144C0D7D3301}" type="datetimeFigureOut">
              <a:rPr lang="en-US" smtClean="0">
                <a:solidFill>
                  <a:srgbClr val="696464"/>
                </a:solidFill>
              </a:rPr>
              <a:pPr/>
              <a:t>1/22/2018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7154-C0CA-4F20-9E8E-30984B7834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6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BF5A-F08A-45D0-A8E3-144C0D7D3301}" type="datetimeFigureOut">
              <a:rPr lang="en-US" smtClean="0">
                <a:solidFill>
                  <a:srgbClr val="696464"/>
                </a:solidFill>
              </a:rPr>
              <a:pPr/>
              <a:t>1/22/2018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7154-C0CA-4F20-9E8E-30984B7834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7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BF5A-F08A-45D0-A8E3-144C0D7D3301}" type="datetimeFigureOut">
              <a:rPr lang="en-US" smtClean="0">
                <a:solidFill>
                  <a:srgbClr val="696464"/>
                </a:solidFill>
              </a:rPr>
              <a:pPr/>
              <a:t>1/22/2018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7154-C0CA-4F20-9E8E-30984B7834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2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BF5A-F08A-45D0-A8E3-144C0D7D3301}" type="datetimeFigureOut">
              <a:rPr lang="en-US" smtClean="0">
                <a:solidFill>
                  <a:srgbClr val="696464"/>
                </a:solidFill>
              </a:rPr>
              <a:pPr/>
              <a:t>1/22/2018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7154-C0CA-4F20-9E8E-30984B7834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1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5BF5A-F08A-45D0-A8E3-144C0D7D3301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17154-C0CA-4F20-9E8E-30984B783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5BF5A-F08A-45D0-A8E3-144C0D7D3301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17154-C0CA-4F20-9E8E-30984B783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6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AutoShape 8" descr="Image result for slide of bismillah"/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80728"/>
            <a:ext cx="7029400" cy="427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669360"/>
          </a:xfrm>
        </p:spPr>
        <p:txBody>
          <a:bodyPr/>
          <a:lstStyle/>
          <a:p>
            <a:pPr lvl="0"/>
            <a:endParaRPr lang="en-US" dirty="0" smtClean="0"/>
          </a:p>
          <a:p>
            <a:pPr lvl="0">
              <a:buClr>
                <a:srgbClr val="C00000"/>
              </a:buClr>
              <a:buFont typeface="Wingdings" pitchFamily="2" charset="2"/>
              <a:buChar char="§"/>
            </a:pPr>
            <a:endParaRPr lang="en-US" sz="2800" dirty="0" smtClean="0">
              <a:latin typeface="Constantia" pitchFamily="18" charset="0"/>
            </a:endParaRPr>
          </a:p>
          <a:p>
            <a:pPr lvl="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Arduino mega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96036" y="603223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GSM</a:t>
            </a:r>
            <a:endParaRPr lang="en-US" sz="2400" dirty="0">
              <a:latin typeface="Constantia" pitchFamily="18" charset="0"/>
            </a:endParaRPr>
          </a:p>
        </p:txBody>
      </p:sp>
      <p:pic>
        <p:nvPicPr>
          <p:cNvPr id="11" name="Picture 10" descr="C:\Users\NAEEM FAROOQ\Downloads\img_0393__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64343"/>
            <a:ext cx="2056846" cy="151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Image result for sim900d gsm modul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64343"/>
            <a:ext cx="2880320" cy="1720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mage result for • Ultrasonic Sensor Hc-sr04 data sheet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8884"/>
            <a:ext cx="3466728" cy="1478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36" y="5085184"/>
            <a:ext cx="2808312" cy="143843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9512" y="4028592"/>
            <a:ext cx="2675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>
                <a:latin typeface="Constantia" panose="02030602050306030303" pitchFamily="18" charset="0"/>
              </a:rPr>
              <a:t>Ultrasonic Sensor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96036" y="4087077"/>
            <a:ext cx="1643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Constantia" panose="02030602050306030303" pitchFamily="18" charset="0"/>
              </a:rPr>
              <a:t>Bluetooth</a:t>
            </a:r>
            <a:endParaRPr lang="en-US" sz="24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01806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018065"/>
            <a:ext cx="2213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Dc gear motor</a:t>
            </a:r>
            <a:endParaRPr lang="en-US" sz="2400" dirty="0">
              <a:latin typeface="Constantia" pitchFamily="18" charset="0"/>
            </a:endParaRPr>
          </a:p>
        </p:txBody>
      </p:sp>
      <p:pic>
        <p:nvPicPr>
          <p:cNvPr id="12" name="Picture 11" descr="Image result for 100 rpm dc gear motor datashee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81409"/>
            <a:ext cx="2891080" cy="163276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848905" y="1023119"/>
            <a:ext cx="1955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Servo motor</a:t>
            </a:r>
            <a:endParaRPr lang="en-US" sz="2400" dirty="0">
              <a:latin typeface="Constantia" pitchFamily="18" charset="0"/>
            </a:endParaRPr>
          </a:p>
        </p:txBody>
      </p:sp>
      <p:pic>
        <p:nvPicPr>
          <p:cNvPr id="9" name="Picture 8" descr="Image result for mg996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748" y="1490973"/>
            <a:ext cx="3251119" cy="19380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323528" y="3759423"/>
            <a:ext cx="2065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Flame sensor</a:t>
            </a:r>
            <a:endParaRPr lang="en-US" sz="2400" dirty="0">
              <a:latin typeface="Constantia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4221088"/>
            <a:ext cx="2675055" cy="1800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32040" y="3717032"/>
            <a:ext cx="3018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Constantia" pitchFamily="18" charset="0"/>
              </a:rPr>
              <a:t>Temperature sensor </a:t>
            </a:r>
            <a:endParaRPr lang="en-US" sz="2400" dirty="0">
              <a:latin typeface="Constantia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365104"/>
            <a:ext cx="3018840" cy="156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4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Design:</a:t>
            </a: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  <a:latin typeface="Constantia" pitchFamily="18" charset="0"/>
              </a:rPr>
              <a:t>Steps of building the module</a:t>
            </a:r>
          </a:p>
          <a:p>
            <a:pPr marL="0" lvl="0" indent="0" defTabSz="457200">
              <a:lnSpc>
                <a:spcPct val="90000"/>
              </a:lnSpc>
              <a:spcAft>
                <a:spcPts val="600"/>
              </a:spcAft>
              <a:buClr>
                <a:srgbClr val="C00000"/>
              </a:buClr>
              <a:buNone/>
            </a:pPr>
            <a:endParaRPr lang="en-US" sz="2400" dirty="0" smtClean="0">
              <a:solidFill>
                <a:prstClr val="black"/>
              </a:solidFill>
              <a:latin typeface="Constantia" pitchFamily="18" charset="0"/>
            </a:endParaRPr>
          </a:p>
          <a:p>
            <a:pPr lvl="0" defTabSz="457200">
              <a:lnSpc>
                <a:spcPct val="90000"/>
              </a:lnSpc>
              <a:spcAft>
                <a:spcPts val="600"/>
              </a:spcAft>
              <a:buClr>
                <a:srgbClr val="C00000"/>
              </a:buClr>
              <a:buFont typeface="Wingdings 3" charset="2"/>
              <a:buChar char=""/>
            </a:pPr>
            <a:r>
              <a:rPr lang="en-US" sz="2800" dirty="0" smtClean="0">
                <a:solidFill>
                  <a:prstClr val="black"/>
                </a:solidFill>
                <a:latin typeface="Constantia" pitchFamily="18" charset="0"/>
              </a:rPr>
              <a:t>Movement step. </a:t>
            </a:r>
            <a:endParaRPr lang="en-US" sz="2400" dirty="0" smtClean="0">
              <a:solidFill>
                <a:prstClr val="black"/>
              </a:solidFill>
              <a:latin typeface="Constantia" pitchFamily="18" charset="0"/>
            </a:endParaRPr>
          </a:p>
          <a:p>
            <a:pPr lvl="0" defTabSz="457200">
              <a:lnSpc>
                <a:spcPct val="90000"/>
              </a:lnSpc>
              <a:spcAft>
                <a:spcPts val="600"/>
              </a:spcAft>
              <a:buClr>
                <a:srgbClr val="C00000"/>
              </a:buClr>
              <a:buFont typeface="Wingdings 3" charset="2"/>
              <a:buChar char=""/>
            </a:pPr>
            <a:r>
              <a:rPr lang="en-US" sz="2800" dirty="0" smtClean="0">
                <a:solidFill>
                  <a:prstClr val="black"/>
                </a:solidFill>
                <a:latin typeface="Constantia" pitchFamily="18" charset="0"/>
              </a:rPr>
              <a:t>Flame </a:t>
            </a:r>
            <a:r>
              <a:rPr lang="en-US" sz="2800" dirty="0">
                <a:solidFill>
                  <a:prstClr val="black"/>
                </a:solidFill>
                <a:latin typeface="Constantia" pitchFamily="18" charset="0"/>
              </a:rPr>
              <a:t>tracking </a:t>
            </a:r>
            <a:r>
              <a:rPr lang="en-US" sz="2800" dirty="0" smtClean="0">
                <a:solidFill>
                  <a:prstClr val="black"/>
                </a:solidFill>
                <a:latin typeface="Constantia" pitchFamily="18" charset="0"/>
              </a:rPr>
              <a:t>step.</a:t>
            </a:r>
          </a:p>
          <a:p>
            <a:pPr lvl="0" defTabSz="457200">
              <a:lnSpc>
                <a:spcPct val="90000"/>
              </a:lnSpc>
              <a:spcAft>
                <a:spcPts val="600"/>
              </a:spcAft>
              <a:buClr>
                <a:srgbClr val="C00000"/>
              </a:buClr>
              <a:buFont typeface="Wingdings 3" charset="2"/>
              <a:buChar char=""/>
            </a:pPr>
            <a:r>
              <a:rPr lang="en-US" sz="2800" dirty="0" smtClean="0">
                <a:solidFill>
                  <a:prstClr val="black"/>
                </a:solidFill>
                <a:latin typeface="Constantia" pitchFamily="18" charset="0"/>
              </a:rPr>
              <a:t>Message sending step to authorized person.</a:t>
            </a:r>
            <a:endParaRPr lang="en-US" sz="2400" dirty="0" smtClean="0">
              <a:solidFill>
                <a:prstClr val="black"/>
              </a:solidFill>
              <a:latin typeface="Constantia" pitchFamily="18" charset="0"/>
            </a:endParaRPr>
          </a:p>
          <a:p>
            <a:pPr defTabSz="457200">
              <a:lnSpc>
                <a:spcPct val="90000"/>
              </a:lnSpc>
              <a:spcAft>
                <a:spcPts val="600"/>
              </a:spcAft>
              <a:buClr>
                <a:srgbClr val="C00000"/>
              </a:buClr>
              <a:buFont typeface="Wingdings 3" charset="2"/>
              <a:buChar char=""/>
            </a:pPr>
            <a:r>
              <a:rPr lang="en-US" sz="2800" dirty="0" smtClean="0">
                <a:solidFill>
                  <a:prstClr val="black"/>
                </a:solidFill>
                <a:latin typeface="Constantia" pitchFamily="18" charset="0"/>
              </a:rPr>
              <a:t>Extinguishing Fire step.</a:t>
            </a:r>
          </a:p>
          <a:p>
            <a:pPr marL="0" indent="0" defTabSz="457200">
              <a:lnSpc>
                <a:spcPct val="90000"/>
              </a:lnSpc>
              <a:spcAft>
                <a:spcPts val="600"/>
              </a:spcAft>
              <a:buClr>
                <a:srgbClr val="C00000"/>
              </a:buClr>
              <a:buNone/>
            </a:pPr>
            <a:endParaRPr lang="en-US" sz="2800" dirty="0" smtClean="0">
              <a:solidFill>
                <a:prstClr val="black"/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1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-27384"/>
            <a:ext cx="7886700" cy="7596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GB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Flow Chart: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1" y="-27384"/>
            <a:ext cx="1212979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0"/>
            <a:ext cx="5832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4624"/>
            <a:ext cx="7886700" cy="631962"/>
          </a:xfrm>
        </p:spPr>
        <p:txBody>
          <a:bodyPr/>
          <a:lstStyle/>
          <a:p>
            <a:r>
              <a:rPr lang="en-GB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407" y="876251"/>
            <a:ext cx="3143689" cy="5793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78420"/>
            <a:ext cx="3905795" cy="6134956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250"/>
            <a:ext cx="2699792" cy="5793110"/>
          </a:xfrm>
        </p:spPr>
      </p:pic>
      <p:cxnSp>
        <p:nvCxnSpPr>
          <p:cNvPr id="10" name="Straight Arrow Connector 9"/>
          <p:cNvCxnSpPr/>
          <p:nvPr/>
        </p:nvCxnSpPr>
        <p:spPr>
          <a:xfrm flipH="1">
            <a:off x="4644008" y="667454"/>
            <a:ext cx="331541" cy="52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351813" y="692696"/>
            <a:ext cx="388539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691680" y="1052736"/>
            <a:ext cx="407386" cy="56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75656" y="6834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Initialization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3968" y="32336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Pins Mode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96336" y="11663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GSM Function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3968" y="46531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LCD output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72000" y="5013176"/>
            <a:ext cx="301401" cy="52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022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825624"/>
            <a:ext cx="5112568" cy="50323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Components Quantity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840563"/>
              </p:ext>
            </p:extLst>
          </p:nvPr>
        </p:nvGraphicFramePr>
        <p:xfrm>
          <a:off x="611560" y="1628800"/>
          <a:ext cx="6912768" cy="48515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54984"/>
                <a:gridCol w="2557784"/>
              </a:tblGrid>
              <a:tr h="44104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Component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Flame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Ultrasonic sensor Hcsr04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Arduino mega 2560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GSM </a:t>
                      </a:r>
                      <a:r>
                        <a:rPr lang="en-US" sz="1800" dirty="0" err="1" smtClean="0"/>
                        <a:t>Sim</a:t>
                      </a:r>
                      <a:r>
                        <a:rPr lang="en-US" sz="1800" dirty="0" smtClean="0"/>
                        <a:t> 900d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Water pump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r>
                        <a:rPr lang="en-US" sz="1800" baseline="0" dirty="0" smtClean="0"/>
                        <a:t> sensor LM35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Servo motor mg996r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Dc gear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motor  100rpm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Motor driver L298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Bluetooth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module HC-05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076056" y="5229200"/>
            <a:ext cx="21900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      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defTabSz="457200">
              <a:spcAft>
                <a:spcPts val="600"/>
              </a:spcAft>
              <a:buClr>
                <a:srgbClr val="C00000"/>
              </a:buClr>
              <a:buFont typeface="Wingdings 3" charset="2"/>
              <a:buChar char=""/>
            </a:pPr>
            <a:r>
              <a:rPr lang="en-US" sz="2400" dirty="0">
                <a:latin typeface="Constantia" pitchFamily="18" charset="0"/>
                <a:ea typeface="Calibri"/>
                <a:cs typeface="Arial"/>
              </a:rPr>
              <a:t>Aim to reduce the effect of fires accidents.</a:t>
            </a:r>
          </a:p>
          <a:p>
            <a:pPr defTabSz="457200">
              <a:spcAft>
                <a:spcPts val="600"/>
              </a:spcAft>
              <a:buClr>
                <a:srgbClr val="C00000"/>
              </a:buClr>
              <a:buFont typeface="Wingdings 3" charset="2"/>
              <a:buChar char=""/>
            </a:pPr>
            <a:r>
              <a:rPr lang="en-US" sz="2400" dirty="0">
                <a:latin typeface="Constantia" pitchFamily="18" charset="0"/>
                <a:ea typeface="Calibri"/>
                <a:cs typeface="Calibri"/>
              </a:rPr>
              <a:t>The robot can successfully find fire and reach it.</a:t>
            </a:r>
          </a:p>
          <a:p>
            <a:pPr defTabSz="457200">
              <a:spcAft>
                <a:spcPts val="600"/>
              </a:spcAft>
              <a:buClr>
                <a:srgbClr val="C00000"/>
              </a:buClr>
              <a:buFont typeface="Wingdings 3" charset="2"/>
              <a:buChar char=""/>
            </a:pPr>
            <a:r>
              <a:rPr lang="en-US" sz="2400" dirty="0">
                <a:latin typeface="Constantia" pitchFamily="18" charset="0"/>
                <a:ea typeface="Calibri"/>
                <a:cs typeface="Calibri"/>
              </a:rPr>
              <a:t>We managed to construct the robot comfortably and user friendly within </a:t>
            </a:r>
            <a:r>
              <a:rPr lang="en-US" sz="2400" dirty="0" smtClean="0">
                <a:latin typeface="Constantia" pitchFamily="18" charset="0"/>
                <a:ea typeface="Calibri"/>
                <a:cs typeface="Calibri"/>
              </a:rPr>
              <a:t>the affordable cost.</a:t>
            </a:r>
            <a:endParaRPr lang="en-US" sz="2400" dirty="0">
              <a:latin typeface="Constantia" pitchFamily="18" charset="0"/>
              <a:ea typeface="Calibri"/>
              <a:cs typeface="Arial"/>
            </a:endParaRPr>
          </a:p>
          <a:p>
            <a:pPr>
              <a:buNone/>
            </a:pPr>
            <a:endParaRPr lang="en-US" sz="2400" dirty="0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extension</a:t>
            </a: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1050" y="19780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defTabSz="457200">
              <a:spcAft>
                <a:spcPts val="600"/>
              </a:spcAft>
              <a:buClr>
                <a:srgbClr val="C00000"/>
              </a:buClr>
              <a:buFont typeface="Wingdings 3" charset="2"/>
              <a:buChar char=""/>
            </a:pPr>
            <a:r>
              <a:rPr lang="en-US" sz="2400" dirty="0" smtClean="0">
                <a:latin typeface="Constantia" panose="02030602050306030303" pitchFamily="18" charset="0"/>
              </a:rPr>
              <a:t>In future to perform versatile tasks following amendments can be made</a:t>
            </a:r>
          </a:p>
          <a:p>
            <a:pPr defTabSz="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tantia" panose="02030602050306030303" pitchFamily="18" charset="0"/>
              </a:rPr>
              <a:t> Laser sensors for high range distance detection</a:t>
            </a:r>
          </a:p>
          <a:p>
            <a:pPr defTabSz="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tantia" panose="02030602050306030303" pitchFamily="18" charset="0"/>
              </a:rPr>
              <a:t> Flame sensors for high range flame detection</a:t>
            </a:r>
          </a:p>
          <a:p>
            <a:pPr defTabSz="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tantia" panose="02030602050306030303" pitchFamily="18" charset="0"/>
              </a:rPr>
              <a:t> IOT based</a:t>
            </a:r>
          </a:p>
          <a:p>
            <a:pPr defTabSz="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tantia" panose="02030602050306030303" pitchFamily="18" charset="0"/>
              </a:rPr>
              <a:t>Detection of human movement by using PIR.</a:t>
            </a:r>
          </a:p>
          <a:p>
            <a:pPr marL="0" indent="0" defTabSz="457200"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 defTabSz="457200"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None/>
            </a:pPr>
            <a:r>
              <a:rPr lang="en-US" sz="2000" dirty="0" smtClean="0"/>
              <a:t>        </a:t>
            </a:r>
            <a:endParaRPr lang="en-US" sz="2400" dirty="0" smtClean="0">
              <a:solidFill>
                <a:prstClr val="black"/>
              </a:solidFill>
              <a:latin typeface="Constantia" pitchFamily="18" charset="0"/>
            </a:endParaRPr>
          </a:p>
          <a:p>
            <a:pPr defTabSz="457200">
              <a:spcAft>
                <a:spcPts val="600"/>
              </a:spcAft>
              <a:buClr>
                <a:srgbClr val="C00000"/>
              </a:buClr>
              <a:buFont typeface="Wingdings 3" charset="2"/>
              <a:buChar char=""/>
            </a:pPr>
            <a:endParaRPr lang="en-US" sz="2300" dirty="0">
              <a:solidFill>
                <a:prstClr val="black"/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015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images (1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484784"/>
            <a:ext cx="6120680" cy="32499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i="0" u="none" strike="noStrike" baseline="0" dirty="0" smtClean="0">
                <a:latin typeface="Arial" panose="020B0604020202020204" pitchFamily="34" charset="0"/>
              </a:rPr>
              <a:t>            FINAL YEAR PROJECT PRESENTATION</a:t>
            </a:r>
            <a:br>
              <a:rPr lang="en-US" sz="2800" b="1" i="0" u="none" strike="noStrike" baseline="0" dirty="0" smtClean="0">
                <a:latin typeface="Arial" panose="020B0604020202020204" pitchFamily="34" charset="0"/>
              </a:rPr>
            </a:br>
            <a:r>
              <a:rPr lang="en-US" sz="3600" b="1" i="0" u="none" strike="noStrike" baseline="0" dirty="0" smtClean="0">
                <a:solidFill>
                  <a:srgbClr val="FFC000"/>
                </a:solidFill>
                <a:latin typeface="Arial" panose="020B0604020202020204" pitchFamily="34" charset="0"/>
              </a:rPr>
              <a:t>                 Fire Fighter Robot</a:t>
            </a:r>
            <a:br>
              <a:rPr lang="en-US" sz="3600" b="1" i="0" u="none" strike="noStrike" baseline="0" dirty="0" smtClean="0">
                <a:solidFill>
                  <a:srgbClr val="FFC000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800" b="0" i="1" u="none" strike="noStrike" baseline="0" dirty="0" smtClean="0">
              <a:latin typeface="Arial" panose="020B0604020202020204" pitchFamily="34" charset="0"/>
            </a:endParaRPr>
          </a:p>
          <a:p>
            <a:endParaRPr lang="en-US" sz="2800" b="1" i="0" u="none" strike="noStrike" baseline="0" dirty="0" smtClean="0">
              <a:latin typeface="Arial" panose="020B0604020202020204" pitchFamily="34" charset="0"/>
            </a:endParaRPr>
          </a:p>
          <a:p>
            <a:r>
              <a:rPr lang="en-US" sz="2800" b="1" i="0" u="none" strike="noStrike" baseline="0" dirty="0" smtClean="0">
                <a:latin typeface="Arial" panose="020B0604020202020204" pitchFamily="34" charset="0"/>
              </a:rPr>
              <a:t>Registration No:                                        Name:                      </a:t>
            </a:r>
          </a:p>
          <a:p>
            <a:r>
              <a:rPr lang="en-US" b="0" i="0" u="none" strike="noStrike" baseline="0" dirty="0" smtClean="0">
                <a:latin typeface="Arial" panose="020B0604020202020204" pitchFamily="34" charset="0"/>
              </a:rPr>
              <a:t>CIIT/SP16-MCS-003/SWL                                         H.M </a:t>
            </a:r>
            <a:r>
              <a:rPr lang="en-US" b="0" i="0" u="none" strike="noStrike" baseline="0" dirty="0" err="1" smtClean="0">
                <a:latin typeface="Arial" panose="020B0604020202020204" pitchFamily="34" charset="0"/>
              </a:rPr>
              <a:t>Asim</a:t>
            </a:r>
            <a:r>
              <a:rPr lang="en-US" b="0" i="0" u="none" strike="noStrike" baseline="0" dirty="0" smtClean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 smtClean="0">
                <a:latin typeface="Arial" panose="020B0604020202020204" pitchFamily="34" charset="0"/>
              </a:rPr>
              <a:t>Fayyaz</a:t>
            </a:r>
            <a:endParaRPr lang="en-US" b="0" i="0" u="none" strike="noStrike" baseline="0" dirty="0" smtClean="0">
              <a:latin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</a:rPr>
              <a:t>CIIT/SP16-MCS-005/SWL                                         M. Bilal Afzal</a:t>
            </a:r>
          </a:p>
          <a:p>
            <a:r>
              <a:rPr lang="en-US" dirty="0" smtClean="0">
                <a:latin typeface="Arial" panose="020B0604020202020204" pitchFamily="34" charset="0"/>
              </a:rPr>
              <a:t>CIIT/SP16-MCS-011/SWL                                         </a:t>
            </a:r>
            <a:r>
              <a:rPr lang="en-US" b="0" i="0" u="none" strike="noStrike" baseline="0" dirty="0" smtClean="0">
                <a:latin typeface="Arial" panose="020B0604020202020204" pitchFamily="34" charset="0"/>
              </a:rPr>
              <a:t>M. </a:t>
            </a:r>
            <a:r>
              <a:rPr lang="en-US" b="0" i="0" u="none" strike="noStrike" baseline="0" dirty="0" err="1" smtClean="0">
                <a:latin typeface="Arial" panose="020B0604020202020204" pitchFamily="34" charset="0"/>
              </a:rPr>
              <a:t>Asad</a:t>
            </a:r>
            <a:r>
              <a:rPr lang="en-US" b="0" i="0" u="none" strike="noStrike" baseline="0" dirty="0" smtClean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 err="1" smtClean="0">
                <a:latin typeface="Arial" panose="020B0604020202020204" pitchFamily="34" charset="0"/>
              </a:rPr>
              <a:t>Saleem</a:t>
            </a:r>
            <a:endParaRPr lang="en-US" b="0" i="0" u="none" strike="noStrike" baseline="0" dirty="0" smtClean="0">
              <a:latin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</a:rPr>
              <a:t>CIIT/SP16-MCS-012/SWL                                         </a:t>
            </a:r>
            <a:r>
              <a:rPr lang="en-US" b="0" i="0" u="none" strike="noStrike" baseline="0" dirty="0" smtClean="0">
                <a:latin typeface="Arial" panose="020B0604020202020204" pitchFamily="34" charset="0"/>
              </a:rPr>
              <a:t>Shaheer Khan</a:t>
            </a:r>
          </a:p>
          <a:p>
            <a:endParaRPr lang="en-US" sz="2800" b="1" dirty="0" smtClean="0">
              <a:latin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</a:rPr>
              <a:t>Supervised by:</a:t>
            </a:r>
          </a:p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</a:rPr>
              <a:t>                       </a:t>
            </a:r>
            <a:r>
              <a:rPr lang="en-US" sz="2800" dirty="0" smtClean="0">
                <a:latin typeface="Arial" panose="020B0604020202020204" pitchFamily="34" charset="0"/>
              </a:rPr>
              <a:t>Mr. Muhammad Ahmad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</a:rPr>
              <a:t>                      </a:t>
            </a:r>
            <a:endParaRPr lang="en-US" b="0" i="0" u="none" strike="noStrike" baseline="0" dirty="0" smtClean="0">
              <a:latin typeface="Arial" panose="020B0604020202020204" pitchFamily="34" charset="0"/>
            </a:endParaRPr>
          </a:p>
          <a:p>
            <a:endParaRPr lang="en-US" b="0" i="0" u="none" strike="noStrike" baseline="0" dirty="0" smtClean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000" b="1" dirty="0" smtClean="0">
                <a:latin typeface="Arial" panose="020B0604020202020204" pitchFamily="34" charset="0"/>
              </a:rPr>
              <a:t>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8436" y="1061676"/>
            <a:ext cx="4317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9646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Fire Fighter</a:t>
            </a:r>
          </a:p>
          <a:p>
            <a:r>
              <a:rPr lang="en-US" sz="4800" b="1" dirty="0" smtClean="0">
                <a:solidFill>
                  <a:srgbClr val="69646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   Robot</a:t>
            </a:r>
            <a:endParaRPr lang="en-US" sz="4800" b="1" dirty="0">
              <a:solidFill>
                <a:srgbClr val="696464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4"/>
            <a:ext cx="5208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8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defTabSz="457200">
              <a:spcBef>
                <a:spcPts val="580"/>
              </a:spcBef>
              <a:spcAft>
                <a:spcPts val="600"/>
              </a:spcAft>
              <a:buClr>
                <a:srgbClr val="C00000"/>
              </a:buClr>
              <a:buSzPct val="85000"/>
              <a:buNone/>
            </a:pPr>
            <a:endParaRPr lang="en-US" sz="2800" dirty="0">
              <a:latin typeface="Constantia" pitchFamily="18" charset="0"/>
            </a:endParaRPr>
          </a:p>
          <a:p>
            <a:pPr marL="274320" indent="-274320" defTabSz="457200">
              <a:spcBef>
                <a:spcPts val="580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Wingdings 3" charset="2"/>
              <a:buChar char=""/>
            </a:pPr>
            <a:r>
              <a:rPr lang="en-US" sz="2800" dirty="0" smtClean="0">
                <a:latin typeface="Constantia" pitchFamily="18" charset="0"/>
              </a:rPr>
              <a:t>Background </a:t>
            </a:r>
          </a:p>
          <a:p>
            <a:pPr marL="274320" indent="-274320" defTabSz="457200">
              <a:lnSpc>
                <a:spcPct val="90000"/>
              </a:lnSpc>
              <a:spcBef>
                <a:spcPts val="580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Wingdings 3" charset="2"/>
              <a:buChar char=""/>
            </a:pPr>
            <a:r>
              <a:rPr lang="en-US" sz="2800" dirty="0" smtClean="0">
                <a:latin typeface="Constantia" pitchFamily="18" charset="0"/>
              </a:rPr>
              <a:t>Introduction</a:t>
            </a:r>
          </a:p>
          <a:p>
            <a:pPr marL="274320" indent="-274320" defTabSz="457200">
              <a:lnSpc>
                <a:spcPct val="90000"/>
              </a:lnSpc>
              <a:spcBef>
                <a:spcPts val="580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Wingdings 3" charset="2"/>
              <a:buChar char=""/>
            </a:pPr>
            <a:r>
              <a:rPr lang="en-US" sz="2800" dirty="0" smtClean="0">
                <a:latin typeface="Constantia" pitchFamily="18" charset="0"/>
              </a:rPr>
              <a:t>Objectives</a:t>
            </a:r>
          </a:p>
          <a:p>
            <a:pPr marL="274320" indent="-274320" defTabSz="457200">
              <a:lnSpc>
                <a:spcPct val="90000"/>
              </a:lnSpc>
              <a:spcBef>
                <a:spcPts val="580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Wingdings 3" charset="2"/>
              <a:buChar char=""/>
            </a:pPr>
            <a:r>
              <a:rPr lang="en-US" sz="2800" dirty="0" smtClean="0">
                <a:latin typeface="Constantia" pitchFamily="18" charset="0"/>
              </a:rPr>
              <a:t>Scope</a:t>
            </a:r>
          </a:p>
          <a:p>
            <a:pPr marL="274320" indent="-274320" defTabSz="457200">
              <a:lnSpc>
                <a:spcPct val="90000"/>
              </a:lnSpc>
              <a:spcBef>
                <a:spcPts val="580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Wingdings 3" charset="2"/>
              <a:buChar char=""/>
            </a:pPr>
            <a:r>
              <a:rPr lang="en-US" sz="2800" dirty="0" smtClean="0">
                <a:latin typeface="Constantia" pitchFamily="18" charset="0"/>
              </a:rPr>
              <a:t>Component</a:t>
            </a:r>
          </a:p>
          <a:p>
            <a:pPr marL="274320" indent="-274320" defTabSz="457200">
              <a:lnSpc>
                <a:spcPct val="90000"/>
              </a:lnSpc>
              <a:spcBef>
                <a:spcPts val="580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Wingdings 3" charset="2"/>
              <a:buChar char=""/>
            </a:pPr>
            <a:r>
              <a:rPr lang="en-US" sz="2800" dirty="0" smtClean="0">
                <a:latin typeface="Constantia" pitchFamily="18" charset="0"/>
              </a:rPr>
              <a:t>Design</a:t>
            </a:r>
          </a:p>
          <a:p>
            <a:pPr marL="274320" indent="-274320" defTabSz="457200">
              <a:spcBef>
                <a:spcPts val="580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Wingdings 3" charset="2"/>
              <a:buChar char=""/>
            </a:pPr>
            <a:r>
              <a:rPr lang="en-US" sz="2800" dirty="0" smtClean="0">
                <a:latin typeface="Constantia" pitchFamily="18" charset="0"/>
              </a:rPr>
              <a:t>Flowchart </a:t>
            </a:r>
          </a:p>
          <a:p>
            <a:pPr marL="274320" indent="-274320" defTabSz="457200">
              <a:lnSpc>
                <a:spcPct val="90000"/>
              </a:lnSpc>
              <a:spcBef>
                <a:spcPts val="580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Wingdings 3" charset="2"/>
              <a:buChar char=""/>
            </a:pPr>
            <a:r>
              <a:rPr lang="en-US" sz="2800" dirty="0" smtClean="0">
                <a:latin typeface="Constantia" pitchFamily="18" charset="0"/>
              </a:rPr>
              <a:t>Components Quantity</a:t>
            </a:r>
          </a:p>
          <a:p>
            <a:pPr marL="274320" indent="-274320" defTabSz="457200">
              <a:spcBef>
                <a:spcPts val="580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Wingdings 3" charset="2"/>
              <a:buChar char=""/>
            </a:pPr>
            <a:r>
              <a:rPr lang="en-US" sz="2800" dirty="0">
                <a:latin typeface="Constantia" pitchFamily="18" charset="0"/>
              </a:rPr>
              <a:t>Conclusion</a:t>
            </a:r>
          </a:p>
          <a:p>
            <a:pPr marL="274320" indent="-274320" defTabSz="457200">
              <a:lnSpc>
                <a:spcPct val="90000"/>
              </a:lnSpc>
              <a:spcBef>
                <a:spcPts val="580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Wingdings 3" charset="2"/>
              <a:buChar char=""/>
            </a:pPr>
            <a:r>
              <a:rPr lang="en-US" sz="2800" dirty="0" smtClean="0">
                <a:latin typeface="Constantia" pitchFamily="18" charset="0"/>
              </a:rPr>
              <a:t>Future extensions</a:t>
            </a:r>
          </a:p>
          <a:p>
            <a:pPr marL="274320" indent="-274320" defTabSz="457200">
              <a:lnSpc>
                <a:spcPct val="90000"/>
              </a:lnSpc>
              <a:spcBef>
                <a:spcPts val="580"/>
              </a:spcBef>
              <a:spcAft>
                <a:spcPts val="600"/>
              </a:spcAft>
              <a:buClr>
                <a:srgbClr val="C00000"/>
              </a:buClr>
              <a:buSzPct val="85000"/>
              <a:buFont typeface="Wingdings 3" charset="2"/>
              <a:buChar char=""/>
            </a:pPr>
            <a:endParaRPr lang="en-US" sz="2800" dirty="0" smtClean="0">
              <a:latin typeface="Constantia" pitchFamily="18" charset="0"/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Background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>
              <a:spcAft>
                <a:spcPts val="600"/>
              </a:spcAft>
              <a:buClr>
                <a:srgbClr val="C00000"/>
              </a:buClr>
              <a:buFont typeface="Wingdings 3" charset="2"/>
              <a:buChar char="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Historical view of fatalities in Pakistan due to fire.</a:t>
            </a:r>
          </a:p>
          <a:p>
            <a:pPr marL="0" indent="0" defTabSz="457200">
              <a:spcAft>
                <a:spcPts val="600"/>
              </a:spcAft>
              <a:buClr>
                <a:srgbClr val="C00000"/>
              </a:buCl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04865"/>
            <a:ext cx="8263830" cy="41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fire fighter robot?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  <a:buClr>
                <a:srgbClr val="C00000"/>
              </a:buClr>
              <a:buFont typeface="Wingdings 3" charset="2"/>
              <a:buChar char="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anti fire robot that extinguish the fire.</a:t>
            </a:r>
          </a:p>
          <a:p>
            <a:pPr defTabSz="457200">
              <a:lnSpc>
                <a:spcPct val="90000"/>
              </a:lnSpc>
              <a:spcAft>
                <a:spcPts val="600"/>
              </a:spcAft>
              <a:buClr>
                <a:srgbClr val="C00000"/>
              </a:buClr>
              <a:buFont typeface="Wingdings 3" charset="2"/>
              <a:buChar char="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works automatically as well as manually via Android App to detect the flames of fire. </a:t>
            </a:r>
          </a:p>
          <a:p>
            <a:pPr defTabSz="457200">
              <a:lnSpc>
                <a:spcPct val="90000"/>
              </a:lnSpc>
              <a:spcAft>
                <a:spcPts val="600"/>
              </a:spcAft>
              <a:buClr>
                <a:srgbClr val="C00000"/>
              </a:buClr>
              <a:buFont typeface="Wingdings 3" charset="2"/>
              <a:buChar char=""/>
            </a:pPr>
            <a:r>
              <a:rPr lang="en-US" sz="2400" dirty="0" smtClean="0"/>
              <a:t>This </a:t>
            </a:r>
            <a:r>
              <a:rPr lang="en-US" sz="2400" dirty="0"/>
              <a:t>is movement based robot. It used to sense the </a:t>
            </a:r>
            <a:r>
              <a:rPr lang="en-US" sz="2400" dirty="0" smtClean="0"/>
              <a:t>fire and </a:t>
            </a:r>
            <a:r>
              <a:rPr lang="en-US" sz="2400" dirty="0"/>
              <a:t>spreads the water over that direction.</a:t>
            </a:r>
          </a:p>
          <a:p>
            <a:pPr defTabSz="457200">
              <a:lnSpc>
                <a:spcPct val="90000"/>
              </a:lnSpc>
              <a:spcAft>
                <a:spcPts val="600"/>
              </a:spcAft>
              <a:buClr>
                <a:srgbClr val="C00000"/>
              </a:buCl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defTabSz="457200">
              <a:lnSpc>
                <a:spcPct val="90000"/>
              </a:lnSpc>
              <a:spcAft>
                <a:spcPts val="600"/>
              </a:spcAft>
              <a:buClr>
                <a:srgbClr val="C00000"/>
              </a:buCl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defTabSz="457200">
              <a:lnSpc>
                <a:spcPct val="90000"/>
              </a:lnSpc>
              <a:spcAft>
                <a:spcPts val="600"/>
              </a:spcAft>
              <a:buClr>
                <a:srgbClr val="C00000"/>
              </a:buClr>
              <a:buFont typeface="Wingdings 3" charset="2"/>
              <a:buChar char="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defTabSz="457200">
              <a:lnSpc>
                <a:spcPct val="90000"/>
              </a:lnSpc>
              <a:spcAft>
                <a:spcPts val="600"/>
              </a:spcAft>
              <a:buClr>
                <a:srgbClr val="C00000"/>
              </a:buClr>
              <a:buFont typeface="Wingdings 3" charset="2"/>
              <a:buChar char="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fire fighter robot?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pPr lvl="0" defTabSz="457200">
              <a:lnSpc>
                <a:spcPct val="90000"/>
              </a:lnSpc>
              <a:spcAft>
                <a:spcPts val="600"/>
              </a:spcAft>
              <a:buClr>
                <a:srgbClr val="C00000"/>
              </a:buClr>
              <a:buFont typeface="Wingdings 3" charset="2"/>
              <a:buChar char=""/>
            </a:pPr>
            <a:r>
              <a:rPr lang="en-GB" sz="2400" dirty="0" smtClean="0">
                <a:solidFill>
                  <a:prstClr val="black"/>
                </a:solidFill>
                <a:latin typeface="Constantia"/>
              </a:rPr>
              <a:t>Fire accidents happens in Power plants, Buildings, Schools, Colleges, Shopping malls etc.</a:t>
            </a:r>
          </a:p>
          <a:p>
            <a:pPr lvl="0" defTabSz="457200">
              <a:lnSpc>
                <a:spcPct val="90000"/>
              </a:lnSpc>
              <a:spcAft>
                <a:spcPts val="600"/>
              </a:spcAft>
              <a:buClr>
                <a:srgbClr val="C00000"/>
              </a:buClr>
              <a:buFont typeface="Wingdings 3" charset="2"/>
              <a:buChar char=""/>
            </a:pPr>
            <a:r>
              <a:rPr lang="en-GB" sz="2400" dirty="0" smtClean="0">
                <a:solidFill>
                  <a:prstClr val="black"/>
                </a:solidFill>
                <a:latin typeface="Constantia"/>
              </a:rPr>
              <a:t>Possibility of Heavy damage to human beings due to fire accidents.</a:t>
            </a:r>
          </a:p>
          <a:p>
            <a:pPr lvl="0" defTabSz="457200">
              <a:lnSpc>
                <a:spcPct val="90000"/>
              </a:lnSpc>
              <a:spcAft>
                <a:spcPts val="600"/>
              </a:spcAft>
              <a:buClr>
                <a:srgbClr val="C00000"/>
              </a:buClr>
              <a:buFont typeface="Wingdings 3" charset="2"/>
              <a:buChar char="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prstClr val="black"/>
                </a:solidFill>
                <a:latin typeface="Constantia"/>
              </a:rPr>
              <a:t>The elimination of fire before it spread away will avoid the catastrophic effects.</a:t>
            </a:r>
          </a:p>
          <a:p>
            <a:pPr defTabSz="457200">
              <a:spcAft>
                <a:spcPts val="600"/>
              </a:spcAft>
              <a:buClr>
                <a:srgbClr val="C00000"/>
              </a:buClr>
              <a:buFont typeface="Wingdings 3" charset="2"/>
              <a:buChar char=""/>
            </a:pPr>
            <a:r>
              <a:rPr lang="en-US" sz="2400" dirty="0">
                <a:latin typeface="Constantia" panose="02030602050306030303" pitchFamily="18" charset="0"/>
                <a:cs typeface="Times New Roman" pitchFamily="18" charset="0"/>
              </a:rPr>
              <a:t>A good replacement of fireman in dangerous places</a:t>
            </a:r>
            <a:r>
              <a:rPr lang="en-US" sz="2400" dirty="0" smtClean="0">
                <a:latin typeface="Constantia" panose="02030602050306030303" pitchFamily="18" charset="0"/>
                <a:cs typeface="Times New Roman" pitchFamily="18" charset="0"/>
              </a:rPr>
              <a:t>.</a:t>
            </a:r>
            <a:endParaRPr lang="en-US" sz="2400" dirty="0" smtClean="0">
              <a:solidFill>
                <a:prstClr val="black"/>
              </a:solidFill>
              <a:latin typeface="Constantia" panose="02030602050306030303" pitchFamily="18" charset="0"/>
            </a:endParaRP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/>
          <a:lstStyle/>
          <a:p>
            <a:pPr lvl="0">
              <a:buNone/>
            </a:pPr>
            <a:endParaRPr lang="en-US" dirty="0" smtClean="0"/>
          </a:p>
          <a:p>
            <a:pPr lvl="0" defTabSz="457200">
              <a:spcAft>
                <a:spcPts val="600"/>
              </a:spcAft>
              <a:buClr>
                <a:srgbClr val="C00000"/>
              </a:buClr>
              <a:buFont typeface="Wingdings 3" charset="2"/>
              <a:buChar char=""/>
            </a:pPr>
            <a:r>
              <a:rPr lang="en-US" sz="2400" dirty="0" smtClean="0">
                <a:latin typeface="Constantia" pitchFamily="18" charset="0"/>
              </a:rPr>
              <a:t>Use an </a:t>
            </a:r>
            <a:r>
              <a:rPr lang="en-US" sz="2400" dirty="0" smtClean="0">
                <a:latin typeface="Constantia" pitchFamily="18" charset="0"/>
              </a:rPr>
              <a:t>algorithm and android app to turn Fire Fighter Robot manually or automatically.</a:t>
            </a:r>
          </a:p>
          <a:p>
            <a:pPr lvl="0" defTabSz="457200">
              <a:spcAft>
                <a:spcPts val="600"/>
              </a:spcAft>
              <a:buClr>
                <a:srgbClr val="C00000"/>
              </a:buClr>
              <a:buFont typeface="Wingdings 3" charset="2"/>
              <a:buChar char=""/>
            </a:pPr>
            <a:r>
              <a:rPr lang="en-US" sz="2400" dirty="0" smtClean="0">
                <a:latin typeface="Constantia" pitchFamily="18" charset="0"/>
              </a:rPr>
              <a:t>Completely inform about the situation of place where fire burns via GSM.</a:t>
            </a:r>
          </a:p>
          <a:p>
            <a:pPr lvl="0" defTabSz="457200">
              <a:spcAft>
                <a:spcPts val="600"/>
              </a:spcAft>
              <a:buClr>
                <a:srgbClr val="C00000"/>
              </a:buClr>
              <a:buFont typeface="Wingdings 3" charset="2"/>
              <a:buChar char=""/>
            </a:pPr>
            <a:r>
              <a:rPr lang="en-US" sz="2400" dirty="0" smtClean="0">
                <a:latin typeface="Constantia" pitchFamily="18" charset="0"/>
              </a:rPr>
              <a:t>Prevent hurdles or obstacles in the way to desired location.</a:t>
            </a:r>
          </a:p>
          <a:p>
            <a:pPr lvl="0" defTabSz="457200">
              <a:lnSpc>
                <a:spcPct val="90000"/>
              </a:lnSpc>
              <a:spcAft>
                <a:spcPts val="600"/>
              </a:spcAft>
              <a:buClr>
                <a:srgbClr val="C00000"/>
              </a:buClr>
              <a:buFont typeface="Wingdings 3" charset="2"/>
              <a:buChar char=""/>
            </a:pPr>
            <a:r>
              <a:rPr lang="en-US" sz="2400" dirty="0" smtClean="0">
                <a:latin typeface="Constantia" pitchFamily="18" charset="0"/>
              </a:rPr>
              <a:t>Extinguish fire.</a:t>
            </a:r>
          </a:p>
          <a:p>
            <a:pPr defTabSz="457200">
              <a:lnSpc>
                <a:spcPct val="90000"/>
              </a:lnSpc>
              <a:spcAft>
                <a:spcPts val="600"/>
              </a:spcAft>
              <a:buClr>
                <a:srgbClr val="C00000"/>
              </a:buClr>
              <a:buNone/>
            </a:pPr>
            <a:endParaRPr lang="en-US" sz="2400" dirty="0" smtClean="0"/>
          </a:p>
          <a:p>
            <a:pPr defTabSz="457200">
              <a:lnSpc>
                <a:spcPct val="90000"/>
              </a:lnSpc>
              <a:spcAft>
                <a:spcPts val="600"/>
              </a:spcAft>
              <a:buClr>
                <a:srgbClr val="C00000"/>
              </a:buClr>
              <a:buNone/>
            </a:pPr>
            <a:endParaRPr lang="en-US" sz="2800" dirty="0" smtClean="0"/>
          </a:p>
          <a:p>
            <a:pPr lvl="0" defTabSz="457200">
              <a:lnSpc>
                <a:spcPct val="90000"/>
              </a:lnSpc>
              <a:spcAft>
                <a:spcPts val="600"/>
              </a:spcAft>
              <a:buClr>
                <a:srgbClr val="C00000"/>
              </a:buClr>
              <a:buFont typeface="Wingdings 3" charset="2"/>
              <a:buChar char=""/>
            </a:pPr>
            <a:endParaRPr lang="en-US" sz="2800" dirty="0" smtClean="0">
              <a:solidFill>
                <a:prstClr val="black"/>
              </a:solidFill>
              <a:latin typeface="Constantia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>
              <a:lnSpc>
                <a:spcPct val="90000"/>
              </a:lnSpc>
              <a:spcAft>
                <a:spcPts val="600"/>
              </a:spcAft>
              <a:buClr>
                <a:srgbClr val="C00000"/>
              </a:buClr>
              <a:buFont typeface="Wingdings 3" charset="2"/>
              <a:buChar char=""/>
            </a:pPr>
            <a:r>
              <a:rPr lang="en-US" sz="2400" dirty="0" smtClean="0">
                <a:solidFill>
                  <a:prstClr val="black"/>
                </a:solidFill>
                <a:latin typeface="Constantia" pitchFamily="18" charset="0"/>
              </a:rPr>
              <a:t>Design a fire fighter robot using AI approach.</a:t>
            </a:r>
          </a:p>
          <a:p>
            <a:pPr defTabSz="457200">
              <a:lnSpc>
                <a:spcPct val="90000"/>
              </a:lnSpc>
              <a:spcAft>
                <a:spcPts val="600"/>
              </a:spcAft>
              <a:buClr>
                <a:srgbClr val="C00000"/>
              </a:buClr>
              <a:buFont typeface="Wingdings 3" charset="2"/>
              <a:buChar char=""/>
            </a:pPr>
            <a:r>
              <a:rPr lang="en-US" sz="2400" dirty="0" smtClean="0">
                <a:solidFill>
                  <a:prstClr val="black"/>
                </a:solidFill>
                <a:latin typeface="Constantia" pitchFamily="18" charset="0"/>
              </a:rPr>
              <a:t>Apply the algorithm to achieve maximum benefits from  it.</a:t>
            </a:r>
          </a:p>
          <a:p>
            <a:pPr lvl="0" defTabSz="457200">
              <a:spcAft>
                <a:spcPts val="600"/>
              </a:spcAft>
              <a:buClr>
                <a:srgbClr val="C00000"/>
              </a:buClr>
              <a:buFont typeface="Wingdings 3" charset="2"/>
              <a:buChar char=""/>
            </a:pPr>
            <a:r>
              <a:rPr lang="en-US" sz="2400" dirty="0" smtClean="0">
                <a:latin typeface="Constantia" pitchFamily="18" charset="0"/>
              </a:rPr>
              <a:t>Save human beings from </a:t>
            </a:r>
            <a:r>
              <a:rPr lang="en-US" sz="2400" dirty="0">
                <a:solidFill>
                  <a:prstClr val="black"/>
                </a:solidFill>
                <a:latin typeface="Constantia" panose="02030602050306030303" pitchFamily="18" charset="0"/>
              </a:rPr>
              <a:t>catastrophic effects</a:t>
            </a:r>
            <a:r>
              <a:rPr lang="en-US" sz="2400" dirty="0" smtClean="0">
                <a:latin typeface="Constantia" pitchFamily="18" charset="0"/>
              </a:rPr>
              <a:t> </a:t>
            </a:r>
          </a:p>
          <a:p>
            <a:pPr defTabSz="457200">
              <a:spcAft>
                <a:spcPts val="600"/>
              </a:spcAft>
              <a:buClr>
                <a:srgbClr val="C00000"/>
              </a:buClr>
              <a:buFont typeface="Wingdings 3" charset="2"/>
              <a:buChar char=""/>
            </a:pPr>
            <a:r>
              <a:rPr lang="en-US" sz="2400" dirty="0">
                <a:latin typeface="Constantia" panose="02030602050306030303" pitchFamily="18" charset="0"/>
              </a:rPr>
              <a:t>The System being </a:t>
            </a:r>
            <a:r>
              <a:rPr lang="en-US" sz="2400" dirty="0" smtClean="0">
                <a:latin typeface="Constantia" panose="02030602050306030303" pitchFamily="18" charset="0"/>
              </a:rPr>
              <a:t>developed </a:t>
            </a:r>
            <a:r>
              <a:rPr lang="en-US" sz="2400" dirty="0">
                <a:latin typeface="Constantia" panose="02030602050306030303" pitchFamily="18" charset="0"/>
              </a:rPr>
              <a:t>is Purely for </a:t>
            </a:r>
            <a:r>
              <a:rPr lang="en-US" sz="2400" dirty="0" smtClean="0">
                <a:latin typeface="Constantia" panose="02030602050306030303" pitchFamily="18" charset="0"/>
              </a:rPr>
              <a:t>Safety  of human beings and their belongings.</a:t>
            </a:r>
          </a:p>
          <a:p>
            <a:pPr marL="0" lvl="0" indent="0" defTabSz="457200">
              <a:lnSpc>
                <a:spcPct val="90000"/>
              </a:lnSpc>
              <a:spcAft>
                <a:spcPts val="600"/>
              </a:spcAft>
              <a:buClr>
                <a:srgbClr val="C00000"/>
              </a:buClr>
              <a:buNone/>
            </a:pPr>
            <a:endParaRPr lang="en-US" sz="2400" dirty="0" smtClean="0"/>
          </a:p>
          <a:p>
            <a:pPr defTabSz="457200">
              <a:lnSpc>
                <a:spcPct val="90000"/>
              </a:lnSpc>
              <a:spcAft>
                <a:spcPts val="600"/>
              </a:spcAft>
              <a:buClr>
                <a:srgbClr val="C00000"/>
              </a:buClr>
              <a:buFont typeface="Wingdings 3" charset="2"/>
              <a:buChar char=""/>
            </a:pPr>
            <a:endParaRPr lang="en-US" sz="2400" dirty="0" smtClean="0">
              <a:solidFill>
                <a:prstClr val="black"/>
              </a:solidFill>
              <a:latin typeface="Constantia" pitchFamily="18" charset="0"/>
            </a:endParaRPr>
          </a:p>
          <a:p>
            <a:pPr defTabSz="457200">
              <a:lnSpc>
                <a:spcPct val="90000"/>
              </a:lnSpc>
              <a:spcAft>
                <a:spcPts val="600"/>
              </a:spcAft>
              <a:buClr>
                <a:srgbClr val="C00000"/>
              </a:buClr>
              <a:buFont typeface="Wingdings 3" charset="2"/>
              <a:buChar char="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435</Words>
  <Application>Microsoft Office PowerPoint</Application>
  <PresentationFormat>On-screen Show (4:3)</PresentationFormat>
  <Paragraphs>128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Constantia</vt:lpstr>
      <vt:lpstr>Times New Roman</vt:lpstr>
      <vt:lpstr>Wingdings</vt:lpstr>
      <vt:lpstr>Wingdings 3</vt:lpstr>
      <vt:lpstr>1_Office Theme</vt:lpstr>
      <vt:lpstr>Office Theme</vt:lpstr>
      <vt:lpstr>PowerPoint Presentation</vt:lpstr>
      <vt:lpstr>            FINAL YEAR PROJECT PRESENTATION                  Fire Fighter Robot </vt:lpstr>
      <vt:lpstr>PowerPoint Presentation</vt:lpstr>
      <vt:lpstr>Outline</vt:lpstr>
      <vt:lpstr>Background </vt:lpstr>
      <vt:lpstr>What is fire fighter robot?</vt:lpstr>
      <vt:lpstr>Why fire fighter robot?</vt:lpstr>
      <vt:lpstr>Objective</vt:lpstr>
      <vt:lpstr>Scope</vt:lpstr>
      <vt:lpstr>Components</vt:lpstr>
      <vt:lpstr>Components</vt:lpstr>
      <vt:lpstr>Design: </vt:lpstr>
      <vt:lpstr> Flow Chart:</vt:lpstr>
      <vt:lpstr>Code:</vt:lpstr>
      <vt:lpstr>Proposed Model</vt:lpstr>
      <vt:lpstr>Components Quantity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Fatima.Dar</dc:creator>
  <cp:lastModifiedBy>khan</cp:lastModifiedBy>
  <cp:revision>112</cp:revision>
  <dcterms:created xsi:type="dcterms:W3CDTF">2014-05-13T16:16:59Z</dcterms:created>
  <dcterms:modified xsi:type="dcterms:W3CDTF">2018-01-22T18:11:20Z</dcterms:modified>
</cp:coreProperties>
</file>