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2" r:id="rId5"/>
    <p:sldId id="261" r:id="rId6"/>
    <p:sldId id="257" r:id="rId7"/>
    <p:sldId id="263" r:id="rId8"/>
    <p:sldId id="264" r:id="rId9"/>
    <p:sldId id="268" r:id="rId10"/>
    <p:sldId id="265" r:id="rId11"/>
    <p:sldId id="267" r:id="rId12"/>
    <p:sldId id="266" r:id="rId13"/>
    <p:sldId id="273" r:id="rId14"/>
    <p:sldId id="269" r:id="rId15"/>
    <p:sldId id="270" r:id="rId16"/>
    <p:sldId id="271" r:id="rId17"/>
    <p:sldId id="272" r:id="rId18"/>
    <p:sldId id="276" r:id="rId19"/>
    <p:sldId id="275" r:id="rId20"/>
    <p:sldId id="274"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9/19/2024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9/19/2024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76CC-0726-4C71-ABF4-04FE847D3B79}"/>
              </a:ext>
            </a:extLst>
          </p:cNvPr>
          <p:cNvSpPr>
            <a:spLocks noGrp="1"/>
          </p:cNvSpPr>
          <p:nvPr>
            <p:ph type="ctrTitle"/>
          </p:nvPr>
        </p:nvSpPr>
        <p:spPr>
          <a:xfrm>
            <a:off x="680322" y="2572871"/>
            <a:ext cx="8144134" cy="1533908"/>
          </a:xfrm>
        </p:spPr>
        <p:txBody>
          <a:bodyPr/>
          <a:lstStyle/>
          <a:p>
            <a:pPr algn="ctr"/>
            <a:r>
              <a:rPr lang="en-IN" dirty="0"/>
              <a:t>Loan Cibil score  Analysis using MySQL</a:t>
            </a:r>
          </a:p>
        </p:txBody>
      </p:sp>
    </p:spTree>
    <p:extLst>
      <p:ext uri="{BB962C8B-B14F-4D97-AF65-F5344CB8AC3E}">
        <p14:creationId xmlns:p14="http://schemas.microsoft.com/office/powerpoint/2010/main" val="15411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7D89-575A-46D6-B78F-D6973E797D9C}"/>
              </a:ext>
            </a:extLst>
          </p:cNvPr>
          <p:cNvSpPr>
            <a:spLocks noGrp="1"/>
          </p:cNvSpPr>
          <p:nvPr>
            <p:ph type="title"/>
          </p:nvPr>
        </p:nvSpPr>
        <p:spPr>
          <a:xfrm>
            <a:off x="680321" y="762000"/>
            <a:ext cx="9613861" cy="1072166"/>
          </a:xfrm>
        </p:spPr>
        <p:txBody>
          <a:bodyPr/>
          <a:lstStyle/>
          <a:p>
            <a:pPr algn="ctr"/>
            <a:r>
              <a:rPr lang="en-IN" dirty="0"/>
              <a:t>Customer Income</a:t>
            </a:r>
          </a:p>
        </p:txBody>
      </p:sp>
      <p:sp>
        <p:nvSpPr>
          <p:cNvPr id="3" name="Content Placeholder 2">
            <a:extLst>
              <a:ext uri="{FF2B5EF4-FFF2-40B4-BE49-F238E27FC236}">
                <a16:creationId xmlns:a16="http://schemas.microsoft.com/office/drawing/2014/main" id="{71A96985-F60F-4220-9121-42BC86C41AB0}"/>
              </a:ext>
            </a:extLst>
          </p:cNvPr>
          <p:cNvSpPr>
            <a:spLocks noGrp="1"/>
          </p:cNvSpPr>
          <p:nvPr>
            <p:ph idx="1"/>
          </p:nvPr>
        </p:nvSpPr>
        <p:spPr>
          <a:xfrm>
            <a:off x="680321" y="2142566"/>
            <a:ext cx="10579350" cy="4356846"/>
          </a:xfrm>
        </p:spPr>
        <p:txBody>
          <a:bodyPr/>
          <a:lstStyle/>
          <a:p>
            <a:pPr marL="0" indent="0">
              <a:buNone/>
            </a:pPr>
            <a:r>
              <a:rPr lang="en-IN" sz="1700" dirty="0">
                <a:latin typeface="Arial" panose="020B0604020202020204" pitchFamily="34" charset="0"/>
                <a:cs typeface="Arial" panose="020B0604020202020204" pitchFamily="34" charset="0"/>
              </a:rPr>
              <a:t>Setting Monthly Interest Calculation</a:t>
            </a:r>
          </a:p>
          <a:p>
            <a:pPr marL="0" lvl="0" indent="0">
              <a:lnSpc>
                <a:spcPct val="107000"/>
              </a:lnSpc>
              <a:buNone/>
            </a:pPr>
            <a:r>
              <a:rPr lang="en-IN" sz="1700" kern="100" dirty="0">
                <a:effectLst/>
                <a:latin typeface="Arial" panose="020B0604020202020204" pitchFamily="34" charset="0"/>
                <a:ea typeface="Calibri" panose="020F0502020204030204" pitchFamily="34" charset="0"/>
                <a:cs typeface="Arial" panose="020B0604020202020204" pitchFamily="34" charset="0"/>
              </a:rPr>
              <a:t>                 Applicant income &lt;5000 rural=3%</a:t>
            </a:r>
          </a:p>
          <a:p>
            <a:pPr marL="0" lvl="0" indent="0">
              <a:lnSpc>
                <a:spcPct val="107000"/>
              </a:lnSpc>
              <a:buNone/>
            </a:pPr>
            <a:r>
              <a:rPr lang="en-IN" sz="1700" kern="100" dirty="0">
                <a:effectLst/>
                <a:latin typeface="Arial" panose="020B0604020202020204" pitchFamily="34" charset="0"/>
                <a:ea typeface="Calibri" panose="020F0502020204030204" pitchFamily="34" charset="0"/>
                <a:cs typeface="Arial" panose="020B0604020202020204" pitchFamily="34" charset="0"/>
              </a:rPr>
              <a:t>                Applicant income &lt;5000 semi rural=3.5%</a:t>
            </a:r>
          </a:p>
          <a:p>
            <a:pPr marL="0" lvl="0" indent="0">
              <a:lnSpc>
                <a:spcPct val="107000"/>
              </a:lnSpc>
              <a:buNone/>
            </a:pPr>
            <a:r>
              <a:rPr lang="en-IN" sz="1700" kern="100" dirty="0">
                <a:effectLst/>
                <a:latin typeface="Arial" panose="020B0604020202020204" pitchFamily="34" charset="0"/>
                <a:ea typeface="Calibri" panose="020F0502020204030204" pitchFamily="34" charset="0"/>
                <a:cs typeface="Arial" panose="020B0604020202020204" pitchFamily="34" charset="0"/>
              </a:rPr>
              <a:t>                Applicant income &lt;5000 urban=5%</a:t>
            </a:r>
          </a:p>
          <a:p>
            <a:pPr marL="0" lvl="0" indent="0">
              <a:lnSpc>
                <a:spcPct val="107000"/>
              </a:lnSpc>
              <a:buNone/>
            </a:pPr>
            <a:r>
              <a:rPr lang="en-IN" sz="1700" kern="100" dirty="0">
                <a:effectLst/>
                <a:latin typeface="Arial" panose="020B0604020202020204" pitchFamily="34" charset="0"/>
                <a:ea typeface="Calibri" panose="020F0502020204030204" pitchFamily="34" charset="0"/>
                <a:cs typeface="Arial" panose="020B0604020202020204" pitchFamily="34" charset="0"/>
              </a:rPr>
              <a:t>                Applicant income &lt;5000 semi urban= 2.5%</a:t>
            </a:r>
          </a:p>
          <a:p>
            <a:pPr marL="0" lvl="0" indent="0">
              <a:lnSpc>
                <a:spcPct val="107000"/>
              </a:lnSpc>
              <a:spcAft>
                <a:spcPts val="800"/>
              </a:spcAft>
              <a:buNone/>
            </a:pPr>
            <a:r>
              <a:rPr lang="en-IN" sz="1700" kern="100" dirty="0">
                <a:effectLst/>
                <a:latin typeface="Arial" panose="020B0604020202020204" pitchFamily="34" charset="0"/>
                <a:ea typeface="Calibri" panose="020F0502020204030204" pitchFamily="34" charset="0"/>
                <a:cs typeface="Arial" panose="020B0604020202020204" pitchFamily="34" charset="0"/>
              </a:rPr>
              <a:t>                Otherwise =7% </a:t>
            </a:r>
            <a:r>
              <a:rPr lang="en-IN" sz="1700" dirty="0">
                <a:latin typeface="Arial" panose="020B0604020202020204" pitchFamily="34" charset="0"/>
                <a:cs typeface="Arial" panose="020B0604020202020204" pitchFamily="34" charset="0"/>
              </a:rPr>
              <a:t>and creating as a new table</a:t>
            </a:r>
            <a:endParaRPr lang="en-IN" sz="17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pP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pic>
        <p:nvPicPr>
          <p:cNvPr id="7" name="Picture 6">
            <a:extLst>
              <a:ext uri="{FF2B5EF4-FFF2-40B4-BE49-F238E27FC236}">
                <a16:creationId xmlns:a16="http://schemas.microsoft.com/office/drawing/2014/main" id="{C7DAC325-055D-4D3E-9EA0-BB73FEA74AB7}"/>
              </a:ext>
            </a:extLst>
          </p:cNvPr>
          <p:cNvPicPr>
            <a:picLocks noChangeAspect="1"/>
          </p:cNvPicPr>
          <p:nvPr/>
        </p:nvPicPr>
        <p:blipFill>
          <a:blip r:embed="rId2"/>
          <a:stretch>
            <a:fillRect/>
          </a:stretch>
        </p:blipFill>
        <p:spPr>
          <a:xfrm>
            <a:off x="1356279" y="4428566"/>
            <a:ext cx="8386544" cy="1739478"/>
          </a:xfrm>
          <a:prstGeom prst="rect">
            <a:avLst/>
          </a:prstGeom>
        </p:spPr>
      </p:pic>
    </p:spTree>
    <p:extLst>
      <p:ext uri="{BB962C8B-B14F-4D97-AF65-F5344CB8AC3E}">
        <p14:creationId xmlns:p14="http://schemas.microsoft.com/office/powerpoint/2010/main" val="150815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CAF1-357E-47D3-ABCE-EE4DBCD39053}"/>
              </a:ext>
            </a:extLst>
          </p:cNvPr>
          <p:cNvSpPr>
            <a:spLocks noGrp="1"/>
          </p:cNvSpPr>
          <p:nvPr>
            <p:ph type="title"/>
          </p:nvPr>
        </p:nvSpPr>
        <p:spPr/>
        <p:txBody>
          <a:bodyPr>
            <a:normAutofit/>
          </a:bodyPr>
          <a:lstStyle/>
          <a:p>
            <a:pPr algn="ctr"/>
            <a:r>
              <a:rPr lang="en-IN" sz="3200" b="1" dirty="0">
                <a:effectLst/>
                <a:latin typeface="Arial" panose="020B0604020202020204" pitchFamily="34" charset="0"/>
                <a:ea typeface="Calibri" panose="020F0502020204030204" pitchFamily="34" charset="0"/>
                <a:cs typeface="Arial" panose="020B0604020202020204" pitchFamily="34" charset="0"/>
              </a:rPr>
              <a:t> Loan Status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6F3128-4FA0-41FD-9FBC-2B09B20CE6A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700" kern="100" dirty="0">
                <a:effectLst/>
                <a:latin typeface="Arial" panose="020B0604020202020204" pitchFamily="34" charset="0"/>
                <a:ea typeface="Calibri" panose="020F0502020204030204" pitchFamily="34" charset="0"/>
                <a:cs typeface="Arial" panose="020B0604020202020204" pitchFamily="34" charset="0"/>
              </a:rPr>
              <a:t>Create row level trigger for loan amount.</a:t>
            </a:r>
          </a:p>
          <a:p>
            <a:pPr marL="342900" lvl="0" indent="-342900">
              <a:lnSpc>
                <a:spcPct val="107000"/>
              </a:lnSpc>
              <a:buFont typeface="Symbol" panose="05050102010706020507" pitchFamily="18" charset="2"/>
              <a:buChar char=""/>
            </a:pPr>
            <a:r>
              <a:rPr lang="en-IN" sz="1700" kern="100" dirty="0">
                <a:latin typeface="Arial" panose="020B0604020202020204" pitchFamily="34" charset="0"/>
                <a:ea typeface="Calibri" panose="020F0502020204030204" pitchFamily="34" charset="0"/>
                <a:cs typeface="Arial" panose="020B0604020202020204" pitchFamily="34" charset="0"/>
              </a:rPr>
              <a:t>Before that we need manually create the table and  then we need  apply the First  trigger</a:t>
            </a:r>
          </a:p>
          <a:p>
            <a:pPr marL="342900" lvl="0" indent="-342900">
              <a:lnSpc>
                <a:spcPct val="107000"/>
              </a:lnSpc>
              <a:buFont typeface="Symbol" panose="05050102010706020507" pitchFamily="18" charset="2"/>
              <a:buChar char=""/>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A4CB2337-F835-4DEE-B8CB-6AC3E4DF8CC3}"/>
              </a:ext>
            </a:extLst>
          </p:cNvPr>
          <p:cNvPicPr>
            <a:picLocks noChangeAspect="1"/>
          </p:cNvPicPr>
          <p:nvPr/>
        </p:nvPicPr>
        <p:blipFill>
          <a:blip r:embed="rId2"/>
          <a:stretch>
            <a:fillRect/>
          </a:stretch>
        </p:blipFill>
        <p:spPr>
          <a:xfrm>
            <a:off x="1467922" y="3429000"/>
            <a:ext cx="8176647" cy="2147959"/>
          </a:xfrm>
          <a:prstGeom prst="rect">
            <a:avLst/>
          </a:prstGeom>
        </p:spPr>
      </p:pic>
    </p:spTree>
    <p:extLst>
      <p:ext uri="{BB962C8B-B14F-4D97-AF65-F5344CB8AC3E}">
        <p14:creationId xmlns:p14="http://schemas.microsoft.com/office/powerpoint/2010/main" val="304627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7679-700E-4A33-BE48-BF52BC61CCD2}"/>
              </a:ext>
            </a:extLst>
          </p:cNvPr>
          <p:cNvSpPr>
            <a:spLocks noGrp="1"/>
          </p:cNvSpPr>
          <p:nvPr>
            <p:ph type="title"/>
          </p:nvPr>
        </p:nvSpPr>
        <p:spPr/>
        <p:txBody>
          <a:bodyPr/>
          <a:lstStyle/>
          <a:p>
            <a:pPr algn="ctr"/>
            <a:r>
              <a:rPr lang="en-IN" sz="3600" b="1" dirty="0">
                <a:effectLst/>
                <a:latin typeface="Arial" panose="020B0604020202020204" pitchFamily="34" charset="0"/>
                <a:ea typeface="Calibri" panose="020F0502020204030204" pitchFamily="34" charset="0"/>
                <a:cs typeface="Arial" panose="020B0604020202020204" pitchFamily="34" charset="0"/>
              </a:rPr>
              <a:t> Loan Status</a:t>
            </a:r>
            <a:endParaRPr lang="en-IN" dirty="0"/>
          </a:p>
        </p:txBody>
      </p:sp>
      <p:sp>
        <p:nvSpPr>
          <p:cNvPr id="3" name="Content Placeholder 2">
            <a:extLst>
              <a:ext uri="{FF2B5EF4-FFF2-40B4-BE49-F238E27FC236}">
                <a16:creationId xmlns:a16="http://schemas.microsoft.com/office/drawing/2014/main" id="{B0CE95C2-DDB5-4116-BD3F-1033FCB52BAF}"/>
              </a:ext>
            </a:extLst>
          </p:cNvPr>
          <p:cNvSpPr>
            <a:spLocks noGrp="1"/>
          </p:cNvSpPr>
          <p:nvPr>
            <p:ph idx="1"/>
          </p:nvPr>
        </p:nvSpPr>
        <p:spPr>
          <a:xfrm>
            <a:off x="275772" y="2336872"/>
            <a:ext cx="11524342" cy="4151013"/>
          </a:xfrm>
        </p:spPr>
        <p:txBody>
          <a:bodyPr/>
          <a:lstStyle/>
          <a:p>
            <a:pPr lvl="0">
              <a:lnSpc>
                <a:spcPct val="107000"/>
              </a:lnSpc>
              <a:spcAft>
                <a:spcPts val="800"/>
              </a:spcAft>
            </a:pPr>
            <a:r>
              <a:rPr lang="en-US" sz="1700" kern="100" dirty="0">
                <a:latin typeface="Arial" panose="020B0604020202020204" pitchFamily="34" charset="0"/>
                <a:ea typeface="Calibri" panose="020F0502020204030204" pitchFamily="34" charset="0"/>
                <a:cs typeface="Arial" panose="020B0604020202020204" pitchFamily="34" charset="0"/>
              </a:rPr>
              <a:t>Before creating the second trigger, we need to first create a table called </a:t>
            </a:r>
            <a:r>
              <a:rPr lang="en-US" sz="1700" kern="100" dirty="0" err="1">
                <a:latin typeface="Arial" panose="020B0604020202020204" pitchFamily="34" charset="0"/>
                <a:ea typeface="Calibri" panose="020F0502020204030204" pitchFamily="34" charset="0"/>
                <a:cs typeface="Arial" panose="020B0604020202020204" pitchFamily="34" charset="0"/>
              </a:rPr>
              <a:t>remark_update_detail</a:t>
            </a:r>
            <a:r>
              <a:rPr lang="en-US" sz="1700" kern="100" dirty="0">
                <a:latin typeface="Arial" panose="020B0604020202020204" pitchFamily="34" charset="0"/>
                <a:ea typeface="Calibri" panose="020F0502020204030204" pitchFamily="34" charset="0"/>
                <a:cs typeface="Arial" panose="020B0604020202020204" pitchFamily="34" charset="0"/>
              </a:rPr>
              <a:t> for updating loan CIBIL scores.</a:t>
            </a:r>
          </a:p>
          <a:p>
            <a:pPr lvl="0">
              <a:lnSpc>
                <a:spcPct val="107000"/>
              </a:lnSpc>
              <a:spcAft>
                <a:spcPts val="800"/>
              </a:spcAft>
            </a:pPr>
            <a:r>
              <a:rPr lang="en-US" sz="1700" kern="100" dirty="0">
                <a:latin typeface="Arial" panose="020B0604020202020204" pitchFamily="34" charset="0"/>
                <a:ea typeface="Calibri" panose="020F0502020204030204" pitchFamily="34" charset="0"/>
                <a:cs typeface="Arial" panose="020B0604020202020204" pitchFamily="34" charset="0"/>
              </a:rPr>
              <a:t> Once this table is created, the second trigger will be set up, and it will automatically fire when new data is inserted into the Loan status table.</a:t>
            </a:r>
          </a:p>
          <a:p>
            <a:pPr lvl="0">
              <a:lnSpc>
                <a:spcPct val="107000"/>
              </a:lnSpc>
              <a:spcAft>
                <a:spcPts val="800"/>
              </a:spcAft>
            </a:pPr>
            <a:r>
              <a:rPr lang="en-US" sz="1700" kern="100" dirty="0">
                <a:latin typeface="Arial" panose="020B0604020202020204" pitchFamily="34" charset="0"/>
                <a:ea typeface="Calibri" panose="020F0502020204030204" pitchFamily="34" charset="0"/>
                <a:cs typeface="Arial" panose="020B0604020202020204" pitchFamily="34" charset="0"/>
              </a:rPr>
              <a:t> Due to this data injection, the first trigger will execute as per the rules defined in the trigger logic</a:t>
            </a:r>
            <a:endParaRPr lang="en-IN" sz="1700" kern="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9" name="Picture 8">
            <a:extLst>
              <a:ext uri="{FF2B5EF4-FFF2-40B4-BE49-F238E27FC236}">
                <a16:creationId xmlns:a16="http://schemas.microsoft.com/office/drawing/2014/main" id="{622555AD-5DC7-4EEB-A6F3-4D4C50456237}"/>
              </a:ext>
            </a:extLst>
          </p:cNvPr>
          <p:cNvPicPr>
            <a:picLocks noChangeAspect="1"/>
          </p:cNvPicPr>
          <p:nvPr/>
        </p:nvPicPr>
        <p:blipFill>
          <a:blip r:embed="rId2"/>
          <a:stretch>
            <a:fillRect/>
          </a:stretch>
        </p:blipFill>
        <p:spPr>
          <a:xfrm>
            <a:off x="1553030" y="4412378"/>
            <a:ext cx="7957672" cy="1767168"/>
          </a:xfrm>
          <a:prstGeom prst="rect">
            <a:avLst/>
          </a:prstGeom>
        </p:spPr>
      </p:pic>
    </p:spTree>
    <p:extLst>
      <p:ext uri="{BB962C8B-B14F-4D97-AF65-F5344CB8AC3E}">
        <p14:creationId xmlns:p14="http://schemas.microsoft.com/office/powerpoint/2010/main" val="409672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12F2-E407-4CAF-BAF9-2333F3970B43}"/>
              </a:ext>
            </a:extLst>
          </p:cNvPr>
          <p:cNvSpPr>
            <a:spLocks noGrp="1"/>
          </p:cNvSpPr>
          <p:nvPr>
            <p:ph type="title"/>
          </p:nvPr>
        </p:nvSpPr>
        <p:spPr/>
        <p:txBody>
          <a:bodyPr/>
          <a:lstStyle/>
          <a:p>
            <a:pPr algn="ctr"/>
            <a:r>
              <a:rPr lang="en-IN" sz="3600" b="1" dirty="0">
                <a:effectLst/>
                <a:latin typeface="Arial" panose="020B0604020202020204" pitchFamily="34" charset="0"/>
                <a:ea typeface="Calibri" panose="020F0502020204030204" pitchFamily="34" charset="0"/>
                <a:cs typeface="Arial" panose="020B0604020202020204" pitchFamily="34" charset="0"/>
              </a:rPr>
              <a:t>Loan Status</a:t>
            </a:r>
            <a:endParaRPr lang="en-IN" dirty="0"/>
          </a:p>
        </p:txBody>
      </p:sp>
      <p:sp>
        <p:nvSpPr>
          <p:cNvPr id="3" name="Content Placeholder 2">
            <a:extLst>
              <a:ext uri="{FF2B5EF4-FFF2-40B4-BE49-F238E27FC236}">
                <a16:creationId xmlns:a16="http://schemas.microsoft.com/office/drawing/2014/main" id="{771CF3F5-B45B-4E55-A0DF-A8E97116C2DB}"/>
              </a:ext>
            </a:extLst>
          </p:cNvPr>
          <p:cNvSpPr>
            <a:spLocks noGrp="1"/>
          </p:cNvSpPr>
          <p:nvPr>
            <p:ph idx="1"/>
          </p:nvPr>
        </p:nvSpPr>
        <p:spPr/>
        <p:txBody>
          <a:bodyPr/>
          <a:lstStyle/>
          <a:p>
            <a:pPr marL="0" indent="0">
              <a:buNone/>
            </a:pPr>
            <a:r>
              <a:rPr lang="en-IN" sz="1800" kern="100" dirty="0">
                <a:latin typeface="Arial" panose="020B0604020202020204" pitchFamily="34" charset="0"/>
                <a:ea typeface="Calibri" panose="020F0502020204030204" pitchFamily="34" charset="0"/>
                <a:cs typeface="Arial" panose="020B0604020202020204" pitchFamily="34" charset="0"/>
              </a:rPr>
              <a:t>First Trigger U</a:t>
            </a:r>
            <a:r>
              <a:rPr lang="en-IN" sz="1800" kern="100" dirty="0">
                <a:effectLst/>
                <a:latin typeface="Arial" panose="020B0604020202020204" pitchFamily="34" charset="0"/>
                <a:ea typeface="Calibri" panose="020F0502020204030204" pitchFamily="34" charset="0"/>
                <a:cs typeface="Arial" panose="020B0604020202020204" pitchFamily="34" charset="0"/>
              </a:rPr>
              <a:t>nder the </a:t>
            </a:r>
            <a:r>
              <a:rPr lang="en-IN" sz="1800" dirty="0">
                <a:latin typeface="Arial" panose="020B0604020202020204" pitchFamily="34" charset="0"/>
                <a:cs typeface="Arial" panose="020B0604020202020204" pitchFamily="34" charset="0"/>
              </a:rPr>
              <a:t>Criteria</a:t>
            </a:r>
            <a:r>
              <a:rPr lang="en-IN" sz="1800" kern="100" dirty="0">
                <a:effectLst/>
                <a:latin typeface="Arial" panose="020B0604020202020204" pitchFamily="34" charset="0"/>
                <a:ea typeface="Calibri" panose="020F0502020204030204" pitchFamily="34" charset="0"/>
                <a:cs typeface="Arial" panose="020B0604020202020204" pitchFamily="34" charset="0"/>
              </a:rPr>
              <a:t> if the  Loan amount is null it show “loan still processing”</a:t>
            </a:r>
          </a:p>
          <a:p>
            <a:pPr marL="0" indent="0">
              <a:buNone/>
            </a:pPr>
            <a:endParaRPr lang="en-IN" dirty="0"/>
          </a:p>
        </p:txBody>
      </p:sp>
      <p:pic>
        <p:nvPicPr>
          <p:cNvPr id="5" name="Picture 4">
            <a:extLst>
              <a:ext uri="{FF2B5EF4-FFF2-40B4-BE49-F238E27FC236}">
                <a16:creationId xmlns:a16="http://schemas.microsoft.com/office/drawing/2014/main" id="{4C70EB61-867F-499D-B5C4-9B9EF295431D}"/>
              </a:ext>
            </a:extLst>
          </p:cNvPr>
          <p:cNvPicPr>
            <a:picLocks noChangeAspect="1"/>
          </p:cNvPicPr>
          <p:nvPr/>
        </p:nvPicPr>
        <p:blipFill>
          <a:blip r:embed="rId2"/>
          <a:stretch>
            <a:fillRect/>
          </a:stretch>
        </p:blipFill>
        <p:spPr>
          <a:xfrm>
            <a:off x="1409075" y="2859579"/>
            <a:ext cx="8739266" cy="2806704"/>
          </a:xfrm>
          <a:prstGeom prst="rect">
            <a:avLst/>
          </a:prstGeom>
        </p:spPr>
      </p:pic>
    </p:spTree>
    <p:extLst>
      <p:ext uri="{BB962C8B-B14F-4D97-AF65-F5344CB8AC3E}">
        <p14:creationId xmlns:p14="http://schemas.microsoft.com/office/powerpoint/2010/main" val="274461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05A5-3011-4E83-955C-F8E4E2E61086}"/>
              </a:ext>
            </a:extLst>
          </p:cNvPr>
          <p:cNvSpPr>
            <a:spLocks noGrp="1"/>
          </p:cNvSpPr>
          <p:nvPr>
            <p:ph type="title"/>
          </p:nvPr>
        </p:nvSpPr>
        <p:spPr/>
        <p:txBody>
          <a:bodyPr/>
          <a:lstStyle/>
          <a:p>
            <a:pPr algn="ctr"/>
            <a:r>
              <a:rPr lang="en-IN" dirty="0"/>
              <a:t> </a:t>
            </a:r>
            <a:r>
              <a:rPr lang="en-IN" sz="3600" b="1" dirty="0">
                <a:effectLst/>
                <a:latin typeface="Arial" panose="020B0604020202020204" pitchFamily="34" charset="0"/>
                <a:ea typeface="Calibri" panose="020F0502020204030204" pitchFamily="34" charset="0"/>
                <a:cs typeface="Arial" panose="020B0604020202020204" pitchFamily="34" charset="0"/>
              </a:rPr>
              <a:t>Loan Status</a:t>
            </a:r>
            <a:endParaRPr lang="en-IN" dirty="0"/>
          </a:p>
        </p:txBody>
      </p:sp>
      <p:sp>
        <p:nvSpPr>
          <p:cNvPr id="3" name="Content Placeholder 2">
            <a:extLst>
              <a:ext uri="{FF2B5EF4-FFF2-40B4-BE49-F238E27FC236}">
                <a16:creationId xmlns:a16="http://schemas.microsoft.com/office/drawing/2014/main" id="{C354CE74-3D0A-43B3-81D0-8CE94642BBE1}"/>
              </a:ext>
            </a:extLst>
          </p:cNvPr>
          <p:cNvSpPr>
            <a:spLocks noGrp="1"/>
          </p:cNvSpPr>
          <p:nvPr>
            <p:ph idx="1"/>
          </p:nvPr>
        </p:nvSpPr>
        <p:spPr>
          <a:xfrm>
            <a:off x="425105" y="2278505"/>
            <a:ext cx="11112472" cy="4167119"/>
          </a:xfrm>
        </p:spPr>
        <p:txBody>
          <a:bodyPr>
            <a:normAutofit fontScale="70000" lnSpcReduction="20000"/>
          </a:bodyPr>
          <a:lstStyle/>
          <a:p>
            <a:pPr marL="0" indent="0">
              <a:buNone/>
            </a:pPr>
            <a:r>
              <a:rPr lang="en-US" dirty="0">
                <a:latin typeface="Arial" panose="020B0604020202020204" pitchFamily="34" charset="0"/>
                <a:cs typeface="Arial" panose="020B0604020202020204" pitchFamily="34" charset="0"/>
              </a:rPr>
              <a:t>The second trigger will be applied based on the following criteria will get updated in another table:</a:t>
            </a:r>
          </a:p>
          <a:p>
            <a:pPr>
              <a:buFont typeface="Arial" panose="020B0604020202020204" pitchFamily="34" charset="0"/>
              <a:buChar char="•"/>
            </a:pPr>
            <a:r>
              <a:rPr lang="en-US" dirty="0">
                <a:latin typeface="Arial" panose="020B0604020202020204" pitchFamily="34" charset="0"/>
                <a:cs typeface="Arial" panose="020B0604020202020204" pitchFamily="34" charset="0"/>
              </a:rPr>
              <a:t>If the CIBIL score is greater than 900, it is categorized as a high CIBIL score.</a:t>
            </a:r>
          </a:p>
          <a:p>
            <a:pPr>
              <a:buFont typeface="Arial" panose="020B0604020202020204" pitchFamily="34" charset="0"/>
              <a:buChar char="•"/>
            </a:pPr>
            <a:r>
              <a:rPr lang="en-US" dirty="0">
                <a:latin typeface="Arial" panose="020B0604020202020204" pitchFamily="34" charset="0"/>
                <a:cs typeface="Arial" panose="020B0604020202020204" pitchFamily="34" charset="0"/>
              </a:rPr>
              <a:t>If the CIBIL score is greater than 750, there will be no penalty.</a:t>
            </a:r>
          </a:p>
          <a:p>
            <a:pPr>
              <a:buFont typeface="Arial" panose="020B0604020202020204" pitchFamily="34" charset="0"/>
              <a:buChar char="•"/>
            </a:pPr>
            <a:r>
              <a:rPr lang="en-US" dirty="0">
                <a:latin typeface="Arial" panose="020B0604020202020204" pitchFamily="34" charset="0"/>
                <a:cs typeface="Arial" panose="020B0604020202020204" pitchFamily="34" charset="0"/>
              </a:rPr>
              <a:t>If the CIBIL score is greater than 0, the customer will be categorized under penalty.</a:t>
            </a:r>
          </a:p>
          <a:p>
            <a:r>
              <a:rPr lang="en-US" dirty="0">
                <a:latin typeface="Arial" panose="020B0604020202020204" pitchFamily="34" charset="0"/>
                <a:cs typeface="Arial" panose="020B0604020202020204" pitchFamily="34" charset="0"/>
              </a:rPr>
              <a:t>If the CIBIL score is lesser than 0, the customer will be categorized under </a:t>
            </a:r>
            <a:r>
              <a:rPr lang="en-IN" b="1" dirty="0">
                <a:effectLst/>
                <a:latin typeface="Arial" panose="020B0604020202020204" pitchFamily="34" charset="0"/>
                <a:ea typeface="Calibri" panose="020F0502020204030204" pitchFamily="34" charset="0"/>
                <a:cs typeface="Arial" panose="020B0604020202020204" pitchFamily="34" charset="0"/>
              </a:rPr>
              <a:t>reject customers </a:t>
            </a:r>
          </a:p>
          <a:p>
            <a:r>
              <a:rPr lang="en-US" dirty="0">
                <a:effectLst/>
                <a:latin typeface="Arial" panose="020B0604020202020204" pitchFamily="34" charset="0"/>
                <a:ea typeface="Calibri" panose="020F0502020204030204" pitchFamily="34" charset="0"/>
                <a:cs typeface="Arial" panose="020B0604020202020204" pitchFamily="34" charset="0"/>
              </a:rPr>
              <a:t>Remove customers who are either rejected or whose loan is </a:t>
            </a:r>
          </a:p>
          <a:p>
            <a:pPr marL="0" indent="0">
              <a:buNone/>
            </a:pPr>
            <a:r>
              <a:rPr lang="en-US" dirty="0">
                <a:effectLst/>
                <a:latin typeface="Arial" panose="020B0604020202020204" pitchFamily="34" charset="0"/>
                <a:ea typeface="Calibri" panose="020F0502020204030204" pitchFamily="34" charset="0"/>
                <a:cs typeface="Arial" panose="020B0604020202020204" pitchFamily="34" charset="0"/>
              </a:rPr>
              <a:t>    still being processed.</a:t>
            </a:r>
          </a:p>
          <a:p>
            <a:r>
              <a:rPr lang="en-US" dirty="0">
                <a:effectLst/>
                <a:latin typeface="Arial" panose="020B0604020202020204" pitchFamily="34" charset="0"/>
                <a:ea typeface="Calibri" panose="020F0502020204030204" pitchFamily="34" charset="0"/>
                <a:cs typeface="Arial" panose="020B0604020202020204" pitchFamily="34" charset="0"/>
              </a:rPr>
              <a:t>Update the loan amounts to be stored as integers.</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b="1" dirty="0">
              <a:effectLst/>
              <a:latin typeface="Arial" panose="020B0604020202020204" pitchFamily="34" charset="0"/>
              <a:ea typeface="Calibri" panose="020F050202020403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a:p>
            <a:pPr marL="0" lv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874306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6506-8D66-4331-B151-C80574317148}"/>
              </a:ext>
            </a:extLst>
          </p:cNvPr>
          <p:cNvSpPr>
            <a:spLocks noGrp="1"/>
          </p:cNvSpPr>
          <p:nvPr>
            <p:ph type="title"/>
          </p:nvPr>
        </p:nvSpPr>
        <p:spPr/>
        <p:txBody>
          <a:bodyPr/>
          <a:lstStyle/>
          <a:p>
            <a:pPr algn="ctr"/>
            <a:r>
              <a:rPr lang="en-IN" sz="3600" b="1" dirty="0">
                <a:effectLst/>
                <a:latin typeface="Arial" panose="020B0604020202020204" pitchFamily="34" charset="0"/>
                <a:ea typeface="Calibri" panose="020F0502020204030204" pitchFamily="34" charset="0"/>
                <a:cs typeface="Arial" panose="020B0604020202020204" pitchFamily="34" charset="0"/>
              </a:rPr>
              <a:t>Loan Status</a:t>
            </a:r>
            <a:endParaRPr lang="en-IN" dirty="0"/>
          </a:p>
        </p:txBody>
      </p:sp>
      <p:sp>
        <p:nvSpPr>
          <p:cNvPr id="3" name="Content Placeholder 2">
            <a:extLst>
              <a:ext uri="{FF2B5EF4-FFF2-40B4-BE49-F238E27FC236}">
                <a16:creationId xmlns:a16="http://schemas.microsoft.com/office/drawing/2014/main" id="{F77DBAEE-2568-4DF2-8A89-9C4EF706C5CD}"/>
              </a:ext>
            </a:extLst>
          </p:cNvPr>
          <p:cNvSpPr>
            <a:spLocks noGrp="1"/>
          </p:cNvSpPr>
          <p:nvPr>
            <p:ph idx="1"/>
          </p:nvPr>
        </p:nvSpPr>
        <p:spPr>
          <a:xfrm>
            <a:off x="680321" y="2203554"/>
            <a:ext cx="10562302" cy="4392117"/>
          </a:xfrm>
        </p:spPr>
        <p:txBody>
          <a:bodyPr/>
          <a:lstStyle/>
          <a:p>
            <a:pPr marL="0" indent="0">
              <a:buNone/>
            </a:pPr>
            <a:r>
              <a:rPr lang="en-IN" dirty="0"/>
              <a:t>Second  trigger Script:</a:t>
            </a:r>
          </a:p>
          <a:p>
            <a:pPr marL="0" indent="0">
              <a:buNone/>
            </a:pPr>
            <a:endParaRPr lang="en-IN" dirty="0"/>
          </a:p>
        </p:txBody>
      </p:sp>
      <p:pic>
        <p:nvPicPr>
          <p:cNvPr id="5" name="Picture 4">
            <a:extLst>
              <a:ext uri="{FF2B5EF4-FFF2-40B4-BE49-F238E27FC236}">
                <a16:creationId xmlns:a16="http://schemas.microsoft.com/office/drawing/2014/main" id="{C6794FF7-260C-4B47-B4B4-61686BFBA05C}"/>
              </a:ext>
            </a:extLst>
          </p:cNvPr>
          <p:cNvPicPr>
            <a:picLocks noChangeAspect="1"/>
          </p:cNvPicPr>
          <p:nvPr/>
        </p:nvPicPr>
        <p:blipFill>
          <a:blip r:embed="rId2"/>
          <a:stretch>
            <a:fillRect/>
          </a:stretch>
        </p:blipFill>
        <p:spPr>
          <a:xfrm>
            <a:off x="1244184" y="2830994"/>
            <a:ext cx="8948687" cy="3212360"/>
          </a:xfrm>
          <a:prstGeom prst="rect">
            <a:avLst/>
          </a:prstGeom>
        </p:spPr>
      </p:pic>
    </p:spTree>
    <p:extLst>
      <p:ext uri="{BB962C8B-B14F-4D97-AF65-F5344CB8AC3E}">
        <p14:creationId xmlns:p14="http://schemas.microsoft.com/office/powerpoint/2010/main" val="209102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E031-2D0B-42C5-A2BD-3D210AB9F40B}"/>
              </a:ext>
            </a:extLst>
          </p:cNvPr>
          <p:cNvSpPr>
            <a:spLocks noGrp="1"/>
          </p:cNvSpPr>
          <p:nvPr>
            <p:ph type="title"/>
          </p:nvPr>
        </p:nvSpPr>
        <p:spPr/>
        <p:txBody>
          <a:bodyPr>
            <a:normAutofit/>
          </a:bodyPr>
          <a:lstStyle/>
          <a:p>
            <a:pPr algn="ctr"/>
            <a:r>
              <a:rPr lang="en-IN" sz="3200" b="1" dirty="0">
                <a:latin typeface="Calibri" panose="020F0502020204030204" pitchFamily="34" charset="0"/>
                <a:ea typeface="Calibri" panose="020F0502020204030204" pitchFamily="34" charset="0"/>
                <a:cs typeface="Times New Roman" panose="02020603050405020304" pitchFamily="18" charset="0"/>
              </a:rPr>
              <a:t>C</a:t>
            </a:r>
            <a:r>
              <a:rPr lang="en-IN" sz="3200" b="1" dirty="0">
                <a:effectLst/>
                <a:latin typeface="Calibri" panose="020F0502020204030204" pitchFamily="34" charset="0"/>
                <a:ea typeface="Calibri" panose="020F0502020204030204" pitchFamily="34" charset="0"/>
                <a:cs typeface="Times New Roman" panose="02020603050405020304" pitchFamily="18" charset="0"/>
              </a:rPr>
              <a:t>ustomer Info</a:t>
            </a:r>
            <a:endParaRPr lang="en-IN" sz="3200" dirty="0"/>
          </a:p>
        </p:txBody>
      </p:sp>
      <p:sp>
        <p:nvSpPr>
          <p:cNvPr id="3" name="Content Placeholder 2">
            <a:extLst>
              <a:ext uri="{FF2B5EF4-FFF2-40B4-BE49-F238E27FC236}">
                <a16:creationId xmlns:a16="http://schemas.microsoft.com/office/drawing/2014/main" id="{1A24DFC1-C99E-4215-B49F-3A7FBFDAB269}"/>
              </a:ext>
            </a:extLst>
          </p:cNvPr>
          <p:cNvSpPr>
            <a:spLocks noGrp="1"/>
          </p:cNvSpPr>
          <p:nvPr>
            <p:ph idx="1"/>
          </p:nvPr>
        </p:nvSpPr>
        <p:spPr>
          <a:xfrm>
            <a:off x="394447" y="2336872"/>
            <a:ext cx="10712824" cy="4162539"/>
          </a:xfrm>
        </p:spPr>
        <p:txBody>
          <a:bodyPr/>
          <a:lstStyle/>
          <a:p>
            <a:endParaRPr lang="en-US" dirty="0"/>
          </a:p>
          <a:p>
            <a:pPr>
              <a:buFont typeface="Arial" panose="020B0604020202020204" pitchFamily="34" charset="0"/>
              <a:buChar char="•"/>
            </a:pPr>
            <a:r>
              <a:rPr lang="en-US" sz="1800" dirty="0">
                <a:latin typeface="Arial" panose="020B0604020202020204" pitchFamily="34" charset="0"/>
                <a:cs typeface="Arial" panose="020B0604020202020204" pitchFamily="34" charset="0"/>
              </a:rPr>
              <a:t>Load the table into the system.</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Modify the gender and age fields by matching them with the corresponding customer ID.</a:t>
            </a:r>
          </a:p>
          <a:p>
            <a:pPr marL="0" indent="0">
              <a:buNone/>
            </a:pPr>
            <a:r>
              <a:rPr lang="en-US" sz="1800" dirty="0">
                <a:latin typeface="Arial" panose="020B0604020202020204" pitchFamily="34" charset="0"/>
                <a:cs typeface="Arial" panose="020B0604020202020204" pitchFamily="34" charset="0"/>
              </a:rPr>
              <a:t>    </a:t>
            </a:r>
          </a:p>
          <a:p>
            <a:pPr marL="0" indent="0">
              <a:buNone/>
            </a:pPr>
            <a:r>
              <a:rPr lang="en-US" sz="1800" dirty="0">
                <a:latin typeface="Arial" panose="020B0604020202020204" pitchFamily="34" charset="0"/>
                <a:cs typeface="Arial" panose="020B0604020202020204" pitchFamily="34" charset="0"/>
              </a:rPr>
              <a:t>      For example:</a:t>
            </a:r>
          </a:p>
          <a:p>
            <a:pPr marL="0" indent="0">
              <a:buNone/>
            </a:pPr>
            <a:endParaRPr lang="en-US" dirty="0"/>
          </a:p>
          <a:p>
            <a:endParaRPr lang="en-IN" dirty="0"/>
          </a:p>
        </p:txBody>
      </p:sp>
      <p:pic>
        <p:nvPicPr>
          <p:cNvPr id="5" name="Picture 4">
            <a:extLst>
              <a:ext uri="{FF2B5EF4-FFF2-40B4-BE49-F238E27FC236}">
                <a16:creationId xmlns:a16="http://schemas.microsoft.com/office/drawing/2014/main" id="{EA5948EF-2CA3-465A-BDEF-146EEC672589}"/>
              </a:ext>
            </a:extLst>
          </p:cNvPr>
          <p:cNvPicPr>
            <a:picLocks noChangeAspect="1"/>
          </p:cNvPicPr>
          <p:nvPr/>
        </p:nvPicPr>
        <p:blipFill>
          <a:blip r:embed="rId2"/>
          <a:stretch>
            <a:fillRect/>
          </a:stretch>
        </p:blipFill>
        <p:spPr>
          <a:xfrm>
            <a:off x="817012" y="4305505"/>
            <a:ext cx="4572997" cy="1506070"/>
          </a:xfrm>
          <a:prstGeom prst="rect">
            <a:avLst/>
          </a:prstGeom>
        </p:spPr>
      </p:pic>
      <p:pic>
        <p:nvPicPr>
          <p:cNvPr id="7" name="Picture 6">
            <a:extLst>
              <a:ext uri="{FF2B5EF4-FFF2-40B4-BE49-F238E27FC236}">
                <a16:creationId xmlns:a16="http://schemas.microsoft.com/office/drawing/2014/main" id="{9DD758AE-AA14-421D-9C10-A3B04513A39D}"/>
              </a:ext>
            </a:extLst>
          </p:cNvPr>
          <p:cNvPicPr>
            <a:picLocks noChangeAspect="1"/>
          </p:cNvPicPr>
          <p:nvPr/>
        </p:nvPicPr>
        <p:blipFill>
          <a:blip r:embed="rId3"/>
          <a:stretch>
            <a:fillRect/>
          </a:stretch>
        </p:blipFill>
        <p:spPr>
          <a:xfrm>
            <a:off x="6096000" y="4214064"/>
            <a:ext cx="4305280" cy="1506070"/>
          </a:xfrm>
          <a:prstGeom prst="rect">
            <a:avLst/>
          </a:prstGeom>
        </p:spPr>
      </p:pic>
    </p:spTree>
    <p:extLst>
      <p:ext uri="{BB962C8B-B14F-4D97-AF65-F5344CB8AC3E}">
        <p14:creationId xmlns:p14="http://schemas.microsoft.com/office/powerpoint/2010/main" val="32668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5A07-F484-430B-B3BE-D9CB34977576}"/>
              </a:ext>
            </a:extLst>
          </p:cNvPr>
          <p:cNvSpPr>
            <a:spLocks noGrp="1"/>
          </p:cNvSpPr>
          <p:nvPr>
            <p:ph type="title"/>
          </p:nvPr>
        </p:nvSpPr>
        <p:spPr/>
        <p:txBody>
          <a:bodyPr>
            <a:normAutofit/>
          </a:bodyPr>
          <a:lstStyle/>
          <a:p>
            <a:pPr algn="ctr"/>
            <a:r>
              <a:rPr lang="en-IN" sz="2800" b="1" dirty="0">
                <a:effectLst/>
                <a:latin typeface="Arial" panose="020B0604020202020204" pitchFamily="34" charset="0"/>
                <a:ea typeface="Calibri" panose="020F0502020204030204" pitchFamily="34" charset="0"/>
                <a:cs typeface="Arial" panose="020B0604020202020204" pitchFamily="34" charset="0"/>
              </a:rPr>
              <a:t>Country State And Region</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CE67B4F-D665-42D9-B38C-96AF7449B8D7}"/>
              </a:ext>
            </a:extLst>
          </p:cNvPr>
          <p:cNvSpPr>
            <a:spLocks noGrp="1"/>
          </p:cNvSpPr>
          <p:nvPr>
            <p:ph idx="1"/>
          </p:nvPr>
        </p:nvSpPr>
        <p:spPr>
          <a:xfrm>
            <a:off x="680321" y="2336872"/>
            <a:ext cx="10462808" cy="4108751"/>
          </a:xfrm>
        </p:spPr>
        <p:txBody>
          <a:bodyPr/>
          <a:lstStyle/>
          <a:p>
            <a:r>
              <a:rPr lang="en-US" sz="2000" dirty="0">
                <a:latin typeface="Arial" panose="020B0604020202020204" pitchFamily="34" charset="0"/>
                <a:cs typeface="Arial" panose="020B0604020202020204" pitchFamily="34" charset="0"/>
              </a:rPr>
              <a:t>Load the table into the system.</a:t>
            </a:r>
          </a:p>
          <a:p>
            <a:r>
              <a:rPr lang="en-US" sz="2000" dirty="0">
                <a:latin typeface="Arial" panose="020B0604020202020204" pitchFamily="34" charset="0"/>
                <a:cs typeface="Arial" panose="020B0604020202020204" pitchFamily="34" charset="0"/>
              </a:rPr>
              <a:t>Combine all five tables by joining them without duplicating any</a:t>
            </a:r>
          </a:p>
          <a:p>
            <a:pPr marL="0" indent="0">
              <a:buNone/>
            </a:pPr>
            <a:r>
              <a:rPr lang="en-US" sz="2000" dirty="0">
                <a:latin typeface="Arial" panose="020B0604020202020204" pitchFamily="34" charset="0"/>
                <a:cs typeface="Arial" panose="020B0604020202020204" pitchFamily="34" charset="0"/>
              </a:rPr>
              <a:t>  fields.</a:t>
            </a:r>
          </a:p>
          <a:p>
            <a:pPr marL="0" indent="0">
              <a:buNone/>
            </a:pPr>
            <a:endParaRPr lang="en-IN" dirty="0"/>
          </a:p>
        </p:txBody>
      </p:sp>
      <p:pic>
        <p:nvPicPr>
          <p:cNvPr id="7" name="Picture 6">
            <a:extLst>
              <a:ext uri="{FF2B5EF4-FFF2-40B4-BE49-F238E27FC236}">
                <a16:creationId xmlns:a16="http://schemas.microsoft.com/office/drawing/2014/main" id="{AC0C7F2F-FEA8-4854-B9B2-9C0A31DA127D}"/>
              </a:ext>
            </a:extLst>
          </p:cNvPr>
          <p:cNvPicPr>
            <a:picLocks noChangeAspect="1"/>
          </p:cNvPicPr>
          <p:nvPr/>
        </p:nvPicPr>
        <p:blipFill>
          <a:blip r:embed="rId2"/>
          <a:stretch>
            <a:fillRect/>
          </a:stretch>
        </p:blipFill>
        <p:spPr>
          <a:xfrm>
            <a:off x="1048871" y="3567138"/>
            <a:ext cx="9379782" cy="2205125"/>
          </a:xfrm>
          <a:prstGeom prst="rect">
            <a:avLst/>
          </a:prstGeom>
        </p:spPr>
      </p:pic>
    </p:spTree>
    <p:extLst>
      <p:ext uri="{BB962C8B-B14F-4D97-AF65-F5344CB8AC3E}">
        <p14:creationId xmlns:p14="http://schemas.microsoft.com/office/powerpoint/2010/main" val="59725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7877-8315-4760-93EC-1607D85C39F1}"/>
              </a:ext>
            </a:extLst>
          </p:cNvPr>
          <p:cNvSpPr>
            <a:spLocks noGrp="1"/>
          </p:cNvSpPr>
          <p:nvPr>
            <p:ph type="title"/>
          </p:nvPr>
        </p:nvSpPr>
        <p:spPr/>
        <p:txBody>
          <a:bodyPr>
            <a:normAutofit/>
          </a:bodyPr>
          <a:lstStyle/>
          <a:p>
            <a:pPr algn="ctr"/>
            <a:r>
              <a:rPr lang="en-IN" sz="3200" b="1" dirty="0">
                <a:effectLst/>
                <a:latin typeface="Arial" panose="020B0604020202020204" pitchFamily="34" charset="0"/>
                <a:ea typeface="Calibri" panose="020F0502020204030204" pitchFamily="34" charset="0"/>
                <a:cs typeface="Arial" panose="020B0604020202020204" pitchFamily="34" charset="0"/>
              </a:rPr>
              <a:t>Country State And Region</a:t>
            </a:r>
            <a:endParaRPr lang="en-IN" sz="3200" dirty="0"/>
          </a:p>
        </p:txBody>
      </p:sp>
      <p:sp>
        <p:nvSpPr>
          <p:cNvPr id="3" name="Content Placeholder 2">
            <a:extLst>
              <a:ext uri="{FF2B5EF4-FFF2-40B4-BE49-F238E27FC236}">
                <a16:creationId xmlns:a16="http://schemas.microsoft.com/office/drawing/2014/main" id="{08E03F03-238C-4B80-BA70-BF839E673E1F}"/>
              </a:ext>
            </a:extLst>
          </p:cNvPr>
          <p:cNvSpPr>
            <a:spLocks noGrp="1"/>
          </p:cNvSpPr>
          <p:nvPr>
            <p:ph idx="1"/>
          </p:nvPr>
        </p:nvSpPr>
        <p:spPr>
          <a:xfrm>
            <a:off x="680321" y="2103120"/>
            <a:ext cx="9943344" cy="3833069"/>
          </a:xfrm>
        </p:spPr>
        <p:txBody>
          <a:bodyPr/>
          <a:lstStyle/>
          <a:p>
            <a:r>
              <a:rPr lang="en-US" dirty="0"/>
              <a:t>Identify and highlight discrepancies or mismatched data by using joins</a:t>
            </a:r>
          </a:p>
          <a:p>
            <a:pPr marL="0" indent="0">
              <a:buNone/>
            </a:pPr>
            <a:r>
              <a:rPr lang="en-US" dirty="0"/>
              <a:t>    </a:t>
            </a:r>
            <a:endParaRPr lang="en-IN" dirty="0"/>
          </a:p>
        </p:txBody>
      </p:sp>
      <p:pic>
        <p:nvPicPr>
          <p:cNvPr id="5" name="Picture 4">
            <a:extLst>
              <a:ext uri="{FF2B5EF4-FFF2-40B4-BE49-F238E27FC236}">
                <a16:creationId xmlns:a16="http://schemas.microsoft.com/office/drawing/2014/main" id="{71A0705E-DAAA-457D-BDEE-0357BDB79CB1}"/>
              </a:ext>
            </a:extLst>
          </p:cNvPr>
          <p:cNvPicPr>
            <a:picLocks noChangeAspect="1"/>
          </p:cNvPicPr>
          <p:nvPr/>
        </p:nvPicPr>
        <p:blipFill>
          <a:blip r:embed="rId2"/>
          <a:stretch>
            <a:fillRect/>
          </a:stretch>
        </p:blipFill>
        <p:spPr>
          <a:xfrm>
            <a:off x="1047404" y="3181265"/>
            <a:ext cx="9318567" cy="2338386"/>
          </a:xfrm>
          <a:prstGeom prst="rect">
            <a:avLst/>
          </a:prstGeom>
        </p:spPr>
      </p:pic>
    </p:spTree>
    <p:extLst>
      <p:ext uri="{BB962C8B-B14F-4D97-AF65-F5344CB8AC3E}">
        <p14:creationId xmlns:p14="http://schemas.microsoft.com/office/powerpoint/2010/main" val="376244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92EC-F3CA-4CBD-A7CD-E0B037FF85A5}"/>
              </a:ext>
            </a:extLst>
          </p:cNvPr>
          <p:cNvSpPr>
            <a:spLocks noGrp="1"/>
          </p:cNvSpPr>
          <p:nvPr>
            <p:ph type="title"/>
          </p:nvPr>
        </p:nvSpPr>
        <p:spPr/>
        <p:txBody>
          <a:bodyPr>
            <a:normAutofit/>
          </a:bodyPr>
          <a:lstStyle/>
          <a:p>
            <a:pPr algn="ctr"/>
            <a:r>
              <a:rPr lang="en-IN" sz="2800" dirty="0"/>
              <a:t>Customer Interest Analysis</a:t>
            </a:r>
          </a:p>
        </p:txBody>
      </p:sp>
      <p:sp>
        <p:nvSpPr>
          <p:cNvPr id="3" name="Content Placeholder 2">
            <a:extLst>
              <a:ext uri="{FF2B5EF4-FFF2-40B4-BE49-F238E27FC236}">
                <a16:creationId xmlns:a16="http://schemas.microsoft.com/office/drawing/2014/main" id="{BA9BBD35-81D0-4E13-BDEE-B23E1B1B33AA}"/>
              </a:ext>
            </a:extLst>
          </p:cNvPr>
          <p:cNvSpPr>
            <a:spLocks noGrp="1"/>
          </p:cNvSpPr>
          <p:nvPr>
            <p:ph idx="1"/>
          </p:nvPr>
        </p:nvSpPr>
        <p:spPr>
          <a:xfrm>
            <a:off x="680321" y="2336873"/>
            <a:ext cx="10309104" cy="3599316"/>
          </a:xfrm>
        </p:spPr>
        <p:txBody>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Calculate monthly interest amt and annual interest amt based on loan amt</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Create all the above fields as a table </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Table name - customer </a:t>
            </a:r>
            <a:r>
              <a:rPr lang="en-IN" sz="1800" kern="100" dirty="0">
                <a:latin typeface="Calibri" panose="020F0502020204030204" pitchFamily="34" charset="0"/>
                <a:ea typeface="Calibri" panose="020F0502020204030204" pitchFamily="34" charset="0"/>
                <a:cs typeface="Times New Roman" panose="02020603050405020304" pitchFamily="18" charset="0"/>
              </a:rPr>
              <a:t>loan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analysis</a:t>
            </a:r>
          </a:p>
          <a:p>
            <a:pPr marL="342900" lvl="0" indent="-342900">
              <a:lnSpc>
                <a:spcPct val="107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275423B-2155-4730-A144-58256D8ABB21}"/>
              </a:ext>
            </a:extLst>
          </p:cNvPr>
          <p:cNvPicPr>
            <a:picLocks noChangeAspect="1"/>
          </p:cNvPicPr>
          <p:nvPr/>
        </p:nvPicPr>
        <p:blipFill>
          <a:blip r:embed="rId2"/>
          <a:stretch>
            <a:fillRect/>
          </a:stretch>
        </p:blipFill>
        <p:spPr>
          <a:xfrm>
            <a:off x="972589" y="3765664"/>
            <a:ext cx="9476509" cy="1753987"/>
          </a:xfrm>
          <a:prstGeom prst="rect">
            <a:avLst/>
          </a:prstGeom>
        </p:spPr>
      </p:pic>
    </p:spTree>
    <p:extLst>
      <p:ext uri="{BB962C8B-B14F-4D97-AF65-F5344CB8AC3E}">
        <p14:creationId xmlns:p14="http://schemas.microsoft.com/office/powerpoint/2010/main" val="244212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D981-9AA2-4557-8782-D4FC1026EFF5}"/>
              </a:ext>
            </a:extLst>
          </p:cNvPr>
          <p:cNvSpPr>
            <a:spLocks noGrp="1"/>
          </p:cNvSpPr>
          <p:nvPr>
            <p:ph type="title"/>
          </p:nvPr>
        </p:nvSpPr>
        <p:spPr/>
        <p:txBody>
          <a:bodyPr/>
          <a:lstStyle/>
          <a:p>
            <a:pPr algn="ctr"/>
            <a:r>
              <a:rPr lang="en-IN" dirty="0"/>
              <a:t>MYSQL</a:t>
            </a:r>
          </a:p>
        </p:txBody>
      </p:sp>
      <p:sp>
        <p:nvSpPr>
          <p:cNvPr id="3" name="Content Placeholder 2">
            <a:extLst>
              <a:ext uri="{FF2B5EF4-FFF2-40B4-BE49-F238E27FC236}">
                <a16:creationId xmlns:a16="http://schemas.microsoft.com/office/drawing/2014/main" id="{622D6616-1846-4C0A-B9EF-F8FA4FC9F500}"/>
              </a:ext>
            </a:extLst>
          </p:cNvPr>
          <p:cNvSpPr>
            <a:spLocks noGrp="1"/>
          </p:cNvSpPr>
          <p:nvPr>
            <p:ph idx="1"/>
          </p:nvPr>
        </p:nvSpPr>
        <p:spPr/>
        <p:txBody>
          <a:bodyPr/>
          <a:lstStyle/>
          <a:p>
            <a:pPr algn="l"/>
            <a:r>
              <a:rPr lang="en-US" sz="2000" b="1" dirty="0">
                <a:latin typeface="Arial" panose="020B0604020202020204" pitchFamily="34" charset="0"/>
                <a:cs typeface="Arial" panose="020B0604020202020204" pitchFamily="34" charset="0"/>
              </a:rPr>
              <a:t>MySQL is the most popular open source relational database management system.</a:t>
            </a:r>
          </a:p>
          <a:p>
            <a:pPr algn="l"/>
            <a:r>
              <a:rPr lang="en-US" sz="2000" b="1" dirty="0">
                <a:latin typeface="Arial" panose="020B0604020202020204" pitchFamily="34" charset="0"/>
                <a:cs typeface="Arial" panose="020B0604020202020204" pitchFamily="34" charset="0"/>
              </a:rPr>
              <a:t>MySQL used for developing various web based software development.</a:t>
            </a:r>
          </a:p>
          <a:p>
            <a:pPr algn="l"/>
            <a:r>
              <a:rPr lang="en-US" sz="2000" b="1" dirty="0">
                <a:latin typeface="Arial" panose="020B0604020202020204" pitchFamily="34" charset="0"/>
                <a:cs typeface="Arial" panose="020B0604020202020204" pitchFamily="34" charset="0"/>
              </a:rPr>
              <a:t>Developed by company MySQL AB. (Based on CNC++)</a:t>
            </a:r>
          </a:p>
          <a:p>
            <a:endParaRPr lang="en-IN" dirty="0"/>
          </a:p>
        </p:txBody>
      </p:sp>
    </p:spTree>
    <p:extLst>
      <p:ext uri="{BB962C8B-B14F-4D97-AF65-F5344CB8AC3E}">
        <p14:creationId xmlns:p14="http://schemas.microsoft.com/office/powerpoint/2010/main" val="339307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10D0-517C-43AE-9171-10D93CDCC8C1}"/>
              </a:ext>
            </a:extLst>
          </p:cNvPr>
          <p:cNvSpPr>
            <a:spLocks noGrp="1"/>
          </p:cNvSpPr>
          <p:nvPr>
            <p:ph type="title"/>
          </p:nvPr>
        </p:nvSpPr>
        <p:spPr/>
        <p:txBody>
          <a:bodyPr/>
          <a:lstStyle/>
          <a:p>
            <a:pPr algn="ctr"/>
            <a:r>
              <a:rPr lang="en-IN" dirty="0"/>
              <a:t>Stored Procedure</a:t>
            </a:r>
          </a:p>
        </p:txBody>
      </p:sp>
      <p:sp>
        <p:nvSpPr>
          <p:cNvPr id="5" name="Rectangle 2">
            <a:extLst>
              <a:ext uri="{FF2B5EF4-FFF2-40B4-BE49-F238E27FC236}">
                <a16:creationId xmlns:a16="http://schemas.microsoft.com/office/drawing/2014/main" id="{08D0BCB9-D9EE-4E5A-974B-3ADDF81644B9}"/>
              </a:ext>
            </a:extLst>
          </p:cNvPr>
          <p:cNvSpPr>
            <a:spLocks noGrp="1" noChangeArrowheads="1"/>
          </p:cNvSpPr>
          <p:nvPr>
            <p:ph idx="1"/>
          </p:nvPr>
        </p:nvSpPr>
        <p:spPr bwMode="auto">
          <a:xfrm>
            <a:off x="497441" y="2051205"/>
            <a:ext cx="1098243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Filter out customers with a high CIBIL score (Output 3).</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Filter customers belonging to the "Home Office" and "Corporate" segments (Output 4).</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Store both </a:t>
            </a:r>
            <a:r>
              <a:rPr lang="en-US" altLang="en-US" sz="1800" dirty="0">
                <a:latin typeface="Arial" panose="020B0604020202020204" pitchFamily="34" charset="0"/>
              </a:rPr>
              <a:t>M</a:t>
            </a:r>
            <a:r>
              <a:rPr kumimoji="0" lang="en-US" altLang="en-US" sz="1800" b="0" i="0" u="none" strike="noStrike" cap="none" normalizeH="0" baseline="0" dirty="0">
                <a:ln>
                  <a:noFill/>
                </a:ln>
                <a:solidFill>
                  <a:schemeClr val="tx1"/>
                </a:solidFill>
                <a:effectLst/>
                <a:latin typeface="Arial" panose="020B0604020202020204" pitchFamily="34" charset="0"/>
              </a:rPr>
              <a:t>ismatching, Output 3 and Output 4 as part of a stored procedure for future use or reporting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Finally export the output as a csv file , script to share with colleague for collaboration and also  for future analysis.</a:t>
            </a:r>
          </a:p>
        </p:txBody>
      </p:sp>
      <p:pic>
        <p:nvPicPr>
          <p:cNvPr id="7" name="Picture 6">
            <a:extLst>
              <a:ext uri="{FF2B5EF4-FFF2-40B4-BE49-F238E27FC236}">
                <a16:creationId xmlns:a16="http://schemas.microsoft.com/office/drawing/2014/main" id="{4E5F0098-93FF-4F9C-AC99-3E7A88B33088}"/>
              </a:ext>
            </a:extLst>
          </p:cNvPr>
          <p:cNvPicPr>
            <a:picLocks noChangeAspect="1"/>
          </p:cNvPicPr>
          <p:nvPr/>
        </p:nvPicPr>
        <p:blipFill>
          <a:blip r:embed="rId2"/>
          <a:stretch>
            <a:fillRect/>
          </a:stretch>
        </p:blipFill>
        <p:spPr>
          <a:xfrm>
            <a:off x="1105593" y="3745572"/>
            <a:ext cx="9493134" cy="2753840"/>
          </a:xfrm>
          <a:prstGeom prst="rect">
            <a:avLst/>
          </a:prstGeom>
        </p:spPr>
      </p:pic>
    </p:spTree>
    <p:extLst>
      <p:ext uri="{BB962C8B-B14F-4D97-AF65-F5344CB8AC3E}">
        <p14:creationId xmlns:p14="http://schemas.microsoft.com/office/powerpoint/2010/main" val="2801107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153D-2E7D-401D-A22B-9AFD378ED988}"/>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C77583E9-56FD-4938-AED9-394EF0F4F4B5}"/>
              </a:ext>
            </a:extLst>
          </p:cNvPr>
          <p:cNvSpPr>
            <a:spLocks noGrp="1"/>
          </p:cNvSpPr>
          <p:nvPr>
            <p:ph idx="1"/>
          </p:nvPr>
        </p:nvSpPr>
        <p:spPr>
          <a:xfrm>
            <a:off x="680321" y="2202873"/>
            <a:ext cx="9613861" cy="3733316"/>
          </a:xfrm>
        </p:spPr>
        <p:txBody>
          <a:bodyPr>
            <a:normAutofit/>
          </a:bodyPr>
          <a:lstStyle/>
          <a:p>
            <a:pPr marL="0" indent="0">
              <a:buNone/>
            </a:pPr>
            <a:r>
              <a:rPr lang="en-US" sz="1800" dirty="0">
                <a:latin typeface="Arial" panose="020B0604020202020204" pitchFamily="34" charset="0"/>
                <a:cs typeface="Arial" panose="020B0604020202020204" pitchFamily="34" charset="0"/>
              </a:rPr>
              <a:t>Loan management system analysis helps in:</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Risk-Based Pricing Implementation Leverage CIBIL score analysis to develop a more nuanced pricing strategy</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Tailor interest rates to individual risk profiles, optimizing risk-reward balance</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Continual refinement of credit scoring models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Development of area-specific loan products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Implementation of income-based loan limits and terms</a:t>
            </a:r>
          </a:p>
        </p:txBody>
      </p:sp>
    </p:spTree>
    <p:extLst>
      <p:ext uri="{BB962C8B-B14F-4D97-AF65-F5344CB8AC3E}">
        <p14:creationId xmlns:p14="http://schemas.microsoft.com/office/powerpoint/2010/main" val="3038298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73DE9-C4DD-4FAC-8F63-8DF91E5808AB}"/>
              </a:ext>
            </a:extLst>
          </p:cNvPr>
          <p:cNvSpPr>
            <a:spLocks noGrp="1"/>
          </p:cNvSpPr>
          <p:nvPr>
            <p:ph idx="1"/>
          </p:nvPr>
        </p:nvSpPr>
        <p:spPr>
          <a:xfrm>
            <a:off x="2065866" y="2912533"/>
            <a:ext cx="7603067" cy="1058334"/>
          </a:xfrm>
        </p:spPr>
        <p:txBody>
          <a:bodyPr>
            <a:normAutofit/>
          </a:bodyPr>
          <a:lstStyle/>
          <a:p>
            <a:pPr marL="0" indent="0" algn="ctr">
              <a:buNone/>
            </a:pPr>
            <a:r>
              <a:rPr lang="en-IN" sz="4800" dirty="0"/>
              <a:t>Thank you !</a:t>
            </a:r>
          </a:p>
        </p:txBody>
      </p:sp>
    </p:spTree>
    <p:extLst>
      <p:ext uri="{BB962C8B-B14F-4D97-AF65-F5344CB8AC3E}">
        <p14:creationId xmlns:p14="http://schemas.microsoft.com/office/powerpoint/2010/main" val="20588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2FE5-C515-4436-928C-1AE47C11D36F}"/>
              </a:ext>
            </a:extLst>
          </p:cNvPr>
          <p:cNvSpPr>
            <a:spLocks noGrp="1"/>
          </p:cNvSpPr>
          <p:nvPr>
            <p:ph type="title"/>
          </p:nvPr>
        </p:nvSpPr>
        <p:spPr/>
        <p:txBody>
          <a:bodyPr/>
          <a:lstStyle/>
          <a:p>
            <a:pPr algn="ctr"/>
            <a:r>
              <a:rPr lang="en-US" dirty="0"/>
              <a:t>Features of MYSQL</a:t>
            </a:r>
            <a:endParaRPr lang="en-IN" dirty="0"/>
          </a:p>
        </p:txBody>
      </p:sp>
      <p:sp>
        <p:nvSpPr>
          <p:cNvPr id="3" name="Content Placeholder 2">
            <a:extLst>
              <a:ext uri="{FF2B5EF4-FFF2-40B4-BE49-F238E27FC236}">
                <a16:creationId xmlns:a16="http://schemas.microsoft.com/office/drawing/2014/main" id="{8C044EB7-0DD4-4845-B755-35AA659C5683}"/>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Relational Database Management System (RDBMS)</a:t>
            </a:r>
          </a:p>
          <a:p>
            <a:r>
              <a:rPr lang="en-US" sz="2000" dirty="0">
                <a:latin typeface="Arial" panose="020B0604020202020204" pitchFamily="34" charset="0"/>
                <a:cs typeface="Arial" panose="020B0604020202020204" pitchFamily="34" charset="0"/>
              </a:rPr>
              <a:t>Easy to use</a:t>
            </a:r>
          </a:p>
          <a:p>
            <a:r>
              <a:rPr lang="en-US" sz="2000" dirty="0">
                <a:latin typeface="Arial" panose="020B0604020202020204" pitchFamily="34" charset="0"/>
                <a:cs typeface="Arial" panose="020B0604020202020204" pitchFamily="34" charset="0"/>
              </a:rPr>
              <a:t>Storing Data is secure</a:t>
            </a:r>
          </a:p>
          <a:p>
            <a:r>
              <a:rPr lang="en-US" sz="2000" dirty="0">
                <a:latin typeface="Arial" panose="020B0604020202020204" pitchFamily="34" charset="0"/>
                <a:cs typeface="Arial" panose="020B0604020202020204" pitchFamily="34" charset="0"/>
              </a:rPr>
              <a:t>Open Source &amp; Free to download</a:t>
            </a:r>
          </a:p>
          <a:p>
            <a:r>
              <a:rPr lang="en-US" sz="2000" dirty="0">
                <a:latin typeface="Arial" panose="020B0604020202020204" pitchFamily="34" charset="0"/>
                <a:cs typeface="Arial" panose="020B0604020202020204" pitchFamily="34" charset="0"/>
              </a:rPr>
              <a:t>Compatible on many Operating systems</a:t>
            </a:r>
            <a:r>
              <a:rPr lang="en-US" dirty="0"/>
              <a:t>.</a:t>
            </a:r>
          </a:p>
          <a:p>
            <a:pPr marL="0" indent="0">
              <a:buNone/>
            </a:pPr>
            <a:endParaRPr lang="en-IN" dirty="0"/>
          </a:p>
        </p:txBody>
      </p:sp>
    </p:spTree>
    <p:extLst>
      <p:ext uri="{BB962C8B-B14F-4D97-AF65-F5344CB8AC3E}">
        <p14:creationId xmlns:p14="http://schemas.microsoft.com/office/powerpoint/2010/main" val="231297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62B4-2650-4738-84F3-C7843B496748}"/>
              </a:ext>
            </a:extLst>
          </p:cNvPr>
          <p:cNvSpPr>
            <a:spLocks noGrp="1"/>
          </p:cNvSpPr>
          <p:nvPr>
            <p:ph type="title"/>
          </p:nvPr>
        </p:nvSpPr>
        <p:spPr/>
        <p:txBody>
          <a:bodyPr/>
          <a:lstStyle/>
          <a:p>
            <a:pPr algn="ctr"/>
            <a:r>
              <a:rPr lang="en-IN" dirty="0"/>
              <a:t>Types of databases</a:t>
            </a:r>
          </a:p>
        </p:txBody>
      </p:sp>
      <p:sp>
        <p:nvSpPr>
          <p:cNvPr id="3" name="Content Placeholder 2">
            <a:extLst>
              <a:ext uri="{FF2B5EF4-FFF2-40B4-BE49-F238E27FC236}">
                <a16:creationId xmlns:a16="http://schemas.microsoft.com/office/drawing/2014/main" id="{27781F30-4728-4742-9E76-966CF9A34D45}"/>
              </a:ext>
            </a:extLst>
          </p:cNvPr>
          <p:cNvSpPr>
            <a:spLocks noGrp="1"/>
          </p:cNvSpPr>
          <p:nvPr>
            <p:ph idx="1"/>
          </p:nvPr>
        </p:nvSpPr>
        <p:spPr>
          <a:xfrm>
            <a:off x="680321" y="2336873"/>
            <a:ext cx="9613861" cy="3767900"/>
          </a:xfrm>
        </p:spPr>
        <p:txBody>
          <a:bodyPr>
            <a:normAutofit/>
          </a:bodyPr>
          <a:lstStyle/>
          <a:p>
            <a:r>
              <a:rPr lang="en-IN" sz="2000" b="1" dirty="0">
                <a:latin typeface="Arial" panose="020B0604020202020204" pitchFamily="34" charset="0"/>
                <a:cs typeface="Arial" panose="020B0604020202020204" pitchFamily="34" charset="0"/>
              </a:rPr>
              <a:t>Mysql      </a:t>
            </a:r>
          </a:p>
          <a:p>
            <a:r>
              <a:rPr lang="en-IN" sz="2000" dirty="0">
                <a:latin typeface="Arial" panose="020B0604020202020204" pitchFamily="34" charset="0"/>
                <a:cs typeface="Arial" panose="020B0604020202020204" pitchFamily="34" charset="0"/>
              </a:rPr>
              <a:t>Postgresql     </a:t>
            </a:r>
          </a:p>
          <a:p>
            <a:r>
              <a:rPr lang="en-IN" sz="2000" b="1" dirty="0">
                <a:latin typeface="Arial" panose="020B0604020202020204" pitchFamily="34" charset="0"/>
                <a:cs typeface="Arial" panose="020B0604020202020204" pitchFamily="34" charset="0"/>
              </a:rPr>
              <a:t>Microsoft SQL Server</a:t>
            </a:r>
          </a:p>
          <a:p>
            <a:r>
              <a:rPr lang="en-IN" sz="2000" dirty="0">
                <a:latin typeface="Arial" panose="020B0604020202020204" pitchFamily="34" charset="0"/>
                <a:cs typeface="Arial" panose="020B0604020202020204" pitchFamily="34" charset="0"/>
              </a:rPr>
              <a:t>Oracle Database</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Sqlite</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Mariadb</a:t>
            </a:r>
          </a:p>
          <a:p>
            <a:r>
              <a:rPr lang="en-IN" sz="2000" dirty="0">
                <a:latin typeface="Arial" panose="020B0604020202020204" pitchFamily="34" charset="0"/>
                <a:cs typeface="Arial" panose="020B0604020202020204" pitchFamily="34" charset="0"/>
              </a:rPr>
              <a:t>Amazon Aurora</a:t>
            </a:r>
          </a:p>
          <a:p>
            <a:r>
              <a:rPr lang="en-IN" sz="2000" dirty="0">
                <a:latin typeface="Arial" panose="020B0604020202020204" pitchFamily="34" charset="0"/>
                <a:cs typeface="Arial" panose="020B0604020202020204" pitchFamily="34" charset="0"/>
              </a:rPr>
              <a:t>Sap Hana</a:t>
            </a:r>
          </a:p>
          <a:p>
            <a:r>
              <a:rPr lang="en-IN" sz="2000" dirty="0">
                <a:latin typeface="Arial" panose="020B0604020202020204" pitchFamily="34" charset="0"/>
                <a:cs typeface="Arial" panose="020B0604020202020204" pitchFamily="34" charset="0"/>
              </a:rPr>
              <a:t>Navigator</a:t>
            </a:r>
          </a:p>
          <a:p>
            <a:endParaRPr lang="en-IN" dirty="0"/>
          </a:p>
        </p:txBody>
      </p:sp>
    </p:spTree>
    <p:extLst>
      <p:ext uri="{BB962C8B-B14F-4D97-AF65-F5344CB8AC3E}">
        <p14:creationId xmlns:p14="http://schemas.microsoft.com/office/powerpoint/2010/main" val="270369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3310-AFD6-47F4-8058-82978E41D5CB}"/>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74811A32-8A37-47FF-A407-82196D8ACA1D}"/>
              </a:ext>
            </a:extLst>
          </p:cNvPr>
          <p:cNvSpPr>
            <a:spLocks noGrp="1"/>
          </p:cNvSpPr>
          <p:nvPr>
            <p:ph idx="1"/>
          </p:nvPr>
        </p:nvSpPr>
        <p:spPr>
          <a:xfrm>
            <a:off x="304801" y="2214282"/>
            <a:ext cx="11663082" cy="3621742"/>
          </a:xfrm>
        </p:spPr>
        <p:txBody>
          <a:bodyPr/>
          <a:lstStyle/>
          <a:p>
            <a:pPr marL="0" indent="0">
              <a:buNone/>
            </a:pPr>
            <a:r>
              <a:rPr lang="en-US" sz="2000" dirty="0">
                <a:latin typeface="Arial" panose="020B0604020202020204" pitchFamily="34" charset="0"/>
                <a:cs typeface="Arial" panose="020B0604020202020204" pitchFamily="34" charset="0"/>
              </a:rPr>
              <a:t>This project involves a comprehensive analysis of customer loan data and related factors such as income status, loan status, and customer details. The primary focus is to classify customers based on their income and loan information, calculate interest rates, and analyze CIBIL scores. The solution will involve data management through the use of SQL tables, triggers, stored procedures, and complex queries to provide insights into customer profiles and loan details. The entire workflow integrates multiple datasets from customer income status, loan status, and regional data.</a:t>
            </a:r>
          </a:p>
          <a:p>
            <a:pPr marL="0" indent="0">
              <a:buNone/>
            </a:pPr>
            <a:endParaRPr lang="en-IN" dirty="0"/>
          </a:p>
        </p:txBody>
      </p:sp>
    </p:spTree>
    <p:extLst>
      <p:ext uri="{BB962C8B-B14F-4D97-AF65-F5344CB8AC3E}">
        <p14:creationId xmlns:p14="http://schemas.microsoft.com/office/powerpoint/2010/main" val="45359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8AA4-D171-4C15-B9B5-1B14955F07CC}"/>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4CE0755F-E910-4180-B5DB-F2EE3DE7E0CE}"/>
              </a:ext>
            </a:extLst>
          </p:cNvPr>
          <p:cNvSpPr>
            <a:spLocks noGrp="1"/>
          </p:cNvSpPr>
          <p:nvPr>
            <p:ph idx="1"/>
          </p:nvPr>
        </p:nvSpPr>
        <p:spPr>
          <a:xfrm>
            <a:off x="242047" y="2336872"/>
            <a:ext cx="11725835" cy="3920493"/>
          </a:xfrm>
        </p:spPr>
        <p:txBody>
          <a:bodyPr>
            <a:normAutofit/>
          </a:bodyPr>
          <a:lstStyle/>
          <a:p>
            <a:pPr marL="0" indent="0">
              <a:buNone/>
            </a:pPr>
            <a:r>
              <a:rPr lang="en-US" sz="2000" b="1" dirty="0">
                <a:latin typeface="Arial" panose="020B0604020202020204" pitchFamily="34" charset="0"/>
                <a:cs typeface="Arial" panose="020B0604020202020204" pitchFamily="34" charset="0"/>
              </a:rPr>
              <a:t>The objective of this project is to:</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Classify customers based on income, CIBIL scores, and loan details.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Calculate monthly and annual interest amounts based on customer income .</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Implement triggers to automate the handling of loan amounts and CIBIL score updates.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Identify mismatches and perform detailed analysis using multiple datasets.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Combine data from customer income, personal details, loan status, regional info, and location to create a complete and clear understanding of the customers.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46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2C5C-D02F-4274-9E3E-96C5C2471CCC}"/>
              </a:ext>
            </a:extLst>
          </p:cNvPr>
          <p:cNvSpPr>
            <a:spLocks noGrp="1"/>
          </p:cNvSpPr>
          <p:nvPr>
            <p:ph type="title"/>
          </p:nvPr>
        </p:nvSpPr>
        <p:spPr/>
        <p:txBody>
          <a:bodyPr/>
          <a:lstStyle/>
          <a:p>
            <a:pPr algn="ctr"/>
            <a:r>
              <a:rPr lang="en-IN" dirty="0"/>
              <a:t>Overview of Dataset</a:t>
            </a:r>
          </a:p>
        </p:txBody>
      </p:sp>
      <p:sp>
        <p:nvSpPr>
          <p:cNvPr id="3" name="Content Placeholder 2">
            <a:extLst>
              <a:ext uri="{FF2B5EF4-FFF2-40B4-BE49-F238E27FC236}">
                <a16:creationId xmlns:a16="http://schemas.microsoft.com/office/drawing/2014/main" id="{5DF8FEEC-306D-48ED-9D85-EC48FF79F3E9}"/>
              </a:ext>
            </a:extLst>
          </p:cNvPr>
          <p:cNvSpPr>
            <a:spLocks noGrp="1"/>
          </p:cNvSpPr>
          <p:nvPr>
            <p:ph idx="1"/>
          </p:nvPr>
        </p:nvSpPr>
        <p:spPr>
          <a:xfrm>
            <a:off x="680321" y="2336872"/>
            <a:ext cx="10683177" cy="3648291"/>
          </a:xfrm>
        </p:spPr>
        <p:txBody>
          <a:bodyPr>
            <a:normAutofit fontScale="92500" lnSpcReduction="20000"/>
          </a:bodyPr>
          <a:lstStyle/>
          <a:p>
            <a:pPr marL="0" indent="0">
              <a:lnSpc>
                <a:spcPct val="107000"/>
              </a:lnSpc>
              <a:spcAft>
                <a:spcPts val="800"/>
              </a:spcAft>
              <a:buNone/>
            </a:pPr>
            <a:r>
              <a:rPr lang="en-IN" sz="2000" kern="100" dirty="0">
                <a:effectLst/>
                <a:latin typeface="Arial" panose="020B0604020202020204" pitchFamily="34" charset="0"/>
                <a:ea typeface="Calibri" panose="020F0502020204030204" pitchFamily="34" charset="0"/>
                <a:cs typeface="Arial" panose="020B0604020202020204" pitchFamily="34" charset="0"/>
              </a:rPr>
              <a:t>1. Customer Income Status-</a:t>
            </a:r>
            <a:r>
              <a:rPr lang="en-US" sz="2000" dirty="0">
                <a:latin typeface="Arial" panose="020B0604020202020204" pitchFamily="34" charset="0"/>
                <a:cs typeface="Arial" panose="020B0604020202020204" pitchFamily="34" charset="0"/>
              </a:rPr>
              <a:t> This dataset contains information about customer income and loan application status, categorized by property area and coapplicant details.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2000" kern="100" dirty="0">
                <a:effectLst/>
                <a:latin typeface="Arial" panose="020B0604020202020204" pitchFamily="34" charset="0"/>
                <a:ea typeface="Calibri" panose="020F0502020204030204" pitchFamily="34" charset="0"/>
                <a:cs typeface="Arial" panose="020B0604020202020204" pitchFamily="34" charset="0"/>
              </a:rPr>
              <a:t>2. Loan Status-</a:t>
            </a:r>
            <a:r>
              <a:rPr lang="en-US" sz="2000" dirty="0">
                <a:latin typeface="Arial" panose="020B0604020202020204" pitchFamily="34" charset="0"/>
                <a:cs typeface="Arial" panose="020B0604020202020204" pitchFamily="34" charset="0"/>
              </a:rPr>
              <a:t> Captures the details of loan amount, tenure, and customer creditworthiness (CIBIL Score), linked to customer IDs.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2000" kern="100" dirty="0">
                <a:effectLst/>
                <a:latin typeface="Arial" panose="020B0604020202020204" pitchFamily="34" charset="0"/>
                <a:ea typeface="Calibri" panose="020F0502020204030204" pitchFamily="34" charset="0"/>
                <a:cs typeface="Arial" panose="020B0604020202020204" pitchFamily="34" charset="0"/>
              </a:rPr>
              <a:t>3. Customer Info-</a:t>
            </a:r>
            <a:r>
              <a:rPr lang="en-US" sz="2000" dirty="0">
                <a:latin typeface="Arial" panose="020B0604020202020204" pitchFamily="34" charset="0"/>
                <a:cs typeface="Arial" panose="020B0604020202020204" pitchFamily="34" charset="0"/>
              </a:rPr>
              <a:t> This dataset stores customer personal information, education, marital status, and associated loan and region identifiers.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2000" kern="100" dirty="0">
                <a:effectLst/>
                <a:latin typeface="Arial" panose="020B0604020202020204" pitchFamily="34" charset="0"/>
                <a:ea typeface="Calibri" panose="020F0502020204030204" pitchFamily="34" charset="0"/>
                <a:cs typeface="Arial" panose="020B0604020202020204" pitchFamily="34" charset="0"/>
              </a:rPr>
              <a:t>4. Country State-</a:t>
            </a:r>
            <a:r>
              <a:rPr lang="en-US" sz="2000" dirty="0">
                <a:latin typeface="Arial" panose="020B0604020202020204" pitchFamily="34" charset="0"/>
                <a:cs typeface="Arial" panose="020B0604020202020204" pitchFamily="34" charset="0"/>
              </a:rPr>
              <a:t> Information on customers' geographic location and segmentation, linked to loans and regions.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IN" sz="2000" kern="100" dirty="0">
                <a:effectLst/>
                <a:latin typeface="Arial" panose="020B0604020202020204" pitchFamily="34" charset="0"/>
                <a:ea typeface="Calibri" panose="020F0502020204030204" pitchFamily="34" charset="0"/>
                <a:cs typeface="Arial" panose="020B0604020202020204" pitchFamily="34" charset="0"/>
              </a:rPr>
              <a:t>5. Region Info-</a:t>
            </a:r>
            <a:r>
              <a:rPr lang="en-US" sz="2000" dirty="0">
                <a:latin typeface="Arial" panose="020B0604020202020204" pitchFamily="34" charset="0"/>
                <a:cs typeface="Arial" panose="020B0604020202020204" pitchFamily="34" charset="0"/>
              </a:rPr>
              <a:t> Contains mapping of region names to region IDs, facilitating location-based analysis.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0871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6133-F8EF-45F5-A6FC-7FEEF5D7471E}"/>
              </a:ext>
            </a:extLst>
          </p:cNvPr>
          <p:cNvSpPr>
            <a:spLocks noGrp="1"/>
          </p:cNvSpPr>
          <p:nvPr>
            <p:ph type="title"/>
          </p:nvPr>
        </p:nvSpPr>
        <p:spPr/>
        <p:txBody>
          <a:bodyPr/>
          <a:lstStyle/>
          <a:p>
            <a:pPr algn="ctr"/>
            <a:r>
              <a:rPr lang="en-IN" dirty="0"/>
              <a:t> Customer Income</a:t>
            </a:r>
          </a:p>
        </p:txBody>
      </p:sp>
      <p:sp>
        <p:nvSpPr>
          <p:cNvPr id="3" name="Content Placeholder 2">
            <a:extLst>
              <a:ext uri="{FF2B5EF4-FFF2-40B4-BE49-F238E27FC236}">
                <a16:creationId xmlns:a16="http://schemas.microsoft.com/office/drawing/2014/main" id="{D32993E7-2CA2-4917-ABD9-7C44AB4B399D}"/>
              </a:ext>
            </a:extLst>
          </p:cNvPr>
          <p:cNvSpPr>
            <a:spLocks noGrp="1"/>
          </p:cNvSpPr>
          <p:nvPr>
            <p:ph idx="1"/>
          </p:nvPr>
        </p:nvSpPr>
        <p:spPr>
          <a:xfrm>
            <a:off x="358588" y="2142565"/>
            <a:ext cx="11205883" cy="4392706"/>
          </a:xfrm>
        </p:spPr>
        <p:txBody>
          <a:bodyPr>
            <a:normAutofit/>
          </a:bodyPr>
          <a:lstStyle/>
          <a:p>
            <a:r>
              <a:rPr lang="en-US" sz="1700" dirty="0">
                <a:latin typeface="Arial" panose="020B0604020202020204" pitchFamily="34" charset="0"/>
                <a:cs typeface="Arial" panose="020B0604020202020204" pitchFamily="34" charset="0"/>
              </a:rPr>
              <a:t>Import table from  customer income data </a:t>
            </a:r>
          </a:p>
          <a:p>
            <a:r>
              <a:rPr lang="en-IN" sz="1700" dirty="0">
                <a:latin typeface="Arial" panose="020B0604020202020204" pitchFamily="34" charset="0"/>
                <a:cs typeface="Arial" panose="020B0604020202020204" pitchFamily="34" charset="0"/>
              </a:rPr>
              <a:t>Setting Income Grading Criteria </a:t>
            </a:r>
            <a:r>
              <a:rPr lang="en-IN" sz="1700" dirty="0">
                <a:effectLst/>
                <a:latin typeface="Arial" panose="020B0604020202020204" pitchFamily="34" charset="0"/>
                <a:ea typeface="Calibri" panose="020F0502020204030204" pitchFamily="34" charset="0"/>
                <a:cs typeface="Arial" panose="020B0604020202020204" pitchFamily="34" charset="0"/>
              </a:rPr>
              <a:t>based on applicant income</a:t>
            </a:r>
          </a:p>
          <a:p>
            <a:pPr marL="0" indent="0">
              <a:buNone/>
            </a:pPr>
            <a:r>
              <a:rPr lang="en-US" sz="1700" dirty="0">
                <a:effectLst/>
                <a:latin typeface="Arial" panose="020B0604020202020204" pitchFamily="34" charset="0"/>
                <a:ea typeface="Calibri" panose="020F0502020204030204" pitchFamily="34" charset="0"/>
                <a:cs typeface="Arial" panose="020B0604020202020204" pitchFamily="34" charset="0"/>
              </a:rPr>
              <a:t>               Applicant income &gt;15,000 = grade a</a:t>
            </a:r>
          </a:p>
          <a:p>
            <a:pPr marL="0" indent="0">
              <a:buNone/>
            </a:pPr>
            <a:r>
              <a:rPr lang="en-US" sz="1700" dirty="0">
                <a:effectLst/>
                <a:latin typeface="Arial" panose="020B0604020202020204" pitchFamily="34" charset="0"/>
                <a:ea typeface="Calibri" panose="020F0502020204030204" pitchFamily="34" charset="0"/>
                <a:cs typeface="Arial" panose="020B0604020202020204" pitchFamily="34" charset="0"/>
              </a:rPr>
              <a:t>	Applicant income &gt;9,000 = grade b</a:t>
            </a:r>
          </a:p>
          <a:p>
            <a:pPr marL="0" indent="0">
              <a:buNone/>
            </a:pPr>
            <a:r>
              <a:rPr lang="en-US" sz="1700" dirty="0">
                <a:effectLst/>
                <a:latin typeface="Arial" panose="020B0604020202020204" pitchFamily="34" charset="0"/>
                <a:ea typeface="Calibri" panose="020F0502020204030204" pitchFamily="34" charset="0"/>
                <a:cs typeface="Arial" panose="020B0604020202020204" pitchFamily="34" charset="0"/>
              </a:rPr>
              <a:t>	Applicant income &gt;5000 = middle class customer</a:t>
            </a:r>
          </a:p>
          <a:p>
            <a:pPr marL="0" indent="0">
              <a:buNone/>
            </a:pPr>
            <a:r>
              <a:rPr lang="en-US" sz="1700" dirty="0">
                <a:effectLst/>
                <a:latin typeface="Arial" panose="020B0604020202020204" pitchFamily="34" charset="0"/>
                <a:ea typeface="Calibri" panose="020F0502020204030204" pitchFamily="34" charset="0"/>
                <a:cs typeface="Arial" panose="020B0604020202020204" pitchFamily="34" charset="0"/>
              </a:rPr>
              <a:t>	Otherwise low class </a:t>
            </a:r>
            <a:r>
              <a:rPr lang="en-IN" sz="1700" dirty="0">
                <a:latin typeface="Arial" panose="020B0604020202020204" pitchFamily="34" charset="0"/>
                <a:cs typeface="Arial" panose="020B0604020202020204" pitchFamily="34" charset="0"/>
              </a:rPr>
              <a:t>and creating as a new Table</a:t>
            </a:r>
            <a:endParaRPr lang="en-IN" sz="17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0" indent="0">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1400" dirty="0"/>
          </a:p>
          <a:p>
            <a:pPr marL="0" indent="0">
              <a:buNone/>
            </a:pP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800" dirty="0">
                <a:effectLst/>
                <a:latin typeface="Arial" panose="020B0604020202020204" pitchFamily="34" charset="0"/>
                <a:ea typeface="Calibri" panose="020F0502020204030204" pitchFamily="34" charset="0"/>
                <a:cs typeface="Arial" panose="020B0604020202020204" pitchFamily="34" charset="0"/>
              </a:rPr>
              <a:t>              </a:t>
            </a:r>
          </a:p>
          <a:p>
            <a:endParaRPr lang="en-IN"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87A575B-94A7-4667-85DA-72F0DD14C968}"/>
              </a:ext>
            </a:extLst>
          </p:cNvPr>
          <p:cNvPicPr>
            <a:picLocks noChangeAspect="1"/>
          </p:cNvPicPr>
          <p:nvPr/>
        </p:nvPicPr>
        <p:blipFill>
          <a:blip r:embed="rId2"/>
          <a:stretch>
            <a:fillRect/>
          </a:stretch>
        </p:blipFill>
        <p:spPr>
          <a:xfrm>
            <a:off x="1047403" y="4313731"/>
            <a:ext cx="8562110" cy="1849312"/>
          </a:xfrm>
          <a:prstGeom prst="rect">
            <a:avLst/>
          </a:prstGeom>
        </p:spPr>
      </p:pic>
    </p:spTree>
    <p:extLst>
      <p:ext uri="{BB962C8B-B14F-4D97-AF65-F5344CB8AC3E}">
        <p14:creationId xmlns:p14="http://schemas.microsoft.com/office/powerpoint/2010/main" val="228139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02F1-4049-423B-902C-137540FCAC76}"/>
              </a:ext>
            </a:extLst>
          </p:cNvPr>
          <p:cNvSpPr>
            <a:spLocks noGrp="1"/>
          </p:cNvSpPr>
          <p:nvPr>
            <p:ph type="title"/>
          </p:nvPr>
        </p:nvSpPr>
        <p:spPr/>
        <p:txBody>
          <a:bodyPr/>
          <a:lstStyle/>
          <a:p>
            <a:pPr algn="ctr"/>
            <a:r>
              <a:rPr lang="en-IN" dirty="0"/>
              <a:t> Trigger</a:t>
            </a:r>
          </a:p>
        </p:txBody>
      </p:sp>
      <p:sp>
        <p:nvSpPr>
          <p:cNvPr id="3" name="Content Placeholder 2">
            <a:extLst>
              <a:ext uri="{FF2B5EF4-FFF2-40B4-BE49-F238E27FC236}">
                <a16:creationId xmlns:a16="http://schemas.microsoft.com/office/drawing/2014/main" id="{D1F31DD7-F88A-4768-9EB8-7B803DF24A58}"/>
              </a:ext>
            </a:extLst>
          </p:cNvPr>
          <p:cNvSpPr>
            <a:spLocks noGrp="1"/>
          </p:cNvSpPr>
          <p:nvPr>
            <p:ph idx="1"/>
          </p:nvPr>
        </p:nvSpPr>
        <p:spPr>
          <a:xfrm>
            <a:off x="680321" y="2336873"/>
            <a:ext cx="10611793" cy="3599316"/>
          </a:xfrm>
        </p:spPr>
        <p:txBody>
          <a:bodyPr>
            <a:normAutofit/>
          </a:bodyPr>
          <a:lstStyle/>
          <a:p>
            <a:pPr marL="0" indent="0">
              <a:buNone/>
            </a:pPr>
            <a:r>
              <a:rPr lang="en-US" sz="2200" dirty="0">
                <a:latin typeface="Arial" panose="020B0604020202020204" pitchFamily="34" charset="0"/>
                <a:cs typeface="Arial" panose="020B0604020202020204" pitchFamily="34" charset="0"/>
              </a:rPr>
              <a:t>A </a:t>
            </a:r>
            <a:r>
              <a:rPr lang="en-US" sz="2200" b="1" dirty="0">
                <a:latin typeface="Arial" panose="020B0604020202020204" pitchFamily="34" charset="0"/>
                <a:cs typeface="Arial" panose="020B0604020202020204" pitchFamily="34" charset="0"/>
              </a:rPr>
              <a:t>trigger</a:t>
            </a:r>
            <a:r>
              <a:rPr lang="en-US" sz="2200" dirty="0">
                <a:latin typeface="Arial" panose="020B0604020202020204" pitchFamily="34" charset="0"/>
                <a:cs typeface="Arial" panose="020B0604020202020204" pitchFamily="34" charset="0"/>
              </a:rPr>
              <a:t> in SQL is a special type of stored procedure that automatically executes or "fires" when a specific event occurs in a database table, such as when a record is inserted, updated, or deleted. It is used to enforce business rules, maintain data integrity, or log changes to a table without needing manual intervention.</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650128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4255</TotalTime>
  <Words>1030</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Symbol</vt:lpstr>
      <vt:lpstr>Trebuchet MS</vt:lpstr>
      <vt:lpstr>Berlin</vt:lpstr>
      <vt:lpstr>Loan Cibil score  Analysis using MySQL</vt:lpstr>
      <vt:lpstr>MYSQL</vt:lpstr>
      <vt:lpstr>Features of MYSQL</vt:lpstr>
      <vt:lpstr>Types of databases</vt:lpstr>
      <vt:lpstr>Introduction</vt:lpstr>
      <vt:lpstr>Objectives</vt:lpstr>
      <vt:lpstr>Overview of Dataset</vt:lpstr>
      <vt:lpstr> Customer Income</vt:lpstr>
      <vt:lpstr> Trigger</vt:lpstr>
      <vt:lpstr>Customer Income</vt:lpstr>
      <vt:lpstr> Loan Status</vt:lpstr>
      <vt:lpstr> Loan Status</vt:lpstr>
      <vt:lpstr>Loan Status</vt:lpstr>
      <vt:lpstr> Loan Status</vt:lpstr>
      <vt:lpstr>Loan Status</vt:lpstr>
      <vt:lpstr>Customer Info</vt:lpstr>
      <vt:lpstr>Country State And Region</vt:lpstr>
      <vt:lpstr>Country State And Region</vt:lpstr>
      <vt:lpstr>Customer Interest Analysis</vt:lpstr>
      <vt:lpstr>Stored Procedure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Analysis using SQL</dc:title>
  <dc:creator>S B</dc:creator>
  <cp:lastModifiedBy>S B</cp:lastModifiedBy>
  <cp:revision>31</cp:revision>
  <dcterms:created xsi:type="dcterms:W3CDTF">2024-09-14T06:42:25Z</dcterms:created>
  <dcterms:modified xsi:type="dcterms:W3CDTF">2024-09-19T16:58:43Z</dcterms:modified>
</cp:coreProperties>
</file>