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36" r:id="rId1"/>
  </p:sldMasterIdLst>
  <p:notesMasterIdLst>
    <p:notesMasterId r:id="rId16"/>
  </p:notesMasterIdLst>
  <p:sldIdLst>
    <p:sldId id="289" r:id="rId2"/>
    <p:sldId id="308" r:id="rId3"/>
    <p:sldId id="258" r:id="rId4"/>
    <p:sldId id="261" r:id="rId5"/>
    <p:sldId id="290" r:id="rId6"/>
    <p:sldId id="292" r:id="rId7"/>
    <p:sldId id="304" r:id="rId8"/>
    <p:sldId id="298" r:id="rId9"/>
    <p:sldId id="305" r:id="rId10"/>
    <p:sldId id="306" r:id="rId11"/>
    <p:sldId id="294" r:id="rId12"/>
    <p:sldId id="307" r:id="rId13"/>
    <p:sldId id="302" r:id="rId14"/>
    <p:sldId id="30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7D2A1D8-DB5A-491C-A0BB-D1CFB469941D}">
  <a:tblStyle styleId="{57D2A1D8-DB5A-491C-A0BB-D1CFB469941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759" autoAdjust="0"/>
  </p:normalViewPr>
  <p:slideViewPr>
    <p:cSldViewPr snapToGrid="0">
      <p:cViewPr varScale="1">
        <p:scale>
          <a:sx n="85" d="100"/>
          <a:sy n="85" d="100"/>
        </p:scale>
        <p:origin x="-852" y="-90"/>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249bc72b8_0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249bc72b8_0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06029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d249bc72b8_0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d249bc72b8_0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d249bc72b8_0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d249bc72b8_0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401242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3640059"/>
            <a:ext cx="8458200" cy="916781"/>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2914650"/>
            <a:ext cx="8458200" cy="6858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2" name="Footer Placeholder 1"/>
          <p:cNvSpPr>
            <a:spLocks noGrp="1"/>
          </p:cNvSpPr>
          <p:nvPr>
            <p:ph type="ftr" sz="quarter" idx="11"/>
          </p:nvPr>
        </p:nvSpPr>
        <p:spPr/>
        <p:txBody>
          <a:bodyPr/>
          <a:lstStyle/>
          <a:p>
            <a:endParaRPr lang="en-US" dirty="0"/>
          </a:p>
        </p:txBody>
      </p:sp>
      <p:sp>
        <p:nvSpPr>
          <p:cNvPr id="15" name="Slide Number Placeholder 14"/>
          <p:cNvSpPr>
            <a:spLocks noGrp="1"/>
          </p:cNvSpPr>
          <p:nvPr>
            <p:ph type="sldNum" sz="quarter" idx="12"/>
          </p:nvPr>
        </p:nvSpPr>
        <p:spPr>
          <a:xfrm>
            <a:off x="8229600" y="4855464"/>
            <a:ext cx="758952" cy="185166"/>
          </a:xfrm>
        </p:spPr>
        <p:txBody>
          <a:bodyPr/>
          <a:lstStyle/>
          <a:p>
            <a:fld id="{D57F1E4F-1CFF-5643-939E-217C01CDF565}" type="slidenum">
              <a:rPr lang="en-US" smtClean="0"/>
              <a:pPr/>
              <a:t>‹#›</a:t>
            </a:fld>
            <a:endParaRPr lang="en-US" dirty="0"/>
          </a:p>
        </p:txBody>
      </p:sp>
    </p:spTree>
  </p:cSld>
  <p:clrMapOvr>
    <a:masterClrMapping/>
  </p:clrMapOvr>
  <p:transition spd="med">
    <p:pull/>
  </p:transition>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ransition spd="med">
    <p:pull/>
  </p:transition>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411957"/>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411957"/>
            <a:ext cx="62484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ransition spd="med">
    <p:pull/>
  </p:transition>
  <p:timing>
    <p:tnLst>
      <p:par>
        <p:cTn id="1" dur="indefinite" restart="never" nodeType="tmRoot"/>
      </p:par>
    </p:tnLst>
  </p:timing>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extLst>
      <p:ext uri="{BB962C8B-B14F-4D97-AF65-F5344CB8AC3E}">
        <p14:creationId xmlns:p14="http://schemas.microsoft.com/office/powerpoint/2010/main" xmlns="" val="680539747"/>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19" name="Footer Placeholder 18"/>
          <p:cNvSpPr>
            <a:spLocks noGrp="1"/>
          </p:cNvSpPr>
          <p:nvPr>
            <p:ph type="ftr" sz="quarter" idx="11"/>
          </p:nvPr>
        </p:nvSpPr>
        <p:spPr>
          <a:xfrm>
            <a:off x="3581400" y="57150"/>
            <a:ext cx="2895600" cy="216694"/>
          </a:xfrm>
        </p:spPr>
        <p:txBody>
          <a:bodyPr/>
          <a:lstStyle/>
          <a:p>
            <a:endParaRPr lang="en-US" dirty="0"/>
          </a:p>
        </p:txBody>
      </p:sp>
      <p:sp>
        <p:nvSpPr>
          <p:cNvPr id="16" name="Slide Number Placeholder 15"/>
          <p:cNvSpPr>
            <a:spLocks noGrp="1"/>
          </p:cNvSpPr>
          <p:nvPr>
            <p:ph type="sldNum" sz="quarter" idx="12"/>
          </p:nvPr>
        </p:nvSpPr>
        <p:spPr>
          <a:xfrm>
            <a:off x="8229600" y="4855464"/>
            <a:ext cx="758952" cy="185166"/>
          </a:xfrm>
        </p:spPr>
        <p:txBody>
          <a:bodyPr/>
          <a:lstStyle/>
          <a:p>
            <a:fld id="{D57F1E4F-1CFF-5643-939E-217C01CDF565}" type="slidenum">
              <a:rPr lang="en-US" smtClean="0"/>
              <a:pPr/>
              <a:t>‹#›</a:t>
            </a:fld>
            <a:endParaRPr lang="en-US" dirty="0"/>
          </a:p>
        </p:txBody>
      </p:sp>
    </p:spTree>
  </p:cSld>
  <p:clrMapOvr>
    <a:masterClrMapping/>
  </p:clrMapOvr>
  <p:transition spd="med">
    <p:pull/>
  </p:transition>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2583677"/>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257300"/>
            <a:ext cx="8458200" cy="9144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6" name="Slide Number Placeholder 1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7"/>
          <p:cNvSpPr>
            <a:spLocks noGrp="1"/>
          </p:cNvSpPr>
          <p:nvPr>
            <p:ph type="title"/>
          </p:nvPr>
        </p:nvSpPr>
        <p:spPr>
          <a:xfrm>
            <a:off x="180475" y="2210314"/>
            <a:ext cx="8686800" cy="888619"/>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200150"/>
            <a:ext cx="41910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200150"/>
            <a:ext cx="4343400" cy="35433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ransition spd="med">
    <p:pull/>
  </p:transition>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4057650"/>
            <a:ext cx="8610600" cy="661988"/>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500062"/>
            <a:ext cx="4290556"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6" y="500062"/>
            <a:ext cx="4292241" cy="47982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987028"/>
            <a:ext cx="429055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987028"/>
            <a:ext cx="4288536"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229600" y="4857750"/>
            <a:ext cx="762000" cy="185166"/>
          </a:xfrm>
        </p:spPr>
        <p:txBody>
          <a:bodyPr/>
          <a:lstStyle/>
          <a:p>
            <a:fld id="{D57F1E4F-1CFF-5643-939E-217C01CDF565}" type="slidenum">
              <a:rPr lang="en-US" smtClean="0"/>
              <a:pPr/>
              <a:t>‹#›</a:t>
            </a:fld>
            <a:endParaRPr lang="en-US" dirty="0"/>
          </a:p>
        </p:txBody>
      </p:sp>
      <p:sp>
        <p:nvSpPr>
          <p:cNvPr id="11" name="Straight Connector 10"/>
          <p:cNvSpPr>
            <a:spLocks noChangeShapeType="1"/>
          </p:cNvSpPr>
          <p:nvPr/>
        </p:nvSpPr>
        <p:spPr bwMode="auto">
          <a:xfrm>
            <a:off x="514350" y="451485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med">
    <p:pull/>
  </p:transition>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342900"/>
            <a:ext cx="8686800" cy="630936"/>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21" name="Footer Placeholder 20"/>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ransition spd="med">
    <p:pull/>
  </p:transition>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24" name="Footer Placeholder 23"/>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 smtClean="0"/>
              <a:pPr marL="0" lvl="0" indent="0" algn="l" rtl="0">
                <a:spcBef>
                  <a:spcPts val="0"/>
                </a:spcBef>
                <a:spcAft>
                  <a:spcPts val="0"/>
                </a:spcAft>
                <a:buNone/>
              </a:pPr>
              <a:t>‹#›</a:t>
            </a:fld>
            <a:endParaRPr lang="en"/>
          </a:p>
        </p:txBody>
      </p:sp>
    </p:spTree>
  </p:cSld>
  <p:clrMapOvr>
    <a:masterClrMapping/>
  </p:clrMapOvr>
  <p:transition spd="med">
    <p:pull/>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4386838"/>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4114800"/>
            <a:ext cx="8458200" cy="390525"/>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1" y="457200"/>
            <a:ext cx="3008313" cy="360045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457200"/>
            <a:ext cx="5340350" cy="360045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29" name="Footer Placeholder 28"/>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ransition spd="med">
    <p:pull/>
  </p:transition>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462476"/>
            <a:ext cx="5029200" cy="27432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1" name="Slide Number Placeholder 30"/>
          <p:cNvSpPr>
            <a:spLocks noGrp="1"/>
          </p:cNvSpPr>
          <p:nvPr>
            <p:ph type="sldNum" sz="quarter" idx="12"/>
          </p:nvPr>
        </p:nvSpPr>
        <p:spPr/>
        <p:txBody>
          <a:bodyPr/>
          <a:lstStyle/>
          <a:p>
            <a:fld id="{D57F1E4F-1CFF-5643-939E-217C01CDF565}" type="slidenum">
              <a:rPr lang="en-US" smtClean="0"/>
              <a:pPr/>
              <a:t>‹#›</a:t>
            </a:fld>
            <a:endParaRPr lang="en-US" dirty="0"/>
          </a:p>
        </p:txBody>
      </p:sp>
      <p:sp>
        <p:nvSpPr>
          <p:cNvPr id="17" name="Title 16"/>
          <p:cNvSpPr>
            <a:spLocks noGrp="1"/>
          </p:cNvSpPr>
          <p:nvPr>
            <p:ph type="title"/>
          </p:nvPr>
        </p:nvSpPr>
        <p:spPr>
          <a:xfrm>
            <a:off x="381000" y="3745320"/>
            <a:ext cx="5867400" cy="391716"/>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4149913"/>
            <a:ext cx="5867400" cy="576263"/>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transition spd="med">
    <p:pull/>
  </p:transition>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165622"/>
            <a:ext cx="86868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57150"/>
            <a:ext cx="2514600" cy="216694"/>
          </a:xfrm>
          <a:prstGeom prst="rect">
            <a:avLst/>
          </a:prstGeom>
        </p:spPr>
        <p:txBody>
          <a:bodyPr vert="horz"/>
          <a:lstStyle>
            <a:lvl1pPr algn="l" eaLnBrk="1" latinLnBrk="0" hangingPunct="1">
              <a:defRPr kumimoji="0" sz="1200">
                <a:solidFill>
                  <a:schemeClr val="accent1">
                    <a:shade val="75000"/>
                  </a:schemeClr>
                </a:solidFill>
              </a:defRPr>
            </a:lvl1pPr>
          </a:lstStyle>
          <a:p>
            <a:fld id="{B61BEF0D-F0BB-DE4B-95CE-6DB70DBA9567}" type="datetimeFigureOut">
              <a:rPr lang="en-US" smtClean="0"/>
              <a:pPr/>
              <a:t>7/21/2022</a:t>
            </a:fld>
            <a:endParaRPr lang="en-US" dirty="0"/>
          </a:p>
        </p:txBody>
      </p:sp>
      <p:sp>
        <p:nvSpPr>
          <p:cNvPr id="28" name="Footer Placeholder 27"/>
          <p:cNvSpPr>
            <a:spLocks noGrp="1"/>
          </p:cNvSpPr>
          <p:nvPr>
            <p:ph type="ftr" sz="quarter" idx="3"/>
          </p:nvPr>
        </p:nvSpPr>
        <p:spPr>
          <a:xfrm>
            <a:off x="3124200" y="57150"/>
            <a:ext cx="3352800" cy="216694"/>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dirty="0"/>
          </a:p>
        </p:txBody>
      </p:sp>
      <p:sp>
        <p:nvSpPr>
          <p:cNvPr id="5" name="Slide Number Placeholder 4"/>
          <p:cNvSpPr>
            <a:spLocks noGrp="1"/>
          </p:cNvSpPr>
          <p:nvPr>
            <p:ph type="sldNum" sz="quarter" idx="4"/>
          </p:nvPr>
        </p:nvSpPr>
        <p:spPr>
          <a:xfrm>
            <a:off x="8229600" y="4857751"/>
            <a:ext cx="762000" cy="183356"/>
          </a:xfrm>
          <a:prstGeom prst="rect">
            <a:avLst/>
          </a:prstGeom>
        </p:spPr>
        <p:txBody>
          <a:bodyPr vert="horz"/>
          <a:lstStyle>
            <a:lvl1pPr algn="r" eaLnBrk="1" latinLnBrk="0" hangingPunct="1">
              <a:defRPr kumimoji="0" sz="1200">
                <a:solidFill>
                  <a:schemeClr val="accent1">
                    <a:shade val="75000"/>
                  </a:schemeClr>
                </a:solidFill>
              </a:defRPr>
            </a:lvl1pPr>
          </a:lstStyle>
          <a:p>
            <a:fld id="{D57F1E4F-1CFF-5643-939E-217C01CDF565}" type="slidenum">
              <a:rPr lang="en-US" smtClean="0"/>
              <a:pPr/>
              <a:t>‹#›</a:t>
            </a:fld>
            <a:endParaRPr lang="en-US" dirty="0"/>
          </a:p>
        </p:txBody>
      </p:sp>
      <p:sp>
        <p:nvSpPr>
          <p:cNvPr id="10" name="Title Placeholder 9"/>
          <p:cNvSpPr>
            <a:spLocks noGrp="1"/>
          </p:cNvSpPr>
          <p:nvPr>
            <p:ph type="title"/>
          </p:nvPr>
        </p:nvSpPr>
        <p:spPr>
          <a:xfrm>
            <a:off x="304800" y="342900"/>
            <a:ext cx="8686800" cy="62865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788174"/>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793490"/>
            <a:ext cx="8629650" cy="1786"/>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Lst>
  <p:transition spd="med">
    <p:pull/>
  </p:transition>
  <p:timing>
    <p:tnLst>
      <p:par>
        <p:cTn id="1" dur="indefinite" restart="never" nodeType="tmRoot"/>
      </p:par>
    </p:tnLst>
  </p:timing>
  <p:hf sldNum="0" hdr="0" ftr="0" dt="0"/>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0" descr="vtu"/>
          <p:cNvPicPr>
            <a:picLocks noChangeAspect="1"/>
          </p:cNvPicPr>
          <p:nvPr/>
        </p:nvPicPr>
        <p:blipFill>
          <a:blip r:embed="rId2"/>
          <a:stretch>
            <a:fillRect/>
          </a:stretch>
        </p:blipFill>
        <p:spPr>
          <a:xfrm>
            <a:off x="571475" y="160719"/>
            <a:ext cx="1053171" cy="1092790"/>
          </a:xfrm>
          <a:prstGeom prst="rect">
            <a:avLst/>
          </a:prstGeom>
        </p:spPr>
      </p:pic>
      <p:sp>
        <p:nvSpPr>
          <p:cNvPr id="3" name="Rectangle 2"/>
          <p:cNvSpPr/>
          <p:nvPr/>
        </p:nvSpPr>
        <p:spPr>
          <a:xfrm>
            <a:off x="1592017" y="484443"/>
            <a:ext cx="7094785" cy="338554"/>
          </a:xfrm>
          <a:prstGeom prst="rect">
            <a:avLst/>
          </a:prstGeom>
        </p:spPr>
        <p:txBody>
          <a:bodyPr wrap="square">
            <a:spAutoFit/>
          </a:bodyPr>
          <a:lstStyle/>
          <a:p>
            <a:r>
              <a:rPr lang="en-US" sz="1600" b="1" dirty="0">
                <a:ln w="9525">
                  <a:solidFill>
                    <a:schemeClr val="bg1"/>
                  </a:solidFill>
                  <a:prstDash val="solid"/>
                </a:ln>
                <a:latin typeface="Arial Black" pitchFamily="34" charset="0"/>
                <a:cs typeface="Times New Roman" pitchFamily="18" charset="0"/>
                <a:sym typeface="+mn-ea"/>
              </a:rPr>
              <a:t>VISVESVARAYA  TECHNOLOGICAL  UNIVERSITY , BELGAVI</a:t>
            </a:r>
          </a:p>
        </p:txBody>
      </p:sp>
      <p:sp>
        <p:nvSpPr>
          <p:cNvPr id="6" name="TextBox 5"/>
          <p:cNvSpPr txBox="1"/>
          <p:nvPr/>
        </p:nvSpPr>
        <p:spPr>
          <a:xfrm>
            <a:off x="2462784" y="863925"/>
            <a:ext cx="4195740" cy="523220"/>
          </a:xfrm>
          <a:prstGeom prst="rect">
            <a:avLst/>
          </a:prstGeom>
          <a:noFill/>
        </p:spPr>
        <p:txBody>
          <a:bodyPr wrap="square" rtlCol="0">
            <a:spAutoFit/>
          </a:bodyPr>
          <a:lstStyle/>
          <a:p>
            <a:r>
              <a:rPr lang="en-IN" dirty="0">
                <a:latin typeface="Century" panose="02040604050505020304" pitchFamily="18" charset="0"/>
              </a:rPr>
              <a:t>Computer graphics mini project presentation </a:t>
            </a:r>
            <a:endParaRPr lang="en-IN" dirty="0" smtClean="0">
              <a:latin typeface="Century" panose="02040604050505020304" pitchFamily="18" charset="0"/>
            </a:endParaRPr>
          </a:p>
          <a:p>
            <a:r>
              <a:rPr lang="en-IN" dirty="0">
                <a:latin typeface="Century" panose="02040604050505020304" pitchFamily="18" charset="0"/>
              </a:rPr>
              <a:t> </a:t>
            </a:r>
            <a:r>
              <a:rPr lang="en-IN" dirty="0" smtClean="0">
                <a:latin typeface="Century" panose="02040604050505020304" pitchFamily="18" charset="0"/>
              </a:rPr>
              <a:t>                               on</a:t>
            </a:r>
            <a:endParaRPr lang="en-IN" dirty="0">
              <a:latin typeface="Century" panose="02040604050505020304" pitchFamily="18" charset="0"/>
            </a:endParaRPr>
          </a:p>
        </p:txBody>
      </p:sp>
      <p:sp>
        <p:nvSpPr>
          <p:cNvPr id="8" name="Rectangle 7"/>
          <p:cNvSpPr/>
          <p:nvPr/>
        </p:nvSpPr>
        <p:spPr>
          <a:xfrm>
            <a:off x="2596896" y="1406222"/>
            <a:ext cx="3458216" cy="3333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p:cNvSpPr txBox="1"/>
          <p:nvPr/>
        </p:nvSpPr>
        <p:spPr>
          <a:xfrm>
            <a:off x="1592015" y="1439666"/>
            <a:ext cx="6368187" cy="338554"/>
          </a:xfrm>
          <a:prstGeom prst="rect">
            <a:avLst/>
          </a:prstGeom>
          <a:noFill/>
        </p:spPr>
        <p:txBody>
          <a:bodyPr wrap="square" rtlCol="0">
            <a:spAutoFit/>
          </a:bodyPr>
          <a:lstStyle/>
          <a:p>
            <a:r>
              <a:rPr lang="en-US" sz="1600" b="1" dirty="0" smtClean="0">
                <a:latin typeface="Arial Black" pitchFamily="34" charset="0"/>
              </a:rPr>
              <a:t>                     “2D </a:t>
            </a:r>
            <a:r>
              <a:rPr lang="en-US" sz="1600" b="1" dirty="0" smtClean="0">
                <a:latin typeface="Arial Black" pitchFamily="34" charset="0"/>
              </a:rPr>
              <a:t>CHROME DINO</a:t>
            </a:r>
            <a:r>
              <a:rPr lang="en-US" sz="1600" b="1" dirty="0" smtClean="0">
                <a:latin typeface="Arial Black" pitchFamily="34" charset="0"/>
              </a:rPr>
              <a:t>” </a:t>
            </a:r>
            <a:endParaRPr lang="en-US" sz="1600" b="1" dirty="0">
              <a:latin typeface="Arial Black" pitchFamily="34" charset="0"/>
            </a:endParaRPr>
          </a:p>
        </p:txBody>
      </p:sp>
      <p:sp>
        <p:nvSpPr>
          <p:cNvPr id="12" name="TextBox 11"/>
          <p:cNvSpPr txBox="1"/>
          <p:nvPr/>
        </p:nvSpPr>
        <p:spPr>
          <a:xfrm>
            <a:off x="3959674" y="1922366"/>
            <a:ext cx="1428760" cy="303288"/>
          </a:xfrm>
          <a:prstGeom prst="rect">
            <a:avLst/>
          </a:prstGeom>
          <a:noFill/>
        </p:spPr>
        <p:txBody>
          <a:bodyPr wrap="square" rtlCol="0">
            <a:spAutoFit/>
          </a:bodyPr>
          <a:lstStyle/>
          <a:p>
            <a:r>
              <a:rPr lang="en-US" sz="1371" b="1" u="sng" dirty="0">
                <a:latin typeface="Times New Roman" pitchFamily="18" charset="0"/>
                <a:cs typeface="Times New Roman" pitchFamily="18" charset="0"/>
              </a:rPr>
              <a:t>Presented by</a:t>
            </a:r>
          </a:p>
        </p:txBody>
      </p:sp>
      <p:sp>
        <p:nvSpPr>
          <p:cNvPr id="13" name="TextBox 12"/>
          <p:cNvSpPr txBox="1"/>
          <p:nvPr/>
        </p:nvSpPr>
        <p:spPr>
          <a:xfrm>
            <a:off x="2609387" y="2247057"/>
            <a:ext cx="4425399" cy="619978"/>
          </a:xfrm>
          <a:prstGeom prst="rect">
            <a:avLst/>
          </a:prstGeom>
          <a:noFill/>
        </p:spPr>
        <p:txBody>
          <a:bodyPr wrap="square" rtlCol="0">
            <a:spAutoFit/>
          </a:bodyPr>
          <a:lstStyle/>
          <a:p>
            <a:r>
              <a:rPr lang="en-US" sz="1143" b="1" dirty="0" smtClean="0">
                <a:latin typeface="Times New Roman" pitchFamily="18" charset="0"/>
                <a:cs typeface="Times New Roman" pitchFamily="18" charset="0"/>
              </a:rPr>
              <a:t>MOHAMMAD THANISH ALI </a:t>
            </a:r>
            <a:r>
              <a:rPr lang="en-US" sz="1143" b="1" dirty="0">
                <a:latin typeface="Times New Roman" pitchFamily="18" charset="0"/>
                <a:cs typeface="Times New Roman" pitchFamily="18" charset="0"/>
              </a:rPr>
              <a:t>	</a:t>
            </a:r>
            <a:r>
              <a:rPr lang="en-US" sz="1143" b="1" dirty="0" smtClean="0">
                <a:latin typeface="Times New Roman" pitchFamily="18" charset="0"/>
                <a:cs typeface="Times New Roman" pitchFamily="18" charset="0"/>
              </a:rPr>
              <a:t>4BP18CS042</a:t>
            </a:r>
            <a:endParaRPr lang="en-US" sz="1143" b="1" dirty="0">
              <a:latin typeface="Times New Roman" pitchFamily="18" charset="0"/>
              <a:cs typeface="Times New Roman" pitchFamily="18" charset="0"/>
            </a:endParaRPr>
          </a:p>
          <a:p>
            <a:r>
              <a:rPr lang="en-US" sz="1143" b="1" dirty="0" smtClean="0">
                <a:latin typeface="Times New Roman" pitchFamily="18" charset="0"/>
                <a:cs typeface="Times New Roman" pitchFamily="18" charset="0"/>
              </a:rPr>
              <a:t>MUSHFIQ K   </a:t>
            </a:r>
            <a:r>
              <a:rPr lang="en-US" sz="1143" b="1" dirty="0">
                <a:latin typeface="Times New Roman" pitchFamily="18" charset="0"/>
                <a:cs typeface="Times New Roman" pitchFamily="18" charset="0"/>
              </a:rPr>
              <a:t>	</a:t>
            </a:r>
            <a:r>
              <a:rPr lang="en-US" sz="1143" b="1" dirty="0" smtClean="0">
                <a:latin typeface="Times New Roman" pitchFamily="18" charset="0"/>
                <a:cs typeface="Times New Roman" pitchFamily="18" charset="0"/>
              </a:rPr>
              <a:t>                         4BP18CS046</a:t>
            </a:r>
            <a:endParaRPr lang="en-US" sz="1143" b="1" dirty="0">
              <a:latin typeface="Times New Roman" pitchFamily="18" charset="0"/>
              <a:cs typeface="Times New Roman" pitchFamily="18" charset="0"/>
            </a:endParaRPr>
          </a:p>
          <a:p>
            <a:r>
              <a:rPr lang="en-US" sz="1143" b="1" dirty="0" smtClean="0">
                <a:latin typeface="Times New Roman" pitchFamily="18" charset="0"/>
                <a:cs typeface="Times New Roman" pitchFamily="18" charset="0"/>
              </a:rPr>
              <a:t>SHAHEER</a:t>
            </a:r>
            <a:r>
              <a:rPr lang="en-US" sz="1143" b="1" dirty="0">
                <a:latin typeface="Times New Roman" pitchFamily="18" charset="0"/>
                <a:cs typeface="Times New Roman" pitchFamily="18" charset="0"/>
              </a:rPr>
              <a:t>	</a:t>
            </a:r>
            <a:r>
              <a:rPr lang="en-US" sz="1143" b="1" dirty="0" smtClean="0">
                <a:latin typeface="Times New Roman" pitchFamily="18" charset="0"/>
                <a:cs typeface="Times New Roman" pitchFamily="18" charset="0"/>
              </a:rPr>
              <a:t>                                                  4BP18CS056           </a:t>
            </a:r>
            <a:endParaRPr lang="en-US" sz="1143"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3528601" y="3036886"/>
            <a:ext cx="2064109" cy="915917"/>
          </a:xfrm>
          <a:prstGeom prst="rect">
            <a:avLst/>
          </a:prstGeom>
          <a:noFill/>
          <a:ln w="9525">
            <a:noFill/>
            <a:miter lim="800000"/>
            <a:headEnd/>
            <a:tailEnd/>
          </a:ln>
          <a:effectLst/>
        </p:spPr>
      </p:pic>
      <p:sp>
        <p:nvSpPr>
          <p:cNvPr id="17" name="TextBox 16"/>
          <p:cNvSpPr txBox="1"/>
          <p:nvPr/>
        </p:nvSpPr>
        <p:spPr>
          <a:xfrm>
            <a:off x="754008" y="3592597"/>
            <a:ext cx="2367659" cy="303288"/>
          </a:xfrm>
          <a:prstGeom prst="rect">
            <a:avLst/>
          </a:prstGeom>
          <a:noFill/>
        </p:spPr>
        <p:txBody>
          <a:bodyPr wrap="square" rtlCol="0">
            <a:spAutoFit/>
          </a:bodyPr>
          <a:lstStyle/>
          <a:p>
            <a:r>
              <a:rPr lang="en-US" sz="1371" b="1" u="sng" dirty="0">
                <a:latin typeface="Times New Roman" pitchFamily="18" charset="0"/>
                <a:cs typeface="Times New Roman" pitchFamily="18" charset="0"/>
              </a:rPr>
              <a:t>Under the guidance of:</a:t>
            </a:r>
          </a:p>
        </p:txBody>
      </p:sp>
      <p:sp>
        <p:nvSpPr>
          <p:cNvPr id="18" name="TextBox 17"/>
          <p:cNvSpPr txBox="1"/>
          <p:nvPr/>
        </p:nvSpPr>
        <p:spPr>
          <a:xfrm>
            <a:off x="629244" y="3874787"/>
            <a:ext cx="2617185" cy="1147109"/>
          </a:xfrm>
          <a:prstGeom prst="rect">
            <a:avLst/>
          </a:prstGeom>
          <a:noFill/>
        </p:spPr>
        <p:txBody>
          <a:bodyPr wrap="square" rtlCol="0">
            <a:spAutoFit/>
          </a:bodyPr>
          <a:lstStyle/>
          <a:p>
            <a:r>
              <a:rPr lang="en-US" sz="1371" b="1" dirty="0">
                <a:latin typeface="Times New Roman" pitchFamily="18" charset="0"/>
                <a:cs typeface="Times New Roman" pitchFamily="18" charset="0"/>
              </a:rPr>
              <a:t> PROF. AFSAR BAIG M</a:t>
            </a:r>
          </a:p>
          <a:p>
            <a:r>
              <a:rPr lang="en-US" sz="1371" dirty="0">
                <a:latin typeface="Times New Roman" pitchFamily="18" charset="0"/>
                <a:cs typeface="Times New Roman" pitchFamily="18" charset="0"/>
              </a:rPr>
              <a:t>                 HOD CSE,</a:t>
            </a:r>
          </a:p>
          <a:p>
            <a:r>
              <a:rPr lang="en-US" sz="1371" dirty="0">
                <a:latin typeface="Times New Roman" pitchFamily="18" charset="0"/>
                <a:cs typeface="Times New Roman" pitchFamily="18" charset="0"/>
              </a:rPr>
              <a:t>                Dept. of CSE</a:t>
            </a:r>
          </a:p>
          <a:p>
            <a:r>
              <a:rPr lang="en-US" sz="1371" dirty="0">
                <a:latin typeface="Times New Roman" pitchFamily="18" charset="0"/>
                <a:cs typeface="Times New Roman" pitchFamily="18" charset="0"/>
              </a:rPr>
              <a:t> </a:t>
            </a:r>
            <a:r>
              <a:rPr lang="en-US" sz="1371" dirty="0" err="1">
                <a:latin typeface="Times New Roman" pitchFamily="18" charset="0"/>
                <a:cs typeface="Times New Roman" pitchFamily="18" charset="0"/>
              </a:rPr>
              <a:t>Bearys</a:t>
            </a:r>
            <a:r>
              <a:rPr lang="en-US" sz="1371" dirty="0">
                <a:latin typeface="Times New Roman" pitchFamily="18" charset="0"/>
                <a:cs typeface="Times New Roman" pitchFamily="18" charset="0"/>
              </a:rPr>
              <a:t>  institute of  Technology</a:t>
            </a:r>
          </a:p>
          <a:p>
            <a:r>
              <a:rPr lang="en-US" sz="1371" dirty="0">
                <a:latin typeface="Times New Roman" pitchFamily="18" charset="0"/>
                <a:cs typeface="Times New Roman" pitchFamily="18" charset="0"/>
              </a:rPr>
              <a:t>          Mangalore-574153 </a:t>
            </a:r>
          </a:p>
        </p:txBody>
      </p:sp>
      <p:sp>
        <p:nvSpPr>
          <p:cNvPr id="14" name="TextBox 13">
            <a:extLst>
              <a:ext uri="{FF2B5EF4-FFF2-40B4-BE49-F238E27FC236}">
                <a16:creationId xmlns:a16="http://schemas.microsoft.com/office/drawing/2014/main" xmlns="" id="{8DE9CCBC-240D-4152-89C8-E388A030CC58}"/>
              </a:ext>
            </a:extLst>
          </p:cNvPr>
          <p:cNvSpPr txBox="1"/>
          <p:nvPr/>
        </p:nvSpPr>
        <p:spPr>
          <a:xfrm>
            <a:off x="6103202" y="3592597"/>
            <a:ext cx="2367659" cy="303288"/>
          </a:xfrm>
          <a:prstGeom prst="rect">
            <a:avLst/>
          </a:prstGeom>
          <a:noFill/>
        </p:spPr>
        <p:txBody>
          <a:bodyPr wrap="square" rtlCol="0">
            <a:spAutoFit/>
          </a:bodyPr>
          <a:lstStyle/>
          <a:p>
            <a:r>
              <a:rPr lang="en-US" sz="1371" b="1" u="sng" dirty="0">
                <a:latin typeface="Times New Roman" pitchFamily="18" charset="0"/>
                <a:cs typeface="Times New Roman" pitchFamily="18" charset="0"/>
              </a:rPr>
              <a:t>Project Coordinator:</a:t>
            </a:r>
          </a:p>
        </p:txBody>
      </p:sp>
      <p:sp>
        <p:nvSpPr>
          <p:cNvPr id="15" name="TextBox 14">
            <a:extLst>
              <a:ext uri="{FF2B5EF4-FFF2-40B4-BE49-F238E27FC236}">
                <a16:creationId xmlns:a16="http://schemas.microsoft.com/office/drawing/2014/main" xmlns="" id="{3EDFDAE9-BD83-405D-A1CB-AD6DE1F3FCB6}"/>
              </a:ext>
            </a:extLst>
          </p:cNvPr>
          <p:cNvSpPr txBox="1"/>
          <p:nvPr/>
        </p:nvSpPr>
        <p:spPr>
          <a:xfrm>
            <a:off x="5724130" y="3874788"/>
            <a:ext cx="2617185" cy="1147109"/>
          </a:xfrm>
          <a:prstGeom prst="rect">
            <a:avLst/>
          </a:prstGeom>
          <a:noFill/>
        </p:spPr>
        <p:txBody>
          <a:bodyPr wrap="square" rtlCol="0">
            <a:spAutoFit/>
          </a:bodyPr>
          <a:lstStyle/>
          <a:p>
            <a:r>
              <a:rPr lang="en-US" sz="1371" b="1" dirty="0">
                <a:latin typeface="Times New Roman" pitchFamily="18" charset="0"/>
                <a:cs typeface="Times New Roman" pitchFamily="18" charset="0"/>
              </a:rPr>
              <a:t>         PROF. AFSAR BAIG M</a:t>
            </a:r>
          </a:p>
          <a:p>
            <a:r>
              <a:rPr lang="en-US" sz="1371" dirty="0">
                <a:latin typeface="Times New Roman" pitchFamily="18" charset="0"/>
                <a:cs typeface="Times New Roman" pitchFamily="18" charset="0"/>
              </a:rPr>
              <a:t>                 HOD CSE,</a:t>
            </a:r>
          </a:p>
          <a:p>
            <a:r>
              <a:rPr lang="en-US" sz="1371" dirty="0">
                <a:latin typeface="Times New Roman" pitchFamily="18" charset="0"/>
                <a:cs typeface="Times New Roman" pitchFamily="18" charset="0"/>
              </a:rPr>
              <a:t>                Dept. of CSE</a:t>
            </a:r>
          </a:p>
          <a:p>
            <a:r>
              <a:rPr lang="en-US" sz="1371" dirty="0">
                <a:latin typeface="Times New Roman" pitchFamily="18" charset="0"/>
                <a:cs typeface="Times New Roman" pitchFamily="18" charset="0"/>
              </a:rPr>
              <a:t> Bearys  institute of  Technology</a:t>
            </a:r>
          </a:p>
          <a:p>
            <a:r>
              <a:rPr lang="en-US" sz="1371" dirty="0">
                <a:latin typeface="Times New Roman" pitchFamily="18" charset="0"/>
                <a:cs typeface="Times New Roman" pitchFamily="18" charset="0"/>
              </a:rPr>
              <a:t>          Mangalore-574153 </a:t>
            </a:r>
          </a:p>
        </p:txBody>
      </p:sp>
    </p:spTree>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69F0CFF-721A-18D1-FC4F-21CC67A22BE5}"/>
              </a:ext>
            </a:extLst>
          </p:cNvPr>
          <p:cNvSpPr txBox="1"/>
          <p:nvPr/>
        </p:nvSpPr>
        <p:spPr>
          <a:xfrm>
            <a:off x="1024273" y="124202"/>
            <a:ext cx="6437086" cy="584775"/>
          </a:xfrm>
          <a:prstGeom prst="rect">
            <a:avLst/>
          </a:prstGeom>
          <a:noFill/>
        </p:spPr>
        <p:txBody>
          <a:bodyPr wrap="square" rtlCol="0">
            <a:spAutoFit/>
          </a:bodyPr>
          <a:lstStyle/>
          <a:p>
            <a:pPr algn="ctr"/>
            <a:r>
              <a:rPr lang="en-IN" sz="3200" b="1" dirty="0" smtClean="0">
                <a:latin typeface="Baskerville Old Face" panose="02020602080505020303" pitchFamily="18" charset="0"/>
                <a:cs typeface="Times New Roman" panose="02020603050405020304" pitchFamily="18" charset="0"/>
              </a:rPr>
              <a:t>RESULTS</a:t>
            </a:r>
            <a:endParaRPr lang="en-IN" sz="3200" b="1" dirty="0">
              <a:latin typeface="Baskerville Old Face" panose="02020602080505020303" pitchFamily="18" charset="0"/>
              <a:cs typeface="Times New Roman" panose="02020603050405020304" pitchFamily="18" charset="0"/>
            </a:endParaRPr>
          </a:p>
        </p:txBody>
      </p:sp>
      <p:sp>
        <p:nvSpPr>
          <p:cNvPr id="2" name="Rectangle 1"/>
          <p:cNvSpPr/>
          <p:nvPr/>
        </p:nvSpPr>
        <p:spPr>
          <a:xfrm>
            <a:off x="0" y="879665"/>
            <a:ext cx="8485632" cy="300082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dirty="0">
                <a:latin typeface="Adobe Fan Heiti Std B" pitchFamily="34" charset="-128"/>
                <a:ea typeface="Adobe Fan Heiti Std B" pitchFamily="34" charset="-128"/>
              </a:rPr>
              <a:t>An attempt has been made to develop an OpenGL package which meets necessary requirements of the user successfully.</a:t>
            </a:r>
          </a:p>
          <a:p>
            <a:pPr marL="285750" indent="-285750" algn="just">
              <a:lnSpc>
                <a:spcPct val="150000"/>
              </a:lnSpc>
              <a:buFont typeface="Arial" panose="020B0604020202020204" pitchFamily="34" charset="0"/>
              <a:buChar char="•"/>
            </a:pPr>
            <a:endParaRPr lang="en-IN" dirty="0">
              <a:latin typeface="Adobe Fan Heiti Std B" pitchFamily="34" charset="-128"/>
              <a:ea typeface="Adobe Fan Heiti Std B" pitchFamily="34" charset="-128"/>
            </a:endParaRPr>
          </a:p>
          <a:p>
            <a:pPr marL="285750" indent="-285750" algn="just">
              <a:lnSpc>
                <a:spcPct val="150000"/>
              </a:lnSpc>
              <a:buFont typeface="Wingdings" panose="05000000000000000000" pitchFamily="2" charset="2"/>
              <a:buChar char="Ø"/>
            </a:pPr>
            <a:r>
              <a:rPr lang="en-IN" dirty="0">
                <a:latin typeface="Adobe Fan Heiti Std B" pitchFamily="34" charset="-128"/>
                <a:ea typeface="Adobe Fan Heiti Std B" pitchFamily="34" charset="-128"/>
              </a:rPr>
              <a:t>The proposed system will serve its purpose without any hassles. </a:t>
            </a:r>
          </a:p>
          <a:p>
            <a:pPr marL="285750" indent="-285750" algn="just">
              <a:lnSpc>
                <a:spcPct val="150000"/>
              </a:lnSpc>
              <a:buFont typeface="Arial" panose="020B0604020202020204" pitchFamily="34" charset="0"/>
              <a:buChar char="•"/>
            </a:pPr>
            <a:endParaRPr lang="en-IN" dirty="0">
              <a:latin typeface="Adobe Fan Heiti Std B" pitchFamily="34" charset="-128"/>
              <a:ea typeface="Adobe Fan Heiti Std B" pitchFamily="34" charset="-128"/>
            </a:endParaRPr>
          </a:p>
          <a:p>
            <a:pPr marL="285750" indent="-285750" algn="just">
              <a:lnSpc>
                <a:spcPct val="150000"/>
              </a:lnSpc>
              <a:buFont typeface="Wingdings" panose="05000000000000000000" pitchFamily="2" charset="2"/>
              <a:buChar char="Ø"/>
            </a:pPr>
            <a:r>
              <a:rPr lang="en-US" dirty="0">
                <a:latin typeface="Adobe Fan Heiti Std B" pitchFamily="34" charset="-128"/>
                <a:ea typeface="Adobe Fan Heiti Std B" pitchFamily="34" charset="-128"/>
              </a:rPr>
              <a:t>Graphics package satisfies all requirements and provides good entertainment.  </a:t>
            </a:r>
          </a:p>
          <a:p>
            <a:pPr marL="285750" indent="-285750" algn="just">
              <a:lnSpc>
                <a:spcPct val="150000"/>
              </a:lnSpc>
              <a:buFont typeface="Arial" panose="020B0604020202020204" pitchFamily="34" charset="0"/>
              <a:buChar char="•"/>
            </a:pPr>
            <a:endParaRPr lang="en-US" dirty="0">
              <a:latin typeface="Adobe Fan Heiti Std B" pitchFamily="34" charset="-128"/>
              <a:ea typeface="Adobe Fan Heiti Std B" pitchFamily="34" charset="-128"/>
            </a:endParaRPr>
          </a:p>
          <a:p>
            <a:pPr marL="285750" indent="-285750" algn="just">
              <a:lnSpc>
                <a:spcPct val="150000"/>
              </a:lnSpc>
              <a:buFont typeface="Wingdings" panose="05000000000000000000" pitchFamily="2" charset="2"/>
              <a:buChar char="Ø"/>
            </a:pPr>
            <a:r>
              <a:rPr lang="en-IN" dirty="0">
                <a:latin typeface="Adobe Fan Heiti Std B" pitchFamily="34" charset="-128"/>
                <a:ea typeface="Adobe Fan Heiti Std B" pitchFamily="34" charset="-128"/>
              </a:rPr>
              <a:t>The project helped in understanding the working of computer graphics using OpenGL and various concepts, functions and methodologies for the development of a graphics packages. </a:t>
            </a:r>
          </a:p>
        </p:txBody>
      </p:sp>
    </p:spTree>
    <p:extLst>
      <p:ext uri="{BB962C8B-B14F-4D97-AF65-F5344CB8AC3E}">
        <p14:creationId xmlns:p14="http://schemas.microsoft.com/office/powerpoint/2010/main" xmlns="" val="1118897409"/>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02627" y="170148"/>
            <a:ext cx="3139000" cy="584775"/>
          </a:xfrm>
          <a:prstGeom prst="rect">
            <a:avLst/>
          </a:prstGeom>
        </p:spPr>
        <p:txBody>
          <a:bodyPr wrap="none">
            <a:spAutoFit/>
          </a:bodyPr>
          <a:lstStyle/>
          <a:p>
            <a:pPr lvl="0" algn="ctr"/>
            <a:r>
              <a:rPr lang="en-IN" sz="3200" b="1" dirty="0" smtClean="0">
                <a:latin typeface="Baskerville Old Face" panose="02020602080505020303" pitchFamily="18" charset="0"/>
                <a:cs typeface="Times New Roman" panose="02020603050405020304" pitchFamily="18" charset="0"/>
              </a:rPr>
              <a:t>SCREENSHOTS</a:t>
            </a:r>
            <a:endParaRPr lang="en-IN" sz="3200" b="1" dirty="0">
              <a:latin typeface="Baskerville Old Face" panose="02020602080505020303"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31582" y="1172604"/>
            <a:ext cx="3891516" cy="2224151"/>
          </a:xfrm>
          <a:prstGeom prst="rect">
            <a:avLst/>
          </a:prstGeom>
        </p:spPr>
      </p:pic>
      <p:sp>
        <p:nvSpPr>
          <p:cNvPr id="10" name="TextBox 9"/>
          <p:cNvSpPr txBox="1"/>
          <p:nvPr/>
        </p:nvSpPr>
        <p:spPr>
          <a:xfrm>
            <a:off x="231584" y="3712836"/>
            <a:ext cx="7860257" cy="369332"/>
          </a:xfrm>
          <a:prstGeom prst="rect">
            <a:avLst/>
          </a:prstGeom>
          <a:noFill/>
        </p:spPr>
        <p:txBody>
          <a:bodyPr wrap="square" rtlCol="0">
            <a:spAutoFit/>
          </a:bodyPr>
          <a:lstStyle/>
          <a:p>
            <a:r>
              <a:rPr lang="en-GB" sz="1800" dirty="0" smtClean="0">
                <a:latin typeface="Times New Roman" panose="02020603050405020304" pitchFamily="18" charset="0"/>
                <a:cs typeface="Times New Roman" panose="02020603050405020304" pitchFamily="18" charset="0"/>
              </a:rPr>
              <a:t>1. </a:t>
            </a:r>
            <a:r>
              <a:rPr lang="en-GB" sz="1800" dirty="0" smtClean="0">
                <a:latin typeface="Times New Roman" panose="02020603050405020304" pitchFamily="18" charset="0"/>
                <a:cs typeface="Times New Roman" panose="02020603050405020304" pitchFamily="18" charset="0"/>
              </a:rPr>
              <a:t>Starting screen    </a:t>
            </a:r>
            <a:r>
              <a:rPr lang="en-GB" sz="1800" dirty="0" smtClean="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2</a:t>
            </a:r>
            <a:r>
              <a:rPr lang="en-GB" sz="1800" dirty="0" smtClean="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Dino Running</a:t>
            </a:r>
            <a:endParaRPr lang="en-US" sz="18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4352677" y="1151649"/>
            <a:ext cx="3964846" cy="2266061"/>
          </a:xfrm>
          <a:prstGeom prst="rect">
            <a:avLst/>
          </a:prstGeom>
        </p:spPr>
      </p:pic>
    </p:spTree>
    <p:extLst>
      <p:ext uri="{BB962C8B-B14F-4D97-AF65-F5344CB8AC3E}">
        <p14:creationId xmlns:p14="http://schemas.microsoft.com/office/powerpoint/2010/main" xmlns="" val="124817471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02627" y="170148"/>
            <a:ext cx="3139000" cy="584775"/>
          </a:xfrm>
          <a:prstGeom prst="rect">
            <a:avLst/>
          </a:prstGeom>
        </p:spPr>
        <p:txBody>
          <a:bodyPr wrap="none">
            <a:spAutoFit/>
          </a:bodyPr>
          <a:lstStyle/>
          <a:p>
            <a:pPr lvl="0" algn="ctr"/>
            <a:r>
              <a:rPr lang="en-IN" sz="3200" b="1" dirty="0" smtClean="0">
                <a:latin typeface="Baskerville Old Face" panose="02020602080505020303" pitchFamily="18" charset="0"/>
                <a:cs typeface="Times New Roman" panose="02020603050405020304" pitchFamily="18" charset="0"/>
              </a:rPr>
              <a:t>SCREENSHOTS</a:t>
            </a:r>
            <a:endParaRPr lang="en-IN" sz="3200" b="1" dirty="0">
              <a:latin typeface="Baskerville Old Face" panose="02020602080505020303"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959321" y="994162"/>
            <a:ext cx="4173850" cy="2385515"/>
          </a:xfrm>
          <a:prstGeom prst="rect">
            <a:avLst/>
          </a:prstGeom>
        </p:spPr>
      </p:pic>
      <p:sp>
        <p:nvSpPr>
          <p:cNvPr id="7" name="Rectangle 6"/>
          <p:cNvSpPr/>
          <p:nvPr/>
        </p:nvSpPr>
        <p:spPr>
          <a:xfrm>
            <a:off x="2201138" y="3784957"/>
            <a:ext cx="6730409" cy="369332"/>
          </a:xfrm>
          <a:prstGeom prst="rect">
            <a:avLst/>
          </a:prstGeom>
        </p:spPr>
        <p:txBody>
          <a:bodyPr wrap="square">
            <a:spAutoFit/>
          </a:bodyPr>
          <a:lstStyle/>
          <a:p>
            <a:r>
              <a:rPr lang="en-GB" sz="1800" dirty="0" smtClean="0">
                <a:latin typeface="Times New Roman" panose="02020603050405020304" pitchFamily="18" charset="0"/>
                <a:cs typeface="Times New Roman" panose="02020603050405020304" pitchFamily="18" charset="0"/>
              </a:rPr>
              <a:t>3. </a:t>
            </a:r>
            <a:r>
              <a:rPr lang="en-GB" sz="1800" dirty="0" smtClean="0">
                <a:latin typeface="Times New Roman" panose="02020603050405020304" pitchFamily="18" charset="0"/>
                <a:cs typeface="Times New Roman" panose="02020603050405020304" pitchFamily="18" charset="0"/>
              </a:rPr>
              <a:t>Dino jumping from cactus</a:t>
            </a:r>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7814207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A33443-E336-2AA8-B41B-A46553273055}"/>
              </a:ext>
            </a:extLst>
          </p:cNvPr>
          <p:cNvSpPr>
            <a:spLocks noGrp="1"/>
          </p:cNvSpPr>
          <p:nvPr>
            <p:ph type="title"/>
          </p:nvPr>
        </p:nvSpPr>
        <p:spPr>
          <a:xfrm>
            <a:off x="2783224" y="147831"/>
            <a:ext cx="2995114" cy="572700"/>
          </a:xfrm>
        </p:spPr>
        <p:txBody>
          <a:bodyPr/>
          <a:lstStyle/>
          <a:p>
            <a:r>
              <a:rPr lang="en-IN" sz="3200" b="1" dirty="0">
                <a:latin typeface="Baskerville Old Face" panose="02020602080505020303" pitchFamily="18" charset="0"/>
                <a:cs typeface="Times New Roman" panose="02020603050405020304" pitchFamily="18" charset="0"/>
              </a:rPr>
              <a:t>CONCLUSION</a:t>
            </a:r>
            <a:r>
              <a:rPr lang="en-IN" sz="2800" b="1" dirty="0">
                <a:latin typeface="Baskerville Old Face" panose="02020602080505020303" pitchFamily="18" charset="0"/>
              </a:rPr>
              <a:t/>
            </a:r>
            <a:br>
              <a:rPr lang="en-IN" sz="2800" b="1" dirty="0">
                <a:latin typeface="Baskerville Old Face" panose="02020602080505020303" pitchFamily="18" charset="0"/>
              </a:rPr>
            </a:br>
            <a:endParaRPr lang="en-IN" dirty="0">
              <a:latin typeface="Baskerville Old Face" panose="02020602080505020303" pitchFamily="18" charset="0"/>
            </a:endParaRPr>
          </a:p>
        </p:txBody>
      </p:sp>
      <p:sp>
        <p:nvSpPr>
          <p:cNvPr id="3" name="Text Placeholder 2">
            <a:extLst>
              <a:ext uri="{FF2B5EF4-FFF2-40B4-BE49-F238E27FC236}">
                <a16:creationId xmlns:a16="http://schemas.microsoft.com/office/drawing/2014/main" xmlns="" id="{A077E593-4231-364D-012D-447CCDFC4EBD}"/>
              </a:ext>
            </a:extLst>
          </p:cNvPr>
          <p:cNvSpPr>
            <a:spLocks noGrp="1"/>
          </p:cNvSpPr>
          <p:nvPr>
            <p:ph type="body" idx="1"/>
          </p:nvPr>
        </p:nvSpPr>
        <p:spPr>
          <a:xfrm>
            <a:off x="353226" y="961537"/>
            <a:ext cx="7855110" cy="3355283"/>
          </a:xfrm>
        </p:spPr>
        <p:txBody>
          <a:bodyPr/>
          <a:lstStyle/>
          <a:p>
            <a:pPr marL="114300" indent="0" algn="just">
              <a:lnSpc>
                <a:spcPct val="150000"/>
              </a:lnSpc>
              <a:buNone/>
            </a:pPr>
            <a:r>
              <a:rPr lang="en-US" sz="1600" dirty="0" smtClean="0"/>
              <a:t>We have attempted to design and implement “2D Dinosaur”. </a:t>
            </a:r>
            <a:r>
              <a:rPr lang="en-US" sz="1600" dirty="0" err="1" smtClean="0"/>
              <a:t>OpenGl</a:t>
            </a:r>
            <a:r>
              <a:rPr lang="en-US" sz="1600" dirty="0" smtClean="0"/>
              <a:t> supports enormous flexibility in the design and the use of </a:t>
            </a:r>
            <a:r>
              <a:rPr lang="en-US" sz="1600" dirty="0" err="1" smtClean="0"/>
              <a:t>OpenGl</a:t>
            </a:r>
            <a:r>
              <a:rPr lang="en-US" sz="1600" dirty="0" smtClean="0"/>
              <a:t> graphics programs. The presence of many built in classes methods take care of much functionality and reduce the job of coding as well as makes the implementation simpler. The project was started with the designing phase in which we figured the requirements needed, the layout design, then comes the detail designing of each function after which, was the testing and debugging stage. We have tried to implement the project making it as user-friendly and error free as possible. We regret any errors that may have inadvertently crept in.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14005409"/>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3348486-A48A-0E09-5492-CA723389CC43}"/>
              </a:ext>
            </a:extLst>
          </p:cNvPr>
          <p:cNvSpPr txBox="1"/>
          <p:nvPr/>
        </p:nvSpPr>
        <p:spPr>
          <a:xfrm>
            <a:off x="1796400" y="1713600"/>
            <a:ext cx="5551200" cy="923330"/>
          </a:xfrm>
          <a:prstGeom prst="rect">
            <a:avLst/>
          </a:prstGeom>
          <a:noFill/>
        </p:spPr>
        <p:txBody>
          <a:bodyPr wrap="square" rtlCol="0">
            <a:spAutoFit/>
          </a:bodyPr>
          <a:lstStyle/>
          <a:p>
            <a:pPr algn="ctr"/>
            <a:r>
              <a:rPr lang="en-IN" sz="5400" dirty="0">
                <a:latin typeface="Baskerville Old Face" panose="02020602080505020303" pitchFamily="18" charset="0"/>
                <a:cs typeface="Times New Roman" panose="02020603050405020304" pitchFamily="18" charset="0"/>
              </a:rPr>
              <a:t>THANK YOU</a:t>
            </a:r>
          </a:p>
        </p:txBody>
      </p:sp>
    </p:spTree>
    <p:extLst>
      <p:ext uri="{BB962C8B-B14F-4D97-AF65-F5344CB8AC3E}">
        <p14:creationId xmlns:p14="http://schemas.microsoft.com/office/powerpoint/2010/main" xmlns="" val="2617170485"/>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4" name="Rectangle 3"/>
          <p:cNvSpPr/>
          <p:nvPr/>
        </p:nvSpPr>
        <p:spPr>
          <a:xfrm>
            <a:off x="348345" y="1213161"/>
            <a:ext cx="3019325" cy="2062103"/>
          </a:xfrm>
          <a:prstGeom prst="rect">
            <a:avLst/>
          </a:prstGeom>
        </p:spPr>
        <p:txBody>
          <a:bodyPr wrap="square">
            <a:spAutoFit/>
          </a:bodyPr>
          <a:lstStyle/>
          <a:p>
            <a:pPr lvl="0"/>
            <a:r>
              <a:rPr lang="en-IN" sz="3200" b="1" dirty="0" smtClean="0">
                <a:latin typeface="Baskerville Old Face" panose="02020602080505020303" pitchFamily="18" charset="0"/>
                <a:ea typeface="Segoe UI Black" panose="020B0A02040204020203" pitchFamily="34" charset="0"/>
                <a:cs typeface="Times New Roman" panose="02020603050405020304" pitchFamily="18" charset="0"/>
              </a:rPr>
              <a:t>2D CHROME  DINO USING    COMPUTER</a:t>
            </a:r>
            <a:endParaRPr lang="en-IN" sz="3200" b="1" dirty="0">
              <a:latin typeface="Baskerville Old Face" panose="02020602080505020303" pitchFamily="18" charset="0"/>
              <a:ea typeface="Segoe UI Black" panose="020B0A02040204020203" pitchFamily="34" charset="0"/>
              <a:cs typeface="Times New Roman" panose="02020603050405020304" pitchFamily="18" charset="0"/>
            </a:endParaRPr>
          </a:p>
          <a:p>
            <a:pPr lvl="0"/>
            <a:r>
              <a:rPr lang="en-IN" sz="3200" b="1" dirty="0">
                <a:latin typeface="Baskerville Old Face" panose="02020602080505020303" pitchFamily="18" charset="0"/>
                <a:ea typeface="Segoe UI Black" panose="020B0A02040204020203" pitchFamily="34" charset="0"/>
                <a:cs typeface="Times New Roman" panose="02020603050405020304" pitchFamily="18" charset="0"/>
              </a:rPr>
              <a:t>GRAPHICS</a:t>
            </a:r>
          </a:p>
        </p:txBody>
      </p:sp>
      <p:pic>
        <p:nvPicPr>
          <p:cNvPr id="5" name="Picture 4"/>
          <p:cNvPicPr>
            <a:picLocks noChangeAspect="1"/>
          </p:cNvPicPr>
          <p:nvPr/>
        </p:nvPicPr>
        <p:blipFill>
          <a:blip r:embed="rId3"/>
          <a:stretch>
            <a:fillRect/>
          </a:stretch>
        </p:blipFill>
        <p:spPr>
          <a:xfrm>
            <a:off x="4125952" y="785724"/>
            <a:ext cx="3007608" cy="3181940"/>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15473309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2" name="Rectangle 1"/>
          <p:cNvSpPr/>
          <p:nvPr/>
        </p:nvSpPr>
        <p:spPr>
          <a:xfrm>
            <a:off x="2685729" y="125767"/>
            <a:ext cx="2449710" cy="584775"/>
          </a:xfrm>
          <a:prstGeom prst="rect">
            <a:avLst/>
          </a:prstGeom>
        </p:spPr>
        <p:txBody>
          <a:bodyPr wrap="none">
            <a:spAutoFit/>
          </a:bodyPr>
          <a:lstStyle/>
          <a:p>
            <a:r>
              <a:rPr lang="en-GB" sz="3200" b="1" dirty="0" smtClean="0">
                <a:latin typeface="Baskerville Old Face" panose="02020602080505020303" pitchFamily="18" charset="0"/>
                <a:cs typeface="Times New Roman" pitchFamily="18" charset="0"/>
              </a:rPr>
              <a:t>CONTENTS</a:t>
            </a:r>
            <a:endParaRPr lang="en-US" sz="3200" b="1" dirty="0">
              <a:latin typeface="Baskerville Old Face" panose="02020602080505020303" pitchFamily="18" charset="0"/>
              <a:cs typeface="Times New Roman" pitchFamily="18" charset="0"/>
            </a:endParaRPr>
          </a:p>
        </p:txBody>
      </p:sp>
      <p:sp>
        <p:nvSpPr>
          <p:cNvPr id="3" name="Rectangle 2"/>
          <p:cNvSpPr/>
          <p:nvPr/>
        </p:nvSpPr>
        <p:spPr>
          <a:xfrm>
            <a:off x="1127760" y="710541"/>
            <a:ext cx="5565648" cy="3831818"/>
          </a:xfrm>
          <a:prstGeom prst="rect">
            <a:avLst/>
          </a:prstGeom>
        </p:spPr>
        <p:txBody>
          <a:bodyPr wrap="square">
            <a:spAutoFit/>
          </a:bodyPr>
          <a:lstStyle/>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Introduction</a:t>
            </a:r>
          </a:p>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Problem statement</a:t>
            </a:r>
          </a:p>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Methodology</a:t>
            </a:r>
          </a:p>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Design</a:t>
            </a:r>
          </a:p>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Implementation</a:t>
            </a:r>
          </a:p>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Applications</a:t>
            </a:r>
          </a:p>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Results</a:t>
            </a:r>
          </a:p>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Screenshots</a:t>
            </a:r>
          </a:p>
          <a:p>
            <a:pPr marL="285750" lvl="0" indent="-285750" algn="just">
              <a:lnSpc>
                <a:spcPct val="150000"/>
              </a:lnSpc>
              <a:buClrTx/>
              <a:buFont typeface="Wingdings" panose="05000000000000000000" pitchFamily="2" charset="2"/>
              <a:buChar char="Ø"/>
            </a:pPr>
            <a:r>
              <a:rPr lang="en-IN" sz="1800" kern="1200" dirty="0">
                <a:solidFill>
                  <a:prstClr val="black"/>
                </a:solidFill>
                <a:latin typeface="Bookman Old Style" panose="02050604050505020204" pitchFamily="18" charset="0"/>
                <a:ea typeface="+mn-ea"/>
                <a:cs typeface="+mn-cs"/>
              </a:rPr>
              <a:t>Conclusion</a:t>
            </a:r>
          </a:p>
        </p:txBody>
      </p:sp>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116" name="TextBox 115">
            <a:extLst>
              <a:ext uri="{FF2B5EF4-FFF2-40B4-BE49-F238E27FC236}">
                <a16:creationId xmlns:a16="http://schemas.microsoft.com/office/drawing/2014/main" xmlns="" id="{8FAF0960-0862-075F-4918-A0B2ABA72F3E}"/>
              </a:ext>
            </a:extLst>
          </p:cNvPr>
          <p:cNvSpPr txBox="1"/>
          <p:nvPr/>
        </p:nvSpPr>
        <p:spPr>
          <a:xfrm>
            <a:off x="2504545" y="169414"/>
            <a:ext cx="3549695" cy="584775"/>
          </a:xfrm>
          <a:prstGeom prst="rect">
            <a:avLst/>
          </a:prstGeom>
          <a:noFill/>
        </p:spPr>
        <p:txBody>
          <a:bodyPr wrap="square" rtlCol="0">
            <a:spAutoFit/>
          </a:bodyPr>
          <a:lstStyle/>
          <a:p>
            <a:r>
              <a:rPr lang="en-US" sz="3200" b="1" dirty="0">
                <a:latin typeface="Baskerville Old Face" panose="02020602080505020303" pitchFamily="18" charset="0"/>
                <a:cs typeface="Times New Roman" pitchFamily="18" charset="0"/>
              </a:rPr>
              <a:t>INTRODUCTION</a:t>
            </a:r>
          </a:p>
        </p:txBody>
      </p:sp>
      <p:sp>
        <p:nvSpPr>
          <p:cNvPr id="4" name="Rectangle 3"/>
          <p:cNvSpPr/>
          <p:nvPr/>
        </p:nvSpPr>
        <p:spPr>
          <a:xfrm>
            <a:off x="96084" y="754189"/>
            <a:ext cx="8366615" cy="3223959"/>
          </a:xfrm>
          <a:prstGeom prst="rect">
            <a:avLst/>
          </a:prstGeom>
        </p:spPr>
        <p:txBody>
          <a:bodyPr wrap="square">
            <a:spAutoFit/>
          </a:bodyPr>
          <a:lstStyle/>
          <a:p>
            <a:pPr marL="285750" indent="-285750" algn="just">
              <a:lnSpc>
                <a:spcPct val="103000"/>
              </a:lnSpc>
              <a:spcBef>
                <a:spcPts val="200"/>
              </a:spcBef>
              <a:buFont typeface="Wingdings" panose="05000000000000000000" pitchFamily="2" charset="2"/>
              <a:buChar char="Ø"/>
            </a:pPr>
            <a:r>
              <a:rPr lang="en-IN" sz="18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About Computer Graphics </a:t>
            </a:r>
            <a:r>
              <a:rPr lang="en-IN" sz="1800" b="1" dirty="0">
                <a:solidFill>
                  <a:schemeClr val="tx1">
                    <a:lumMod val="95000"/>
                    <a:lumOff val="5000"/>
                  </a:schemeClr>
                </a:solidFill>
                <a:latin typeface="Times New Roman" panose="02020603050405020304" pitchFamily="18" charset="0"/>
                <a:ea typeface="Times New Roman" panose="02020603050405020304" pitchFamily="18" charset="0"/>
              </a:rPr>
              <a:t> </a:t>
            </a:r>
          </a:p>
          <a:p>
            <a:pPr algn="just">
              <a:lnSpc>
                <a:spcPct val="103000"/>
              </a:lnSpc>
              <a:spcBef>
                <a:spcPts val="200"/>
              </a:spcBef>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Computer graphics is an art of drawing pictures on computer screens with the </a:t>
            </a:r>
            <a:r>
              <a:rPr lang="en-IN" sz="1800" dirty="0" smtClean="0">
                <a:latin typeface="Times New Roman" panose="02020603050405020304" pitchFamily="18" charset="0"/>
                <a:ea typeface="Times New Roman" panose="02020603050405020304" pitchFamily="18" charset="0"/>
                <a:cs typeface="Times New Roman" panose="02020603050405020304" pitchFamily="18" charset="0"/>
              </a:rPr>
              <a:t>help of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programming.</a:t>
            </a:r>
          </a:p>
          <a:p>
            <a:pPr marL="285750" indent="-285750" algn="just">
              <a:buFont typeface="Wingdings" panose="05000000000000000000" pitchFamily="2" charset="2"/>
              <a:buChar char="Ø"/>
            </a:pP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03000"/>
              </a:lnSpc>
              <a:spcBef>
                <a:spcPts val="200"/>
              </a:spcBef>
              <a:buFont typeface="Wingdings" panose="05000000000000000000" pitchFamily="2" charset="2"/>
              <a:buChar char="Ø"/>
            </a:pPr>
            <a:r>
              <a:rPr lang="en-IN" sz="18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About OpenGL </a:t>
            </a:r>
            <a:endParaRPr lang="en-IN" sz="180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ea typeface="Times New Roman" panose="02020603050405020304" pitchFamily="18" charset="0"/>
                <a:cs typeface="Times New Roman" panose="02020603050405020304" pitchFamily="18" charset="0"/>
              </a:rPr>
              <a:t>     OpenGL is a software interface to graphics hardware. </a:t>
            </a:r>
          </a:p>
          <a:p>
            <a:pPr algn="just"/>
            <a:endParaRPr lang="en-GB" sz="1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b="1"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About </a:t>
            </a:r>
            <a:r>
              <a:rPr lang="en-IN" sz="18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2D </a:t>
            </a:r>
            <a:r>
              <a:rPr lang="en-IN" sz="1800" b="1" dirty="0" smtClean="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Chrome Dino</a:t>
            </a:r>
            <a:endParaRPr lang="en-GB" sz="18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   This </a:t>
            </a:r>
            <a:r>
              <a:rPr lang="en-GB" sz="1800" dirty="0">
                <a:latin typeface="Times New Roman" panose="02020603050405020304" pitchFamily="18" charset="0"/>
                <a:cs typeface="Times New Roman" panose="02020603050405020304" pitchFamily="18" charset="0"/>
              </a:rPr>
              <a:t>mini project under Computer Graphics &amp; Visualization Laboratory is an implementation of a kind popular </a:t>
            </a:r>
            <a:r>
              <a:rPr lang="en-GB" sz="1800" dirty="0" smtClean="0">
                <a:latin typeface="Times New Roman" panose="02020603050405020304" pitchFamily="18" charset="0"/>
                <a:cs typeface="Times New Roman" panose="02020603050405020304" pitchFamily="18" charset="0"/>
              </a:rPr>
              <a:t>Simulator </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game using the OpenGL Graphics Library and GLUT Toolkit. </a:t>
            </a:r>
            <a:endParaRPr lang="en-GB" sz="1800" dirty="0" smtClean="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1335" y="-285770"/>
            <a:ext cx="7225443" cy="1569660"/>
          </a:xfrm>
          <a:prstGeom prst="rect">
            <a:avLst/>
          </a:prstGeom>
          <a:noFill/>
        </p:spPr>
        <p:txBody>
          <a:bodyPr wrap="square" rtlCol="0">
            <a:spAutoFit/>
          </a:bodyPr>
          <a:lstStyle/>
          <a:p>
            <a:pPr algn="just"/>
            <a:r>
              <a:rPr lang="en-US" sz="1600" dirty="0">
                <a:latin typeface="Calibri" pitchFamily="34" charset="0"/>
                <a:cs typeface="Calibri" pitchFamily="34" charset="0"/>
              </a:rPr>
              <a:t>                                        </a:t>
            </a:r>
            <a:endParaRPr lang="en-US" sz="1600" b="1" dirty="0">
              <a:latin typeface="Calibri" pitchFamily="34" charset="0"/>
              <a:cs typeface="Calibri" pitchFamily="34" charset="0"/>
            </a:endParaRPr>
          </a:p>
          <a:p>
            <a:pPr algn="just"/>
            <a:endParaRPr lang="en-US" sz="1600" dirty="0">
              <a:latin typeface="Times New Roman" pitchFamily="18" charset="0"/>
              <a:cs typeface="Times New Roman" pitchFamily="18" charset="0"/>
            </a:endParaRPr>
          </a:p>
          <a:p>
            <a:pPr algn="just"/>
            <a:endParaRPr lang="en-US" sz="1600" dirty="0">
              <a:latin typeface="Calibri" pitchFamily="34" charset="0"/>
              <a:cs typeface="Calibri" pitchFamily="34" charset="0"/>
            </a:endParaRPr>
          </a:p>
          <a:p>
            <a:pPr algn="just"/>
            <a:endParaRPr lang="en-US" sz="1600" dirty="0">
              <a:latin typeface="Calibri" pitchFamily="34" charset="0"/>
              <a:cs typeface="Calibri" pitchFamily="34" charset="0"/>
            </a:endParaRPr>
          </a:p>
          <a:p>
            <a:pPr algn="just">
              <a:buFont typeface="Wingdings" pitchFamily="2" charset="2"/>
              <a:buChar char="Ø"/>
            </a:pPr>
            <a:endParaRPr lang="en-US" sz="1600" dirty="0">
              <a:latin typeface="Calibri" pitchFamily="34" charset="0"/>
              <a:cs typeface="Calibri" pitchFamily="34" charset="0"/>
            </a:endParaRPr>
          </a:p>
          <a:p>
            <a:pPr algn="just"/>
            <a:endParaRPr lang="en-US" sz="1600" dirty="0">
              <a:latin typeface="Calibri" pitchFamily="34" charset="0"/>
              <a:cs typeface="Calibri" pitchFamily="34" charset="0"/>
            </a:endParaRPr>
          </a:p>
        </p:txBody>
      </p:sp>
      <p:sp>
        <p:nvSpPr>
          <p:cNvPr id="4" name="TextBox 3"/>
          <p:cNvSpPr txBox="1"/>
          <p:nvPr/>
        </p:nvSpPr>
        <p:spPr>
          <a:xfrm>
            <a:off x="1731029" y="144438"/>
            <a:ext cx="5004719" cy="584775"/>
          </a:xfrm>
          <a:prstGeom prst="rect">
            <a:avLst/>
          </a:prstGeom>
          <a:noFill/>
        </p:spPr>
        <p:txBody>
          <a:bodyPr wrap="square" rtlCol="0">
            <a:spAutoFit/>
          </a:bodyPr>
          <a:lstStyle/>
          <a:p>
            <a:r>
              <a:rPr lang="en-US" sz="3200" b="1" dirty="0" smtClean="0">
                <a:latin typeface="Baskerville Old Face" panose="02020602080505020303" pitchFamily="18" charset="0"/>
                <a:cs typeface="Times New Roman" pitchFamily="18" charset="0"/>
              </a:rPr>
              <a:t>PROBLEM STATEMENT</a:t>
            </a:r>
            <a:endParaRPr lang="en-US" sz="3200" b="1" dirty="0">
              <a:latin typeface="Baskerville Old Face" panose="02020602080505020303" pitchFamily="18" charset="0"/>
              <a:cs typeface="Times New Roman" pitchFamily="18" charset="0"/>
            </a:endParaRPr>
          </a:p>
        </p:txBody>
      </p:sp>
      <p:sp>
        <p:nvSpPr>
          <p:cNvPr id="3" name="Rectangle 2"/>
          <p:cNvSpPr/>
          <p:nvPr/>
        </p:nvSpPr>
        <p:spPr>
          <a:xfrm>
            <a:off x="2" y="729212"/>
            <a:ext cx="8466775" cy="2308324"/>
          </a:xfrm>
          <a:prstGeom prst="rect">
            <a:avLst/>
          </a:prstGeom>
        </p:spPr>
        <p:txBody>
          <a:bodyPr wrap="square">
            <a:spAutoFit/>
          </a:bodyPr>
          <a:lstStyle/>
          <a:p>
            <a:pPr marL="285750" indent="-285750" algn="just">
              <a:buFont typeface="Wingdings" panose="05000000000000000000" pitchFamily="2" charset="2"/>
              <a:buChar char="Ø"/>
            </a:pPr>
            <a:r>
              <a:rPr lang="en-US" sz="1800" dirty="0" smtClean="0">
                <a:latin typeface="Times New Roman" pitchFamily="18" charset="0"/>
                <a:cs typeface="Times New Roman" pitchFamily="18" charset="0"/>
              </a:rPr>
              <a:t>The </a:t>
            </a:r>
            <a:r>
              <a:rPr lang="en-US" sz="1800" dirty="0" smtClean="0">
                <a:latin typeface="Times New Roman" pitchFamily="18" charset="0"/>
                <a:cs typeface="Times New Roman" pitchFamily="18" charset="0"/>
              </a:rPr>
              <a:t>Aim </a:t>
            </a:r>
            <a:r>
              <a:rPr lang="en-US" sz="1800" dirty="0" smtClean="0">
                <a:latin typeface="Times New Roman" pitchFamily="18" charset="0"/>
                <a:cs typeface="Times New Roman" pitchFamily="18" charset="0"/>
              </a:rPr>
              <a:t>of the project is to run a Dinosaur with restricted upward and downward motion using keyboard, </a:t>
            </a:r>
            <a:r>
              <a:rPr lang="en-US" sz="1800" dirty="0" smtClean="0">
                <a:latin typeface="Times New Roman" pitchFamily="18" charset="0"/>
                <a:cs typeface="Times New Roman" pitchFamily="18" charset="0"/>
              </a:rPr>
              <a:t>meanwhile Cactus </a:t>
            </a:r>
            <a:r>
              <a:rPr lang="en-US" sz="1800" dirty="0" smtClean="0">
                <a:latin typeface="Times New Roman" pitchFamily="18" charset="0"/>
                <a:cs typeface="Times New Roman" pitchFamily="18" charset="0"/>
              </a:rPr>
              <a:t>will move towards Dinosaur and player have to avoid a collision between them</a:t>
            </a:r>
            <a:r>
              <a:rPr lang="en-GB" sz="1800" dirty="0" smtClean="0">
                <a:latin typeface="Times New Roman" panose="02020603050405020304" pitchFamily="18" charset="0"/>
                <a:cs typeface="Times New Roman" panose="02020603050405020304" pitchFamily="18" charset="0"/>
              </a:rPr>
              <a:t>. </a:t>
            </a:r>
            <a:r>
              <a:rPr lang="en-GB" sz="1800" dirty="0" smtClean="0">
                <a:latin typeface="Times New Roman" panose="02020603050405020304" pitchFamily="18" charset="0"/>
                <a:cs typeface="Times New Roman" panose="02020603050405020304" pitchFamily="18" charset="0"/>
              </a:rPr>
              <a:t>This demo  displays the helicopter game which is </a:t>
            </a:r>
            <a:r>
              <a:rPr lang="en-US" sz="1800" dirty="0">
                <a:latin typeface="Times New Roman" panose="02020603050405020304" pitchFamily="18" charset="0"/>
                <a:cs typeface="Times New Roman" panose="02020603050405020304" pitchFamily="18" charset="0"/>
              </a:rPr>
              <a:t>designed and implemented using the </a:t>
            </a:r>
            <a:r>
              <a:rPr lang="en-US" sz="1800" dirty="0" smtClean="0">
                <a:latin typeface="Times New Roman" panose="02020603050405020304" pitchFamily="18" charset="0"/>
                <a:cs typeface="Times New Roman" panose="02020603050405020304" pitchFamily="18" charset="0"/>
              </a:rPr>
              <a:t>C++ </a:t>
            </a:r>
            <a:r>
              <a:rPr lang="en-US" sz="1800" dirty="0">
                <a:latin typeface="Times New Roman" panose="02020603050405020304" pitchFamily="18" charset="0"/>
                <a:cs typeface="Times New Roman" panose="02020603050405020304" pitchFamily="18" charset="0"/>
              </a:rPr>
              <a:t>program language and APIs provided by OpenGL. It has been developed to undergo user modifications. The user modification can be specification and movement with several other features. It is our first insight into the vast world of interactive graphics.</a:t>
            </a:r>
          </a:p>
          <a:p>
            <a:pPr marL="285750" indent="-285750">
              <a:buFont typeface="Wingdings" panose="05000000000000000000" pitchFamily="2" charset="2"/>
              <a:buChar char="Ø"/>
            </a:pPr>
            <a:endParaRPr lang="en-US" sz="1800" dirty="0"/>
          </a:p>
        </p:txBody>
      </p:sp>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0945" y="147979"/>
            <a:ext cx="3689838" cy="1077218"/>
          </a:xfrm>
          <a:prstGeom prst="rect">
            <a:avLst/>
          </a:prstGeom>
          <a:noFill/>
        </p:spPr>
        <p:txBody>
          <a:bodyPr wrap="square" rtlCol="0">
            <a:spAutoFit/>
          </a:bodyPr>
          <a:lstStyle/>
          <a:p>
            <a:r>
              <a:rPr lang="en-US" sz="3200" b="1" dirty="0" smtClean="0">
                <a:latin typeface="Baskerville Old Face" panose="02020602080505020303" pitchFamily="18" charset="0"/>
                <a:cs typeface="Times New Roman" pitchFamily="18" charset="0"/>
              </a:rPr>
              <a:t>METHODOLOGY</a:t>
            </a:r>
            <a:endParaRPr lang="en-US" sz="3200" b="1" dirty="0">
              <a:latin typeface="Baskerville Old Face" panose="02020602080505020303" pitchFamily="18" charset="0"/>
              <a:cs typeface="Times New Roman" pitchFamily="18" charset="0"/>
            </a:endParaRPr>
          </a:p>
          <a:p>
            <a:r>
              <a:rPr lang="en-US" sz="3200" b="1" dirty="0">
                <a:latin typeface="Baskerville Old Face" panose="02020602080505020303" pitchFamily="18" charset="0"/>
                <a:cs typeface="Times New Roman" pitchFamily="18" charset="0"/>
              </a:rPr>
              <a:t> </a:t>
            </a:r>
          </a:p>
        </p:txBody>
      </p:sp>
      <p:sp>
        <p:nvSpPr>
          <p:cNvPr id="4" name="Rectangle 3"/>
          <p:cNvSpPr/>
          <p:nvPr/>
        </p:nvSpPr>
        <p:spPr>
          <a:xfrm>
            <a:off x="-140654" y="686590"/>
            <a:ext cx="8325649" cy="2585323"/>
          </a:xfrm>
          <a:prstGeom prst="rect">
            <a:avLst/>
          </a:prstGeom>
        </p:spPr>
        <p:txBody>
          <a:bodyPr wrap="square">
            <a:spAutoFit/>
          </a:bodyPr>
          <a:lstStyle/>
          <a:p>
            <a:pPr marL="285750" indent="-285750" algn="just"/>
            <a:r>
              <a:rPr lang="en-US" sz="1800" dirty="0" smtClean="0"/>
              <a:t>    The </a:t>
            </a:r>
            <a:r>
              <a:rPr lang="en-US" sz="1800" dirty="0" smtClean="0"/>
              <a:t>objective of the project is to run a Dinosaur with restricted </a:t>
            </a:r>
            <a:r>
              <a:rPr lang="en-US" sz="1800" dirty="0" smtClean="0"/>
              <a:t>upward and downward </a:t>
            </a:r>
            <a:r>
              <a:rPr lang="en-US" sz="1800" dirty="0" smtClean="0"/>
              <a:t>motion using keyboard, </a:t>
            </a:r>
            <a:r>
              <a:rPr lang="en-US" sz="1800" dirty="0" smtClean="0"/>
              <a:t>meanwhile Cactus </a:t>
            </a:r>
            <a:r>
              <a:rPr lang="en-US" sz="1800" dirty="0" smtClean="0"/>
              <a:t>will move towards Dinosaur and player have to avoid a collision between them. A 2D Dinosaur is an object standing on pitch, if we press space key in the keyboard Dinosaur will start to move against the Cactus. If collision happens between Dinosaur and Cactus, the Dinosaur gets to its original start position To avoid collision between Dinosaur and Cactus, Player has to use Arrow-Up key on keyboard. Using Arrow-Up key Dinosaur jumps over the Cactus and avoids collision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580B15A-0F62-AFA3-5B30-1CB200CBA61B}"/>
              </a:ext>
            </a:extLst>
          </p:cNvPr>
          <p:cNvSpPr txBox="1"/>
          <p:nvPr/>
        </p:nvSpPr>
        <p:spPr>
          <a:xfrm>
            <a:off x="2849327" y="171130"/>
            <a:ext cx="2628485" cy="584775"/>
          </a:xfrm>
          <a:prstGeom prst="rect">
            <a:avLst/>
          </a:prstGeom>
          <a:noFill/>
        </p:spPr>
        <p:txBody>
          <a:bodyPr wrap="square" rtlCol="0">
            <a:spAutoFit/>
          </a:bodyPr>
          <a:lstStyle/>
          <a:p>
            <a:pPr algn="ctr"/>
            <a:r>
              <a:rPr lang="en-IN" sz="3200" b="1" dirty="0" smtClean="0">
                <a:latin typeface="Baskerville Old Face" panose="02020602080505020303" pitchFamily="18" charset="0"/>
                <a:cs typeface="Times New Roman" panose="02020603050405020304" pitchFamily="18" charset="0"/>
              </a:rPr>
              <a:t>DESIGN</a:t>
            </a:r>
            <a:endParaRPr lang="en-IN" sz="3200" b="1" dirty="0">
              <a:latin typeface="Baskerville Old Face" panose="02020602080505020303"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3A7B4AE6-3ED6-D7A2-5A83-336D341A5874}"/>
              </a:ext>
            </a:extLst>
          </p:cNvPr>
          <p:cNvSpPr txBox="1"/>
          <p:nvPr/>
        </p:nvSpPr>
        <p:spPr>
          <a:xfrm>
            <a:off x="0" y="755904"/>
            <a:ext cx="8327136"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project </a:t>
            </a:r>
            <a:r>
              <a:rPr lang="en-US" sz="1800" dirty="0" smtClean="0">
                <a:latin typeface="Times New Roman" panose="02020603050405020304" pitchFamily="18" charset="0"/>
                <a:cs typeface="Times New Roman" panose="02020603050405020304" pitchFamily="18" charset="0"/>
              </a:rPr>
              <a:t>“2D </a:t>
            </a:r>
            <a:r>
              <a:rPr lang="en-US" sz="1800" dirty="0" smtClean="0">
                <a:latin typeface="Times New Roman" panose="02020603050405020304" pitchFamily="18" charset="0"/>
                <a:cs typeface="Times New Roman" panose="02020603050405020304" pitchFamily="18" charset="0"/>
              </a:rPr>
              <a:t>Chrome Dino</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Game” </a:t>
            </a:r>
            <a:r>
              <a:rPr lang="en-US" sz="1800" dirty="0">
                <a:latin typeface="Times New Roman" panose="02020603050405020304" pitchFamily="18" charset="0"/>
                <a:cs typeface="Times New Roman" panose="02020603050405020304" pitchFamily="18" charset="0"/>
              </a:rPr>
              <a:t>is designed in </a:t>
            </a:r>
            <a:r>
              <a:rPr lang="en-US" sz="1800" dirty="0" smtClean="0">
                <a:latin typeface="Times New Roman" panose="02020603050405020304" pitchFamily="18" charset="0"/>
                <a:cs typeface="Times New Roman" panose="02020603050405020304" pitchFamily="18" charset="0"/>
              </a:rPr>
              <a:t>C++ </a:t>
            </a:r>
            <a:r>
              <a:rPr lang="en-US" sz="1800" dirty="0">
                <a:latin typeface="Times New Roman" panose="02020603050405020304" pitchFamily="18" charset="0"/>
                <a:cs typeface="Times New Roman" panose="02020603050405020304" pitchFamily="18" charset="0"/>
              </a:rPr>
              <a:t>language using several standard header and library functions. When we Run the program, It shows </a:t>
            </a:r>
            <a:r>
              <a:rPr lang="en-US" sz="1800" dirty="0" smtClean="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Dino</a:t>
            </a:r>
            <a:r>
              <a:rPr lang="en-US" sz="1800" dirty="0" smtClean="0">
                <a:latin typeface="Times New Roman" panose="02020603050405020304" pitchFamily="18" charset="0"/>
                <a:cs typeface="Times New Roman" panose="02020603050405020304" pitchFamily="18" charset="0"/>
              </a:rPr>
              <a:t> placed on the floor with cactus ahead.</a:t>
            </a: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user uses keyboard </a:t>
            </a:r>
            <a:r>
              <a:rPr lang="en-US" sz="1800" dirty="0" smtClean="0">
                <a:latin typeface="Times New Roman" panose="02020603050405020304" pitchFamily="18" charset="0"/>
                <a:cs typeface="Times New Roman" panose="02020603050405020304" pitchFamily="18" charset="0"/>
              </a:rPr>
              <a:t>keys to move </a:t>
            </a:r>
            <a:r>
              <a:rPr lang="en-US" sz="1800" dirty="0" smtClean="0">
                <a:latin typeface="Times New Roman" panose="02020603050405020304" pitchFamily="18" charset="0"/>
                <a:cs typeface="Times New Roman" panose="02020603050405020304" pitchFamily="18" charset="0"/>
              </a:rPr>
              <a:t>the Dino. </a:t>
            </a:r>
            <a:r>
              <a:rPr lang="en-US" sz="1800" dirty="0" smtClean="0">
                <a:latin typeface="Times New Roman" panose="02020603050405020304" pitchFamily="18" charset="0"/>
                <a:cs typeface="Times New Roman" panose="02020603050405020304" pitchFamily="18" charset="0"/>
              </a:rPr>
              <a:t>We have designed a program such a way that when a user presses </a:t>
            </a:r>
            <a:r>
              <a:rPr lang="en-US" sz="1800" dirty="0" smtClean="0">
                <a:latin typeface="Times New Roman" panose="02020603050405020304" pitchFamily="18" charset="0"/>
                <a:cs typeface="Times New Roman" panose="02020603050405020304" pitchFamily="18" charset="0"/>
              </a:rPr>
              <a:t>space key the </a:t>
            </a:r>
            <a:r>
              <a:rPr lang="en-US" sz="1800" dirty="0" err="1" smtClean="0">
                <a:latin typeface="Times New Roman" panose="02020603050405020304" pitchFamily="18" charset="0"/>
                <a:cs typeface="Times New Roman" panose="02020603050405020304" pitchFamily="18" charset="0"/>
              </a:rPr>
              <a:t>dino</a:t>
            </a:r>
            <a:r>
              <a:rPr lang="en-US" sz="1800" dirty="0" smtClean="0">
                <a:latin typeface="Times New Roman" panose="02020603050405020304" pitchFamily="18" charset="0"/>
                <a:cs typeface="Times New Roman" panose="02020603050405020304" pitchFamily="18" charset="0"/>
              </a:rPr>
              <a:t> starts to move ahead with the use of arrow-up key </a:t>
            </a:r>
            <a:r>
              <a:rPr lang="en-US" sz="18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it will  jump over the cactus without colliding.</a:t>
            </a:r>
            <a:endParaRPr lang="en-US" sz="1800"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proposed system has written many functions for example movement of frames, design of the </a:t>
            </a:r>
            <a:r>
              <a:rPr lang="en-US" sz="1800" dirty="0" smtClean="0">
                <a:latin typeface="Times New Roman" panose="02020603050405020304" pitchFamily="18" charset="0"/>
                <a:cs typeface="Times New Roman" panose="02020603050405020304" pitchFamily="18" charset="0"/>
              </a:rPr>
              <a:t>computer.</a:t>
            </a:r>
            <a:endParaRPr lang="en-US" dirty="0"/>
          </a:p>
        </p:txBody>
      </p:sp>
    </p:spTree>
    <p:extLst>
      <p:ext uri="{BB962C8B-B14F-4D97-AF65-F5344CB8AC3E}">
        <p14:creationId xmlns:p14="http://schemas.microsoft.com/office/powerpoint/2010/main" xmlns="" val="307674300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10BA576-75D7-0603-4C5C-78449097F2A0}"/>
              </a:ext>
            </a:extLst>
          </p:cNvPr>
          <p:cNvSpPr txBox="1"/>
          <p:nvPr/>
        </p:nvSpPr>
        <p:spPr>
          <a:xfrm>
            <a:off x="2189625" y="121920"/>
            <a:ext cx="4013200" cy="584775"/>
          </a:xfrm>
          <a:prstGeom prst="rect">
            <a:avLst/>
          </a:prstGeom>
          <a:noFill/>
        </p:spPr>
        <p:txBody>
          <a:bodyPr wrap="square" rtlCol="0">
            <a:spAutoFit/>
          </a:bodyPr>
          <a:lstStyle/>
          <a:p>
            <a:r>
              <a:rPr lang="en-IN" sz="3200" b="1" dirty="0" smtClean="0">
                <a:latin typeface="Baskerville Old Face" panose="02020602080505020303" pitchFamily="18" charset="0"/>
                <a:cs typeface="Times New Roman" panose="02020603050405020304" pitchFamily="18" charset="0"/>
              </a:rPr>
              <a:t>IMPLEMENTATION</a:t>
            </a:r>
            <a:endParaRPr lang="en-IN" sz="3200" b="1" dirty="0">
              <a:latin typeface="Baskerville Old Face" panose="02020602080505020303"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EA778074-F2A0-B6D1-59B0-33CDB5236405}"/>
              </a:ext>
            </a:extLst>
          </p:cNvPr>
          <p:cNvSpPr txBox="1"/>
          <p:nvPr/>
        </p:nvSpPr>
        <p:spPr>
          <a:xfrm>
            <a:off x="-1" y="706695"/>
            <a:ext cx="8987883" cy="4503797"/>
          </a:xfrm>
          <a:prstGeom prst="rect">
            <a:avLst/>
          </a:prstGeom>
          <a:noFill/>
        </p:spPr>
        <p:txBody>
          <a:bodyPr wrap="square">
            <a:spAutoFit/>
          </a:bodyPr>
          <a:lstStyle/>
          <a:p>
            <a:pPr marL="285750" indent="-285750" algn="just">
              <a:spcAft>
                <a:spcPts val="1135"/>
              </a:spcAft>
              <a:buFont typeface="Wingdings" panose="05000000000000000000" pitchFamily="2" charset="2"/>
              <a:buChar char="Ø"/>
            </a:pPr>
            <a:r>
              <a:rPr lang="en-IN" sz="1800" b="1" dirty="0" smtClean="0">
                <a:latin typeface="Times New Roman" panose="02020603050405020304" pitchFamily="18" charset="0"/>
                <a:ea typeface="Times New Roman" panose="02020603050405020304" pitchFamily="18" charset="0"/>
              </a:rPr>
              <a:t>2D </a:t>
            </a:r>
            <a:r>
              <a:rPr lang="en-IN" sz="1800" b="1" dirty="0" smtClean="0">
                <a:latin typeface="Times New Roman" panose="02020603050405020304" pitchFamily="18" charset="0"/>
                <a:ea typeface="Times New Roman" panose="02020603050405020304" pitchFamily="18" charset="0"/>
              </a:rPr>
              <a:t>Chrome Dino</a:t>
            </a:r>
          </a:p>
          <a:p>
            <a:pPr marL="285750" indent="-285750" algn="just">
              <a:spcAft>
                <a:spcPts val="1135"/>
              </a:spcAft>
            </a:pPr>
            <a:r>
              <a:rPr lang="en-IN" sz="1800" b="1" dirty="0" smtClean="0">
                <a:latin typeface="Times New Roman" panose="02020603050405020304" pitchFamily="18" charset="0"/>
                <a:ea typeface="Times New Roman" panose="02020603050405020304" pitchFamily="18" charset="0"/>
              </a:rPr>
              <a:t> </a:t>
            </a:r>
            <a:r>
              <a:rPr lang="en-IN" sz="1800" b="1" dirty="0" smtClean="0">
                <a:latin typeface="Times New Roman" panose="02020603050405020304" pitchFamily="18" charset="0"/>
                <a:ea typeface="Times New Roman" panose="02020603050405020304" pitchFamily="18" charset="0"/>
              </a:rPr>
              <a:t>     </a:t>
            </a:r>
            <a:r>
              <a:rPr lang="en-US" sz="1800" dirty="0" smtClean="0"/>
              <a:t>The objective of the project is to run a Dinosaur restricted upward and downward motion using </a:t>
            </a:r>
            <a:r>
              <a:rPr lang="en-US" sz="1800" dirty="0" smtClean="0"/>
              <a:t>keyboard , meanwhile </a:t>
            </a:r>
            <a:r>
              <a:rPr lang="en-US" sz="1800" dirty="0" smtClean="0"/>
              <a:t>Cactus will move towards Dinosaur and player have to avoid a collision between them. The Dinosaur will come to it’s start position if a collision </a:t>
            </a:r>
            <a:r>
              <a:rPr lang="en-US" sz="1800" dirty="0" smtClean="0"/>
              <a:t>occurs</a:t>
            </a:r>
            <a:r>
              <a:rPr lang="en-US" sz="1800" dirty="0" smtClean="0"/>
              <a:t>.</a:t>
            </a:r>
            <a:endParaRPr lang="en-IN" sz="1800" b="1" dirty="0" smtClean="0">
              <a:latin typeface="Times New Roman" panose="02020603050405020304" pitchFamily="18" charset="0"/>
              <a:ea typeface="Times New Roman" panose="02020603050405020304" pitchFamily="18" charset="0"/>
            </a:endParaRPr>
          </a:p>
          <a:p>
            <a:pPr marL="285750" indent="-285750" algn="just">
              <a:spcAft>
                <a:spcPts val="1135"/>
              </a:spcAft>
              <a:buFont typeface="Wingdings" panose="05000000000000000000" pitchFamily="2" charset="2"/>
              <a:buChar char="Ø"/>
            </a:pPr>
            <a:r>
              <a:rPr lang="en-IN" sz="1800" b="1" dirty="0" smtClean="0">
                <a:latin typeface="Times New Roman" panose="02020603050405020304" pitchFamily="18" charset="0"/>
                <a:ea typeface="Times New Roman" panose="02020603050405020304" pitchFamily="18" charset="0"/>
              </a:rPr>
              <a:t>User </a:t>
            </a:r>
            <a:r>
              <a:rPr lang="en-IN" sz="1800" b="1" dirty="0">
                <a:latin typeface="Times New Roman" panose="02020603050405020304" pitchFamily="18" charset="0"/>
                <a:ea typeface="Times New Roman" panose="02020603050405020304" pitchFamily="18" charset="0"/>
              </a:rPr>
              <a:t>Defined Functions used in the </a:t>
            </a:r>
            <a:r>
              <a:rPr lang="en-IN" sz="1800" b="1" dirty="0" smtClean="0">
                <a:latin typeface="Times New Roman" panose="02020603050405020304" pitchFamily="18" charset="0"/>
                <a:ea typeface="Times New Roman" panose="02020603050405020304" pitchFamily="18" charset="0"/>
              </a:rPr>
              <a:t>project</a:t>
            </a:r>
          </a:p>
          <a:p>
            <a:pPr algn="just">
              <a:spcAft>
                <a:spcPts val="1135"/>
              </a:spcAft>
            </a:pPr>
            <a:r>
              <a:rPr lang="en-IN" sz="1800" dirty="0" smtClean="0">
                <a:latin typeface="Times New Roman" panose="02020603050405020304" pitchFamily="18" charset="0"/>
                <a:ea typeface="Times New Roman" panose="02020603050405020304" pitchFamily="18" charset="0"/>
              </a:rPr>
              <a:t>     In this project various functions are used to draw the various objects such as sea, house, grass, clouds, boat etc.</a:t>
            </a:r>
            <a:endParaRPr lang="en-IN" sz="1800" b="1" dirty="0" smtClean="0">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IN" sz="1800" b="1" dirty="0" smtClean="0">
                <a:latin typeface="Times New Roman" panose="02020603050405020304" pitchFamily="18" charset="0"/>
                <a:ea typeface="Times New Roman" panose="02020603050405020304" pitchFamily="18" charset="0"/>
              </a:rPr>
              <a:t>OpenGL </a:t>
            </a:r>
            <a:r>
              <a:rPr lang="en-IN" sz="1800" b="1" dirty="0">
                <a:latin typeface="Times New Roman" panose="02020603050405020304" pitchFamily="18" charset="0"/>
                <a:ea typeface="Times New Roman" panose="02020603050405020304" pitchFamily="18" charset="0"/>
              </a:rPr>
              <a:t>In-built Function used in the </a:t>
            </a:r>
            <a:r>
              <a:rPr lang="en-IN" sz="1800" b="1" dirty="0" smtClean="0">
                <a:latin typeface="Times New Roman" panose="02020603050405020304" pitchFamily="18" charset="0"/>
                <a:ea typeface="Times New Roman" panose="02020603050405020304" pitchFamily="18" charset="0"/>
              </a:rPr>
              <a:t>project</a:t>
            </a:r>
            <a:endParaRPr lang="en-IN" sz="1800" b="1" dirty="0">
              <a:latin typeface="Times New Roman" panose="02020603050405020304" pitchFamily="18" charset="0"/>
            </a:endParaRPr>
          </a:p>
          <a:p>
            <a:pPr algn="just"/>
            <a:r>
              <a:rPr lang="en-IN" sz="1800" dirty="0">
                <a:latin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In</a:t>
            </a:r>
            <a:r>
              <a:rPr lang="en-IN" sz="1800" dirty="0">
                <a:latin typeface="Times New Roman" panose="02020603050405020304" pitchFamily="18" charset="0"/>
              </a:rPr>
              <a:t> this project various In-built functions are used such as colour, outline, projection matrix, model view, translate etc</a:t>
            </a:r>
            <a:r>
              <a:rPr lang="en-IN" sz="1800" dirty="0" smtClean="0">
                <a:latin typeface="Times New Roman" panose="02020603050405020304" pitchFamily="18" charset="0"/>
              </a:rPr>
              <a:t>.</a:t>
            </a:r>
            <a:endParaRPr lang="en-IN" sz="1800" dirty="0">
              <a:latin typeface="Times New Roman" panose="02020603050405020304" pitchFamily="18" charset="0"/>
            </a:endParaRPr>
          </a:p>
          <a:p>
            <a:pPr marL="285750" indent="-285750" algn="just">
              <a:buFont typeface="Wingdings" panose="05000000000000000000" pitchFamily="2" charset="2"/>
              <a:buChar char="Ø"/>
            </a:pPr>
            <a:r>
              <a:rPr lang="en-IN" sz="1800" b="1" dirty="0">
                <a:latin typeface="Times New Roman" panose="02020603050405020304" pitchFamily="18" charset="0"/>
                <a:ea typeface="Times New Roman" panose="02020603050405020304" pitchFamily="18" charset="0"/>
              </a:rPr>
              <a:t>Standard Header and Library Functions </a:t>
            </a:r>
          </a:p>
          <a:p>
            <a:pPr algn="just"/>
            <a:r>
              <a:rPr lang="en-IN"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cs typeface="Times New Roman" panose="02020603050405020304" pitchFamily="18" charset="0"/>
              </a:rPr>
              <a:t>standard header and library functions are used such as </a:t>
            </a:r>
            <a:r>
              <a:rPr lang="en-IN" sz="1800" dirty="0">
                <a:latin typeface="Times New Roman" panose="02020603050405020304" pitchFamily="18" charset="0"/>
                <a:ea typeface="Times New Roman" panose="02020603050405020304" pitchFamily="18" charset="0"/>
              </a:rPr>
              <a:t>GL/glut, Windows, math etc.</a:t>
            </a:r>
          </a:p>
          <a:p>
            <a:endParaRPr lang="en-IN" sz="1600" dirty="0"/>
          </a:p>
        </p:txBody>
      </p:sp>
    </p:spTree>
    <p:extLst>
      <p:ext uri="{BB962C8B-B14F-4D97-AF65-F5344CB8AC3E}">
        <p14:creationId xmlns:p14="http://schemas.microsoft.com/office/powerpoint/2010/main" xmlns="" val="234637990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69F0CFF-721A-18D1-FC4F-21CC67A22BE5}"/>
              </a:ext>
            </a:extLst>
          </p:cNvPr>
          <p:cNvSpPr txBox="1"/>
          <p:nvPr/>
        </p:nvSpPr>
        <p:spPr>
          <a:xfrm>
            <a:off x="952993" y="124202"/>
            <a:ext cx="6437086" cy="584775"/>
          </a:xfrm>
          <a:prstGeom prst="rect">
            <a:avLst/>
          </a:prstGeom>
          <a:noFill/>
        </p:spPr>
        <p:txBody>
          <a:bodyPr wrap="square" rtlCol="0">
            <a:spAutoFit/>
          </a:bodyPr>
          <a:lstStyle/>
          <a:p>
            <a:pPr algn="ctr"/>
            <a:r>
              <a:rPr lang="en-IN" sz="3200" b="1" dirty="0" smtClean="0">
                <a:latin typeface="Baskerville Old Face" panose="02020602080505020303" pitchFamily="18" charset="0"/>
                <a:cs typeface="Times New Roman" panose="02020603050405020304" pitchFamily="18" charset="0"/>
              </a:rPr>
              <a:t>APPLICATIONS</a:t>
            </a:r>
            <a:endParaRPr lang="en-IN" sz="3200" b="1" dirty="0">
              <a:latin typeface="Baskerville Old Face" panose="02020602080505020303"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27214471-39D4-6D7D-D0C8-973A3FB58B81}"/>
              </a:ext>
            </a:extLst>
          </p:cNvPr>
          <p:cNvSpPr txBox="1"/>
          <p:nvPr/>
        </p:nvSpPr>
        <p:spPr>
          <a:xfrm>
            <a:off x="402336" y="892513"/>
            <a:ext cx="7538400" cy="2246769"/>
          </a:xfrm>
          <a:prstGeom prst="rect">
            <a:avLst/>
          </a:prstGeom>
          <a:noFill/>
        </p:spPr>
        <p:txBody>
          <a:bodyPr wrap="square" rtlCol="0">
            <a:spAutoFit/>
          </a:bodyPr>
          <a:lstStyle/>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Display of information.</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Design.</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smtClean="0">
                <a:latin typeface="Times New Roman" panose="02020603050405020304" pitchFamily="18" charset="0"/>
                <a:cs typeface="Times New Roman" panose="02020603050405020304" pitchFamily="18" charset="0"/>
              </a:rPr>
              <a:t>2D Simulation </a:t>
            </a:r>
            <a:r>
              <a:rPr lang="en-IN" sz="1800" dirty="0">
                <a:latin typeface="Times New Roman" panose="02020603050405020304" pitchFamily="18" charset="0"/>
                <a:cs typeface="Times New Roman" panose="02020603050405020304" pitchFamily="18" charset="0"/>
              </a:rPr>
              <a:t>and animation.</a:t>
            </a:r>
          </a:p>
          <a:p>
            <a:pPr marL="285750" indent="-285750" algn="just">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User interfaces.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75750059"/>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513</TotalTime>
  <Words>796</Words>
  <Application>Microsoft Office PowerPoint</Application>
  <PresentationFormat>On-screen Show (16:9)</PresentationFormat>
  <Paragraphs>86</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CONCLUSION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dc:creator>
  <cp:lastModifiedBy>student</cp:lastModifiedBy>
  <cp:revision>44</cp:revision>
  <dcterms:modified xsi:type="dcterms:W3CDTF">2022-07-21T10:15:02Z</dcterms:modified>
</cp:coreProperties>
</file>