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5BCBE4-2804-421E-92F6-B8452964F57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BCBE4-2804-421E-92F6-B8452964F57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BCBE4-2804-421E-92F6-B8452964F57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BCBE4-2804-421E-92F6-B8452964F57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BCBE4-2804-421E-92F6-B8452964F57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BCBE4-2804-421E-92F6-B8452964F57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BCBE4-2804-421E-92F6-B8452964F579}"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BCBE4-2804-421E-92F6-B8452964F579}"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BCBE4-2804-421E-92F6-B8452964F579}" type="datetimeFigureOut">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BCBE4-2804-421E-92F6-B8452964F57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BCBE4-2804-421E-92F6-B8452964F57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D402A-C6AC-4867-9041-3A703011FB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BCBE4-2804-421E-92F6-B8452964F579}" type="datetimeFigureOut">
              <a:rPr lang="en-US" smtClean="0"/>
              <a:pPr/>
              <a:t>3/27/2022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FD402A-C6AC-4867-9041-3A703011FB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Reading comprehension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763000" cy="6281848"/>
          </a:xfrm>
          <a:prstGeom prst="rect">
            <a:avLst/>
          </a:prstGeom>
          <a:noFill/>
        </p:spPr>
        <p:txBody>
          <a:bodyPr wrap="square" rtlCol="0">
            <a:spAutoFit/>
          </a:bodyPr>
          <a:lstStyle/>
          <a:p>
            <a:pPr algn="just" fontAlgn="base">
              <a:lnSpc>
                <a:spcPct val="150000"/>
              </a:lnSpc>
            </a:pPr>
            <a:r>
              <a:rPr lang="en-US" b="1" dirty="0" smtClean="0"/>
              <a:t>Passage 1</a:t>
            </a:r>
          </a:p>
          <a:p>
            <a:pPr algn="just" fontAlgn="base">
              <a:lnSpc>
                <a:spcPct val="150000"/>
              </a:lnSpc>
            </a:pPr>
            <a:r>
              <a:rPr lang="en-US" dirty="0" smtClean="0"/>
              <a:t>The Indian Premier League (IPL) is a professional Twenty20 cricket league in India contested during April and May of every year by 8 teams representing 8 cities of India. The league was founded by the Board of Control for Cricket in India (BCCI) in 2008, and is regarded as the brainchild of </a:t>
            </a:r>
            <a:r>
              <a:rPr lang="en-US" dirty="0" err="1" smtClean="0"/>
              <a:t>Lalit</a:t>
            </a:r>
            <a:r>
              <a:rPr lang="en-US" dirty="0" smtClean="0"/>
              <a:t> </a:t>
            </a:r>
            <a:r>
              <a:rPr lang="en-US" dirty="0" err="1" smtClean="0"/>
              <a:t>Modi</a:t>
            </a:r>
            <a:r>
              <a:rPr lang="en-US" dirty="0" smtClean="0"/>
              <a:t>, the founder and former commissioner of the league. IPL has an exclusive window in ICC Future Tours </a:t>
            </a:r>
            <a:r>
              <a:rPr lang="en-US" dirty="0" err="1" smtClean="0"/>
              <a:t>Programme</a:t>
            </a:r>
            <a:r>
              <a:rPr lang="en-US" dirty="0" smtClean="0"/>
              <a:t>.</a:t>
            </a:r>
          </a:p>
          <a:p>
            <a:pPr algn="just" fontAlgn="base">
              <a:lnSpc>
                <a:spcPct val="150000"/>
              </a:lnSpc>
            </a:pPr>
            <a:r>
              <a:rPr lang="en-US" dirty="0" smtClean="0"/>
              <a:t>The IPL is the most-attended cricket league in the world and in 2014 ranked sixth by average attendance among all sports leagues. In 2010, the IPL became the first sporting event in the world to be broadcast live on YouTube. The brand value of IPL in 2018 was US$6.3 billion, according to Duff &amp; Phelps. According to BCCI, the 2015 IPL season contributed ₹11.5 billion (US$182 million) to the GDP of the Indian economy.</a:t>
            </a:r>
          </a:p>
          <a:p>
            <a:pPr algn="just" fontAlgn="base">
              <a:lnSpc>
                <a:spcPct val="150000"/>
              </a:lnSpc>
            </a:pPr>
            <a:r>
              <a:rPr lang="en-US" dirty="0" smtClean="0"/>
              <a:t>There have been eleven seasons of the IPL tournament. The current IPL title holders are the Chennai Super Kings, who won the 2018 season.</a:t>
            </a:r>
          </a:p>
          <a:p>
            <a:pPr algn="just" fontAlgn="base">
              <a:lnSpc>
                <a:spcPct val="150000"/>
              </a:lnSpc>
            </a:pPr>
            <a:endParaRPr lang="en-US" dirty="0" smtClean="0"/>
          </a:p>
          <a:p>
            <a:pPr algn="just">
              <a:lnSpc>
                <a:spcPct val="150000"/>
              </a:lnSpc>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763000" cy="6740307"/>
          </a:xfrm>
          <a:prstGeom prst="rect">
            <a:avLst/>
          </a:prstGeom>
          <a:noFill/>
        </p:spPr>
        <p:txBody>
          <a:bodyPr wrap="square" rtlCol="0">
            <a:spAutoFit/>
          </a:bodyPr>
          <a:lstStyle/>
          <a:p>
            <a:pPr fontAlgn="base"/>
            <a:r>
              <a:rPr lang="en-US" b="1" dirty="0" smtClean="0"/>
              <a:t>Read the passage and choose the most appropriate option</a:t>
            </a:r>
            <a:endParaRPr lang="en-US" dirty="0" smtClean="0"/>
          </a:p>
          <a:p>
            <a:pPr fontAlgn="base"/>
            <a:r>
              <a:rPr lang="en-US" b="1" dirty="0" smtClean="0"/>
              <a:t>Q1.</a:t>
            </a:r>
            <a:r>
              <a:rPr lang="en-US" dirty="0" smtClean="0"/>
              <a:t> Indian Premier League is considered whose brainchild?</a:t>
            </a:r>
          </a:p>
          <a:p>
            <a:pPr fontAlgn="base"/>
            <a:r>
              <a:rPr lang="en-US" dirty="0" smtClean="0"/>
              <a:t>a)    </a:t>
            </a:r>
            <a:r>
              <a:rPr lang="en-US" dirty="0" err="1" smtClean="0"/>
              <a:t>Lalit</a:t>
            </a:r>
            <a:r>
              <a:rPr lang="en-US" dirty="0" smtClean="0"/>
              <a:t> </a:t>
            </a:r>
            <a:r>
              <a:rPr lang="en-US" dirty="0" err="1" smtClean="0"/>
              <a:t>Modi</a:t>
            </a:r>
            <a:r>
              <a:rPr lang="en-US" dirty="0" smtClean="0"/>
              <a:t/>
            </a:r>
            <a:br>
              <a:rPr lang="en-US" dirty="0" smtClean="0"/>
            </a:br>
            <a:r>
              <a:rPr lang="en-US" dirty="0" smtClean="0"/>
              <a:t>b)    </a:t>
            </a:r>
            <a:r>
              <a:rPr lang="en-US" dirty="0" err="1" smtClean="0"/>
              <a:t>Nirav</a:t>
            </a:r>
            <a:r>
              <a:rPr lang="en-US" dirty="0" smtClean="0"/>
              <a:t> </a:t>
            </a:r>
            <a:r>
              <a:rPr lang="en-US" dirty="0" err="1" smtClean="0"/>
              <a:t>Modi</a:t>
            </a:r>
            <a:r>
              <a:rPr lang="en-US" dirty="0" smtClean="0"/>
              <a:t/>
            </a:r>
            <a:br>
              <a:rPr lang="en-US" dirty="0" smtClean="0"/>
            </a:br>
            <a:r>
              <a:rPr lang="en-US" dirty="0" smtClean="0"/>
              <a:t>c)    </a:t>
            </a:r>
            <a:r>
              <a:rPr lang="en-US" dirty="0" err="1" smtClean="0"/>
              <a:t>Vineet</a:t>
            </a:r>
            <a:r>
              <a:rPr lang="en-US" dirty="0" smtClean="0"/>
              <a:t> Jain</a:t>
            </a:r>
            <a:br>
              <a:rPr lang="en-US" dirty="0" smtClean="0"/>
            </a:br>
            <a:r>
              <a:rPr lang="en-US" dirty="0" smtClean="0"/>
              <a:t>d)    </a:t>
            </a:r>
            <a:r>
              <a:rPr lang="en-US" dirty="0" err="1" smtClean="0"/>
              <a:t>Mukesh</a:t>
            </a:r>
            <a:r>
              <a:rPr lang="en-US" dirty="0" smtClean="0"/>
              <a:t> </a:t>
            </a:r>
            <a:r>
              <a:rPr lang="en-US" dirty="0" err="1" smtClean="0"/>
              <a:t>Ambani</a:t>
            </a:r>
            <a:endParaRPr lang="en-US" dirty="0" smtClean="0"/>
          </a:p>
          <a:p>
            <a:pPr fontAlgn="base"/>
            <a:r>
              <a:rPr lang="en-US" b="1" dirty="0" smtClean="0"/>
              <a:t>Q2</a:t>
            </a:r>
            <a:r>
              <a:rPr lang="en-US" dirty="0" smtClean="0"/>
              <a:t>. How many seasons have been played of IPL till 2018?</a:t>
            </a:r>
          </a:p>
          <a:p>
            <a:pPr fontAlgn="base"/>
            <a:r>
              <a:rPr lang="en-US" dirty="0" smtClean="0"/>
              <a:t>a)    10</a:t>
            </a:r>
            <a:br>
              <a:rPr lang="en-US" dirty="0" smtClean="0"/>
            </a:br>
            <a:r>
              <a:rPr lang="en-US" dirty="0" smtClean="0"/>
              <a:t>b)    12</a:t>
            </a:r>
            <a:br>
              <a:rPr lang="en-US" dirty="0" smtClean="0"/>
            </a:br>
            <a:r>
              <a:rPr lang="en-US" dirty="0" smtClean="0"/>
              <a:t>c)    11</a:t>
            </a:r>
            <a:br>
              <a:rPr lang="en-US" dirty="0" smtClean="0"/>
            </a:br>
            <a:r>
              <a:rPr lang="en-US" dirty="0" smtClean="0"/>
              <a:t>d)    9</a:t>
            </a:r>
          </a:p>
          <a:p>
            <a:pPr fontAlgn="base"/>
            <a:r>
              <a:rPr lang="en-US" b="1" dirty="0" smtClean="0"/>
              <a:t>Q3. </a:t>
            </a:r>
            <a:r>
              <a:rPr lang="en-US" dirty="0" smtClean="0"/>
              <a:t>What is the antonym of the world “professional” </a:t>
            </a:r>
            <a:r>
              <a:rPr lang="en-US" dirty="0" err="1" smtClean="0"/>
              <a:t>w.r.t</a:t>
            </a:r>
            <a:r>
              <a:rPr lang="en-US" dirty="0" smtClean="0"/>
              <a:t> it’s usage in the passage?</a:t>
            </a:r>
          </a:p>
          <a:p>
            <a:pPr fontAlgn="base"/>
            <a:r>
              <a:rPr lang="en-US" dirty="0" smtClean="0"/>
              <a:t>a)    Competent</a:t>
            </a:r>
            <a:br>
              <a:rPr lang="en-US" dirty="0" smtClean="0"/>
            </a:br>
            <a:r>
              <a:rPr lang="en-US" dirty="0" smtClean="0"/>
              <a:t>b)    Amateur</a:t>
            </a:r>
            <a:br>
              <a:rPr lang="en-US" dirty="0" smtClean="0"/>
            </a:br>
            <a:r>
              <a:rPr lang="en-US" dirty="0" smtClean="0"/>
              <a:t>c)    Master</a:t>
            </a:r>
            <a:br>
              <a:rPr lang="en-US" dirty="0" smtClean="0"/>
            </a:br>
            <a:r>
              <a:rPr lang="en-US" dirty="0" smtClean="0"/>
              <a:t>d)    Polished</a:t>
            </a:r>
          </a:p>
          <a:p>
            <a:pPr fontAlgn="base"/>
            <a:r>
              <a:rPr lang="en-US" b="1" dirty="0" smtClean="0"/>
              <a:t>Q4.</a:t>
            </a:r>
            <a:r>
              <a:rPr lang="en-US" dirty="0" smtClean="0"/>
              <a:t> In which year IPL became the first sporting event to be broadcast live on an online platform?</a:t>
            </a:r>
          </a:p>
          <a:p>
            <a:pPr fontAlgn="base"/>
            <a:r>
              <a:rPr lang="en-US" dirty="0" smtClean="0"/>
              <a:t>a)    2011</a:t>
            </a:r>
            <a:br>
              <a:rPr lang="en-US" dirty="0" smtClean="0"/>
            </a:br>
            <a:r>
              <a:rPr lang="en-US" dirty="0" smtClean="0"/>
              <a:t>b)    2010</a:t>
            </a:r>
            <a:br>
              <a:rPr lang="en-US" dirty="0" smtClean="0"/>
            </a:br>
            <a:r>
              <a:rPr lang="en-US" dirty="0" smtClean="0"/>
              <a:t>c)    2008</a:t>
            </a:r>
            <a:br>
              <a:rPr lang="en-US" dirty="0" smtClean="0"/>
            </a:br>
            <a:r>
              <a:rPr lang="en-US" dirty="0" smtClean="0"/>
              <a:t>d)    2012</a:t>
            </a:r>
          </a:p>
          <a:p>
            <a:r>
              <a:rPr lang="en-US" dirty="0" smtClean="0"/>
              <a:t> </a:t>
            </a:r>
          </a:p>
          <a:p>
            <a:pPr fontAlgn="base"/>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8686800" cy="1754326"/>
          </a:xfrm>
          <a:prstGeom prst="rect">
            <a:avLst/>
          </a:prstGeom>
          <a:noFill/>
        </p:spPr>
        <p:txBody>
          <a:bodyPr wrap="square" rtlCol="0">
            <a:spAutoFit/>
          </a:bodyPr>
          <a:lstStyle/>
          <a:p>
            <a:pPr fontAlgn="base"/>
            <a:r>
              <a:rPr lang="en-US" b="1" dirty="0" smtClean="0"/>
              <a:t>Q5.</a:t>
            </a:r>
            <a:r>
              <a:rPr lang="en-US" dirty="0" smtClean="0"/>
              <a:t> According to Duff &amp; Phelps, the brand value of IPL in 2018 was</a:t>
            </a:r>
          </a:p>
          <a:p>
            <a:pPr fontAlgn="base"/>
            <a:r>
              <a:rPr lang="en-US" dirty="0" smtClean="0"/>
              <a:t>a)    ₹11.5 billion </a:t>
            </a:r>
            <a:br>
              <a:rPr lang="en-US" dirty="0" smtClean="0"/>
            </a:br>
            <a:r>
              <a:rPr lang="en-US" dirty="0" smtClean="0"/>
              <a:t>b)    US $182 million</a:t>
            </a:r>
            <a:br>
              <a:rPr lang="en-US" dirty="0" smtClean="0"/>
            </a:br>
            <a:r>
              <a:rPr lang="en-US" dirty="0" smtClean="0"/>
              <a:t>c)    ₹ 6.3 billion </a:t>
            </a:r>
            <a:br>
              <a:rPr lang="en-US" dirty="0" smtClean="0"/>
            </a:br>
            <a:r>
              <a:rPr lang="en-US" dirty="0" smtClean="0"/>
              <a:t>d)    US $6.3 billion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8915400" cy="5866350"/>
          </a:xfrm>
          <a:prstGeom prst="rect">
            <a:avLst/>
          </a:prstGeom>
          <a:noFill/>
        </p:spPr>
        <p:txBody>
          <a:bodyPr wrap="square" rtlCol="0">
            <a:spAutoFit/>
          </a:bodyPr>
          <a:lstStyle/>
          <a:p>
            <a:pPr algn="just" fontAlgn="base">
              <a:lnSpc>
                <a:spcPct val="150000"/>
              </a:lnSpc>
            </a:pPr>
            <a:r>
              <a:rPr lang="en-US" b="1" dirty="0" smtClean="0"/>
              <a:t>Passage 2</a:t>
            </a:r>
            <a:endParaRPr lang="en-US" dirty="0" smtClean="0"/>
          </a:p>
          <a:p>
            <a:pPr algn="just" fontAlgn="base">
              <a:lnSpc>
                <a:spcPct val="150000"/>
              </a:lnSpc>
            </a:pPr>
            <a:r>
              <a:rPr lang="en-US" dirty="0" smtClean="0"/>
              <a:t>The 543 elected MPs will be elected from single-member constituencies using first-past-the-post voting. The President of India nominates an additional two members from the Anglo-Indian community if he believes the community is under-represented.</a:t>
            </a:r>
          </a:p>
          <a:p>
            <a:pPr algn="just" fontAlgn="base">
              <a:lnSpc>
                <a:spcPct val="150000"/>
              </a:lnSpc>
            </a:pPr>
            <a:r>
              <a:rPr lang="en-US" dirty="0" smtClean="0"/>
              <a:t>Eligible voters must be Indian citizens, 18 or older, an ordinary resident of the polling area of the constituency and possess a valid voter identification card issued by the Election Commission of India. Some people convicted of electoral or other offences are barred from voting.</a:t>
            </a:r>
          </a:p>
          <a:p>
            <a:pPr algn="just" fontAlgn="base">
              <a:lnSpc>
                <a:spcPct val="150000"/>
              </a:lnSpc>
            </a:pPr>
            <a:r>
              <a:rPr lang="en-US" dirty="0" smtClean="0"/>
              <a:t>Earlier there were speculations that the </a:t>
            </a:r>
            <a:r>
              <a:rPr lang="en-US" dirty="0" err="1" smtClean="0"/>
              <a:t>Modi</a:t>
            </a:r>
            <a:r>
              <a:rPr lang="en-US" dirty="0" smtClean="0"/>
              <a:t> Government might advance the 2019 general election to counter the anti-incumbency factor, however learning from its past blunder of </a:t>
            </a:r>
            <a:r>
              <a:rPr lang="en-US" dirty="0" err="1" smtClean="0"/>
              <a:t>preponing</a:t>
            </a:r>
            <a:r>
              <a:rPr lang="en-US" dirty="0" smtClean="0"/>
              <a:t> election made by the Vajpayee Government it decided to go into election as per the normal schedule which was announced by Election Commission of India (ECI) on 10 March 2019, after which Model Code of Conduct was applied with immediate effect.</a:t>
            </a:r>
          </a:p>
          <a:p>
            <a:pPr algn="just">
              <a:lnSpc>
                <a:spcPct val="15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85800"/>
            <a:ext cx="8458200" cy="5355312"/>
          </a:xfrm>
          <a:prstGeom prst="rect">
            <a:avLst/>
          </a:prstGeom>
          <a:noFill/>
        </p:spPr>
        <p:txBody>
          <a:bodyPr wrap="square" rtlCol="0">
            <a:spAutoFit/>
          </a:bodyPr>
          <a:lstStyle/>
          <a:p>
            <a:pPr algn="just" fontAlgn="base"/>
            <a:r>
              <a:rPr lang="en-US" dirty="0" smtClean="0"/>
              <a:t>Q1. Which word or phrase means “disapproval of current political officeholders” in the passage</a:t>
            </a:r>
          </a:p>
          <a:p>
            <a:pPr algn="just" fontAlgn="base"/>
            <a:r>
              <a:rPr lang="en-US" dirty="0" smtClean="0"/>
              <a:t>First-past-the-post</a:t>
            </a:r>
          </a:p>
          <a:p>
            <a:pPr algn="just" fontAlgn="base"/>
            <a:r>
              <a:rPr lang="en-US" dirty="0" smtClean="0"/>
              <a:t>Blunder</a:t>
            </a:r>
          </a:p>
          <a:p>
            <a:pPr algn="just" fontAlgn="base"/>
            <a:r>
              <a:rPr lang="en-US" dirty="0" smtClean="0"/>
              <a:t>Anti-incumbency</a:t>
            </a:r>
          </a:p>
          <a:p>
            <a:pPr algn="just" fontAlgn="base"/>
            <a:r>
              <a:rPr lang="en-US" dirty="0" smtClean="0"/>
              <a:t>Model Code of Conduct</a:t>
            </a:r>
          </a:p>
          <a:p>
            <a:pPr algn="just" fontAlgn="base"/>
            <a:endParaRPr lang="en-US" dirty="0" smtClean="0"/>
          </a:p>
          <a:p>
            <a:pPr algn="just" fontAlgn="base"/>
            <a:r>
              <a:rPr lang="en-US" dirty="0" smtClean="0"/>
              <a:t>Q2. Since when was the Model Code of Conduct applied with immediate effect?</a:t>
            </a:r>
          </a:p>
          <a:p>
            <a:pPr algn="just" fontAlgn="base"/>
            <a:r>
              <a:rPr lang="en-US" dirty="0" smtClean="0"/>
              <a:t>23</a:t>
            </a:r>
            <a:r>
              <a:rPr lang="en-US" baseline="30000" dirty="0" smtClean="0"/>
              <a:t>rd</a:t>
            </a:r>
            <a:r>
              <a:rPr lang="en-US" dirty="0" smtClean="0"/>
              <a:t> May 2018</a:t>
            </a:r>
          </a:p>
          <a:p>
            <a:pPr algn="just" fontAlgn="base"/>
            <a:r>
              <a:rPr lang="en-US" dirty="0" smtClean="0"/>
              <a:t>10</a:t>
            </a:r>
            <a:r>
              <a:rPr lang="en-US" baseline="30000" dirty="0" smtClean="0"/>
              <a:t>th</a:t>
            </a:r>
            <a:r>
              <a:rPr lang="en-US" dirty="0" smtClean="0"/>
              <a:t> March 2019</a:t>
            </a:r>
          </a:p>
          <a:p>
            <a:pPr algn="just" fontAlgn="base"/>
            <a:r>
              <a:rPr lang="en-US" dirty="0" smtClean="0"/>
              <a:t>10</a:t>
            </a:r>
            <a:r>
              <a:rPr lang="en-US" baseline="30000" dirty="0" smtClean="0"/>
              <a:t>th</a:t>
            </a:r>
            <a:r>
              <a:rPr lang="en-US" dirty="0" smtClean="0"/>
              <a:t> March 2018</a:t>
            </a:r>
          </a:p>
          <a:p>
            <a:pPr algn="just" fontAlgn="base"/>
            <a:r>
              <a:rPr lang="en-US" dirty="0" smtClean="0"/>
              <a:t>11</a:t>
            </a:r>
            <a:r>
              <a:rPr lang="en-US" baseline="30000" dirty="0" smtClean="0"/>
              <a:t>th</a:t>
            </a:r>
            <a:r>
              <a:rPr lang="en-US" dirty="0" smtClean="0"/>
              <a:t> March 2019</a:t>
            </a:r>
          </a:p>
          <a:p>
            <a:pPr algn="just" fontAlgn="base"/>
            <a:endParaRPr lang="en-US" dirty="0" smtClean="0"/>
          </a:p>
          <a:p>
            <a:pPr algn="just" fontAlgn="base"/>
            <a:r>
              <a:rPr lang="en-US" dirty="0" smtClean="0"/>
              <a:t>Q3. When does the President of India nominate an additional two members from the Anglo-Indian community?</a:t>
            </a:r>
          </a:p>
          <a:p>
            <a:pPr algn="just" fontAlgn="base"/>
            <a:r>
              <a:rPr lang="en-US" dirty="0" smtClean="0"/>
              <a:t>When there are less than 543 elected MPs</a:t>
            </a:r>
          </a:p>
          <a:p>
            <a:pPr algn="just" fontAlgn="base"/>
            <a:r>
              <a:rPr lang="en-US" dirty="0" smtClean="0"/>
              <a:t>When the Anglo-Indian community fails to send a representative</a:t>
            </a:r>
          </a:p>
          <a:p>
            <a:pPr algn="just" fontAlgn="base"/>
            <a:r>
              <a:rPr lang="en-US" dirty="0" smtClean="0"/>
              <a:t>When the president believes that the Anglo-Indian community is over-represented</a:t>
            </a:r>
          </a:p>
          <a:p>
            <a:pPr algn="just" fontAlgn="base"/>
            <a:r>
              <a:rPr lang="en-US" dirty="0" smtClean="0"/>
              <a:t>When the president believes that the Anglo-Indian community is under-represented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534400" cy="5355312"/>
          </a:xfrm>
          <a:prstGeom prst="rect">
            <a:avLst/>
          </a:prstGeom>
          <a:noFill/>
        </p:spPr>
        <p:txBody>
          <a:bodyPr wrap="square" rtlCol="0">
            <a:spAutoFit/>
          </a:bodyPr>
          <a:lstStyle/>
          <a:p>
            <a:pPr fontAlgn="base"/>
            <a:r>
              <a:rPr lang="en-US" dirty="0" smtClean="0"/>
              <a:t>Q4. What are the mandatory requirements to vote in India?</a:t>
            </a:r>
          </a:p>
          <a:p>
            <a:pPr fontAlgn="base"/>
            <a:r>
              <a:rPr lang="en-US" dirty="0" smtClean="0"/>
              <a:t>Must be an Indian citizen</a:t>
            </a:r>
          </a:p>
          <a:p>
            <a:pPr fontAlgn="base"/>
            <a:r>
              <a:rPr lang="en-US" dirty="0" smtClean="0"/>
              <a:t>Must be18 or older</a:t>
            </a:r>
          </a:p>
          <a:p>
            <a:pPr fontAlgn="base"/>
            <a:r>
              <a:rPr lang="en-US" dirty="0" smtClean="0"/>
              <a:t>Must have a valid criminal record</a:t>
            </a:r>
          </a:p>
          <a:p>
            <a:pPr fontAlgn="base"/>
            <a:r>
              <a:rPr lang="en-US" dirty="0" smtClean="0"/>
              <a:t>Must be an ordinary resident of the polling area of the constituency</a:t>
            </a:r>
          </a:p>
          <a:p>
            <a:pPr fontAlgn="base"/>
            <a:r>
              <a:rPr lang="en-US" dirty="0" smtClean="0"/>
              <a:t>Must possess a valid voter identification card issued by the Election Commission of India</a:t>
            </a:r>
          </a:p>
          <a:p>
            <a:pPr fontAlgn="base"/>
            <a:r>
              <a:rPr lang="en-US" dirty="0" smtClean="0"/>
              <a:t>Choose the correct options</a:t>
            </a:r>
          </a:p>
          <a:p>
            <a:pPr fontAlgn="base"/>
            <a:r>
              <a:rPr lang="en-US" dirty="0" smtClean="0"/>
              <a:t>(</a:t>
            </a:r>
            <a:r>
              <a:rPr lang="en-US" dirty="0" err="1" smtClean="0"/>
              <a:t>i</a:t>
            </a:r>
            <a:r>
              <a:rPr lang="en-US" dirty="0" smtClean="0"/>
              <a:t>), (ii) (iii)</a:t>
            </a:r>
          </a:p>
          <a:p>
            <a:pPr fontAlgn="base"/>
            <a:r>
              <a:rPr lang="en-US" dirty="0" smtClean="0"/>
              <a:t>(ii) (</a:t>
            </a:r>
            <a:r>
              <a:rPr lang="en-US" dirty="0" err="1" smtClean="0"/>
              <a:t>i</a:t>
            </a:r>
            <a:r>
              <a:rPr lang="en-US" dirty="0" smtClean="0"/>
              <a:t>) (v) (iv)</a:t>
            </a:r>
          </a:p>
          <a:p>
            <a:pPr fontAlgn="base"/>
            <a:r>
              <a:rPr lang="en-US" dirty="0" smtClean="0"/>
              <a:t>(ii) (iii) (</a:t>
            </a:r>
            <a:r>
              <a:rPr lang="en-US" dirty="0" err="1" smtClean="0"/>
              <a:t>i</a:t>
            </a:r>
            <a:r>
              <a:rPr lang="en-US" dirty="0" smtClean="0"/>
              <a:t>) (iv) (v)</a:t>
            </a:r>
          </a:p>
          <a:p>
            <a:pPr fontAlgn="base"/>
            <a:r>
              <a:rPr lang="en-US" dirty="0" smtClean="0"/>
              <a:t>(ii) (iii) (iv) (v)</a:t>
            </a:r>
          </a:p>
          <a:p>
            <a:pPr fontAlgn="base"/>
            <a:endParaRPr lang="en-US" dirty="0" smtClean="0"/>
          </a:p>
          <a:p>
            <a:pPr fontAlgn="base"/>
            <a:r>
              <a:rPr lang="en-US" dirty="0" smtClean="0"/>
              <a:t>Q5. What is the apt meaning of “speculations” as per the passage?</a:t>
            </a:r>
          </a:p>
          <a:p>
            <a:pPr fontAlgn="base"/>
            <a:r>
              <a:rPr lang="en-US" dirty="0" smtClean="0"/>
              <a:t>Conjectures</a:t>
            </a:r>
          </a:p>
          <a:p>
            <a:pPr fontAlgn="base"/>
            <a:r>
              <a:rPr lang="en-US" dirty="0" smtClean="0"/>
              <a:t>Assumptions</a:t>
            </a:r>
          </a:p>
          <a:p>
            <a:pPr fontAlgn="base"/>
            <a:r>
              <a:rPr lang="en-US" dirty="0" smtClean="0"/>
              <a:t>Either (a) or (b)</a:t>
            </a:r>
          </a:p>
          <a:p>
            <a:pPr fontAlgn="base"/>
            <a:r>
              <a:rPr lang="en-US" dirty="0" smtClean="0"/>
              <a:t>Both (a) and (b)</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5909310"/>
          </a:xfrm>
          <a:prstGeom prst="rect">
            <a:avLst/>
          </a:prstGeom>
          <a:noFill/>
        </p:spPr>
        <p:txBody>
          <a:bodyPr wrap="square" rtlCol="0">
            <a:spAutoFit/>
          </a:bodyPr>
          <a:lstStyle/>
          <a:p>
            <a:pPr algn="just" fontAlgn="base">
              <a:lnSpc>
                <a:spcPct val="150000"/>
              </a:lnSpc>
            </a:pPr>
            <a:r>
              <a:rPr lang="en-US" b="1" dirty="0" smtClean="0"/>
              <a:t>Passage 3 :</a:t>
            </a:r>
          </a:p>
          <a:p>
            <a:pPr algn="just" fontAlgn="base">
              <a:lnSpc>
                <a:spcPct val="150000"/>
              </a:lnSpc>
            </a:pPr>
            <a:r>
              <a:rPr lang="en-US" dirty="0" smtClean="0"/>
              <a:t>Nature writing is nonfiction or fiction prose or poetry about the natural environment. Nature writing encompasses a wide variety of works, ranging from those that place primary emphasis on natural history facts (such as field guides) to those in which philosophical interpretation predominate. It includes natural history essays, poetry, essays of solitude or escape, as well as travel and adventure writing.</a:t>
            </a:r>
          </a:p>
          <a:p>
            <a:pPr algn="just" fontAlgn="base">
              <a:lnSpc>
                <a:spcPct val="150000"/>
              </a:lnSpc>
            </a:pPr>
            <a:r>
              <a:rPr lang="en-US" dirty="0" smtClean="0"/>
              <a:t>Nature writing often draws heavily on scientific information and facts about the natural world; at the same time, it is frequently written in the first person and incorporates personal observations of and philosophical reflections upon nature.</a:t>
            </a:r>
          </a:p>
          <a:p>
            <a:pPr algn="just" fontAlgn="base">
              <a:lnSpc>
                <a:spcPct val="150000"/>
              </a:lnSpc>
            </a:pPr>
            <a:r>
              <a:rPr lang="en-US" dirty="0" smtClean="0"/>
              <a:t>Modern nature writing traces its roots to the works of natural history that were popular in the second half of the 18th century and throughout the 19th. An important early figure was the "parson-naturalist" Gilbert White (1720 – 1793), a pioneering English naturalist and ornithologist. He is best known for his Natural History and Antiquities of </a:t>
            </a:r>
            <a:r>
              <a:rPr lang="en-US" dirty="0" err="1" smtClean="0"/>
              <a:t>Selborne</a:t>
            </a:r>
            <a:r>
              <a:rPr lang="en-US" dirty="0" smtClean="0"/>
              <a:t> (1789).</a:t>
            </a:r>
          </a:p>
          <a:p>
            <a:pPr algn="just">
              <a:lnSpc>
                <a:spcPct val="15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686800" cy="4801314"/>
          </a:xfrm>
          <a:prstGeom prst="rect">
            <a:avLst/>
          </a:prstGeom>
          <a:noFill/>
        </p:spPr>
        <p:txBody>
          <a:bodyPr wrap="square" rtlCol="0">
            <a:spAutoFit/>
          </a:bodyPr>
          <a:lstStyle/>
          <a:p>
            <a:pPr fontAlgn="base"/>
            <a:r>
              <a:rPr lang="en-US" dirty="0" smtClean="0"/>
              <a:t>Q1. Nature writing emphasizes on </a:t>
            </a:r>
          </a:p>
          <a:p>
            <a:pPr fontAlgn="base"/>
            <a:r>
              <a:rPr lang="en-US" dirty="0" err="1" smtClean="0"/>
              <a:t>i</a:t>
            </a:r>
            <a:r>
              <a:rPr lang="en-US" dirty="0" smtClean="0"/>
              <a:t>.    Historical facts about the nature</a:t>
            </a:r>
            <a:br>
              <a:rPr lang="en-US" dirty="0" smtClean="0"/>
            </a:br>
            <a:r>
              <a:rPr lang="en-US" dirty="0" smtClean="0"/>
              <a:t>ii.    Philosophical interpretations of the nature</a:t>
            </a:r>
            <a:br>
              <a:rPr lang="en-US" dirty="0" smtClean="0"/>
            </a:br>
            <a:r>
              <a:rPr lang="en-US" dirty="0" smtClean="0"/>
              <a:t>iii.    Scientific information and facts</a:t>
            </a:r>
          </a:p>
          <a:p>
            <a:pPr fontAlgn="base"/>
            <a:r>
              <a:rPr lang="en-US" dirty="0" smtClean="0"/>
              <a:t>Choose the most appropriate</a:t>
            </a:r>
          </a:p>
          <a:p>
            <a:pPr fontAlgn="base"/>
            <a:r>
              <a:rPr lang="en-US" dirty="0" smtClean="0"/>
              <a:t>a)    None of the above</a:t>
            </a:r>
            <a:br>
              <a:rPr lang="en-US" dirty="0" smtClean="0"/>
            </a:br>
            <a:r>
              <a:rPr lang="en-US" dirty="0" smtClean="0"/>
              <a:t>b)    Only (</a:t>
            </a:r>
            <a:r>
              <a:rPr lang="en-US" dirty="0" err="1" smtClean="0"/>
              <a:t>i</a:t>
            </a:r>
            <a:r>
              <a:rPr lang="en-US" dirty="0" smtClean="0"/>
              <a:t>) and (ii)</a:t>
            </a:r>
            <a:br>
              <a:rPr lang="en-US" dirty="0" smtClean="0"/>
            </a:br>
            <a:r>
              <a:rPr lang="en-US" dirty="0" smtClean="0"/>
              <a:t>c)    All the above</a:t>
            </a:r>
            <a:br>
              <a:rPr lang="en-US" dirty="0" smtClean="0"/>
            </a:br>
            <a:r>
              <a:rPr lang="en-US" dirty="0" smtClean="0"/>
              <a:t>d)    Only (</a:t>
            </a:r>
            <a:r>
              <a:rPr lang="en-US" dirty="0" err="1" smtClean="0"/>
              <a:t>i</a:t>
            </a:r>
            <a:r>
              <a:rPr lang="en-US" dirty="0" smtClean="0"/>
              <a:t>) and (ii)</a:t>
            </a:r>
          </a:p>
          <a:p>
            <a:pPr fontAlgn="base"/>
            <a:endParaRPr lang="en-US" dirty="0" smtClean="0"/>
          </a:p>
          <a:p>
            <a:pPr fontAlgn="base"/>
            <a:endParaRPr lang="en-US" dirty="0" smtClean="0"/>
          </a:p>
          <a:p>
            <a:pPr fontAlgn="base"/>
            <a:r>
              <a:rPr lang="en-US" dirty="0" smtClean="0"/>
              <a:t>Q2. Based on the passage what is period to which the modern nature writing can be traced to</a:t>
            </a:r>
          </a:p>
          <a:p>
            <a:pPr fontAlgn="base"/>
            <a:r>
              <a:rPr lang="en-US" dirty="0" smtClean="0"/>
              <a:t>a)    1850 till 1999</a:t>
            </a:r>
            <a:br>
              <a:rPr lang="en-US" dirty="0" smtClean="0"/>
            </a:br>
            <a:r>
              <a:rPr lang="en-US" dirty="0" smtClean="0"/>
              <a:t>b)    1850 to 1899</a:t>
            </a:r>
            <a:br>
              <a:rPr lang="en-US" dirty="0" smtClean="0"/>
            </a:br>
            <a:r>
              <a:rPr lang="en-US" dirty="0" smtClean="0"/>
              <a:t>c)    1750 till 1899</a:t>
            </a:r>
            <a:br>
              <a:rPr lang="en-US" dirty="0" smtClean="0"/>
            </a:br>
            <a:r>
              <a:rPr lang="en-US" dirty="0" smtClean="0"/>
              <a:t>d)    1750 till 1900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915400" cy="7540526"/>
          </a:xfrm>
          <a:prstGeom prst="rect">
            <a:avLst/>
          </a:prstGeom>
          <a:noFill/>
        </p:spPr>
        <p:txBody>
          <a:bodyPr wrap="square" rtlCol="0">
            <a:spAutoFit/>
          </a:bodyPr>
          <a:lstStyle/>
          <a:p>
            <a:pPr fontAlgn="base"/>
            <a:r>
              <a:rPr lang="en-US" dirty="0" smtClean="0"/>
              <a:t>Q3. Which statement summarizes the above passage</a:t>
            </a:r>
          </a:p>
          <a:p>
            <a:pPr fontAlgn="base"/>
            <a:r>
              <a:rPr lang="en-US" dirty="0" smtClean="0"/>
              <a:t>a)    The passage talks about the life and lessons of Gilbert White, a profound naturalist and ornithologist.</a:t>
            </a:r>
            <a:br>
              <a:rPr lang="en-US" dirty="0" smtClean="0"/>
            </a:br>
            <a:r>
              <a:rPr lang="en-US" dirty="0" smtClean="0"/>
              <a:t>b)    The passage talks about how the nature writing is missing in the modern era and needs to be revived.</a:t>
            </a:r>
            <a:br>
              <a:rPr lang="en-US" dirty="0" smtClean="0"/>
            </a:br>
            <a:r>
              <a:rPr lang="en-US" dirty="0" smtClean="0"/>
              <a:t>c)    The passage talks about from where the writers draw inspiration for nature writing, and how its importance is diminishing in the modern era.</a:t>
            </a:r>
            <a:br>
              <a:rPr lang="en-US" dirty="0" smtClean="0"/>
            </a:br>
            <a:r>
              <a:rPr lang="en-US" dirty="0" smtClean="0"/>
              <a:t>d)    The passage talks about what nature writing is, the different types of nature writing, its style, and about the roots and pioneer of modern nature writing.</a:t>
            </a:r>
          </a:p>
          <a:p>
            <a:pPr fontAlgn="base"/>
            <a:endParaRPr lang="en-US" sz="500" dirty="0" smtClean="0"/>
          </a:p>
          <a:p>
            <a:pPr fontAlgn="base"/>
            <a:r>
              <a:rPr lang="en-US" dirty="0" smtClean="0"/>
              <a:t>Q4. Which word aptly describes the word “reflections” as used in the passage </a:t>
            </a:r>
          </a:p>
          <a:p>
            <a:pPr fontAlgn="base"/>
            <a:r>
              <a:rPr lang="en-US" dirty="0" smtClean="0"/>
              <a:t>a)    Opinion</a:t>
            </a:r>
            <a:br>
              <a:rPr lang="en-US" dirty="0" smtClean="0"/>
            </a:br>
            <a:r>
              <a:rPr lang="en-US" dirty="0" smtClean="0"/>
              <a:t>b)    Reproduction</a:t>
            </a:r>
            <a:br>
              <a:rPr lang="en-US" dirty="0" smtClean="0"/>
            </a:br>
            <a:r>
              <a:rPr lang="en-US" dirty="0" smtClean="0"/>
              <a:t>c)    Images</a:t>
            </a:r>
            <a:br>
              <a:rPr lang="en-US" dirty="0" smtClean="0"/>
            </a:br>
            <a:r>
              <a:rPr lang="en-US" dirty="0" smtClean="0"/>
              <a:t>d)    None of the above</a:t>
            </a:r>
          </a:p>
          <a:p>
            <a:pPr fontAlgn="base"/>
            <a:endParaRPr lang="en-US" sz="500" dirty="0" smtClean="0"/>
          </a:p>
          <a:p>
            <a:pPr fontAlgn="base"/>
            <a:r>
              <a:rPr lang="en-US" dirty="0" smtClean="0"/>
              <a:t>Q5. According to the passage, what kind of works are written as part of nature writing?</a:t>
            </a:r>
          </a:p>
          <a:p>
            <a:pPr fontAlgn="base"/>
            <a:r>
              <a:rPr lang="en-US" dirty="0" err="1" smtClean="0"/>
              <a:t>i</a:t>
            </a:r>
            <a:r>
              <a:rPr lang="en-US" dirty="0" smtClean="0"/>
              <a:t>.    Natural history essays and essays of solitude or escape</a:t>
            </a:r>
            <a:br>
              <a:rPr lang="en-US" dirty="0" smtClean="0"/>
            </a:br>
            <a:r>
              <a:rPr lang="en-US" dirty="0" smtClean="0"/>
              <a:t>ii.    Poetry</a:t>
            </a:r>
            <a:br>
              <a:rPr lang="en-US" dirty="0" smtClean="0"/>
            </a:br>
            <a:r>
              <a:rPr lang="en-US" dirty="0" smtClean="0"/>
              <a:t>iii.    Travel and adventure writing</a:t>
            </a:r>
          </a:p>
          <a:p>
            <a:pPr fontAlgn="base"/>
            <a:r>
              <a:rPr lang="en-US" dirty="0" smtClean="0"/>
              <a:t>Choose the correct options</a:t>
            </a:r>
          </a:p>
          <a:p>
            <a:pPr fontAlgn="base"/>
            <a:r>
              <a:rPr lang="en-US" dirty="0" smtClean="0"/>
              <a:t>a)    Only (</a:t>
            </a:r>
            <a:r>
              <a:rPr lang="en-US" dirty="0" err="1" smtClean="0"/>
              <a:t>i</a:t>
            </a:r>
            <a:r>
              <a:rPr lang="en-US" dirty="0" smtClean="0"/>
              <a:t>)</a:t>
            </a:r>
            <a:br>
              <a:rPr lang="en-US" dirty="0" smtClean="0"/>
            </a:br>
            <a:r>
              <a:rPr lang="en-US" dirty="0" smtClean="0"/>
              <a:t>b)    Only (</a:t>
            </a:r>
            <a:r>
              <a:rPr lang="en-US" dirty="0" err="1" smtClean="0"/>
              <a:t>i</a:t>
            </a:r>
            <a:r>
              <a:rPr lang="en-US" dirty="0" smtClean="0"/>
              <a:t>) and (ii)</a:t>
            </a:r>
            <a:br>
              <a:rPr lang="en-US" dirty="0" smtClean="0"/>
            </a:br>
            <a:r>
              <a:rPr lang="en-US" dirty="0" smtClean="0"/>
              <a:t>c)    Only (ii) and (iii)</a:t>
            </a:r>
            <a:br>
              <a:rPr lang="en-US" dirty="0" smtClean="0"/>
            </a:br>
            <a:r>
              <a:rPr lang="en-US" dirty="0" smtClean="0"/>
              <a:t>d)    All the above</a:t>
            </a:r>
          </a:p>
          <a:p>
            <a:endParaRPr lang="en-US" dirty="0" smtClean="0"/>
          </a:p>
          <a:p>
            <a:pPr fontAlgn="base"/>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8686800" cy="6281848"/>
          </a:xfrm>
          <a:prstGeom prst="rect">
            <a:avLst/>
          </a:prstGeom>
          <a:noFill/>
        </p:spPr>
        <p:txBody>
          <a:bodyPr wrap="square" rtlCol="0">
            <a:spAutoFit/>
          </a:bodyPr>
          <a:lstStyle/>
          <a:p>
            <a:pPr algn="just">
              <a:lnSpc>
                <a:spcPct val="150000"/>
              </a:lnSpc>
            </a:pPr>
            <a:r>
              <a:rPr lang="en-US" dirty="0" smtClean="0"/>
              <a:t>If a person suddenly encounters any terrible danger, the change of nature one undergoes is equally great. Sometimes fear numbs our senses. Like animals, one stands still, powerless to move a step in fright or to lift a hand in defense of our lives, and sometimes one is seized with panic, and again, act more like the inferior animals than rational beings.</a:t>
            </a:r>
          </a:p>
          <a:p>
            <a:pPr algn="just">
              <a:lnSpc>
                <a:spcPct val="150000"/>
              </a:lnSpc>
            </a:pPr>
            <a:r>
              <a:rPr lang="en-US" dirty="0" smtClean="0"/>
              <a:t>On the other hand, frequently in cases of sudden extreme peril, which cannot be escaped by flight, and must be instantly faced, even the </a:t>
            </a:r>
            <a:r>
              <a:rPr lang="en-US" dirty="0" err="1" smtClean="0"/>
              <a:t>timidest</a:t>
            </a:r>
            <a:r>
              <a:rPr lang="en-US" dirty="0" smtClean="0"/>
              <a:t> men at once as if by a miracle, become possessed of the necessary courage, sharp, quick apprehension, and swift decision. This is a miracle very common in nature. Man and the inferior animals alike, when confronted with almost certain death ‘ gather resolution from despair’ but there can be no trace of so debilitating a feeling in the person fighting, or prepared to fight for dear life. At such times the mind is clearer than it has ever been; the nerves are steel, there is nothing felt but a wonderful strength and daring. Looking back at certain perilous moments in my own life, I remember them with a kind of joy, not that there was any joyful excitement then, but because they broadened my horizon, lifted me for a time above myself.</a:t>
            </a:r>
          </a:p>
          <a:p>
            <a:pPr algn="just">
              <a:lnSpc>
                <a:spcPct val="15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70660"/>
            <a:ext cx="8610600" cy="5925340"/>
          </a:xfrm>
          <a:prstGeom prst="rect">
            <a:avLst/>
          </a:prstGeom>
          <a:noFill/>
        </p:spPr>
        <p:txBody>
          <a:bodyPr wrap="square" rtlCol="0">
            <a:spAutoFit/>
          </a:bodyPr>
          <a:lstStyle/>
          <a:p>
            <a:pPr>
              <a:lnSpc>
                <a:spcPct val="150000"/>
              </a:lnSpc>
            </a:pPr>
            <a:r>
              <a:rPr lang="en-US" sz="3200" b="1" dirty="0" smtClean="0"/>
              <a:t>Comprehension </a:t>
            </a:r>
            <a:r>
              <a:rPr lang="en-US" sz="3200" dirty="0" smtClean="0"/>
              <a:t>– “Ability to understand written words”.</a:t>
            </a:r>
            <a:br>
              <a:rPr lang="en-US" sz="3200" dirty="0" smtClean="0"/>
            </a:br>
            <a:r>
              <a:rPr lang="en-US" sz="3200" dirty="0" smtClean="0"/>
              <a:t>- It is different from the ability to recognize words. </a:t>
            </a:r>
            <a:br>
              <a:rPr lang="en-US" sz="3200" dirty="0" smtClean="0"/>
            </a:br>
            <a:r>
              <a:rPr lang="en-US" sz="3200" dirty="0" smtClean="0"/>
              <a:t>- Recognizing words on a page but not knowing what they mean does not fulfill the purpose or goal of reading</a:t>
            </a:r>
            <a:r>
              <a:rPr lang="en-US" sz="3200" dirty="0" smtClean="0"/>
              <a:t>.</a:t>
            </a:r>
            <a:r>
              <a:rPr lang="en-US" sz="3200" dirty="0" smtClean="0"/>
              <a:t/>
            </a:r>
            <a:br>
              <a:rPr lang="en-US" sz="3200" dirty="0" smtClean="0"/>
            </a:br>
            <a:r>
              <a:rPr lang="en-US" sz="3200" b="1" i="1" dirty="0" smtClean="0"/>
              <a:t>Example: </a:t>
            </a:r>
            <a:r>
              <a:rPr lang="en-US" sz="3200" dirty="0" smtClean="0"/>
              <a:t>a teacher gives a child a passage to read. </a:t>
            </a:r>
            <a:endParaRPr 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915400" cy="7017306"/>
          </a:xfrm>
          <a:prstGeom prst="rect">
            <a:avLst/>
          </a:prstGeom>
        </p:spPr>
        <p:txBody>
          <a:bodyPr wrap="square">
            <a:spAutoFit/>
          </a:bodyPr>
          <a:lstStyle/>
          <a:p>
            <a:r>
              <a:rPr lang="en-US" b="1" dirty="0" smtClean="0"/>
              <a:t>Question 1:</a:t>
            </a:r>
            <a:endParaRPr lang="en-US" dirty="0" smtClean="0"/>
          </a:p>
          <a:p>
            <a:r>
              <a:rPr lang="en-US" b="1" dirty="0" smtClean="0"/>
              <a:t>Suggest a relevant title for the given passage:</a:t>
            </a:r>
            <a:endParaRPr lang="en-US" dirty="0" smtClean="0"/>
          </a:p>
          <a:p>
            <a:r>
              <a:rPr lang="en-US" dirty="0" smtClean="0"/>
              <a:t>The Vision of Facing Danger</a:t>
            </a:r>
          </a:p>
          <a:p>
            <a:r>
              <a:rPr lang="en-US" dirty="0" smtClean="0"/>
              <a:t>A Fighting Will</a:t>
            </a:r>
          </a:p>
          <a:p>
            <a:r>
              <a:rPr lang="en-US" dirty="0" smtClean="0"/>
              <a:t>Changes in Nature</a:t>
            </a:r>
          </a:p>
          <a:p>
            <a:r>
              <a:rPr lang="en-US" dirty="0" smtClean="0"/>
              <a:t>Terror and Strength</a:t>
            </a:r>
          </a:p>
          <a:p>
            <a:endParaRPr lang="en-US" dirty="0" smtClean="0"/>
          </a:p>
          <a:p>
            <a:r>
              <a:rPr lang="en-US" b="1" dirty="0" smtClean="0"/>
              <a:t>Question 2:</a:t>
            </a:r>
            <a:endParaRPr lang="en-US" dirty="0" smtClean="0"/>
          </a:p>
          <a:p>
            <a:r>
              <a:rPr lang="en-US" b="1" dirty="0" smtClean="0"/>
              <a:t>Sudden reactions to danger can be given by a man in three different ways. Name those ways?</a:t>
            </a:r>
            <a:endParaRPr lang="en-US" dirty="0" smtClean="0"/>
          </a:p>
          <a:p>
            <a:r>
              <a:rPr lang="en-US" dirty="0" smtClean="0"/>
              <a:t>He might escape in fear, or combat, or do nothing.</a:t>
            </a:r>
          </a:p>
          <a:p>
            <a:r>
              <a:rPr lang="en-US" dirty="0" smtClean="0"/>
              <a:t>He may get a panic attack, paralyzed due to fear, or face the danger with courage by a miracle.</a:t>
            </a:r>
          </a:p>
          <a:p>
            <a:r>
              <a:rPr lang="en-US" dirty="0" smtClean="0"/>
              <a:t>He may seize due to fear, get paralyzed due to fear, or by miracle get the necessary courage to fight back danger.</a:t>
            </a:r>
          </a:p>
          <a:p>
            <a:r>
              <a:rPr lang="en-US" dirty="0" smtClean="0"/>
              <a:t>Runaway, fight and get paralyzed due to fear.</a:t>
            </a:r>
          </a:p>
          <a:p>
            <a:endParaRPr lang="en-US" dirty="0" smtClean="0"/>
          </a:p>
          <a:p>
            <a:r>
              <a:rPr lang="en-US" b="1" dirty="0" smtClean="0"/>
              <a:t>Question 3:</a:t>
            </a:r>
            <a:endParaRPr lang="en-US" dirty="0" smtClean="0"/>
          </a:p>
          <a:p>
            <a:r>
              <a:rPr lang="en-US" b="1" dirty="0" smtClean="0"/>
              <a:t>“Gather resolution from danger” – What is the meaning of this phrase?</a:t>
            </a:r>
            <a:endParaRPr lang="en-US" dirty="0" smtClean="0"/>
          </a:p>
          <a:p>
            <a:r>
              <a:rPr lang="en-US" dirty="0" smtClean="0"/>
              <a:t>Finding peace in times of distress</a:t>
            </a:r>
          </a:p>
          <a:p>
            <a:r>
              <a:rPr lang="en-US" dirty="0" smtClean="0"/>
              <a:t>Not losing hope and remaining calm</a:t>
            </a:r>
          </a:p>
          <a:p>
            <a:r>
              <a:rPr lang="en-US" dirty="0" smtClean="0"/>
              <a:t>Brave with the odds by being enthusiastic</a:t>
            </a:r>
          </a:p>
          <a:p>
            <a:r>
              <a:rPr lang="en-US" dirty="0" smtClean="0"/>
              <a:t>A time of extreme hopelessness making someone courageous to deal with difficulties</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438400"/>
            <a:ext cx="8458200" cy="2031325"/>
          </a:xfrm>
          <a:prstGeom prst="rect">
            <a:avLst/>
          </a:prstGeom>
        </p:spPr>
        <p:txBody>
          <a:bodyPr wrap="square">
            <a:spAutoFit/>
          </a:bodyPr>
          <a:lstStyle/>
          <a:p>
            <a:r>
              <a:rPr lang="en-US" b="1" dirty="0" smtClean="0"/>
              <a:t>Question 4:</a:t>
            </a:r>
            <a:endParaRPr lang="en-US" dirty="0" smtClean="0"/>
          </a:p>
          <a:p>
            <a:r>
              <a:rPr lang="en-US" b="1" dirty="0" smtClean="0"/>
              <a:t>Why the author of the passage feels content by the recollection of dangers as well as to overcome them?</a:t>
            </a:r>
            <a:endParaRPr lang="en-US" dirty="0" smtClean="0"/>
          </a:p>
          <a:p>
            <a:r>
              <a:rPr lang="en-US" dirty="0" smtClean="0"/>
              <a:t>It was a new experience for him</a:t>
            </a:r>
          </a:p>
          <a:p>
            <a:r>
              <a:rPr lang="en-US" dirty="0" smtClean="0"/>
              <a:t>He felt proud and happy as he was still alive</a:t>
            </a:r>
          </a:p>
          <a:p>
            <a:r>
              <a:rPr lang="en-US" dirty="0" smtClean="0"/>
              <a:t>The experience lifted up his confidence and added a new perspective to his life</a:t>
            </a:r>
          </a:p>
          <a:p>
            <a:r>
              <a:rPr lang="en-US" dirty="0" smtClean="0"/>
              <a:t>He felt encouraged to do more tasks like this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28800"/>
            <a:ext cx="8610600" cy="2677656"/>
          </a:xfrm>
          <a:prstGeom prst="rect">
            <a:avLst/>
          </a:prstGeom>
          <a:noFill/>
        </p:spPr>
        <p:txBody>
          <a:bodyPr wrap="square" rtlCol="0">
            <a:spAutoFit/>
          </a:bodyPr>
          <a:lstStyle/>
          <a:p>
            <a:r>
              <a:rPr lang="en-US" sz="2400" b="1" i="1" dirty="0" smtClean="0">
                <a:solidFill>
                  <a:srgbClr val="0070C0"/>
                </a:solidFill>
              </a:rPr>
              <a:t>There are two components of reading comprehension: </a:t>
            </a:r>
          </a:p>
          <a:p>
            <a:pPr algn="just">
              <a:lnSpc>
                <a:spcPct val="150000"/>
              </a:lnSpc>
            </a:pPr>
            <a:r>
              <a:rPr lang="en-US" sz="2400" b="1" i="1" dirty="0" smtClean="0"/>
              <a:t>1. Text comprehension </a:t>
            </a:r>
            <a:r>
              <a:rPr lang="en-US" sz="2400" dirty="0" smtClean="0"/>
              <a:t>- text comprehension is using this language to develop an awareness of what the meaning is behind the text.</a:t>
            </a:r>
          </a:p>
          <a:p>
            <a:pPr algn="just">
              <a:lnSpc>
                <a:spcPct val="150000"/>
              </a:lnSpc>
            </a:pPr>
            <a:r>
              <a:rPr lang="en-US" sz="2400" b="1" i="1" dirty="0" smtClean="0"/>
              <a:t>2. Vocabulary knowledge </a:t>
            </a:r>
            <a:r>
              <a:rPr lang="en-US" sz="2400" dirty="0" smtClean="0"/>
              <a:t>- Vocabulary knowledge is the ability to understand the language being used.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9144000" cy="1142999"/>
          </a:xfrm>
        </p:spPr>
        <p:txBody>
          <a:bodyPr>
            <a:normAutofit/>
          </a:bodyPr>
          <a:lstStyle/>
          <a:p>
            <a:r>
              <a:rPr lang="en-US" sz="3200" b="1" dirty="0" smtClean="0">
                <a:solidFill>
                  <a:srgbClr val="0070C0"/>
                </a:solidFill>
              </a:rPr>
              <a:t>Benefits Of Good Reading Comprehension Skills</a:t>
            </a:r>
            <a:endParaRPr lang="en-US" sz="3200" b="1" dirty="0">
              <a:solidFill>
                <a:srgbClr val="0070C0"/>
              </a:solidFill>
            </a:endParaRPr>
          </a:p>
        </p:txBody>
      </p:sp>
      <p:sp>
        <p:nvSpPr>
          <p:cNvPr id="3" name="TextBox 2"/>
          <p:cNvSpPr txBox="1"/>
          <p:nvPr/>
        </p:nvSpPr>
        <p:spPr>
          <a:xfrm>
            <a:off x="304800" y="609601"/>
            <a:ext cx="8610600" cy="5632311"/>
          </a:xfrm>
          <a:prstGeom prst="rect">
            <a:avLst/>
          </a:prstGeom>
          <a:noFill/>
        </p:spPr>
        <p:txBody>
          <a:bodyPr wrap="square" rtlCol="0">
            <a:spAutoFit/>
          </a:bodyPr>
          <a:lstStyle/>
          <a:p>
            <a:pPr algn="just">
              <a:lnSpc>
                <a:spcPct val="150000"/>
              </a:lnSpc>
              <a:buFont typeface="Arial" pitchFamily="34" charset="0"/>
              <a:buChar char="•"/>
            </a:pPr>
            <a:r>
              <a:rPr lang="en-US" sz="2400" dirty="0" smtClean="0"/>
              <a:t> Improve both your personal and professional life and can increase your overall enjoyment of reading. </a:t>
            </a:r>
          </a:p>
          <a:p>
            <a:pPr algn="just">
              <a:lnSpc>
                <a:spcPct val="150000"/>
              </a:lnSpc>
              <a:buFont typeface="Arial" pitchFamily="34" charset="0"/>
              <a:buChar char="•"/>
            </a:pPr>
            <a:r>
              <a:rPr lang="en-US" sz="2400" dirty="0" smtClean="0"/>
              <a:t> Knowing how to understand a text can help boost your knowledge in certain areas, help you learn new skills and information faster.</a:t>
            </a:r>
          </a:p>
          <a:p>
            <a:pPr algn="just">
              <a:lnSpc>
                <a:spcPct val="150000"/>
              </a:lnSpc>
              <a:buFont typeface="Arial" pitchFamily="34" charset="0"/>
              <a:buChar char="•"/>
            </a:pPr>
            <a:r>
              <a:rPr lang="en-US" sz="2400" dirty="0" smtClean="0"/>
              <a:t>Being able to understand, analyze and respond to documents and written communication in the workplace.</a:t>
            </a:r>
          </a:p>
          <a:p>
            <a:pPr algn="just">
              <a:lnSpc>
                <a:spcPct val="150000"/>
              </a:lnSpc>
              <a:buFont typeface="Arial" pitchFamily="34" charset="0"/>
              <a:buChar char="•"/>
            </a:pPr>
            <a:r>
              <a:rPr lang="en-US" sz="2400" dirty="0" smtClean="0"/>
              <a:t> Improved your ability to write clearly and effectively.</a:t>
            </a:r>
          </a:p>
          <a:p>
            <a:pPr algn="just">
              <a:lnSpc>
                <a:spcPct val="150000"/>
              </a:lnSpc>
              <a:buFont typeface="Arial" pitchFamily="34" charset="0"/>
              <a:buChar char="•"/>
            </a:pPr>
            <a:r>
              <a:rPr lang="en-US" sz="2400" dirty="0" smtClean="0"/>
              <a:t> The ability to comprehend and engage in current events that are in written form such as newspapers. </a:t>
            </a:r>
          </a:p>
          <a:p>
            <a:pPr algn="just">
              <a:lnSpc>
                <a:spcPct val="150000"/>
              </a:lnSpc>
              <a:buFont typeface="Arial" pitchFamily="34" charset="0"/>
              <a:buChar char="•"/>
            </a:pPr>
            <a:r>
              <a:rPr lang="en-US" sz="2400" dirty="0" smtClean="0"/>
              <a:t> Increased ability to focus on reading for an extended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2286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rgbClr val="0070C0"/>
                </a:solidFill>
                <a:effectLst/>
                <a:uLnTx/>
                <a:uFillTx/>
                <a:latin typeface="+mj-lt"/>
                <a:ea typeface="+mj-ea"/>
                <a:cs typeface="+mj-cs"/>
              </a:rPr>
              <a:t>7 Simple Strategies To Improve Your Reading Comprehension</a:t>
            </a:r>
            <a:endParaRPr kumimoji="0" lang="en-US" sz="4000" b="1" i="0" u="none" strike="noStrike" kern="1200" cap="none" spc="0" normalizeH="0" baseline="0" noProof="0" dirty="0">
              <a:ln>
                <a:noFill/>
              </a:ln>
              <a:solidFill>
                <a:srgbClr val="0070C0"/>
              </a:solidFill>
              <a:effectLst/>
              <a:uLnTx/>
              <a:uFillTx/>
              <a:latin typeface="+mj-lt"/>
              <a:ea typeface="+mj-ea"/>
              <a:cs typeface="+mj-cs"/>
            </a:endParaRPr>
          </a:p>
        </p:txBody>
      </p:sp>
      <p:sp>
        <p:nvSpPr>
          <p:cNvPr id="5" name="TextBox 4"/>
          <p:cNvSpPr txBox="1"/>
          <p:nvPr/>
        </p:nvSpPr>
        <p:spPr>
          <a:xfrm>
            <a:off x="381000" y="1676401"/>
            <a:ext cx="8305800" cy="5632311"/>
          </a:xfrm>
          <a:prstGeom prst="rect">
            <a:avLst/>
          </a:prstGeom>
          <a:noFill/>
        </p:spPr>
        <p:txBody>
          <a:bodyPr wrap="square" rtlCol="0">
            <a:spAutoFit/>
          </a:bodyPr>
          <a:lstStyle/>
          <a:p>
            <a:pPr marL="342900" indent="-342900" algn="just">
              <a:lnSpc>
                <a:spcPct val="150000"/>
              </a:lnSpc>
              <a:buFont typeface="+mj-lt"/>
              <a:buAutoNum type="arabicPeriod"/>
            </a:pPr>
            <a:r>
              <a:rPr lang="en-US" sz="2400" dirty="0" smtClean="0"/>
              <a:t>Improve your vocabulary.</a:t>
            </a:r>
          </a:p>
          <a:p>
            <a:pPr marL="342900" indent="-342900" algn="just">
              <a:lnSpc>
                <a:spcPct val="150000"/>
              </a:lnSpc>
              <a:buFont typeface="+mj-lt"/>
              <a:buAutoNum type="arabicPeriod"/>
            </a:pPr>
            <a:r>
              <a:rPr lang="en-US" sz="2400" dirty="0" smtClean="0"/>
              <a:t>Come up with questions about the text you are reading.</a:t>
            </a:r>
          </a:p>
          <a:p>
            <a:pPr marL="342900" indent="-342900" algn="just">
              <a:lnSpc>
                <a:spcPct val="150000"/>
              </a:lnSpc>
              <a:buFont typeface="+mj-lt"/>
              <a:buAutoNum type="arabicPeriod"/>
            </a:pPr>
            <a:r>
              <a:rPr lang="en-US" sz="2400" dirty="0" smtClean="0"/>
              <a:t>Use context clues.</a:t>
            </a:r>
          </a:p>
          <a:p>
            <a:pPr marL="342900" indent="-342900" algn="just">
              <a:lnSpc>
                <a:spcPct val="150000"/>
              </a:lnSpc>
              <a:buFont typeface="+mj-lt"/>
              <a:buAutoNum type="arabicPeriod"/>
            </a:pPr>
            <a:r>
              <a:rPr lang="en-US" sz="2400" dirty="0" smtClean="0"/>
              <a:t>Look for the main idea.</a:t>
            </a:r>
          </a:p>
          <a:p>
            <a:pPr marL="342900" indent="-342900" algn="just">
              <a:lnSpc>
                <a:spcPct val="150000"/>
              </a:lnSpc>
              <a:buFont typeface="+mj-lt"/>
              <a:buAutoNum type="arabicPeriod"/>
            </a:pPr>
            <a:r>
              <a:rPr lang="en-US" sz="2400" dirty="0" smtClean="0"/>
              <a:t>Write a summary of what you read.</a:t>
            </a:r>
          </a:p>
          <a:p>
            <a:pPr marL="342900" indent="-342900" algn="just">
              <a:lnSpc>
                <a:spcPct val="150000"/>
              </a:lnSpc>
              <a:buFont typeface="+mj-lt"/>
              <a:buAutoNum type="arabicPeriod"/>
            </a:pPr>
            <a:r>
              <a:rPr lang="en-US" sz="2400" dirty="0" smtClean="0"/>
              <a:t>Break up the reading into smaller sections.</a:t>
            </a:r>
          </a:p>
          <a:p>
            <a:pPr marL="342900" indent="-342900" algn="just">
              <a:lnSpc>
                <a:spcPct val="150000"/>
              </a:lnSpc>
              <a:buFont typeface="+mj-lt"/>
              <a:buAutoNum type="arabicPeriod"/>
            </a:pPr>
            <a:r>
              <a:rPr lang="en-US" sz="2400" dirty="0" smtClean="0"/>
              <a:t>Pace yourself.</a:t>
            </a:r>
          </a:p>
          <a:p>
            <a:pPr marL="342900" indent="-342900" algn="just">
              <a:lnSpc>
                <a:spcPct val="150000"/>
              </a:lnSpc>
            </a:pPr>
            <a:r>
              <a:rPr lang="en-US" sz="2400" dirty="0" smtClean="0"/>
              <a:t>- Example - Rather than saying that you want to read an entire book in two days, say that you will read three chapters a night.</a:t>
            </a:r>
          </a:p>
          <a:p>
            <a:pPr marL="342900" indent="-342900" algn="just">
              <a:lnSpc>
                <a:spcPct val="150000"/>
              </a:lnSpc>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How to improve your vocabulary?</a:t>
            </a:r>
            <a:br>
              <a:rPr lang="en-US" b="1" dirty="0" smtClean="0">
                <a:solidFill>
                  <a:srgbClr val="0070C0"/>
                </a:solidFill>
              </a:rPr>
            </a:br>
            <a:endParaRPr lang="en-US" b="1" dirty="0">
              <a:solidFill>
                <a:srgbClr val="0070C0"/>
              </a:solidFill>
            </a:endParaRPr>
          </a:p>
        </p:txBody>
      </p:sp>
      <p:sp>
        <p:nvSpPr>
          <p:cNvPr id="3" name="Content Placeholder 2"/>
          <p:cNvSpPr>
            <a:spLocks noGrp="1"/>
          </p:cNvSpPr>
          <p:nvPr>
            <p:ph idx="1"/>
          </p:nvPr>
        </p:nvSpPr>
        <p:spPr>
          <a:xfrm>
            <a:off x="304800" y="1066801"/>
            <a:ext cx="8610600" cy="4419600"/>
          </a:xfrm>
        </p:spPr>
        <p:txBody>
          <a:bodyPr>
            <a:noAutofit/>
          </a:bodyPr>
          <a:lstStyle/>
          <a:p>
            <a:pPr algn="just" fontAlgn="base">
              <a:lnSpc>
                <a:spcPct val="160000"/>
              </a:lnSpc>
            </a:pPr>
            <a:r>
              <a:rPr lang="en-US" sz="2800" dirty="0" smtClean="0"/>
              <a:t>Start reading in English, anything…….  Newspapers, stories, comics, text books….anything, that keeps you immersed in English. </a:t>
            </a:r>
          </a:p>
          <a:p>
            <a:pPr algn="just" fontAlgn="base">
              <a:lnSpc>
                <a:spcPct val="160000"/>
              </a:lnSpc>
            </a:pPr>
            <a:r>
              <a:rPr lang="en-US" sz="2800" dirty="0" smtClean="0"/>
              <a:t>Keep a notebook, Note down the new words you learned today and revise them periodically.</a:t>
            </a:r>
          </a:p>
          <a:p>
            <a:pPr algn="just" fontAlgn="base">
              <a:lnSpc>
                <a:spcPct val="160000"/>
              </a:lnSpc>
            </a:pPr>
            <a:r>
              <a:rPr lang="en-US" sz="2800" dirty="0" smtClean="0"/>
              <a:t>Keep a target and a schedule to learn a certain number of new words every day. </a:t>
            </a:r>
          </a:p>
          <a:p>
            <a:pPr algn="just">
              <a:lnSpc>
                <a:spcPct val="160000"/>
              </a:lnSpc>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85800"/>
            <a:ext cx="8382000" cy="3970318"/>
          </a:xfrm>
          <a:prstGeom prst="rect">
            <a:avLst/>
          </a:prstGeom>
          <a:noFill/>
        </p:spPr>
        <p:txBody>
          <a:bodyPr wrap="square" rtlCol="0">
            <a:spAutoFit/>
          </a:bodyPr>
          <a:lstStyle/>
          <a:p>
            <a:pPr algn="just">
              <a:lnSpc>
                <a:spcPct val="150000"/>
              </a:lnSpc>
              <a:buFont typeface="Arial" pitchFamily="34" charset="0"/>
              <a:buChar char="•"/>
            </a:pPr>
            <a:r>
              <a:rPr lang="en-US" sz="2400" dirty="0" smtClean="0"/>
              <a:t>Why did the author begin the book at that location?</a:t>
            </a:r>
          </a:p>
          <a:p>
            <a:pPr algn="just">
              <a:lnSpc>
                <a:spcPct val="150000"/>
              </a:lnSpc>
              <a:buFont typeface="Arial" pitchFamily="34" charset="0"/>
              <a:buChar char="•"/>
            </a:pPr>
            <a:r>
              <a:rPr lang="en-US" sz="2400" dirty="0" smtClean="0"/>
              <a:t>What kind of relationship do these two characters share?</a:t>
            </a:r>
          </a:p>
          <a:p>
            <a:pPr algn="just">
              <a:lnSpc>
                <a:spcPct val="150000"/>
              </a:lnSpc>
              <a:buFont typeface="Arial" pitchFamily="34" charset="0"/>
              <a:buChar char="•"/>
            </a:pPr>
            <a:r>
              <a:rPr lang="en-US" sz="2400" dirty="0" smtClean="0"/>
              <a:t>What do we know about the main character up to this point in the book?</a:t>
            </a:r>
          </a:p>
          <a:p>
            <a:pPr algn="just">
              <a:lnSpc>
                <a:spcPct val="150000"/>
              </a:lnSpc>
              <a:buFont typeface="Arial" pitchFamily="34" charset="0"/>
              <a:buChar char="•"/>
            </a:pPr>
            <a:r>
              <a:rPr lang="en-US" sz="2400" dirty="0" smtClean="0"/>
              <a:t>Are there any themes that have consistently come up throughout the book? If so, what do they mean?</a:t>
            </a:r>
          </a:p>
          <a:p>
            <a:pPr algn="just">
              <a:lnSpc>
                <a:spcPct val="150000"/>
              </a:lnSpc>
              <a:buFont typeface="Arial"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fontScale="90000"/>
          </a:bodyPr>
          <a:lstStyle/>
          <a:p>
            <a:pPr>
              <a:lnSpc>
                <a:spcPct val="150000"/>
              </a:lnSpc>
            </a:pPr>
            <a:r>
              <a:rPr lang="en-US" sz="4000" b="1" dirty="0" smtClean="0">
                <a:solidFill>
                  <a:srgbClr val="0070C0"/>
                </a:solidFill>
              </a:rPr>
              <a:t>Tips to make the most of your reading comprehension practice</a:t>
            </a:r>
            <a:endParaRPr lang="en-US" sz="4000" b="1" dirty="0">
              <a:solidFill>
                <a:srgbClr val="0070C0"/>
              </a:solidFill>
            </a:endParaRPr>
          </a:p>
        </p:txBody>
      </p:sp>
      <p:sp>
        <p:nvSpPr>
          <p:cNvPr id="3" name="TextBox 2"/>
          <p:cNvSpPr txBox="1"/>
          <p:nvPr/>
        </p:nvSpPr>
        <p:spPr>
          <a:xfrm>
            <a:off x="0" y="1981200"/>
            <a:ext cx="8763000" cy="3903504"/>
          </a:xfrm>
          <a:prstGeom prst="rect">
            <a:avLst/>
          </a:prstGeom>
          <a:noFill/>
        </p:spPr>
        <p:txBody>
          <a:bodyPr wrap="square" rtlCol="0">
            <a:spAutoFit/>
          </a:bodyPr>
          <a:lstStyle/>
          <a:p>
            <a:pPr marL="342900" indent="-342900">
              <a:lnSpc>
                <a:spcPct val="150000"/>
              </a:lnSpc>
              <a:buFont typeface="+mj-lt"/>
              <a:buAutoNum type="arabicPeriod"/>
            </a:pPr>
            <a:r>
              <a:rPr lang="en-US" sz="2800" b="1" dirty="0" smtClean="0"/>
              <a:t>Eliminate distractions</a:t>
            </a:r>
          </a:p>
          <a:p>
            <a:pPr marL="342900" indent="-342900">
              <a:lnSpc>
                <a:spcPct val="150000"/>
              </a:lnSpc>
              <a:buFont typeface="+mj-lt"/>
              <a:buAutoNum type="arabicPeriod"/>
            </a:pPr>
            <a:r>
              <a:rPr lang="en-US" sz="2800" b="1" dirty="0" smtClean="0"/>
              <a:t>Read a book below your reading level</a:t>
            </a:r>
          </a:p>
          <a:p>
            <a:pPr marL="342900" indent="-342900">
              <a:lnSpc>
                <a:spcPct val="150000"/>
              </a:lnSpc>
              <a:buFont typeface="+mj-lt"/>
              <a:buAutoNum type="arabicPeriod"/>
            </a:pPr>
            <a:r>
              <a:rPr lang="en-US" sz="2800" b="1" dirty="0" smtClean="0"/>
              <a:t>Re-read text to ensure understanding</a:t>
            </a:r>
          </a:p>
          <a:p>
            <a:pPr marL="342900" indent="-342900">
              <a:lnSpc>
                <a:spcPct val="150000"/>
              </a:lnSpc>
              <a:buFont typeface="+mj-lt"/>
              <a:buAutoNum type="arabicPeriod"/>
            </a:pPr>
            <a:r>
              <a:rPr lang="en-US" sz="2800" b="1" dirty="0" smtClean="0"/>
              <a:t>Read aloud</a:t>
            </a:r>
          </a:p>
          <a:p>
            <a:pPr marL="342900" indent="-342900">
              <a:lnSpc>
                <a:spcPct val="150000"/>
              </a:lnSpc>
              <a:buFont typeface="+mj-lt"/>
              <a:buAutoNum type="arabicPeriod"/>
            </a:pPr>
            <a:endParaRPr lang="en-US" sz="2800" b="1" dirty="0" smtClean="0"/>
          </a:p>
          <a:p>
            <a:pPr marL="342900" indent="-342900">
              <a:lnSpc>
                <a:spcPct val="150000"/>
              </a:lnSpc>
              <a:buFont typeface="+mj-lt"/>
              <a:buAutoNum type="arabicPeriod"/>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010400" cy="762000"/>
          </a:xfrm>
        </p:spPr>
        <p:txBody>
          <a:bodyPr/>
          <a:lstStyle/>
          <a:p>
            <a:r>
              <a:rPr lang="en-US" b="1" dirty="0" smtClean="0">
                <a:solidFill>
                  <a:srgbClr val="0070C0"/>
                </a:solidFill>
              </a:rPr>
              <a:t>Tips &amp; Tricks</a:t>
            </a:r>
            <a:endParaRPr lang="en-US" b="1" dirty="0">
              <a:solidFill>
                <a:srgbClr val="0070C0"/>
              </a:solidFill>
            </a:endParaRPr>
          </a:p>
        </p:txBody>
      </p:sp>
      <p:sp>
        <p:nvSpPr>
          <p:cNvPr id="3" name="TextBox 2"/>
          <p:cNvSpPr txBox="1"/>
          <p:nvPr/>
        </p:nvSpPr>
        <p:spPr>
          <a:xfrm>
            <a:off x="228600" y="685800"/>
            <a:ext cx="8610600" cy="6555641"/>
          </a:xfrm>
          <a:prstGeom prst="rect">
            <a:avLst/>
          </a:prstGeom>
          <a:noFill/>
        </p:spPr>
        <p:txBody>
          <a:bodyPr wrap="square" rtlCol="0">
            <a:spAutoFit/>
          </a:bodyPr>
          <a:lstStyle/>
          <a:p>
            <a:pPr marL="342900" indent="-342900" algn="just">
              <a:lnSpc>
                <a:spcPct val="150000"/>
              </a:lnSpc>
              <a:buAutoNum type="arabicPeriod"/>
            </a:pPr>
            <a:r>
              <a:rPr lang="en-US" sz="2000" b="1" dirty="0" smtClean="0"/>
              <a:t>Eliminate the words or phrases.</a:t>
            </a:r>
          </a:p>
          <a:p>
            <a:pPr marL="342900" indent="-342900" algn="just">
              <a:lnSpc>
                <a:spcPct val="150000"/>
              </a:lnSpc>
              <a:buAutoNum type="arabicPeriod"/>
            </a:pPr>
            <a:r>
              <a:rPr lang="en-US" sz="2000" b="1" dirty="0" smtClean="0"/>
              <a:t>Find your strengths first</a:t>
            </a:r>
            <a:r>
              <a:rPr lang="en-US" sz="2000" dirty="0" smtClean="0"/>
              <a:t>.. - “bottom up” approach.  But ultimately you are the better judge of which approach is the best.</a:t>
            </a:r>
          </a:p>
          <a:p>
            <a:pPr marL="342900" indent="-342900" algn="just">
              <a:lnSpc>
                <a:spcPct val="150000"/>
              </a:lnSpc>
            </a:pPr>
            <a:r>
              <a:rPr lang="en-US" sz="2000" b="1" dirty="0" smtClean="0"/>
              <a:t>3. Use a pen while reading</a:t>
            </a:r>
            <a:r>
              <a:rPr lang="en-US" sz="2000" dirty="0" smtClean="0"/>
              <a:t>: 3 body organs should act in collaboration.</a:t>
            </a:r>
          </a:p>
          <a:p>
            <a:pPr algn="just" fontAlgn="base">
              <a:lnSpc>
                <a:spcPct val="150000"/>
              </a:lnSpc>
            </a:pPr>
            <a:r>
              <a:rPr lang="en-US" sz="2000" dirty="0" smtClean="0"/>
              <a:t>Eyes, Hand, Brain</a:t>
            </a:r>
          </a:p>
          <a:p>
            <a:pPr algn="just" fontAlgn="base">
              <a:lnSpc>
                <a:spcPct val="150000"/>
              </a:lnSpc>
            </a:pPr>
            <a:r>
              <a:rPr lang="en-US" sz="2000" b="1" dirty="0" smtClean="0"/>
              <a:t>4. Do a mental math quickly:</a:t>
            </a:r>
            <a:endParaRPr lang="en-US" sz="2000" dirty="0" smtClean="0"/>
          </a:p>
          <a:p>
            <a:pPr algn="just" fontAlgn="base">
              <a:lnSpc>
                <a:spcPct val="150000"/>
              </a:lnSpc>
            </a:pPr>
            <a:r>
              <a:rPr lang="en-US" sz="2000" dirty="0" smtClean="0"/>
              <a:t> Vocabulary in the comprehension.</a:t>
            </a:r>
          </a:p>
          <a:p>
            <a:pPr algn="just" fontAlgn="base">
              <a:lnSpc>
                <a:spcPct val="150000"/>
              </a:lnSpc>
            </a:pPr>
            <a:r>
              <a:rPr lang="en-US" sz="2000" dirty="0" smtClean="0"/>
              <a:t> Difficulty in understanding the meaning of the questions.</a:t>
            </a:r>
          </a:p>
          <a:p>
            <a:pPr algn="just" fontAlgn="base">
              <a:lnSpc>
                <a:spcPct val="150000"/>
              </a:lnSpc>
            </a:pPr>
            <a:r>
              <a:rPr lang="en-US" sz="2000" dirty="0" smtClean="0"/>
              <a:t> Time factor.</a:t>
            </a:r>
          </a:p>
          <a:p>
            <a:pPr algn="just" fontAlgn="base">
              <a:lnSpc>
                <a:spcPct val="150000"/>
              </a:lnSpc>
            </a:pPr>
            <a:r>
              <a:rPr lang="en-US" sz="2000" dirty="0" smtClean="0"/>
              <a:t>So, if there are 40 questions in the English part, do not try to attempt all the questions (If there is negative marking).</a:t>
            </a:r>
          </a:p>
          <a:p>
            <a:pPr algn="just" fontAlgn="base">
              <a:lnSpc>
                <a:spcPct val="150000"/>
              </a:lnSpc>
            </a:pPr>
            <a:r>
              <a:rPr lang="en-US" sz="2000" b="1" dirty="0" smtClean="0"/>
              <a:t>5. Solve previous papers – Confidence, Focus, Don’t be Panic.</a:t>
            </a:r>
            <a:endParaRPr lang="en-US" sz="2000" dirty="0" smtClean="0"/>
          </a:p>
          <a:p>
            <a:pPr algn="just" fontAlgn="base">
              <a:lnSpc>
                <a:spcPct val="150000"/>
              </a:lnSpc>
            </a:pPr>
            <a:endParaRPr lang="en-US" sz="2000" dirty="0" smtClean="0"/>
          </a:p>
          <a:p>
            <a:pPr marL="342900" indent="-342900" algn="just">
              <a:lnSpc>
                <a:spcPct val="150000"/>
              </a:lnSpc>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1337</Words>
  <Application>Microsoft Office PowerPoint</Application>
  <PresentationFormat>On-screen Show (4:3)</PresentationFormat>
  <Paragraphs>150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Reading comprehension</vt:lpstr>
      <vt:lpstr>Slide 2</vt:lpstr>
      <vt:lpstr>Slide 3</vt:lpstr>
      <vt:lpstr>Benefits Of Good Reading Comprehension Skills</vt:lpstr>
      <vt:lpstr>Slide 5</vt:lpstr>
      <vt:lpstr>How to improve your vocabulary? </vt:lpstr>
      <vt:lpstr>Slide 7</vt:lpstr>
      <vt:lpstr>Tips to make the most of your reading comprehension practice</vt:lpstr>
      <vt:lpstr>Tips &amp; Tricks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comprehension</dc:title>
  <dc:creator>dell</dc:creator>
  <cp:lastModifiedBy>dell</cp:lastModifiedBy>
  <cp:revision>25</cp:revision>
  <dcterms:created xsi:type="dcterms:W3CDTF">2022-03-26T18:08:46Z</dcterms:created>
  <dcterms:modified xsi:type="dcterms:W3CDTF">2022-03-27T02:02:11Z</dcterms:modified>
</cp:coreProperties>
</file>