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mH2jMkMrfGmrEFqHPEhrYjyZJ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Sentiment Analysis of Twitter </a:t>
            </a:r>
            <a:r>
              <a:rPr b="1" lang="en-US">
                <a:solidFill>
                  <a:srgbClr val="FF0000"/>
                </a:solidFill>
              </a:rPr>
              <a:t>Data for predicting movement in stock price of Apple Inc</a:t>
            </a:r>
            <a:br>
              <a:rPr b="1"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28074" y="505376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Presentation by: Muhammad Shaheer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Aqsa Fatima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0" y="1"/>
            <a:ext cx="886119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Regression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the polarity.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MinMaxscale: to avoid the outliers.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Evaluation: root mean squared error, R square error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" y="3636159"/>
            <a:ext cx="12192000" cy="202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Regression</a:t>
            </a:r>
            <a:endParaRPr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2112729"/>
            <a:ext cx="7230484" cy="334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7001" y="1365969"/>
            <a:ext cx="8529320" cy="499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What can be done more?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multiple algorithms of regression rather than just RF.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Improved the dataset.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paid version of Twitter API to get latest data, and perform data cleaning.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Comparison with GatedRnn complemented by Cnn (autoencoded) approach</a:t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Processing and Management A Bidirectional CNN-LSTM Based Dynamic Prediction of Stock Prices in Indian Market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1036948" y="2620652"/>
            <a:ext cx="1013381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proposed method use existing word list where each word is linked to a particular emotion.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Tweets were collected from Twitter, related to Indian Financial Market.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Inconsistencies were removed.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WordNet lexical dictionary was used to determine the polarity of each word.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based filtering was used as well – same as in the previous project.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Doc2vec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 can not interpret the sentences that is why each document was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Converted into a vector that cnn can comprehend.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Doc2vector compare the vector with the other vectors in the n-dimension space. The words/strings have same meaning will be found next to each other.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Gated-RNN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RNN has short term memory 2-3 words.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Lstm has long term memory plus short term as well.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Light weight LSTM is GRU.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1638" y="3371500"/>
            <a:ext cx="3110846" cy="261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942680" y="4081806"/>
            <a:ext cx="652334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types of gates in GRU: ut, 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ut/update gate determines how much historical information is added.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rt/reset gate determines how much historical information  is retained.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4" y="1828799"/>
            <a:ext cx="7158993" cy="347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800" y="5131875"/>
            <a:ext cx="10097909" cy="167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/>
        </p:nvSpPr>
        <p:spPr>
          <a:xfrm>
            <a:off x="1899920" y="2316480"/>
            <a:ext cx="88392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 !</a:t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rot="-5400000">
            <a:off x="5652940" y="318938"/>
            <a:ext cx="886119" cy="121920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Factors that manipulate the stock 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Price of a stock does not only depend upon demand and supply.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can also be affected by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Political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Economical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Market Manipulation 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 rot="5400000">
            <a:off x="5652941" y="318941"/>
            <a:ext cx="886119" cy="12192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3602" y="2946400"/>
            <a:ext cx="4307843" cy="213076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81280" y="5602550"/>
            <a:ext cx="12029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https://www.dreamstime.com/stock-illustration-vector-bull-bear-symbols-stock-market-trends-growing-falling-image81813108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Why Twitter?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Because Twitter has almost 145million active users per day.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credible and realizable than other social media platforms.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30 million of Twitter’s daily users are American.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11297920" y="0"/>
            <a:ext cx="886119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680" y="3503296"/>
            <a:ext cx="5836920" cy="267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Tweeter API 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 or Pull Tweets from the Tweeter platform.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Has 3 different versions: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V1, v1.1, v2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versions have different specifications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project has diff  API, consumer and API, consumer secret keys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431" y="2455567"/>
            <a:ext cx="6202680" cy="351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 rot="-5400000">
            <a:off x="5652940" y="318938"/>
            <a:ext cx="886119" cy="121920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7356" y="245810"/>
            <a:ext cx="5254829" cy="189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>
                <a:latin typeface="Arial Black"/>
                <a:ea typeface="Arial Black"/>
                <a:cs typeface="Arial Black"/>
                <a:sym typeface="Arial Black"/>
              </a:rPr>
              <a:t>Text blob   vs Vader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 blob is used for NLP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Tweet=“Buy the Apple Stock”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Tweet.sentiment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Will return 2 things polarity and subjectivity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Polarity is within the range of -1 to +1; either positive or negative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Subjectivity means either the text is factual or based emotions/personal opinion.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specifically used for social media sentiment analysis task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less reliable than Text Blob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good thing regarding Vader is that it tells how much the sentence is +ve, or –ve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Neg, neu, pos, and composite is the sum of all lexicon.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1297920" y="0"/>
            <a:ext cx="886119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Merged the Polarity column with Yahoo data</a:t>
            </a:r>
            <a:endParaRPr/>
          </a:p>
        </p:txBody>
      </p:sp>
      <p:pic>
        <p:nvPicPr>
          <p:cNvPr id="126" name="Google Shape;1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751" y="1825625"/>
            <a:ext cx="226849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4283" y="2710223"/>
            <a:ext cx="6432437" cy="258214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https://www.kaggle.com/datasets/nadun94/twitter-sentiments-aapl-stock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 flipH="1">
            <a:off x="5424283" y="5336518"/>
            <a:ext cx="5257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duration is from Jan-01-2016 to Aug 31 2019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Predicting using 2 different approaches</a:t>
            </a:r>
            <a:endParaRPr/>
          </a:p>
        </p:txBody>
      </p:sp>
      <p:pic>
        <p:nvPicPr>
          <p:cNvPr id="135" name="Google Shape;13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320" y="2177256"/>
            <a:ext cx="762000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/>
          <p:nvPr/>
        </p:nvSpPr>
        <p:spPr>
          <a:xfrm>
            <a:off x="3159760" y="6488668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https://quantdare.com/machine-learning-a-brief-breakdown/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5344160" y="5937249"/>
            <a:ext cx="478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233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Classification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38200" y="18764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we set the polarity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the trend, current-day-price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minus previous-day-price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9412" y="1690688"/>
            <a:ext cx="6182588" cy="2524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697" y="4401104"/>
            <a:ext cx="5853076" cy="133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Poor performance on Classification</a:t>
            </a:r>
            <a:endParaRPr/>
          </a:p>
        </p:txBody>
      </p:sp>
      <p:pic>
        <p:nvPicPr>
          <p:cNvPr id="151" name="Google Shape;15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03956"/>
            <a:ext cx="10515600" cy="255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/>
          <p:nvPr/>
        </p:nvSpPr>
        <p:spPr>
          <a:xfrm>
            <a:off x="5110480" y="4328160"/>
            <a:ext cx="4206614" cy="1615440"/>
          </a:xfrm>
          <a:custGeom>
            <a:rect b="b" l="l" r="r" t="t"/>
            <a:pathLst>
              <a:path extrusionOk="0" h="1615440" w="4206614">
                <a:moveTo>
                  <a:pt x="0" y="20320"/>
                </a:moveTo>
                <a:cubicBezTo>
                  <a:pt x="3387" y="115147"/>
                  <a:pt x="2492" y="210223"/>
                  <a:pt x="10160" y="304800"/>
                </a:cubicBezTo>
                <a:cubicBezTo>
                  <a:pt x="12683" y="335921"/>
                  <a:pt x="24357" y="365623"/>
                  <a:pt x="30480" y="396240"/>
                </a:cubicBezTo>
                <a:cubicBezTo>
                  <a:pt x="34520" y="416440"/>
                  <a:pt x="34582" y="437511"/>
                  <a:pt x="40640" y="457200"/>
                </a:cubicBezTo>
                <a:cubicBezTo>
                  <a:pt x="48225" y="481852"/>
                  <a:pt x="62964" y="503851"/>
                  <a:pt x="71120" y="528320"/>
                </a:cubicBezTo>
                <a:cubicBezTo>
                  <a:pt x="117415" y="667205"/>
                  <a:pt x="89706" y="598123"/>
                  <a:pt x="111760" y="701040"/>
                </a:cubicBezTo>
                <a:cubicBezTo>
                  <a:pt x="117612" y="728347"/>
                  <a:pt x="125307" y="755227"/>
                  <a:pt x="132080" y="782320"/>
                </a:cubicBezTo>
                <a:cubicBezTo>
                  <a:pt x="135467" y="812800"/>
                  <a:pt x="137198" y="843510"/>
                  <a:pt x="142240" y="873760"/>
                </a:cubicBezTo>
                <a:cubicBezTo>
                  <a:pt x="144001" y="884324"/>
                  <a:pt x="151334" y="893584"/>
                  <a:pt x="152400" y="904240"/>
                </a:cubicBezTo>
                <a:cubicBezTo>
                  <a:pt x="158139" y="961627"/>
                  <a:pt x="156821" y="1019573"/>
                  <a:pt x="162560" y="1076960"/>
                </a:cubicBezTo>
                <a:cubicBezTo>
                  <a:pt x="163626" y="1087616"/>
                  <a:pt x="168288" y="1097690"/>
                  <a:pt x="172720" y="1107440"/>
                </a:cubicBezTo>
                <a:cubicBezTo>
                  <a:pt x="185255" y="1135016"/>
                  <a:pt x="194259" y="1165211"/>
                  <a:pt x="213360" y="1188720"/>
                </a:cubicBezTo>
                <a:cubicBezTo>
                  <a:pt x="314335" y="1312996"/>
                  <a:pt x="374295" y="1286128"/>
                  <a:pt x="548640" y="1330960"/>
                </a:cubicBezTo>
                <a:cubicBezTo>
                  <a:pt x="586037" y="1340576"/>
                  <a:pt x="625247" y="1345461"/>
                  <a:pt x="660400" y="1361440"/>
                </a:cubicBezTo>
                <a:cubicBezTo>
                  <a:pt x="697653" y="1378373"/>
                  <a:pt x="732813" y="1400998"/>
                  <a:pt x="772160" y="1412240"/>
                </a:cubicBezTo>
                <a:cubicBezTo>
                  <a:pt x="804886" y="1421590"/>
                  <a:pt x="840004" y="1418044"/>
                  <a:pt x="873760" y="1422400"/>
                </a:cubicBezTo>
                <a:cubicBezTo>
                  <a:pt x="1204250" y="1465044"/>
                  <a:pt x="971954" y="1443283"/>
                  <a:pt x="1209040" y="1463040"/>
                </a:cubicBezTo>
                <a:cubicBezTo>
                  <a:pt x="1249680" y="1476587"/>
                  <a:pt x="1289099" y="1494580"/>
                  <a:pt x="1330960" y="1503680"/>
                </a:cubicBezTo>
                <a:cubicBezTo>
                  <a:pt x="1367513" y="1511626"/>
                  <a:pt x="1406430" y="1504767"/>
                  <a:pt x="1442720" y="1513840"/>
                </a:cubicBezTo>
                <a:cubicBezTo>
                  <a:pt x="1475079" y="1521930"/>
                  <a:pt x="1502707" y="1543379"/>
                  <a:pt x="1534160" y="1554480"/>
                </a:cubicBezTo>
                <a:cubicBezTo>
                  <a:pt x="1593417" y="1575394"/>
                  <a:pt x="1618880" y="1573456"/>
                  <a:pt x="1676400" y="1584960"/>
                </a:cubicBezTo>
                <a:cubicBezTo>
                  <a:pt x="1829485" y="1615577"/>
                  <a:pt x="1706259" y="1597582"/>
                  <a:pt x="1849120" y="1615440"/>
                </a:cubicBezTo>
                <a:lnTo>
                  <a:pt x="3200400" y="1595120"/>
                </a:lnTo>
                <a:cubicBezTo>
                  <a:pt x="3220995" y="1594675"/>
                  <a:pt x="3240967" y="1587873"/>
                  <a:pt x="3261360" y="1584960"/>
                </a:cubicBezTo>
                <a:cubicBezTo>
                  <a:pt x="3288390" y="1581099"/>
                  <a:pt x="3315547" y="1578187"/>
                  <a:pt x="3342640" y="1574800"/>
                </a:cubicBezTo>
                <a:cubicBezTo>
                  <a:pt x="3352800" y="1571413"/>
                  <a:pt x="3362788" y="1567458"/>
                  <a:pt x="3373120" y="1564640"/>
                </a:cubicBezTo>
                <a:cubicBezTo>
                  <a:pt x="3400063" y="1557292"/>
                  <a:pt x="3427708" y="1552533"/>
                  <a:pt x="3454400" y="1544320"/>
                </a:cubicBezTo>
                <a:cubicBezTo>
                  <a:pt x="3620189" y="1493308"/>
                  <a:pt x="3409393" y="1547952"/>
                  <a:pt x="3545840" y="1513840"/>
                </a:cubicBezTo>
                <a:cubicBezTo>
                  <a:pt x="3576451" y="1493433"/>
                  <a:pt x="3580867" y="1488669"/>
                  <a:pt x="3616960" y="1473200"/>
                </a:cubicBezTo>
                <a:cubicBezTo>
                  <a:pt x="3626804" y="1468981"/>
                  <a:pt x="3638189" y="1468436"/>
                  <a:pt x="3647440" y="1463040"/>
                </a:cubicBezTo>
                <a:cubicBezTo>
                  <a:pt x="3679082" y="1444582"/>
                  <a:pt x="3704127" y="1413664"/>
                  <a:pt x="3738880" y="1402080"/>
                </a:cubicBezTo>
                <a:cubicBezTo>
                  <a:pt x="3749040" y="1398693"/>
                  <a:pt x="3759781" y="1396709"/>
                  <a:pt x="3769360" y="1391920"/>
                </a:cubicBezTo>
                <a:cubicBezTo>
                  <a:pt x="3794996" y="1379102"/>
                  <a:pt x="3823815" y="1351791"/>
                  <a:pt x="3840480" y="1330960"/>
                </a:cubicBezTo>
                <a:cubicBezTo>
                  <a:pt x="3855736" y="1311890"/>
                  <a:pt x="3866285" y="1289399"/>
                  <a:pt x="3881120" y="1270000"/>
                </a:cubicBezTo>
                <a:cubicBezTo>
                  <a:pt x="3910359" y="1231765"/>
                  <a:pt x="3972560" y="1158240"/>
                  <a:pt x="3972560" y="1158240"/>
                </a:cubicBezTo>
                <a:cubicBezTo>
                  <a:pt x="3994557" y="1070251"/>
                  <a:pt x="3967620" y="1165509"/>
                  <a:pt x="4003040" y="1076960"/>
                </a:cubicBezTo>
                <a:cubicBezTo>
                  <a:pt x="4010995" y="1057073"/>
                  <a:pt x="4005538" y="1027881"/>
                  <a:pt x="4023360" y="1016000"/>
                </a:cubicBezTo>
                <a:cubicBezTo>
                  <a:pt x="4033520" y="1009227"/>
                  <a:pt x="4044714" y="1003792"/>
                  <a:pt x="4053840" y="995680"/>
                </a:cubicBezTo>
                <a:cubicBezTo>
                  <a:pt x="4075318" y="976588"/>
                  <a:pt x="4114800" y="934720"/>
                  <a:pt x="4114800" y="934720"/>
                </a:cubicBezTo>
                <a:cubicBezTo>
                  <a:pt x="4123244" y="900944"/>
                  <a:pt x="4131145" y="864923"/>
                  <a:pt x="4145280" y="833120"/>
                </a:cubicBezTo>
                <a:cubicBezTo>
                  <a:pt x="4150239" y="821962"/>
                  <a:pt x="4159542" y="813242"/>
                  <a:pt x="4165600" y="802640"/>
                </a:cubicBezTo>
                <a:cubicBezTo>
                  <a:pt x="4173114" y="789490"/>
                  <a:pt x="4179147" y="775547"/>
                  <a:pt x="4185920" y="762000"/>
                </a:cubicBezTo>
                <a:cubicBezTo>
                  <a:pt x="4189307" y="602827"/>
                  <a:pt x="4190863" y="443604"/>
                  <a:pt x="4196080" y="284480"/>
                </a:cubicBezTo>
                <a:cubicBezTo>
                  <a:pt x="4209618" y="-128431"/>
                  <a:pt x="4206240" y="412584"/>
                  <a:pt x="4206240" y="0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4724400" y="2518728"/>
            <a:ext cx="914400" cy="1920240"/>
          </a:xfrm>
          <a:prstGeom prst="ellipse">
            <a:avLst/>
          </a:prstGeom>
          <a:solidFill>
            <a:schemeClr val="accent1">
              <a:alpha val="8627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8991600" y="2475124"/>
            <a:ext cx="914400" cy="1920240"/>
          </a:xfrm>
          <a:prstGeom prst="ellipse">
            <a:avLst/>
          </a:prstGeom>
          <a:solidFill>
            <a:schemeClr val="accent1">
              <a:alpha val="8627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838200" y="5135880"/>
            <a:ext cx="3987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sentiment is +ve the trend is still –ve.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when the sentiment is –ve the trend is +ve.</a:t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0668" y="4649016"/>
            <a:ext cx="5115639" cy="1876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/>
          <p:nvPr/>
        </p:nvSpPr>
        <p:spPr>
          <a:xfrm>
            <a:off x="5919337" y="6434141"/>
            <a:ext cx="4616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Accuracy Score : 0.5306859205776173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2023-05-28T12:43:36Z</dcterms:created>
  <dc:creator>SHAHEER's LAPTOP</dc:creator>
</cp:coreProperties>
</file>