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256" r:id="rId2"/>
    <p:sldId id="402" r:id="rId3"/>
    <p:sldId id="403" r:id="rId4"/>
    <p:sldId id="404" r:id="rId5"/>
    <p:sldId id="405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408" r:id="rId17"/>
    <p:sldId id="383" r:id="rId18"/>
    <p:sldId id="384" r:id="rId19"/>
    <p:sldId id="394" r:id="rId20"/>
    <p:sldId id="411" r:id="rId21"/>
    <p:sldId id="410" r:id="rId22"/>
    <p:sldId id="385" r:id="rId23"/>
    <p:sldId id="417" r:id="rId24"/>
    <p:sldId id="389" r:id="rId25"/>
    <p:sldId id="412" r:id="rId26"/>
    <p:sldId id="393" r:id="rId27"/>
    <p:sldId id="386" r:id="rId28"/>
    <p:sldId id="387" r:id="rId29"/>
    <p:sldId id="419" r:id="rId30"/>
    <p:sldId id="427" r:id="rId31"/>
    <p:sldId id="420" r:id="rId32"/>
    <p:sldId id="421" r:id="rId33"/>
    <p:sldId id="433" r:id="rId34"/>
    <p:sldId id="434" r:id="rId35"/>
    <p:sldId id="422" r:id="rId36"/>
    <p:sldId id="423" r:id="rId37"/>
    <p:sldId id="424" r:id="rId38"/>
    <p:sldId id="425" r:id="rId39"/>
    <p:sldId id="435" r:id="rId40"/>
    <p:sldId id="426" r:id="rId41"/>
    <p:sldId id="428" r:id="rId42"/>
    <p:sldId id="437" r:id="rId43"/>
    <p:sldId id="429" r:id="rId44"/>
    <p:sldId id="430" r:id="rId45"/>
    <p:sldId id="431" r:id="rId46"/>
    <p:sldId id="432" r:id="rId47"/>
    <p:sldId id="388" r:id="rId48"/>
    <p:sldId id="390" r:id="rId49"/>
    <p:sldId id="391" r:id="rId50"/>
    <p:sldId id="414" r:id="rId51"/>
    <p:sldId id="392" r:id="rId52"/>
    <p:sldId id="415" r:id="rId53"/>
    <p:sldId id="401" r:id="rId54"/>
    <p:sldId id="439" r:id="rId55"/>
    <p:sldId id="396" r:id="rId56"/>
    <p:sldId id="397" r:id="rId57"/>
    <p:sldId id="398" r:id="rId58"/>
    <p:sldId id="399" r:id="rId59"/>
    <p:sldId id="43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8" autoAdjust="0"/>
    <p:restoredTop sz="90909" autoAdjust="0"/>
  </p:normalViewPr>
  <p:slideViewPr>
    <p:cSldViewPr snapToGrid="0">
      <p:cViewPr varScale="1">
        <p:scale>
          <a:sx n="66" d="100"/>
          <a:sy n="66" d="100"/>
        </p:scale>
        <p:origin x="17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B39F5-51D9-8C4E-A39C-C95EBA3DEDE0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92E-384F-AB4F-9178-21B3D419C0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A610F91-F776-AF40-BC30-66A6660C0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EF46D2E-8AF1-9C4C-8F56-1AB5C3C58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39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B992E-384F-AB4F-9178-21B3D419C0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B992E-384F-AB4F-9178-21B3D419C0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B992E-384F-AB4F-9178-21B3D419C0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722915"/>
            <a:ext cx="6912000" cy="112776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912000" cy="533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r>
              <a:rPr lang="en-US"/>
              <a:t>RQ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4149" y="6356350"/>
            <a:ext cx="2303817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RQ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72489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08651" y="6356350"/>
            <a:ext cx="1978149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535680"/>
            <a:ext cx="6912000" cy="1314995"/>
          </a:xfrm>
        </p:spPr>
        <p:txBody>
          <a:bodyPr/>
          <a:lstStyle/>
          <a:p>
            <a:r>
              <a:rPr lang="en-US" dirty="0"/>
              <a:t>Programming Fundamentals</a:t>
            </a:r>
            <a:br>
              <a:rPr lang="en-US" dirty="0"/>
            </a:br>
            <a:r>
              <a:rPr lang="en-US" dirty="0"/>
              <a:t>(SWE – 102)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716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0FF7-AEF6-4EF9-A161-A3AF3778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956D0-0740-4BF5-9100-1995FFABED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b="1" dirty="0" smtClean="0"/>
              <a:t>String literal is a text or group of characters enclosed in single or double quotations.</a:t>
            </a:r>
          </a:p>
          <a:p>
            <a:r>
              <a:rPr lang="en-US" b="1" dirty="0" smtClean="0"/>
              <a:t>Multiline in ‘’’ ‘’’</a:t>
            </a:r>
          </a:p>
          <a:p>
            <a:r>
              <a:rPr lang="en-US" dirty="0" smtClean="0"/>
              <a:t>A </a:t>
            </a:r>
            <a:r>
              <a:rPr lang="en-US" dirty="0"/>
              <a:t>string literal is a sequence of characters surrounded by quotes.</a:t>
            </a:r>
          </a:p>
          <a:p>
            <a:r>
              <a:rPr lang="en-US" dirty="0"/>
              <a:t>We can use both single, double or triple quotes for a string.</a:t>
            </a:r>
          </a:p>
          <a:p>
            <a:r>
              <a:rPr lang="en-US" b="1" dirty="0"/>
              <a:t>A character literal is a single character surrounded by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290667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EA3-179B-49D2-9FD4-0DCC8734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68"/>
            <a:ext cx="8229600" cy="10383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how to use String literals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E608BF-1574-4087-82FC-8A1FFD804D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34332"/>
            <a:ext cx="8229600" cy="4622628"/>
          </a:xfrm>
        </p:spPr>
        <p:txBody>
          <a:bodyPr/>
          <a:lstStyle/>
          <a:p>
            <a:r>
              <a:rPr lang="en-US" dirty="0"/>
              <a:t>strings = </a:t>
            </a:r>
            <a:r>
              <a:rPr lang="en-US" dirty="0" smtClean="0"/>
              <a:t>“This </a:t>
            </a:r>
            <a:r>
              <a:rPr lang="en-US" dirty="0"/>
              <a:t>is </a:t>
            </a:r>
            <a:r>
              <a:rPr lang="en-US" dirty="0" smtClean="0"/>
              <a:t>Python”</a:t>
            </a:r>
            <a:endParaRPr lang="en-US" dirty="0"/>
          </a:p>
          <a:p>
            <a:r>
              <a:rPr lang="en-US" dirty="0"/>
              <a:t>char = "C"</a:t>
            </a:r>
          </a:p>
          <a:p>
            <a:r>
              <a:rPr lang="en-US" dirty="0" err="1"/>
              <a:t>multiline_str</a:t>
            </a:r>
            <a:r>
              <a:rPr lang="en-US" dirty="0"/>
              <a:t> = """This is a multiline string with more than one line code.""“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CD27D-A131-43FA-9901-E2DEC0FC39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2" y="810712"/>
            <a:ext cx="7432210" cy="2335444"/>
          </a:xfr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809AC-9FAB-4D08-A405-A7B1DB47E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2" y="3711845"/>
            <a:ext cx="6781281" cy="10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7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A798-18D7-4E1E-9C8F-8824F582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8454"/>
            <a:ext cx="8229600" cy="10848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Boolean literals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4F7F8-19E8-4334-958B-DFFF5A1E46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31376"/>
            <a:ext cx="8229600" cy="5025584"/>
          </a:xfrm>
        </p:spPr>
        <p:txBody>
          <a:bodyPr/>
          <a:lstStyle/>
          <a:p>
            <a:r>
              <a:rPr lang="en-US" dirty="0"/>
              <a:t>A Boolean literal can have any of the two values: True or False.</a:t>
            </a:r>
          </a:p>
          <a:p>
            <a:r>
              <a:rPr lang="en-US" b="1" dirty="0"/>
              <a:t>Example: How to use Boolean literals in Python: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3409948-D5A4-4991-974B-47B0594B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4" y="3429000"/>
            <a:ext cx="3758316" cy="252234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17CBCC-4851-4281-94B7-5E3C9EAB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3" y="4214794"/>
            <a:ext cx="1737435" cy="9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3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A7CF-3ECC-41DF-899C-2FEA4673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890"/>
            <a:ext cx="8229600" cy="149143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Special literals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50C78-ADA7-4F0D-A04E-78CB46299D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Python contains one special literal i.e. None. We use it to specify that the field has not been created. </a:t>
            </a:r>
            <a:endParaRPr lang="en-US" sz="2800" dirty="0" smtClean="0"/>
          </a:p>
          <a:p>
            <a:r>
              <a:rPr lang="en-US" sz="2800" b="1" dirty="0" smtClean="0"/>
              <a:t>No value is assign to the variable.</a:t>
            </a:r>
            <a:endParaRPr lang="en-US" sz="2800" b="1" dirty="0"/>
          </a:p>
          <a:p>
            <a:r>
              <a:rPr lang="en-US" b="1" dirty="0"/>
              <a:t>Example: How to use Special literals in Python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42FE3F6-07A0-47B9-8AD9-C4FA9327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9" y="4015196"/>
            <a:ext cx="4406827" cy="1491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3C8FE-4590-4727-8E2A-2415C8EE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95" y="4525177"/>
            <a:ext cx="1091086" cy="4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7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0188-9AAE-40A2-B0A1-C67E6D3C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172"/>
            <a:ext cx="8229600" cy="1117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Variable: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36B41-E563-40E6-B757-5E89815570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725713"/>
            <a:ext cx="8229600" cy="5849257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Variables are nothing but reserved memory locations to store values. </a:t>
            </a:r>
          </a:p>
          <a:p>
            <a:r>
              <a:rPr lang="en-US" sz="2500" dirty="0"/>
              <a:t>This means that when you create a variable you reserve some space in memory.</a:t>
            </a:r>
          </a:p>
          <a:p>
            <a:pPr marL="0" indent="0">
              <a:buNone/>
            </a:pPr>
            <a:r>
              <a:rPr lang="en-US" sz="2500" b="1" dirty="0"/>
              <a:t>Rules for Python variables:</a:t>
            </a:r>
            <a:endParaRPr lang="en-US" sz="2500" dirty="0"/>
          </a:p>
          <a:p>
            <a:pPr lvl="0"/>
            <a:r>
              <a:rPr lang="en-US" sz="2500" dirty="0"/>
              <a:t>A variable name must start with a letter or the underscore </a:t>
            </a:r>
            <a:r>
              <a:rPr lang="en-US" sz="2500" dirty="0" smtClean="0"/>
              <a:t>character </a:t>
            </a:r>
            <a:endParaRPr lang="en-US" sz="2500" dirty="0"/>
          </a:p>
          <a:p>
            <a:pPr lvl="0"/>
            <a:r>
              <a:rPr lang="en-US" sz="2500" dirty="0"/>
              <a:t>A variable name cannot start with a </a:t>
            </a:r>
            <a:r>
              <a:rPr lang="en-US" sz="2500" dirty="0" smtClean="0"/>
              <a:t>number </a:t>
            </a:r>
            <a:endParaRPr lang="en-US" sz="2500" dirty="0"/>
          </a:p>
          <a:p>
            <a:pPr lvl="0"/>
            <a:r>
              <a:rPr lang="en-US" sz="2500" dirty="0"/>
              <a:t>A variable name can only contain alpha-numeric characters and underscores (A-z, 0-9, and _ </a:t>
            </a:r>
            <a:r>
              <a:rPr lang="en-US" sz="2500" dirty="0" smtClean="0"/>
              <a:t>)  </a:t>
            </a:r>
            <a:endParaRPr lang="en-US" sz="2500" dirty="0"/>
          </a:p>
          <a:p>
            <a:pPr lvl="0"/>
            <a:r>
              <a:rPr lang="en-US" sz="2500" dirty="0"/>
              <a:t>Variable names are case-sensitive (age, Age and AGE are three different variables</a:t>
            </a:r>
            <a:r>
              <a:rPr lang="en-US" sz="2500" dirty="0" smtClean="0"/>
              <a:t>)</a:t>
            </a:r>
          </a:p>
          <a:p>
            <a:pPr lvl="0"/>
            <a:r>
              <a:rPr lang="en-US" sz="2500" dirty="0" smtClean="0"/>
              <a:t>In computer programming </a:t>
            </a:r>
            <a:r>
              <a:rPr lang="en-US" sz="2500" b="1" dirty="0" err="1" smtClean="0"/>
              <a:t>CamelCase</a:t>
            </a:r>
            <a:r>
              <a:rPr lang="en-US" sz="2500" dirty="0" smtClean="0"/>
              <a:t> or </a:t>
            </a:r>
            <a:r>
              <a:rPr lang="en-US" sz="2500" b="1" dirty="0" err="1" smtClean="0"/>
              <a:t>camelCase</a:t>
            </a:r>
            <a:r>
              <a:rPr lang="en-US" sz="2500" dirty="0" smtClean="0"/>
              <a:t> is often used as a naming convention for naming compound words variables, arrays, and other elements </a:t>
            </a:r>
            <a:r>
              <a:rPr lang="en-US" sz="2500" dirty="0" err="1" smtClean="0"/>
              <a:t>e.g</a:t>
            </a:r>
            <a:r>
              <a:rPr lang="en-US" sz="2500" dirty="0" smtClean="0"/>
              <a:t> </a:t>
            </a:r>
            <a:r>
              <a:rPr lang="en-US" sz="2500" dirty="0" err="1" smtClean="0"/>
              <a:t>maxNumber</a:t>
            </a:r>
            <a:r>
              <a:rPr lang="en-US" sz="2500" dirty="0" smtClean="0"/>
              <a:t> or </a:t>
            </a:r>
            <a:r>
              <a:rPr lang="en-US" sz="2500" dirty="0" err="1" smtClean="0"/>
              <a:t>MaxNumber</a:t>
            </a:r>
            <a:r>
              <a:rPr lang="en-US" sz="2500" dirty="0" smtClean="0"/>
              <a:t>, </a:t>
            </a:r>
            <a:r>
              <a:rPr lang="en-US" sz="2500" dirty="0" err="1" smtClean="0"/>
              <a:t>midTerm</a:t>
            </a:r>
            <a:r>
              <a:rPr lang="en-US" sz="2500" dirty="0" smtClean="0"/>
              <a:t> or </a:t>
            </a:r>
            <a:r>
              <a:rPr lang="en-US" sz="2500" dirty="0" err="1" smtClean="0"/>
              <a:t>MidTerm</a:t>
            </a:r>
            <a:r>
              <a:rPr lang="en-US" sz="2500" dirty="0" smtClean="0"/>
              <a:t>, </a:t>
            </a:r>
            <a:r>
              <a:rPr lang="en-US" sz="2500" dirty="0" err="1" smtClean="0"/>
              <a:t>fullName</a:t>
            </a:r>
            <a:r>
              <a:rPr lang="en-US" sz="2500" dirty="0" smtClean="0"/>
              <a:t>, </a:t>
            </a:r>
            <a:r>
              <a:rPr lang="en-US" sz="2500" dirty="0" err="1" smtClean="0"/>
              <a:t>FullName</a:t>
            </a:r>
            <a:r>
              <a:rPr lang="en-US" sz="2500" dirty="0" smtClean="0"/>
              <a:t>.</a:t>
            </a:r>
            <a:endParaRPr lang="en-US" sz="25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31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551543"/>
            <a:ext cx="8229600" cy="4937760"/>
          </a:xfrm>
        </p:spPr>
        <p:txBody>
          <a:bodyPr/>
          <a:lstStyle/>
          <a:p>
            <a:r>
              <a:rPr lang="en-US" b="1" dirty="0" smtClean="0"/>
              <a:t>Naming of  Variables:</a:t>
            </a:r>
          </a:p>
          <a:p>
            <a:r>
              <a:rPr lang="en-US" dirty="0" smtClean="0"/>
              <a:t>Camel Case (</a:t>
            </a:r>
            <a:r>
              <a:rPr lang="en-US" dirty="0" err="1" smtClean="0"/>
              <a:t>myFirstCode</a:t>
            </a:r>
            <a:r>
              <a:rPr lang="en-US" dirty="0" smtClean="0"/>
              <a:t> = 5)</a:t>
            </a:r>
          </a:p>
          <a:p>
            <a:r>
              <a:rPr lang="en-US" dirty="0" smtClean="0"/>
              <a:t>Pascal Case (</a:t>
            </a:r>
            <a:r>
              <a:rPr lang="en-US" dirty="0" err="1" smtClean="0"/>
              <a:t>MyFirstCode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5)</a:t>
            </a:r>
          </a:p>
          <a:p>
            <a:r>
              <a:rPr lang="en-US" dirty="0" smtClean="0"/>
              <a:t>Snake Case </a:t>
            </a:r>
            <a:r>
              <a:rPr lang="en-US" dirty="0"/>
              <a:t>(</a:t>
            </a:r>
            <a:r>
              <a:rPr lang="en-US" dirty="0" smtClean="0"/>
              <a:t>my_ </a:t>
            </a:r>
            <a:r>
              <a:rPr lang="en-US" dirty="0" err="1" smtClean="0"/>
              <a:t>first_code</a:t>
            </a:r>
            <a:r>
              <a:rPr lang="en-US" dirty="0" smtClean="0"/>
              <a:t> </a:t>
            </a:r>
            <a:r>
              <a:rPr lang="en-US" dirty="0"/>
              <a:t>= 5)</a:t>
            </a:r>
          </a:p>
        </p:txBody>
      </p:sp>
    </p:spTree>
    <p:extLst>
      <p:ext uri="{BB962C8B-B14F-4D97-AF65-F5344CB8AC3E}">
        <p14:creationId xmlns:p14="http://schemas.microsoft.com/office/powerpoint/2010/main" val="313902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2362-EA65-4467-A28B-9250E012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0162"/>
            <a:ext cx="8229600" cy="1367446"/>
          </a:xfrm>
        </p:spPr>
        <p:txBody>
          <a:bodyPr>
            <a:normAutofit/>
          </a:bodyPr>
          <a:lstStyle/>
          <a:p>
            <a:r>
              <a:rPr lang="en-US" dirty="0"/>
              <a:t>Assigning Values to Variables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F0EB3-2822-4339-BDE0-F6A8715BD7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9349"/>
            <a:ext cx="8229600" cy="50940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variables do not need obvious declaration to reserve memory space. </a:t>
            </a:r>
          </a:p>
          <a:p>
            <a:r>
              <a:rPr lang="en-US" dirty="0"/>
              <a:t>The declaration happens automatically when you assign a value to a variable.</a:t>
            </a:r>
          </a:p>
          <a:p>
            <a:r>
              <a:rPr lang="en-US" dirty="0"/>
              <a:t>The equal sign (=) is used to assign values to variables.</a:t>
            </a:r>
          </a:p>
          <a:p>
            <a:pPr marL="0" indent="0">
              <a:buNone/>
            </a:pPr>
            <a:r>
              <a:rPr lang="en-US" b="1" dirty="0"/>
              <a:t>  variable_name = assign value(Literals)</a:t>
            </a:r>
          </a:p>
          <a:p>
            <a:pPr marL="0" indent="0">
              <a:buNone/>
            </a:pPr>
            <a:r>
              <a:rPr lang="en-US" b="1" dirty="0"/>
              <a:t>  E.g. : </a:t>
            </a:r>
            <a:r>
              <a:rPr lang="en-US" dirty="0"/>
              <a:t>number =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           name = “John”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0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CD34-F681-408A-8E5F-A75C39F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741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CAD96-7648-42C9-8163-C412254BFF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9932" y="1019809"/>
            <a:ext cx="8229600" cy="52415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#Legal variable names:</a:t>
            </a:r>
            <a:br>
              <a:rPr lang="en-US" dirty="0"/>
            </a:br>
            <a:r>
              <a:rPr lang="en-US" dirty="0" err="1"/>
              <a:t>myvar</a:t>
            </a:r>
            <a:r>
              <a:rPr lang="en-US" dirty="0"/>
              <a:t> = "John"</a:t>
            </a:r>
            <a:br>
              <a:rPr lang="en-US" dirty="0"/>
            </a:br>
            <a:r>
              <a:rPr lang="en-US" dirty="0" err="1" smtClean="0"/>
              <a:t>my_var</a:t>
            </a:r>
            <a:r>
              <a:rPr lang="en-US" dirty="0" smtClean="0"/>
              <a:t> </a:t>
            </a:r>
            <a:r>
              <a:rPr lang="en-US" dirty="0"/>
              <a:t>= "John"</a:t>
            </a:r>
            <a:br>
              <a:rPr lang="en-US" dirty="0"/>
            </a:br>
            <a:r>
              <a:rPr lang="en-US" dirty="0"/>
              <a:t>_</a:t>
            </a:r>
            <a:r>
              <a:rPr lang="en-US" dirty="0" err="1"/>
              <a:t>my_var</a:t>
            </a:r>
            <a:r>
              <a:rPr lang="en-US" dirty="0"/>
              <a:t> = "John"</a:t>
            </a:r>
            <a:br>
              <a:rPr lang="en-US" dirty="0"/>
            </a:br>
            <a:r>
              <a:rPr lang="en-US" dirty="0" err="1"/>
              <a:t>myVar</a:t>
            </a:r>
            <a:r>
              <a:rPr lang="en-US" dirty="0"/>
              <a:t> = "John"</a:t>
            </a:r>
            <a:br>
              <a:rPr lang="en-US" dirty="0"/>
            </a:br>
            <a:r>
              <a:rPr lang="en-US" dirty="0"/>
              <a:t>MYVAR = "John"</a:t>
            </a:r>
            <a:br>
              <a:rPr lang="en-US" dirty="0"/>
            </a:br>
            <a:r>
              <a:rPr lang="en-US" dirty="0"/>
              <a:t>myvar2 = "John"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#Illegal variable names:</a:t>
            </a:r>
            <a:br>
              <a:rPr lang="en-US" dirty="0"/>
            </a:br>
            <a:r>
              <a:rPr lang="en-US" dirty="0"/>
              <a:t>2myvar = "John"</a:t>
            </a:r>
            <a:br>
              <a:rPr lang="en-US" dirty="0"/>
            </a:br>
            <a:r>
              <a:rPr lang="en-US" dirty="0"/>
              <a:t>my-var = "John"</a:t>
            </a:r>
            <a:br>
              <a:rPr lang="en-US" dirty="0"/>
            </a:br>
            <a:r>
              <a:rPr lang="en-US" dirty="0"/>
              <a:t>my var = "John"</a:t>
            </a:r>
          </a:p>
        </p:txBody>
      </p:sp>
    </p:spTree>
    <p:extLst>
      <p:ext uri="{BB962C8B-B14F-4D97-AF65-F5344CB8AC3E}">
        <p14:creationId xmlns:p14="http://schemas.microsoft.com/office/powerpoint/2010/main" val="334079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45AD-03B8-4114-A8CA-3F58BCC3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C928A-CFCE-4395-B0C1-FE57F617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A8302-71A1-453D-832C-6057BBF0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1EDCC-355E-411B-8AFB-DEFDAC2023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sym typeface="Gill Sans" pitchFamily="-84" charset="0"/>
              </a:rPr>
              <a:t>You can not use reserved words as variable names / identifiers.</a:t>
            </a:r>
          </a:p>
          <a:p>
            <a:endParaRPr lang="en-US" altLang="en-US" dirty="0">
              <a:solidFill>
                <a:schemeClr val="tx2">
                  <a:lumMod val="75000"/>
                </a:schemeClr>
              </a:solidFill>
              <a:sym typeface="Gill Sans" pitchFamily="-84" charset="0"/>
            </a:endParaRP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6048F4-C320-46B9-A4A5-A80FDF5A03D5}"/>
              </a:ext>
            </a:extLst>
          </p:cNvPr>
          <p:cNvSpPr>
            <a:spLocks/>
          </p:cNvSpPr>
          <p:nvPr/>
        </p:nvSpPr>
        <p:spPr bwMode="auto">
          <a:xfrm>
            <a:off x="711201" y="2797491"/>
            <a:ext cx="7400414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en-US" sz="2475" b="1" dirty="0">
                <a:solidFill>
                  <a:schemeClr val="tx2">
                    <a:lumMod val="75000"/>
                  </a:schemeClr>
                </a:solidFill>
              </a:rPr>
              <a:t>and ,  del   ,for  , is  , raise , assert  , </a:t>
            </a:r>
            <a:r>
              <a:rPr lang="en-US" altLang="en-US" sz="2475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en-US" altLang="en-US" sz="2475" b="1" dirty="0">
                <a:solidFill>
                  <a:schemeClr val="tx2">
                    <a:lumMod val="75000"/>
                  </a:schemeClr>
                </a:solidFill>
              </a:rPr>
              <a:t>  , from   lambda  , return , break ,  else  , global ,  not  , try ,class ,  except ,  if  , or   ,while </a:t>
            </a:r>
          </a:p>
          <a:p>
            <a:pPr eaLnBrk="1" hangingPunct="1">
              <a:defRPr/>
            </a:pPr>
            <a:r>
              <a:rPr lang="en-US" altLang="en-US" sz="2475" b="1" dirty="0">
                <a:solidFill>
                  <a:schemeClr val="tx2">
                    <a:lumMod val="75000"/>
                  </a:schemeClr>
                </a:solidFill>
              </a:rPr>
              <a:t>Continue,   exec,   import ,  pass,   yield, </a:t>
            </a:r>
          </a:p>
          <a:p>
            <a:pPr eaLnBrk="1" hangingPunct="1">
              <a:defRPr/>
            </a:pPr>
            <a:r>
              <a:rPr lang="en-US" altLang="en-US" sz="2475" b="1" dirty="0">
                <a:solidFill>
                  <a:schemeClr val="tx2">
                    <a:lumMod val="75000"/>
                  </a:schemeClr>
                </a:solidFill>
              </a:rPr>
              <a:t>def  , ﬁnally,   in ,  print </a:t>
            </a:r>
            <a:r>
              <a:rPr lang="en-US" altLang="en-US" sz="2475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en-US" sz="2363" b="1" dirty="0">
              <a:solidFill>
                <a:schemeClr val="tx2">
                  <a:lumMod val="75000"/>
                </a:schemeClr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7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78971" y="228600"/>
            <a:ext cx="8665029" cy="77288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Multiple Print() statement in python</a:t>
            </a:r>
            <a:endParaRPr lang="en-US" sz="3600" b="1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44941" y="1360714"/>
            <a:ext cx="8726488" cy="5497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smtClean="0"/>
              <a:t>Hello ”)</a:t>
            </a:r>
          </a:p>
          <a:p>
            <a:pPr marL="0" indent="0">
              <a:buNone/>
            </a:pPr>
            <a:r>
              <a:rPr lang="en-US" dirty="0"/>
              <a:t>print</a:t>
            </a:r>
            <a:r>
              <a:rPr lang="en-US" dirty="0" smtClean="0"/>
              <a:t>(“Python 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print(“World”)</a:t>
            </a:r>
          </a:p>
          <a:p>
            <a:pPr marL="0" indent="0">
              <a:buNone/>
            </a:pPr>
            <a:r>
              <a:rPr lang="en-US" dirty="0"/>
              <a:t>print("Sir Syed " + "University")</a:t>
            </a:r>
          </a:p>
          <a:p>
            <a:pPr marL="0" indent="0">
              <a:buNone/>
            </a:pPr>
            <a:r>
              <a:rPr lang="en-US" b="1" u="sng" dirty="0" smtClean="0"/>
              <a:t>Output</a:t>
            </a:r>
            <a:endParaRPr lang="en-US" b="1" u="sng" dirty="0"/>
          </a:p>
          <a:p>
            <a:pPr marL="0" indent="0">
              <a:buNone/>
            </a:pPr>
            <a:r>
              <a:rPr lang="en-US" dirty="0" smtClean="0"/>
              <a:t>Hello 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</a:p>
          <a:p>
            <a:pPr marL="0" indent="0">
              <a:buNone/>
            </a:pP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Sir </a:t>
            </a:r>
            <a:r>
              <a:rPr lang="en-US" dirty="0" err="1" smtClean="0"/>
              <a:t>Syed</a:t>
            </a:r>
            <a:r>
              <a:rPr lang="en-US" dirty="0" smtClean="0"/>
              <a:t> University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195EA2-3473-4185-AAD9-0FA2E0CD290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10" t="48165" r="41299" b="11954"/>
          <a:stretch/>
        </p:blipFill>
        <p:spPr>
          <a:xfrm>
            <a:off x="454149" y="1756228"/>
            <a:ext cx="7678057" cy="3686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458" y="602644"/>
            <a:ext cx="361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</a:t>
            </a:r>
            <a:r>
              <a:rPr lang="en-US" sz="2800" b="1" dirty="0" smtClean="0"/>
              <a:t>elp(“keywords”)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970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11" t="13443" r="60597" b="53026"/>
          <a:stretch/>
        </p:blipFill>
        <p:spPr>
          <a:xfrm>
            <a:off x="345167" y="435426"/>
            <a:ext cx="8026642" cy="52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7DAB-F65D-4628-94DB-B5BC7ADE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variables in one 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D3014-8D6E-4C52-99FF-BC5D85C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CBB83-F6A1-43F1-A09A-A47DDE2C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63C3-7E7D-433C-889A-DF33D54C68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assign the </a:t>
            </a:r>
            <a:r>
              <a:rPr lang="en-US" i="1" dirty="0"/>
              <a:t>same</a:t>
            </a:r>
            <a:r>
              <a:rPr lang="en-US" dirty="0"/>
              <a:t> value to multiple variables in one line: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fr-FR" dirty="0"/>
              <a:t>x = y = z = "</a:t>
            </a:r>
            <a:r>
              <a:rPr lang="fr-FR" dirty="0" smtClean="0"/>
              <a:t>Orange "</a:t>
            </a:r>
          </a:p>
          <a:p>
            <a:pPr>
              <a:buNone/>
            </a:pPr>
            <a:r>
              <a:rPr lang="fr-FR" dirty="0" smtClean="0"/>
              <a:t>   </a:t>
            </a:r>
            <a:r>
              <a:rPr lang="fr-FR" dirty="0" err="1" smtClean="0"/>
              <a:t>x,y,z</a:t>
            </a:r>
            <a:r>
              <a:rPr lang="fr-FR" dirty="0" smtClean="0"/>
              <a:t> = " Orange " , " Banana " , " Apple " 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(x)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(y)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5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633" r="66063" b="28422"/>
          <a:stretch/>
        </p:blipFill>
        <p:spPr>
          <a:xfrm>
            <a:off x="722539" y="360790"/>
            <a:ext cx="7703004" cy="61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73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0B56-F7AA-495E-BEA2-63659163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58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Constants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D991B6-7AA1-41C1-A24A-653D7A8005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10712"/>
            <a:ext cx="8229600" cy="5290088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A constant is a type of variable whose value cannot be changed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Assigning value to a constant:</a:t>
            </a:r>
            <a:endParaRPr lang="en-US" sz="2800" dirty="0"/>
          </a:p>
          <a:p>
            <a:r>
              <a:rPr lang="en-US" sz="2800" dirty="0"/>
              <a:t>Constants are usually declared and assigned on a module, module means a new file containing variables, functions etc. which is imported to main file. Or also declared same existing file.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3100" b="1" dirty="0"/>
              <a:t>Example:</a:t>
            </a:r>
            <a:r>
              <a:rPr lang="en-US" sz="3100" dirty="0"/>
              <a:t> </a:t>
            </a:r>
            <a:r>
              <a:rPr lang="en-US" sz="3100" b="1" dirty="0"/>
              <a:t>Declaring and assigning value to a constant</a:t>
            </a:r>
          </a:p>
          <a:p>
            <a:pPr marL="0" indent="0">
              <a:buNone/>
            </a:pPr>
            <a:r>
              <a:rPr lang="en-US" sz="3100" dirty="0"/>
              <a:t>#Create a constant.py</a:t>
            </a:r>
          </a:p>
          <a:p>
            <a:r>
              <a:rPr lang="en-US" sz="3100" dirty="0"/>
              <a:t>PI = 3.14</a:t>
            </a:r>
          </a:p>
          <a:p>
            <a:r>
              <a:rPr lang="en-US" sz="3100" dirty="0"/>
              <a:t>GRAVITY = </a:t>
            </a:r>
            <a:r>
              <a:rPr lang="en-US" sz="3100" dirty="0" smtClean="0"/>
              <a:t>9.8</a:t>
            </a:r>
          </a:p>
          <a:p>
            <a:endParaRPr lang="en-US" sz="31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4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4829" t="17411" r="40853" b="27033"/>
          <a:stretch/>
        </p:blipFill>
        <p:spPr>
          <a:xfrm>
            <a:off x="1712685" y="390844"/>
            <a:ext cx="4644571" cy="59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7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583D-0262-4955-87CC-9FBC7D82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2AE71B-D050-41D6-B681-BF501DD1AB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Objective:  Compute the area of a circle.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6E637A-85C1-4338-9BC5-950DB08C17F8}"/>
              </a:ext>
            </a:extLst>
          </p:cNvPr>
          <p:cNvSpPr txBox="1">
            <a:spLocks noChangeArrowheads="1"/>
          </p:cNvSpPr>
          <p:nvPr/>
        </p:nvSpPr>
        <p:spPr>
          <a:xfrm>
            <a:off x="307976" y="2005781"/>
            <a:ext cx="8482064" cy="3139624"/>
          </a:xfrm>
          <a:prstGeom prst="rect">
            <a:avLst/>
          </a:prstGeom>
          <a:solidFill>
            <a:schemeClr val="tx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radius = 3      # Assign </a:t>
            </a:r>
            <a:r>
              <a:rPr lang="en-US" altLang="tr-TR" sz="2000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3 </a:t>
            </a: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to variable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000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PI=3.14         </a:t>
            </a: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# declare a constant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tr-TR" sz="20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#compute the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area = PI * (radius </a:t>
            </a:r>
            <a:r>
              <a:rPr lang="en-US" altLang="tr-TR" sz="2000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* radius) </a:t>
            </a:r>
            <a:endParaRPr lang="en-US" altLang="tr-TR" sz="20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tr-TR" sz="20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#Display result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print("The area of circle is" ,</a:t>
            </a:r>
            <a:r>
              <a:rPr lang="en-US" altLang="tr-TR" sz="2000" dirty="0" smtClean="0">
                <a:solidFill>
                  <a:schemeClr val="bg2"/>
                </a:solidFill>
                <a:latin typeface="Courier New" panose="02070309020205020404" pitchFamily="49" charset="0"/>
              </a:rPr>
              <a:t>area,” sq cm”)</a:t>
            </a:r>
            <a:endParaRPr lang="en-US" altLang="tr-TR" sz="20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000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endParaRPr lang="en-US" altLang="tr-TR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3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D840-605B-40AE-AC27-388F68DF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49" y="41587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 Data Types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3A10D-AE14-4B74-B13C-B1D43E7F92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4149" y="1079715"/>
            <a:ext cx="8229600" cy="5362414"/>
          </a:xfrm>
        </p:spPr>
        <p:txBody>
          <a:bodyPr/>
          <a:lstStyle/>
          <a:p>
            <a:r>
              <a:rPr lang="en-US" dirty="0"/>
              <a:t>In programming, data type is an important concept.</a:t>
            </a:r>
          </a:p>
          <a:p>
            <a:r>
              <a:rPr lang="en-US" dirty="0"/>
              <a:t>Variables can store data of different types, and different types can do different things.</a:t>
            </a:r>
          </a:p>
          <a:p>
            <a:r>
              <a:rPr lang="en-US" dirty="0"/>
              <a:t>Python has the following data types built-in by default, in these categories: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980244-B56A-4E29-897B-523B31781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73804"/>
              </p:ext>
            </p:extLst>
          </p:nvPr>
        </p:nvGraphicFramePr>
        <p:xfrm>
          <a:off x="1353517" y="4324027"/>
          <a:ext cx="6302644" cy="221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2">
                  <a:extLst>
                    <a:ext uri="{9D8B030D-6E8A-4147-A177-3AD203B41FA5}">
                      <a16:colId xmlns:a16="http://schemas.microsoft.com/office/drawing/2014/main" val="121964984"/>
                    </a:ext>
                  </a:extLst>
                </a:gridCol>
                <a:gridCol w="3151322">
                  <a:extLst>
                    <a:ext uri="{9D8B030D-6E8A-4147-A177-3AD203B41FA5}">
                      <a16:colId xmlns:a16="http://schemas.microsoft.com/office/drawing/2014/main" val="3728044840"/>
                    </a:ext>
                  </a:extLst>
                </a:gridCol>
              </a:tblGrid>
              <a:tr h="442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 Type: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41734649"/>
                  </a:ext>
                </a:extLst>
              </a:tr>
              <a:tr h="442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Numeric Types: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int, float, complex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643679"/>
                  </a:ext>
                </a:extLst>
              </a:tr>
              <a:tr h="442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Sequence Types: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list, </a:t>
                      </a:r>
                      <a:r>
                        <a:rPr lang="en-US" dirty="0" smtClean="0">
                          <a:effectLst/>
                        </a:rPr>
                        <a:t>tuple</a:t>
                      </a:r>
                      <a:r>
                        <a:rPr lang="en-US" dirty="0" smtClean="0">
                          <a:effectLst/>
                        </a:rPr>
                        <a:t>, range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51728307"/>
                  </a:ext>
                </a:extLst>
              </a:tr>
              <a:tr h="442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14077273"/>
                  </a:ext>
                </a:extLst>
              </a:tr>
              <a:tr h="442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 Type: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1656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504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D7CF-DD5B-49AB-9E99-EFB6C4F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451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Data Type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A453B-D899-4BD9-B5C5-9FA60435EA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239657"/>
          </a:xfrm>
        </p:spPr>
        <p:txBody>
          <a:bodyPr>
            <a:normAutofit/>
          </a:bodyPr>
          <a:lstStyle/>
          <a:p>
            <a:r>
              <a:rPr lang="en-US" dirty="0"/>
              <a:t>You can get the data type of any object by using the type() function: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#Print the data type of the variable x:</a:t>
            </a:r>
          </a:p>
          <a:p>
            <a:pPr marL="0" indent="0">
              <a:buNone/>
            </a:pPr>
            <a:r>
              <a:rPr lang="en-US" dirty="0"/>
              <a:t>x = 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</a:t>
            </a:r>
            <a:r>
              <a:rPr lang="en-US" dirty="0" smtClean="0"/>
              <a:t>)) -&gt;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86" t="13442" r="85362" b="57192"/>
          <a:stretch/>
        </p:blipFill>
        <p:spPr>
          <a:xfrm>
            <a:off x="3947889" y="3429464"/>
            <a:ext cx="4513939" cy="30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4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x= </a:t>
            </a:r>
            <a:r>
              <a:rPr lang="en-US" dirty="0" smtClean="0"/>
              <a:t>[1</a:t>
            </a:r>
            <a:r>
              <a:rPr lang="en-US" dirty="0"/>
              <a:t>,'hello', '@', 0.52, 'good </a:t>
            </a:r>
            <a:r>
              <a:rPr lang="en-US" dirty="0" smtClean="0"/>
              <a:t>morning‘]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items </a:t>
            </a:r>
            <a:r>
              <a:rPr lang="en-US" dirty="0" smtClean="0"/>
              <a:t>are ordered, changeable(mutable), </a:t>
            </a:r>
            <a:r>
              <a:rPr lang="en-US" dirty="0"/>
              <a:t>and allow duplicate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 items can be of any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1" cy="72934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Using end= option in print() statement</a:t>
            </a:r>
            <a:endParaRPr lang="en-US" sz="3600" b="1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75771" y="1103087"/>
            <a:ext cx="8755517" cy="5526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end= in print() statement prints upcoming text on the same line rather than printing on the newline.</a:t>
            </a:r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smtClean="0"/>
              <a:t>Hello”, end=“ ”)</a:t>
            </a:r>
          </a:p>
          <a:p>
            <a:pPr marL="0" indent="0">
              <a:buNone/>
            </a:pPr>
            <a:r>
              <a:rPr lang="en-US" dirty="0"/>
              <a:t>print</a:t>
            </a:r>
            <a:r>
              <a:rPr lang="en-US" dirty="0" smtClean="0"/>
              <a:t>(“Python”)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</a:t>
            </a:r>
            <a:r>
              <a:rPr lang="en-US" dirty="0" smtClean="0"/>
              <a:t>(“World”)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Output</a:t>
            </a:r>
            <a:endParaRPr lang="en-US" b="1" u="sng" dirty="0"/>
          </a:p>
          <a:p>
            <a:pPr marL="0" indent="0">
              <a:buNone/>
            </a:pPr>
            <a:r>
              <a:rPr lang="en-US" dirty="0" smtClean="0"/>
              <a:t>Hello Python </a:t>
            </a:r>
          </a:p>
          <a:p>
            <a:pPr marL="0" indent="0">
              <a:buNone/>
            </a:pP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195EA2-3473-4185-AAD9-0FA2E0CD290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354" y="37011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Ordered and Unordered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we say that </a:t>
            </a:r>
            <a:r>
              <a:rPr lang="en-US" dirty="0" smtClean="0"/>
              <a:t>datatypes are </a:t>
            </a:r>
            <a:r>
              <a:rPr lang="en-US" b="1" dirty="0"/>
              <a:t>ordered</a:t>
            </a:r>
            <a:r>
              <a:rPr lang="en-US" dirty="0"/>
              <a:t>, it means that the items have a defined order, and that order will not change.</a:t>
            </a:r>
          </a:p>
          <a:p>
            <a:r>
              <a:rPr lang="en-US" b="1" dirty="0"/>
              <a:t>Unordered </a:t>
            </a:r>
            <a:r>
              <a:rPr lang="en-US" dirty="0"/>
              <a:t>means that the items does not have a defined order, you cannot refer to an item by using an index.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0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98" t="13839" r="58701" b="33780"/>
          <a:stretch/>
        </p:blipFill>
        <p:spPr>
          <a:xfrm>
            <a:off x="667656" y="362856"/>
            <a:ext cx="7728857" cy="5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40" t="12649" r="58366" b="23859"/>
          <a:stretch/>
        </p:blipFill>
        <p:spPr>
          <a:xfrm>
            <a:off x="740227" y="317128"/>
            <a:ext cx="7576459" cy="60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Elements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746" t="12772" r="47347" b="20270"/>
          <a:stretch/>
        </p:blipFill>
        <p:spPr>
          <a:xfrm>
            <a:off x="604662" y="1143000"/>
            <a:ext cx="7474812" cy="50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3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86" t="12080" r="59020" b="34188"/>
          <a:stretch/>
        </p:blipFill>
        <p:spPr>
          <a:xfrm>
            <a:off x="454149" y="1143000"/>
            <a:ext cx="8232650" cy="53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8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x= (1,'hello', '@', 0.52, 'good morning')</a:t>
            </a:r>
          </a:p>
          <a:p>
            <a:r>
              <a:rPr lang="en-US" dirty="0" smtClean="0"/>
              <a:t>Tuple </a:t>
            </a:r>
            <a:r>
              <a:rPr lang="en-US" dirty="0"/>
              <a:t>items are </a:t>
            </a:r>
            <a:r>
              <a:rPr lang="en-US" dirty="0" smtClean="0"/>
              <a:t>ordered, unchangeable(immutable</a:t>
            </a:r>
            <a:r>
              <a:rPr lang="en-US" dirty="0"/>
              <a:t>), and allow duplicate values.</a:t>
            </a:r>
          </a:p>
          <a:p>
            <a:r>
              <a:rPr lang="en-US" dirty="0" smtClean="0"/>
              <a:t>Tuple </a:t>
            </a:r>
            <a:r>
              <a:rPr lang="en-US" dirty="0"/>
              <a:t>items can be of any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22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09" t="13045" r="59370" b="33184"/>
          <a:stretch/>
        </p:blipFill>
        <p:spPr>
          <a:xfrm>
            <a:off x="628321" y="319314"/>
            <a:ext cx="7586765" cy="59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2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3" t="13641" r="63609" b="64137"/>
          <a:stretch/>
        </p:blipFill>
        <p:spPr>
          <a:xfrm>
            <a:off x="454149" y="1637081"/>
            <a:ext cx="7731450" cy="3497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149" y="734031"/>
            <a:ext cx="5728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Is change is possible in Tuple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679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74" t="13641" r="49554" b="26240"/>
          <a:stretch/>
        </p:blipFill>
        <p:spPr>
          <a:xfrm>
            <a:off x="715405" y="696685"/>
            <a:ext cx="7717623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5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or Delete elements in Tuple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Tuples </a:t>
            </a:r>
            <a:r>
              <a:rPr lang="en-US" dirty="0"/>
              <a:t>are unchangeable, meaning that we cannot change, add or remove items after the tuple has been created.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70" t="12725" r="53566" b="38853"/>
          <a:stretch/>
        </p:blipFill>
        <p:spPr>
          <a:xfrm>
            <a:off x="1160059" y="2814168"/>
            <a:ext cx="6892119" cy="35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551544" y="228599"/>
            <a:ext cx="8244114" cy="71482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Comments in Python</a:t>
            </a:r>
            <a:endParaRPr lang="en-US" sz="3600" b="1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75771" y="943429"/>
            <a:ext cx="8755517" cy="56859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Comments are use for documentation and better understand of source in native language</a:t>
            </a:r>
          </a:p>
          <a:p>
            <a:pPr marL="0" indent="0">
              <a:buNone/>
            </a:pPr>
            <a:r>
              <a:rPr lang="en-US" sz="2800" b="1" u="sng" dirty="0" smtClean="0"/>
              <a:t>Single Line Comments in Python</a:t>
            </a:r>
          </a:p>
          <a:p>
            <a:pPr marL="0" indent="0">
              <a:buNone/>
            </a:pPr>
            <a:r>
              <a:rPr lang="en-US" sz="2800" dirty="0" smtClean="0"/>
              <a:t># Prints Hello Python World on to screen </a:t>
            </a:r>
          </a:p>
          <a:p>
            <a:pPr marL="0" indent="0">
              <a:buNone/>
            </a:pPr>
            <a:r>
              <a:rPr lang="en-US" sz="2800" dirty="0" smtClean="0"/>
              <a:t>print</a:t>
            </a:r>
            <a:r>
              <a:rPr lang="en-US" sz="2800" dirty="0"/>
              <a:t>("Hello Python world!!!")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u="sng" dirty="0" smtClean="0"/>
              <a:t>Multi-Line </a:t>
            </a:r>
            <a:r>
              <a:rPr lang="en-US" sz="2800" b="1" u="sng" dirty="0"/>
              <a:t>Comments in </a:t>
            </a:r>
            <a:r>
              <a:rPr lang="en-US" sz="2800" b="1" u="sng" dirty="0" smtClean="0"/>
              <a:t>Python </a:t>
            </a:r>
          </a:p>
          <a:p>
            <a:pPr marL="0" indent="0">
              <a:buNone/>
            </a:pPr>
            <a:r>
              <a:rPr lang="en-US" sz="2400" dirty="0" smtClean="0"/>
              <a:t>Triple double quotations (“””) or Triple single quotations (‘’’) can be use for Multi-Line comment in python</a:t>
            </a:r>
          </a:p>
          <a:p>
            <a:pPr marL="0" indent="0">
              <a:buNone/>
            </a:pPr>
            <a:r>
              <a:rPr lang="en-US" sz="2400" dirty="0"/>
              <a:t>You can comment multiple lines as follows −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195EA2-3473-4185-AAD9-0FA2E0CD2902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5314" y="5330371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“””</a:t>
                      </a:r>
                    </a:p>
                    <a:p>
                      <a:r>
                        <a:rPr lang="en-US" sz="2400" b="1" dirty="0" smtClean="0"/>
                        <a:t>Comments</a:t>
                      </a:r>
                    </a:p>
                    <a:p>
                      <a:r>
                        <a:rPr lang="en-US" sz="2400" b="1" dirty="0" smtClean="0"/>
                        <a:t>“””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‘’’</a:t>
                      </a:r>
                    </a:p>
                    <a:p>
                      <a:r>
                        <a:rPr lang="en-US" sz="2400" b="1" dirty="0" smtClean="0"/>
                        <a:t>Comments</a:t>
                      </a:r>
                    </a:p>
                    <a:p>
                      <a:r>
                        <a:rPr lang="en-US" sz="2400" b="1" dirty="0" smtClean="0"/>
                        <a:t>‘’’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Dictionary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are used to store data values in </a:t>
            </a:r>
            <a:r>
              <a:rPr lang="en-US" b="1" dirty="0" smtClean="0"/>
              <a:t>key : value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Dictionary </a:t>
            </a:r>
            <a:r>
              <a:rPr lang="en-US" dirty="0"/>
              <a:t>items are ordered, changeable, and does not allow duplicates.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Democratizing the Oxford English Dictionary - WSJ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t="42536" r="54838" b="10680"/>
          <a:stretch/>
        </p:blipFill>
        <p:spPr bwMode="auto">
          <a:xfrm>
            <a:off x="1787947" y="3317959"/>
            <a:ext cx="5158763" cy="303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08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25" t="12453" r="50000" b="24860"/>
          <a:stretch/>
        </p:blipFill>
        <p:spPr>
          <a:xfrm>
            <a:off x="873456" y="518614"/>
            <a:ext cx="7301553" cy="52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538" t="12955" r="40084" b="23052"/>
          <a:stretch/>
        </p:blipFill>
        <p:spPr>
          <a:xfrm>
            <a:off x="279400" y="609599"/>
            <a:ext cx="8407400" cy="54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75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Duplication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55" t="13573" r="50000" b="53032"/>
          <a:stretch/>
        </p:blipFill>
        <p:spPr>
          <a:xfrm>
            <a:off x="322709" y="1910687"/>
            <a:ext cx="8364091" cy="32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09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30" t="14132" r="49895" b="45196"/>
          <a:stretch/>
        </p:blipFill>
        <p:spPr>
          <a:xfrm>
            <a:off x="655093" y="1624082"/>
            <a:ext cx="7772652" cy="364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093" y="709684"/>
            <a:ext cx="343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Change of value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7882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6" t="13199" r="38356" b="42771"/>
          <a:stretch/>
        </p:blipFill>
        <p:spPr>
          <a:xfrm>
            <a:off x="354841" y="1705969"/>
            <a:ext cx="8481506" cy="34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53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15" t="12827" r="51783" b="43890"/>
          <a:stretch/>
        </p:blipFill>
        <p:spPr>
          <a:xfrm>
            <a:off x="1037229" y="1678675"/>
            <a:ext cx="7332733" cy="3780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4863" y="1215045"/>
            <a:ext cx="53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pop is used to delete elements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2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F867-3666-4EAF-A744-94BB8033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81932"/>
          </a:xfrm>
        </p:spPr>
        <p:txBody>
          <a:bodyPr>
            <a:normAutofit/>
          </a:bodyPr>
          <a:lstStyle/>
          <a:p>
            <a:r>
              <a:rPr lang="en-US" dirty="0"/>
              <a:t>Operators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F8993-F82D-4A7E-809D-4C7071E74B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60120"/>
            <a:ext cx="8229600" cy="53476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US" b="1" dirty="0"/>
              <a:t>Python divides the operators in the following groups: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</a:t>
            </a:r>
            <a:r>
              <a:rPr lang="en-US" dirty="0" smtClean="0"/>
              <a:t>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2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39B6-34A1-4698-85AF-C7A350A7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379"/>
            <a:ext cx="8229600" cy="920262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Operators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D8B853-1816-4D8A-AF19-EA4067AE6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67510"/>
            <a:ext cx="8229600" cy="583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Arithmetic operators are used with numeric values to perform common mathematical operations: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					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576CF7-6B07-48A8-A1F9-28207655F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4825"/>
              </p:ext>
            </p:extLst>
          </p:nvPr>
        </p:nvGraphicFramePr>
        <p:xfrm>
          <a:off x="1460090" y="1932889"/>
          <a:ext cx="6238567" cy="46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3">
                  <a:extLst>
                    <a:ext uri="{9D8B030D-6E8A-4147-A177-3AD203B41FA5}">
                      <a16:colId xmlns:a16="http://schemas.microsoft.com/office/drawing/2014/main" val="1097343742"/>
                    </a:ext>
                  </a:extLst>
                </a:gridCol>
                <a:gridCol w="2634053">
                  <a:extLst>
                    <a:ext uri="{9D8B030D-6E8A-4147-A177-3AD203B41FA5}">
                      <a16:colId xmlns:a16="http://schemas.microsoft.com/office/drawing/2014/main" val="1201248687"/>
                    </a:ext>
                  </a:extLst>
                </a:gridCol>
                <a:gridCol w="1910191">
                  <a:extLst>
                    <a:ext uri="{9D8B030D-6E8A-4147-A177-3AD203B41FA5}">
                      <a16:colId xmlns:a16="http://schemas.microsoft.com/office/drawing/2014/main" val="2114545867"/>
                    </a:ext>
                  </a:extLst>
                </a:gridCol>
              </a:tblGrid>
              <a:tr h="44848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43613"/>
                  </a:ext>
                </a:extLst>
              </a:tr>
              <a:tr h="390162">
                <a:tc>
                  <a:txBody>
                    <a:bodyPr/>
                    <a:lstStyle/>
                    <a:p>
                      <a:r>
                        <a:rPr lang="en-US" dirty="0"/>
                        <a:t>+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86193"/>
                  </a:ext>
                </a:extLst>
              </a:tr>
              <a:tr h="207282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- 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12183"/>
                  </a:ext>
                </a:extLst>
              </a:tr>
              <a:tr h="606812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* 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64743"/>
                  </a:ext>
                </a:extLst>
              </a:tr>
              <a:tr h="606812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/ 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30365"/>
                  </a:ext>
                </a:extLst>
              </a:tr>
              <a:tr h="34675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45332"/>
                  </a:ext>
                </a:extLst>
              </a:tr>
              <a:tr h="606812"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** 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70889"/>
                  </a:ext>
                </a:extLst>
              </a:tr>
              <a:tr h="606812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// 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8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335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AC45-0FC4-476E-B7E9-369BA75B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49" y="521109"/>
            <a:ext cx="8229600" cy="144042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Relational/Comparison operators</a:t>
            </a:r>
            <a:br>
              <a:rPr lang="en-US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76645-0D2A-4E4F-B623-B9A9637986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88142"/>
            <a:ext cx="8229600" cy="5619135"/>
          </a:xfrm>
        </p:spPr>
        <p:txBody>
          <a:bodyPr/>
          <a:lstStyle/>
          <a:p>
            <a:r>
              <a:rPr lang="en-US" dirty="0"/>
              <a:t>Comparison operators are used to compare two values: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5094BF1-D7D6-4670-A1B8-E2F23880D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89422"/>
              </p:ext>
            </p:extLst>
          </p:nvPr>
        </p:nvGraphicFramePr>
        <p:xfrm>
          <a:off x="1224116" y="2300584"/>
          <a:ext cx="6695768" cy="373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569">
                  <a:extLst>
                    <a:ext uri="{9D8B030D-6E8A-4147-A177-3AD203B41FA5}">
                      <a16:colId xmlns:a16="http://schemas.microsoft.com/office/drawing/2014/main" val="1598127112"/>
                    </a:ext>
                  </a:extLst>
                </a:gridCol>
                <a:gridCol w="2299980">
                  <a:extLst>
                    <a:ext uri="{9D8B030D-6E8A-4147-A177-3AD203B41FA5}">
                      <a16:colId xmlns:a16="http://schemas.microsoft.com/office/drawing/2014/main" val="2440591735"/>
                    </a:ext>
                  </a:extLst>
                </a:gridCol>
                <a:gridCol w="2647219">
                  <a:extLst>
                    <a:ext uri="{9D8B030D-6E8A-4147-A177-3AD203B41FA5}">
                      <a16:colId xmlns:a16="http://schemas.microsoft.com/office/drawing/2014/main" val="4120092504"/>
                    </a:ext>
                  </a:extLst>
                </a:gridCol>
              </a:tblGrid>
              <a:tr h="518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579841"/>
                  </a:ext>
                </a:extLst>
              </a:tr>
              <a:tr h="518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=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= = 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520225"/>
                  </a:ext>
                </a:extLst>
              </a:tr>
              <a:tr h="518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!= 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855461"/>
                  </a:ext>
                </a:extLst>
              </a:tr>
              <a:tr h="518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&gt; 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460899"/>
                  </a:ext>
                </a:extLst>
              </a:tr>
              <a:tr h="518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&lt; 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944805"/>
                  </a:ext>
                </a:extLst>
              </a:tr>
              <a:tr h="6218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&gt;= 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53753"/>
                  </a:ext>
                </a:extLst>
              </a:tr>
              <a:tr h="5182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&lt;= 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16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5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91887" y="228600"/>
            <a:ext cx="8752114" cy="671286"/>
          </a:xfrm>
        </p:spPr>
        <p:txBody>
          <a:bodyPr/>
          <a:lstStyle/>
          <a:p>
            <a:r>
              <a:rPr lang="en-US" sz="3600" b="1" dirty="0" smtClean="0"/>
              <a:t>Escape Sequences in Python</a:t>
            </a:r>
            <a:endParaRPr lang="en-US" sz="3600" b="1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61257" y="1117600"/>
            <a:ext cx="8770031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Escape Sequences are use for formatting text in print() statement.</a:t>
            </a:r>
          </a:p>
          <a:p>
            <a:pPr marL="0" indent="0">
              <a:buNone/>
            </a:pPr>
            <a:r>
              <a:rPr lang="en-US" dirty="0" smtClean="0"/>
              <a:t>Type of escape sequences are \n,\t,\b,\’,\”,\r</a:t>
            </a:r>
          </a:p>
          <a:p>
            <a:pPr marL="0" indent="0">
              <a:buNone/>
            </a:pPr>
            <a:r>
              <a:rPr lang="en-US" dirty="0" smtClean="0"/>
              <a:t>print(“Hello\</a:t>
            </a:r>
            <a:r>
              <a:rPr lang="en-US" dirty="0" err="1" smtClean="0"/>
              <a:t>nWorld</a:t>
            </a:r>
            <a:r>
              <a:rPr lang="en-US" dirty="0" smtClean="0"/>
              <a:t>”)</a:t>
            </a:r>
            <a:endParaRPr lang="en-US" dirty="0" smtClean="0">
              <a:sym typeface="Wingdings" panose="05000000000000000000" pitchFamily="2" charset="2"/>
            </a:endParaRPr>
          </a:p>
          <a:p>
            <a:pPr marL="800100" lvl="2" indent="0">
              <a:buNone/>
            </a:pPr>
            <a:r>
              <a:rPr lang="en-US" dirty="0" smtClean="0"/>
              <a:t>Hello</a:t>
            </a:r>
          </a:p>
          <a:p>
            <a:pPr marL="800100" lvl="2" indent="0">
              <a:buNone/>
            </a:pP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print(“</a:t>
            </a:r>
            <a:r>
              <a:rPr lang="en-US" sz="2800" dirty="0" smtClean="0"/>
              <a:t>Hello\</a:t>
            </a:r>
            <a:r>
              <a:rPr lang="en-US" sz="2800" dirty="0" err="1" smtClean="0"/>
              <a:t>tWorld</a:t>
            </a:r>
            <a:r>
              <a:rPr lang="en-US" sz="2800" dirty="0" smtClean="0"/>
              <a:t>”) &gt;&gt; Hello		World      (8 spaces)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print</a:t>
            </a:r>
            <a:r>
              <a:rPr lang="en-US" sz="2800" dirty="0" smtClean="0"/>
              <a:t>(“Hello\</a:t>
            </a:r>
            <a:r>
              <a:rPr lang="en-US" sz="2800" dirty="0" err="1" smtClean="0"/>
              <a:t>bWorld</a:t>
            </a:r>
            <a:r>
              <a:rPr lang="en-US" sz="2800" dirty="0"/>
              <a:t>”) </a:t>
            </a:r>
            <a:r>
              <a:rPr lang="en-US" sz="2800" dirty="0" smtClean="0"/>
              <a:t>&gt;&gt; </a:t>
            </a:r>
            <a:r>
              <a:rPr lang="en-US" sz="2800" dirty="0" err="1" smtClean="0"/>
              <a:t>HellWorld</a:t>
            </a:r>
            <a:r>
              <a:rPr lang="en-US" sz="2800" dirty="0" smtClean="0"/>
              <a:t>       (one space back)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print(“</a:t>
            </a:r>
            <a:r>
              <a:rPr lang="en-US" sz="2800" dirty="0" smtClean="0"/>
              <a:t>Hello \’World\’ ”) </a:t>
            </a:r>
            <a:r>
              <a:rPr lang="en-US" sz="2800" dirty="0"/>
              <a:t>&gt;&gt; </a:t>
            </a:r>
            <a:r>
              <a:rPr lang="en-US" sz="2800" dirty="0" smtClean="0"/>
              <a:t>Hello ‘World’ (single quote)</a:t>
            </a:r>
          </a:p>
          <a:p>
            <a:pPr marL="0" indent="0">
              <a:buNone/>
            </a:pPr>
            <a:r>
              <a:rPr lang="en-US" sz="2800" dirty="0"/>
              <a:t>print(“</a:t>
            </a:r>
            <a:r>
              <a:rPr lang="en-US" sz="2800" dirty="0" smtClean="0"/>
              <a:t>Hello \”World\” “) </a:t>
            </a:r>
            <a:r>
              <a:rPr lang="en-US" sz="2800" dirty="0"/>
              <a:t>&gt;&gt; </a:t>
            </a:r>
            <a:r>
              <a:rPr lang="en-US" sz="2800" dirty="0" smtClean="0"/>
              <a:t>Hello “World”(</a:t>
            </a:r>
            <a:r>
              <a:rPr lang="en-US" sz="2400" dirty="0" smtClean="0"/>
              <a:t>double quotes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(NOTE: </a:t>
            </a:r>
            <a:r>
              <a:rPr lang="en-US" sz="2400" dirty="0" smtClean="0"/>
              <a:t>These escape sequences can be use in end= option in print())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195EA2-3473-4185-AAD9-0FA2E0CD290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28" t="15427" r="81124" b="24454"/>
          <a:stretch/>
        </p:blipFill>
        <p:spPr>
          <a:xfrm>
            <a:off x="1606057" y="391885"/>
            <a:ext cx="5558972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0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3BED-98ED-4F8D-8837-DEBA40C5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66684"/>
          </a:xfrm>
        </p:spPr>
        <p:txBody>
          <a:bodyPr>
            <a:normAutofit/>
          </a:bodyPr>
          <a:lstStyle/>
          <a:p>
            <a:r>
              <a:rPr lang="en-US" dirty="0"/>
              <a:t>Logical Operators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9D3B-33D3-4D85-8F48-8B1188D13B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86464"/>
            <a:ext cx="8229600" cy="5269885"/>
          </a:xfrm>
        </p:spPr>
        <p:txBody>
          <a:bodyPr/>
          <a:lstStyle/>
          <a:p>
            <a:r>
              <a:rPr lang="en-US" dirty="0"/>
              <a:t>Logical operators are used to combine conditional statements: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37A1CA-DFC8-469D-B2F6-10CA5E6E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97211"/>
              </p:ext>
            </p:extLst>
          </p:nvPr>
        </p:nvGraphicFramePr>
        <p:xfrm>
          <a:off x="1032387" y="2453147"/>
          <a:ext cx="7093974" cy="278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297">
                  <a:extLst>
                    <a:ext uri="{9D8B030D-6E8A-4147-A177-3AD203B41FA5}">
                      <a16:colId xmlns:a16="http://schemas.microsoft.com/office/drawing/2014/main" val="1685107619"/>
                    </a:ext>
                  </a:extLst>
                </a:gridCol>
                <a:gridCol w="2692019">
                  <a:extLst>
                    <a:ext uri="{9D8B030D-6E8A-4147-A177-3AD203B41FA5}">
                      <a16:colId xmlns:a16="http://schemas.microsoft.com/office/drawing/2014/main" val="1761733328"/>
                    </a:ext>
                  </a:extLst>
                </a:gridCol>
                <a:gridCol w="2364658">
                  <a:extLst>
                    <a:ext uri="{9D8B030D-6E8A-4147-A177-3AD203B41FA5}">
                      <a16:colId xmlns:a16="http://schemas.microsoft.com/office/drawing/2014/main" val="2637836483"/>
                    </a:ext>
                  </a:extLst>
                </a:gridCol>
              </a:tblGrid>
              <a:tr h="6956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823517"/>
                  </a:ext>
                </a:extLst>
              </a:tr>
              <a:tr h="6956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 True if both statements are true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&lt; 5 and x &lt; 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44027"/>
                  </a:ext>
                </a:extLst>
              </a:tr>
              <a:tr h="6956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 True if one of the statements is true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&lt; 5 or x &lt; 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577111"/>
                  </a:ext>
                </a:extLst>
              </a:tr>
              <a:tr h="6956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Reverse the result, returns False if the result is true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(x&lt;5 and x&lt; 10)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04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3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93" t="14633" r="53012" b="27430"/>
          <a:stretch/>
        </p:blipFill>
        <p:spPr>
          <a:xfrm>
            <a:off x="691488" y="551544"/>
            <a:ext cx="7838707" cy="55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4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AC15-03BF-4765-A471-F5FC6BD2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294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C8A78-1B3E-4758-8DE8-08E648D1D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86464"/>
            <a:ext cx="8229600" cy="5152104"/>
          </a:xfrm>
        </p:spPr>
        <p:txBody>
          <a:bodyPr/>
          <a:lstStyle/>
          <a:p>
            <a:r>
              <a:rPr lang="en-US" dirty="0"/>
              <a:t>Assignment operators are used to assign values to variables: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5298EE-F527-4FFA-9823-998604500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62187"/>
              </p:ext>
            </p:extLst>
          </p:nvPr>
        </p:nvGraphicFramePr>
        <p:xfrm>
          <a:off x="914400" y="2379406"/>
          <a:ext cx="7034982" cy="348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994">
                  <a:extLst>
                    <a:ext uri="{9D8B030D-6E8A-4147-A177-3AD203B41FA5}">
                      <a16:colId xmlns:a16="http://schemas.microsoft.com/office/drawing/2014/main" val="1264861517"/>
                    </a:ext>
                  </a:extLst>
                </a:gridCol>
                <a:gridCol w="2344994">
                  <a:extLst>
                    <a:ext uri="{9D8B030D-6E8A-4147-A177-3AD203B41FA5}">
                      <a16:colId xmlns:a16="http://schemas.microsoft.com/office/drawing/2014/main" val="3358337599"/>
                    </a:ext>
                  </a:extLst>
                </a:gridCol>
                <a:gridCol w="2344994">
                  <a:extLst>
                    <a:ext uri="{9D8B030D-6E8A-4147-A177-3AD203B41FA5}">
                      <a16:colId xmlns:a16="http://schemas.microsoft.com/office/drawing/2014/main" val="981680586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93758599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75764244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+ 3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9491054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- 3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091907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59736868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/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41911866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%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28925376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8577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45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B4C-6D9E-4CED-A916-AE5853FE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890"/>
            <a:ext cx="8229600" cy="990600"/>
          </a:xfrm>
        </p:spPr>
        <p:txBody>
          <a:bodyPr/>
          <a:lstStyle/>
          <a:p>
            <a:r>
              <a:rPr lang="en-US" altLang="tr-TR" dirty="0"/>
              <a:t>Scientific Notation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4D922-1CA9-44A0-AA9D-2CF1D7AF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031E-73F4-4A4D-B031-881C070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C19B82-3F38-4C80-9EE7-3D039DCBBF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Aft>
                <a:spcPct val="25000"/>
              </a:spcAft>
            </a:pPr>
            <a:r>
              <a:rPr lang="en-US" altLang="tr-TR" dirty="0">
                <a:cs typeface="Times New Roman" panose="02020603050405020304" pitchFamily="18" charset="0"/>
              </a:rPr>
              <a:t>Floating-point literals can also be specified in scientific notation, for example,</a:t>
            </a:r>
          </a:p>
          <a:p>
            <a:pPr>
              <a:spcAft>
                <a:spcPct val="25000"/>
              </a:spcAft>
            </a:pPr>
            <a:r>
              <a:rPr lang="en-US" altLang="tr-TR" dirty="0">
                <a:cs typeface="Times New Roman" panose="02020603050405020304" pitchFamily="18" charset="0"/>
              </a:rPr>
              <a:t>1.23456e+2, same as 1.23456e2, is equivalent to 123.456, and </a:t>
            </a:r>
          </a:p>
          <a:p>
            <a:pPr>
              <a:spcAft>
                <a:spcPct val="25000"/>
              </a:spcAft>
            </a:pPr>
            <a:r>
              <a:rPr lang="en-US" altLang="tr-TR" dirty="0">
                <a:cs typeface="Times New Roman" panose="02020603050405020304" pitchFamily="18" charset="0"/>
              </a:rPr>
              <a:t>1.23456e-2 is equivalent to 0.0123456. </a:t>
            </a:r>
          </a:p>
          <a:p>
            <a:pPr>
              <a:spcAft>
                <a:spcPct val="25000"/>
              </a:spcAft>
            </a:pPr>
            <a:r>
              <a:rPr lang="en-US" altLang="tr-TR" dirty="0">
                <a:cs typeface="Times New Roman" panose="02020603050405020304" pitchFamily="18" charset="0"/>
              </a:rPr>
              <a:t>E (or e) represents an exponent and it can be either in lowercase or uppercase.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5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6C53-8567-4863-B3D4-59C072F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Arithmetic Expressions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F87870-CA61-4E4B-899C-1C49DE1585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4149" y="1420787"/>
            <a:ext cx="6916994" cy="8062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C05E24-4592-4817-B1DF-91CD0864F95D}"/>
              </a:ext>
            </a:extLst>
          </p:cNvPr>
          <p:cNvSpPr/>
          <p:nvPr/>
        </p:nvSpPr>
        <p:spPr>
          <a:xfrm>
            <a:off x="454149" y="2667025"/>
            <a:ext cx="7583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2000" dirty="0">
                <a:cs typeface="Times New Roman" panose="02020603050405020304" pitchFamily="18" charset="0"/>
              </a:rPr>
              <a:t>is translated to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tr-TR" sz="20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2000" dirty="0">
                <a:cs typeface="Times New Roman" panose="02020603050405020304" pitchFamily="18" charset="0"/>
              </a:rPr>
              <a:t>(3+4*x)/5 – 10*(y-5)*(</a:t>
            </a:r>
            <a:r>
              <a:rPr lang="en-US" altLang="tr-TR" sz="2000" dirty="0" err="1">
                <a:cs typeface="Times New Roman" panose="02020603050405020304" pitchFamily="18" charset="0"/>
              </a:rPr>
              <a:t>a+b+c</a:t>
            </a:r>
            <a:r>
              <a:rPr lang="en-US" altLang="tr-TR" sz="2000" dirty="0">
                <a:cs typeface="Times New Roman" panose="02020603050405020304" pitchFamily="18" charset="0"/>
              </a:rPr>
              <a:t>)/x + 9*(4/x + (9+x)/y)</a:t>
            </a:r>
          </a:p>
        </p:txBody>
      </p:sp>
    </p:spTree>
    <p:extLst>
      <p:ext uri="{BB962C8B-B14F-4D97-AF65-F5344CB8AC3E}">
        <p14:creationId xmlns:p14="http://schemas.microsoft.com/office/powerpoint/2010/main" val="2862241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77F1-DB4F-4088-B640-7FE8D072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7410"/>
          </a:xfrm>
        </p:spPr>
        <p:txBody>
          <a:bodyPr/>
          <a:lstStyle/>
          <a:p>
            <a:r>
              <a:rPr lang="en-US" dirty="0"/>
              <a:t>Order of 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061A-6E83-4F5A-920D-4B4C6223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3144-933E-4C22-8E68-5F72F11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AACA6-311C-4787-B77B-7E53031A6F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20688"/>
            <a:r>
              <a:rPr lang="en-US" altLang="en-US" dirty="0"/>
              <a:t>When we string operators together - Python must know which one to do first</a:t>
            </a:r>
          </a:p>
          <a:p>
            <a:pPr marL="420688"/>
            <a:r>
              <a:rPr lang="en-US" altLang="en-US" dirty="0"/>
              <a:t>This is called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dirty="0">
                <a:solidFill>
                  <a:schemeClr val="tx2">
                    <a:lumMod val="75000"/>
                  </a:schemeClr>
                </a:solidFill>
                <a:ea typeface="MS PGothic" panose="020B0600070205080204" pitchFamily="34" charset="-128"/>
              </a:rPr>
              <a:t>operator precedence</a:t>
            </a:r>
            <a:r>
              <a:rPr lang="ja-JP" alt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endParaRPr lang="en-US" altLang="ja-JP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420688"/>
            <a:r>
              <a:rPr lang="en-US" altLang="ja-JP" dirty="0" smtClean="0">
                <a:solidFill>
                  <a:schemeClr val="tx2">
                    <a:lumMod val="75000"/>
                  </a:schemeClr>
                </a:solidFill>
                <a:ea typeface="MS PGothic" panose="020B0600070205080204" pitchFamily="34" charset="-128"/>
              </a:rPr>
              <a:t>Precedence = Priority </a:t>
            </a:r>
            <a:endParaRPr lang="en-US" altLang="ja-JP" dirty="0">
              <a:solidFill>
                <a:schemeClr val="tx2">
                  <a:lumMod val="75000"/>
                </a:schemeClr>
              </a:solidFill>
              <a:ea typeface="MS PGothic" panose="020B0600070205080204" pitchFamily="34" charset="-128"/>
            </a:endParaRPr>
          </a:p>
          <a:p>
            <a:pPr marL="420688"/>
            <a:r>
              <a:rPr lang="en-US" altLang="en-US" dirty="0"/>
              <a:t>Which operator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dirty="0">
                <a:ea typeface="MS PGothic" panose="020B0600070205080204" pitchFamily="34" charset="-128"/>
              </a:rPr>
              <a:t>takes precedence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over the others.</a:t>
            </a:r>
          </a:p>
          <a:p>
            <a:pPr marL="146368" indent="0">
              <a:buNone/>
            </a:pPr>
            <a:r>
              <a:rPr lang="en-US" altLang="en-US" dirty="0">
                <a:solidFill>
                  <a:srgbClr val="00F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                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x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= 1 + 2 ** 3 /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4 * 5</a:t>
            </a:r>
            <a:endParaRPr lang="en-US" altLang="en-US" dirty="0">
              <a:solidFill>
                <a:schemeClr val="tx2">
                  <a:lumMod val="75000"/>
                </a:schemeClr>
              </a:solidFill>
              <a:latin typeface="Gill Sans" pitchFamily="-84" charset="0"/>
              <a:ea typeface="MS PGothic" panose="020B0600070205080204" pitchFamily="34" charset="-128"/>
              <a:sym typeface="Gill Sans" pitchFamily="-84" charset="0"/>
            </a:endParaRPr>
          </a:p>
          <a:p>
            <a:pPr marL="420688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9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560C-A3B4-4705-A26C-76D2759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Precedence Rules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4CDE8C-33C5-4793-BDF8-F759DA3CB9D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421481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Highest precedence rule to lowest precedence rule</a:t>
            </a:r>
          </a:p>
          <a:p>
            <a:pPr marL="585788" lvl="1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Parenthesis are always respected</a:t>
            </a:r>
          </a:p>
          <a:p>
            <a:pPr marL="585788" lvl="1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Exponentiation (raise to a power)</a:t>
            </a:r>
          </a:p>
          <a:p>
            <a:pPr marL="585788" lvl="1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Multiplication, Division, and Remainder</a:t>
            </a:r>
          </a:p>
          <a:p>
            <a:pPr marL="585788" lvl="1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Addition and Subtraction</a:t>
            </a:r>
          </a:p>
          <a:p>
            <a:pPr marL="585788" lvl="1" eaLnBrk="1" hangingPunct="1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Left to right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844083-D4DE-4FE7-8730-AAC12E34DD6F}"/>
              </a:ext>
            </a:extLst>
          </p:cNvPr>
          <p:cNvSpPr>
            <a:spLocks/>
          </p:cNvSpPr>
          <p:nvPr/>
        </p:nvSpPr>
        <p:spPr bwMode="auto">
          <a:xfrm>
            <a:off x="6956732" y="2346324"/>
            <a:ext cx="1265058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dirty="0">
                <a:solidFill>
                  <a:srgbClr val="FF00FF"/>
                </a:solidFill>
                <a:ea typeface="MS PGothic" panose="020B0600070205080204" pitchFamily="34" charset="-128"/>
              </a:rPr>
              <a:t>Parenthesis</a:t>
            </a:r>
            <a:endParaRPr lang="en-US" altLang="en-US" sz="1744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1744" dirty="0">
                <a:solidFill>
                  <a:srgbClr val="FF0000"/>
                </a:solidFill>
                <a:ea typeface="MS PGothic" panose="020B0600070205080204" pitchFamily="34" charset="-128"/>
              </a:rPr>
              <a:t>Power</a:t>
            </a:r>
            <a:endParaRPr lang="en-US" altLang="en-US" sz="1744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1744" dirty="0">
                <a:solidFill>
                  <a:srgbClr val="00FF00"/>
                </a:solidFill>
                <a:ea typeface="MS PGothic" panose="020B0600070205080204" pitchFamily="34" charset="-128"/>
              </a:rPr>
              <a:t>Multiplication</a:t>
            </a:r>
            <a:endParaRPr lang="en-US" altLang="en-US" sz="1744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1744" dirty="0">
                <a:solidFill>
                  <a:srgbClr val="FF7F00"/>
                </a:solidFill>
                <a:ea typeface="MS PGothic" panose="020B0600070205080204" pitchFamily="34" charset="-128"/>
              </a:rPr>
              <a:t>Addition</a:t>
            </a:r>
            <a:endParaRPr lang="en-US" altLang="en-US" sz="1744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1744" dirty="0">
                <a:solidFill>
                  <a:srgbClr val="FFFF00"/>
                </a:solidFill>
                <a:ea typeface="MS PGothic" panose="020B0600070205080204" pitchFamily="34" charset="-128"/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1498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D9C58905-1B8D-4723-99B1-196276C79A09}"/>
              </a:ext>
            </a:extLst>
          </p:cNvPr>
          <p:cNvSpPr>
            <a:spLocks noGrp="1"/>
          </p:cNvSpPr>
          <p:nvPr>
            <p:ph sz="quarter" idx="1"/>
          </p:nvPr>
        </p:nvSpPr>
        <p:spPr bwMode="auto">
          <a:xfrm>
            <a:off x="619432" y="481277"/>
            <a:ext cx="25219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1 + </a:t>
            </a:r>
            <a:r>
              <a:rPr lang="en-US" altLang="en-US" sz="2700" dirty="0">
                <a:solidFill>
                  <a:srgbClr val="FF00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2 ** 3</a:t>
            </a:r>
            <a:r>
              <a:rPr lang="en-US" altLang="en-US" sz="2700" dirty="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 / 4 *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D3D989-93E6-43F1-A69E-37BC31B0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4" y="839189"/>
            <a:ext cx="377985" cy="615749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43C68738-7FA1-4BAB-A945-6154E131E978}"/>
              </a:ext>
            </a:extLst>
          </p:cNvPr>
          <p:cNvSpPr>
            <a:spLocks/>
          </p:cNvSpPr>
          <p:nvPr/>
        </p:nvSpPr>
        <p:spPr bwMode="auto">
          <a:xfrm>
            <a:off x="924311" y="1281275"/>
            <a:ext cx="16494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1 + </a:t>
            </a:r>
            <a:r>
              <a:rPr lang="en-US" altLang="en-US" sz="2700" dirty="0">
                <a:solidFill>
                  <a:srgbClr val="00F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8 / 4</a:t>
            </a:r>
            <a:r>
              <a:rPr lang="en-US" altLang="en-US" sz="2700" dirty="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 * 5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BA28DBA0-538D-4339-BE94-651749CACD6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696630" y="1816356"/>
            <a:ext cx="52387" cy="382588"/>
          </a:xfrm>
          <a:prstGeom prst="line">
            <a:avLst/>
          </a:prstGeom>
          <a:noFill/>
          <a:ln w="635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C6EE39FE-9A9B-437A-B887-A288702B951B}"/>
              </a:ext>
            </a:extLst>
          </p:cNvPr>
          <p:cNvSpPr>
            <a:spLocks/>
          </p:cNvSpPr>
          <p:nvPr/>
        </p:nvSpPr>
        <p:spPr bwMode="auto">
          <a:xfrm>
            <a:off x="1236191" y="2198944"/>
            <a:ext cx="11858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1 + </a:t>
            </a:r>
            <a:r>
              <a:rPr lang="en-US" altLang="en-US" sz="2700" dirty="0">
                <a:solidFill>
                  <a:srgbClr val="00F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2 * 5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2600465E-F381-42D9-A243-D01D9714A57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077731" y="2564070"/>
            <a:ext cx="42862" cy="433387"/>
          </a:xfrm>
          <a:prstGeom prst="line">
            <a:avLst/>
          </a:prstGeom>
          <a:noFill/>
          <a:ln w="635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DB8358C-7108-4134-933A-A600BAB0010B}"/>
              </a:ext>
            </a:extLst>
          </p:cNvPr>
          <p:cNvSpPr>
            <a:spLocks/>
          </p:cNvSpPr>
          <p:nvPr/>
        </p:nvSpPr>
        <p:spPr bwMode="auto">
          <a:xfrm>
            <a:off x="1567978" y="3013075"/>
            <a:ext cx="854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rgbClr val="FF7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1 + 10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544B98D5-69C5-4B89-A515-3682B5EAD92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941040" y="3418167"/>
            <a:ext cx="53975" cy="398462"/>
          </a:xfrm>
          <a:prstGeom prst="line">
            <a:avLst/>
          </a:prstGeom>
          <a:noFill/>
          <a:ln w="635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781DC30-C6C3-42C0-8E43-61AD7A56FFCA}"/>
              </a:ext>
            </a:extLst>
          </p:cNvPr>
          <p:cNvSpPr>
            <a:spLocks/>
          </p:cNvSpPr>
          <p:nvPr/>
        </p:nvSpPr>
        <p:spPr bwMode="auto">
          <a:xfrm>
            <a:off x="1829121" y="3834092"/>
            <a:ext cx="592931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rgbClr val="FF7F00"/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11</a:t>
            </a:r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4984353A-40F6-44A4-B0BB-CDEC10E22239}"/>
              </a:ext>
            </a:extLst>
          </p:cNvPr>
          <p:cNvGrpSpPr>
            <a:grpSpLocks/>
          </p:cNvGrpSpPr>
          <p:nvPr/>
        </p:nvGrpSpPr>
        <p:grpSpPr bwMode="auto">
          <a:xfrm>
            <a:off x="4137127" y="1335147"/>
            <a:ext cx="2728101" cy="1342329"/>
            <a:chOff x="0" y="-22"/>
            <a:chExt cx="3057" cy="1504"/>
          </a:xfrm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1B9B1122-814A-47C4-8234-A3D69E6CF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2"/>
              <a:ext cx="3057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744" dirty="0">
                  <a:solidFill>
                    <a:srgbClr val="FF00FF"/>
                  </a:solidFill>
                  <a:ea typeface="MS PGothic" panose="020B0600070205080204" pitchFamily="34" charset="-128"/>
                </a:rPr>
                <a:t>Parenthesis</a:t>
              </a:r>
              <a:endParaRPr lang="en-US" altLang="en-US" sz="1744" dirty="0">
                <a:solidFill>
                  <a:schemeClr val="tx1"/>
                </a:solidFill>
                <a:ea typeface="MS PGothic" panose="020B0600070205080204" pitchFamily="34" charset="-128"/>
              </a:endParaRPr>
            </a:p>
            <a:p>
              <a:pPr eaLnBrk="1" hangingPunct="1">
                <a:defRPr/>
              </a:pPr>
              <a:r>
                <a:rPr lang="en-US" altLang="en-US" sz="1744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Power</a:t>
              </a:r>
              <a:endParaRPr lang="en-US" altLang="en-US" sz="1744" dirty="0">
                <a:solidFill>
                  <a:schemeClr val="tx1"/>
                </a:solidFill>
                <a:ea typeface="MS PGothic" panose="020B0600070205080204" pitchFamily="34" charset="-128"/>
              </a:endParaRPr>
            </a:p>
            <a:p>
              <a:pPr eaLnBrk="1" hangingPunct="1">
                <a:defRPr/>
              </a:pPr>
              <a:r>
                <a:rPr lang="en-US" altLang="en-US" sz="1744" dirty="0" smtClean="0">
                  <a:solidFill>
                    <a:srgbClr val="00FF00"/>
                  </a:solidFill>
                  <a:ea typeface="MS PGothic" panose="020B0600070205080204" pitchFamily="34" charset="-128"/>
                </a:rPr>
                <a:t>Division, Multiplication</a:t>
              </a:r>
              <a:endParaRPr lang="en-US" altLang="en-US" sz="1744" dirty="0">
                <a:solidFill>
                  <a:schemeClr val="tx1"/>
                </a:solidFill>
                <a:ea typeface="MS PGothic" panose="020B0600070205080204" pitchFamily="34" charset="-128"/>
              </a:endParaRPr>
            </a:p>
            <a:p>
              <a:pPr eaLnBrk="1" hangingPunct="1">
                <a:defRPr/>
              </a:pPr>
              <a:r>
                <a:rPr lang="en-US" altLang="en-US" sz="1744" dirty="0" err="1" smtClean="0">
                  <a:solidFill>
                    <a:srgbClr val="FF7F00"/>
                  </a:solidFill>
                  <a:ea typeface="MS PGothic" panose="020B0600070205080204" pitchFamily="34" charset="-128"/>
                </a:rPr>
                <a:t>Addition,subtraction</a:t>
              </a:r>
              <a:endParaRPr lang="en-US" altLang="en-US" sz="1744" dirty="0">
                <a:solidFill>
                  <a:schemeClr val="tx1"/>
                </a:solidFill>
                <a:ea typeface="MS PGothic" panose="020B0600070205080204" pitchFamily="34" charset="-128"/>
              </a:endParaRPr>
            </a:p>
            <a:p>
              <a:pPr eaLnBrk="1" hangingPunct="1">
                <a:defRPr/>
              </a:pPr>
              <a:r>
                <a:rPr lang="en-US" altLang="en-US" sz="1744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Left to Right</a:t>
              </a:r>
            </a:p>
          </p:txBody>
        </p:sp>
        <p:sp>
          <p:nvSpPr>
            <p:cNvPr id="19" name="Line 2">
              <a:extLst>
                <a:ext uri="{FF2B5EF4-FFF2-40B4-BE49-F238E27FC236}">
                  <a16:creationId xmlns:a16="http://schemas.microsoft.com/office/drawing/2014/main" id="{4F49FD83-1B61-45DB-8407-92CF59B1A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793" y="16"/>
              <a:ext cx="12" cy="1292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4FA5323-589F-466E-B608-26F55A34185E}"/>
              </a:ext>
            </a:extLst>
          </p:cNvPr>
          <p:cNvSpPr>
            <a:spLocks/>
          </p:cNvSpPr>
          <p:nvPr/>
        </p:nvSpPr>
        <p:spPr bwMode="auto">
          <a:xfrm>
            <a:off x="4137127" y="3877078"/>
            <a:ext cx="3918302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en-US" sz="2700" dirty="0">
                <a:solidFill>
                  <a:schemeClr val="tx2">
                    <a:lumMod val="75000"/>
                  </a:schemeClr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x = 1 + 2 ** 3 / 4 *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chemeClr val="tx2">
                    <a:lumMod val="75000"/>
                  </a:schemeClr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&gt;&gt;&gt; print(x)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chemeClr val="tx2">
                    <a:lumMod val="75000"/>
                  </a:schemeClr>
                </a:solidFill>
                <a:latin typeface="Gill Sans" pitchFamily="-84" charset="0"/>
                <a:ea typeface="MS PGothic" panose="020B0600070205080204" pitchFamily="34" charset="-128"/>
                <a:sym typeface="Gill Sans" pitchFamily="-84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700" dirty="0">
              <a:solidFill>
                <a:schemeClr val="tx2">
                  <a:lumMod val="75000"/>
                </a:schemeClr>
              </a:solidFill>
              <a:latin typeface="Gill Sans" pitchFamily="-84" charset="0"/>
              <a:ea typeface="MS PGothic" panose="020B0600070205080204" pitchFamily="34" charset="-128"/>
              <a:sym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1DFC-8B3C-47FF-B1F0-70692EE7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(Homework)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F13FE-EADB-48E0-86F6-E18F5EA0A8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 the following with Operators Precedence Rules:</a:t>
            </a:r>
          </a:p>
          <a:p>
            <a:pPr marL="571500" indent="-571500">
              <a:buAutoNum type="romanLcParenR"/>
            </a:pPr>
            <a:r>
              <a:rPr lang="en-US" dirty="0" smtClean="0"/>
              <a:t>(3 </a:t>
            </a:r>
            <a:r>
              <a:rPr lang="en-US" dirty="0"/>
              <a:t>+ </a:t>
            </a:r>
            <a:r>
              <a:rPr lang="en-US" dirty="0" smtClean="0"/>
              <a:t>4) </a:t>
            </a:r>
            <a:r>
              <a:rPr lang="en-US" dirty="0"/>
              <a:t>* </a:t>
            </a:r>
            <a:r>
              <a:rPr lang="en-US" dirty="0" smtClean="0"/>
              <a:t>(4 </a:t>
            </a:r>
            <a:r>
              <a:rPr lang="en-US" dirty="0"/>
              <a:t>+ </a:t>
            </a:r>
            <a:r>
              <a:rPr lang="en-US" dirty="0" smtClean="0"/>
              <a:t>5) </a:t>
            </a:r>
            <a:r>
              <a:rPr lang="en-US" dirty="0"/>
              <a:t>* (4 + 3) – 1</a:t>
            </a:r>
          </a:p>
          <a:p>
            <a:pPr marL="571500" indent="-571500">
              <a:buAutoNum type="romanLcParenR"/>
            </a:pPr>
            <a:r>
              <a:rPr lang="en-US" dirty="0" smtClean="0"/>
              <a:t>2 </a:t>
            </a:r>
            <a:r>
              <a:rPr lang="en-US" dirty="0"/>
              <a:t>* </a:t>
            </a:r>
            <a:r>
              <a:rPr lang="en-US" dirty="0" smtClean="0"/>
              <a:t>2 – 3 </a:t>
            </a:r>
            <a:r>
              <a:rPr lang="en-US" dirty="0"/>
              <a:t>&gt; 2 or 4 – 2 &gt; 5</a:t>
            </a:r>
          </a:p>
          <a:p>
            <a:pPr marL="571500" indent="-571500">
              <a:buAutoNum type="romanLcParenR"/>
            </a:pPr>
            <a:r>
              <a:rPr lang="pt-BR" dirty="0" smtClean="0"/>
              <a:t>(2 </a:t>
            </a:r>
            <a:r>
              <a:rPr lang="pt-BR" dirty="0"/>
              <a:t>% </a:t>
            </a:r>
            <a:r>
              <a:rPr lang="pt-BR" dirty="0" smtClean="0"/>
              <a:t>2) </a:t>
            </a:r>
            <a:r>
              <a:rPr lang="pt-BR" dirty="0"/>
              <a:t>+ </a:t>
            </a:r>
            <a:r>
              <a:rPr lang="pt-BR" dirty="0" smtClean="0"/>
              <a:t>(2 </a:t>
            </a:r>
            <a:r>
              <a:rPr lang="pt-BR" dirty="0"/>
              <a:t>* </a:t>
            </a:r>
            <a:r>
              <a:rPr lang="pt-BR" dirty="0" smtClean="0"/>
              <a:t>2) – (2 </a:t>
            </a:r>
            <a:r>
              <a:rPr lang="pt-BR" dirty="0"/>
              <a:t>/ </a:t>
            </a:r>
            <a:r>
              <a:rPr lang="pt-BR" dirty="0" smtClean="0"/>
              <a:t>2)</a:t>
            </a:r>
            <a:endParaRPr lang="en-US" dirty="0"/>
          </a:p>
          <a:p>
            <a:pPr marL="571500" indent="-571500">
              <a:buAutoNum type="romanLcParenR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4D64A958-0C32-5544-9A46-B249B91EC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Literals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43DC-06B6-1540-98F2-7F86DE0266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Literals are fixed value either text, numbers, Boolean or any data form</a:t>
            </a:r>
          </a:p>
          <a:p>
            <a:r>
              <a:rPr lang="en-US" b="1" dirty="0" smtClean="0"/>
              <a:t>Literals are the values which are assign to the variable.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Literals </a:t>
            </a:r>
            <a:r>
              <a:rPr lang="en-US" dirty="0"/>
              <a:t>can be defined as the data is given to the variables and constants</a:t>
            </a:r>
          </a:p>
          <a:p>
            <a:r>
              <a:rPr lang="en-US" dirty="0"/>
              <a:t>There are many types of Literal in the 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Numeric Literals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String literals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Boolean literals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Special literals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6678" name="Rectangle 6">
            <a:extLst>
              <a:ext uri="{FF2B5EF4-FFF2-40B4-BE49-F238E27FC236}">
                <a16:creationId xmlns:a16="http://schemas.microsoft.com/office/drawing/2014/main" id="{A0EE2C9B-1CD6-0241-8210-943C8ED8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6681" name="Rectangle 9">
            <a:extLst>
              <a:ext uri="{FF2B5EF4-FFF2-40B4-BE49-F238E27FC236}">
                <a16:creationId xmlns:a16="http://schemas.microsoft.com/office/drawing/2014/main" id="{9D7C6719-1962-C74A-A529-273F9B08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6683" name="Rectangle 11">
            <a:extLst>
              <a:ext uri="{FF2B5EF4-FFF2-40B4-BE49-F238E27FC236}">
                <a16:creationId xmlns:a16="http://schemas.microsoft.com/office/drawing/2014/main" id="{7FD4E2B2-8667-CF4D-BACF-3DE9D086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2" name="Rectangle 1032">
            <a:extLst>
              <a:ext uri="{FF2B5EF4-FFF2-40B4-BE49-F238E27FC236}">
                <a16:creationId xmlns:a16="http://schemas.microsoft.com/office/drawing/2014/main" id="{46776D41-49EC-8547-A585-88171A10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7F1E-E175-CF48-976E-B21D2C1F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810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25DF-6E88-4DC7-B41F-C834E1DA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AA248-6541-48A3-AC97-7F6590AA81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Numeric Literals are immutable(unchangeable).</a:t>
            </a:r>
          </a:p>
          <a:p>
            <a:r>
              <a:rPr lang="en-US" dirty="0"/>
              <a:t>Numeric literals can belong to 3 different numerical types: 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 , float ,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7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B606-66AD-46B2-88DB-1843B012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75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Example: how to use Numeric literals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2F3E4-97B6-4C70-BC6A-662C4D490A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8352"/>
            <a:ext cx="8229600" cy="4808607"/>
          </a:xfrm>
        </p:spPr>
        <p:txBody>
          <a:bodyPr>
            <a:norm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0b1010 #Binary Literals</a:t>
            </a:r>
            <a:endParaRPr lang="en-US" dirty="0"/>
          </a:p>
          <a:p>
            <a:r>
              <a:rPr lang="en-US" dirty="0"/>
              <a:t>b = 103 #</a:t>
            </a:r>
            <a:r>
              <a:rPr lang="en-US" dirty="0" smtClean="0"/>
              <a:t>Decimal </a:t>
            </a:r>
            <a:r>
              <a:rPr lang="en-US" dirty="0"/>
              <a:t>Literal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#Float Literal</a:t>
            </a:r>
          </a:p>
          <a:p>
            <a:r>
              <a:rPr lang="en-US" dirty="0"/>
              <a:t>float_1 = 10.5 </a:t>
            </a:r>
          </a:p>
          <a:p>
            <a:r>
              <a:rPr lang="en-US" dirty="0"/>
              <a:t>float_2 = 1.5e2</a:t>
            </a:r>
          </a:p>
          <a:p>
            <a:pPr marL="0" indent="0">
              <a:buNone/>
            </a:pPr>
            <a:r>
              <a:rPr lang="en-US" dirty="0"/>
              <a:t>#Complex Literal </a:t>
            </a:r>
          </a:p>
          <a:p>
            <a:r>
              <a:rPr lang="en-US" dirty="0"/>
              <a:t>x = 3.14j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6C99CCD-E50F-41B4-BD54-3E7ED8F411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762385"/>
            <a:ext cx="4516628" cy="4971987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F16F2D7-79DE-4042-A25D-1F27FD204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33" y="2429400"/>
            <a:ext cx="2433234" cy="9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2113</Words>
  <Application>Microsoft Office PowerPoint</Application>
  <PresentationFormat>On-screen Show (4:3)</PresentationFormat>
  <Paragraphs>418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MS PGothic</vt:lpstr>
      <vt:lpstr>Arial</vt:lpstr>
      <vt:lpstr>Bookman Old Style</vt:lpstr>
      <vt:lpstr>Calibri</vt:lpstr>
      <vt:lpstr>Courier New</vt:lpstr>
      <vt:lpstr>Gill Sans</vt:lpstr>
      <vt:lpstr>Gill Sans MT</vt:lpstr>
      <vt:lpstr>Monotype Sorts</vt:lpstr>
      <vt:lpstr>Times New Roman</vt:lpstr>
      <vt:lpstr>Wingdings</vt:lpstr>
      <vt:lpstr>Wingdings 3</vt:lpstr>
      <vt:lpstr>ヒラギノ角ゴ ProN W3</vt:lpstr>
      <vt:lpstr>Origin</vt:lpstr>
      <vt:lpstr>Programming Fundamentals (SWE – 102)</vt:lpstr>
      <vt:lpstr>Multiple Print() statement in python</vt:lpstr>
      <vt:lpstr>Using end= option in print() statement</vt:lpstr>
      <vt:lpstr>Comments in Python</vt:lpstr>
      <vt:lpstr>Escape Sequences in Python</vt:lpstr>
      <vt:lpstr>Python Literals</vt:lpstr>
      <vt:lpstr>Numeric Literals</vt:lpstr>
      <vt:lpstr> Example: how to use Numeric literals in Python</vt:lpstr>
      <vt:lpstr>PowerPoint Presentation</vt:lpstr>
      <vt:lpstr>String literals</vt:lpstr>
      <vt:lpstr>Example: how to use String literals in Python</vt:lpstr>
      <vt:lpstr>PowerPoint Presentation</vt:lpstr>
      <vt:lpstr>     Boolean literals </vt:lpstr>
      <vt:lpstr>     Special literals </vt:lpstr>
      <vt:lpstr>Variable: </vt:lpstr>
      <vt:lpstr>PowerPoint Presentation</vt:lpstr>
      <vt:lpstr>Assigning Values to Variables </vt:lpstr>
      <vt:lpstr>Example</vt:lpstr>
      <vt:lpstr>Reserved words</vt:lpstr>
      <vt:lpstr>PowerPoint Presentation</vt:lpstr>
      <vt:lpstr>PowerPoint Presentation</vt:lpstr>
      <vt:lpstr>Multiple variables in one line</vt:lpstr>
      <vt:lpstr>PowerPoint Presentation</vt:lpstr>
      <vt:lpstr>Constants </vt:lpstr>
      <vt:lpstr>PowerPoint Presentation</vt:lpstr>
      <vt:lpstr>Example</vt:lpstr>
      <vt:lpstr>Python Data Types </vt:lpstr>
      <vt:lpstr>Getting the Data Type </vt:lpstr>
      <vt:lpstr>LIST</vt:lpstr>
      <vt:lpstr>     Ordered and Unordered </vt:lpstr>
      <vt:lpstr>PowerPoint Presentation</vt:lpstr>
      <vt:lpstr>PowerPoint Presentation</vt:lpstr>
      <vt:lpstr>Add Elements </vt:lpstr>
      <vt:lpstr>Delete Elements</vt:lpstr>
      <vt:lpstr>Tuple</vt:lpstr>
      <vt:lpstr>PowerPoint Presentation</vt:lpstr>
      <vt:lpstr>PowerPoint Presentation</vt:lpstr>
      <vt:lpstr>PowerPoint Presentation</vt:lpstr>
      <vt:lpstr>Add or Delete elements in Tuple</vt:lpstr>
      <vt:lpstr>                Dictionary</vt:lpstr>
      <vt:lpstr>PowerPoint Presentation</vt:lpstr>
      <vt:lpstr>PowerPoint Presentation</vt:lpstr>
      <vt:lpstr>No Duplication</vt:lpstr>
      <vt:lpstr>PowerPoint Presentation</vt:lpstr>
      <vt:lpstr>Add Elements</vt:lpstr>
      <vt:lpstr>Delete Elements</vt:lpstr>
      <vt:lpstr>Operators </vt:lpstr>
      <vt:lpstr>Arithmetic Operators </vt:lpstr>
      <vt:lpstr>Relational/Comparison operators  </vt:lpstr>
      <vt:lpstr>PowerPoint Presentation</vt:lpstr>
      <vt:lpstr>Logical Operators </vt:lpstr>
      <vt:lpstr>PowerPoint Presentation</vt:lpstr>
      <vt:lpstr>Assignment Operators </vt:lpstr>
      <vt:lpstr>Scientific Notation</vt:lpstr>
      <vt:lpstr>Arithmetic Expressions</vt:lpstr>
      <vt:lpstr>Order of Evaluation</vt:lpstr>
      <vt:lpstr>Operators Precedence Rules</vt:lpstr>
      <vt:lpstr>PowerPoint Presentation</vt:lpstr>
      <vt:lpstr>Exercise (Homework)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</dc:creator>
  <cp:lastModifiedBy>Adminstrator</cp:lastModifiedBy>
  <cp:revision>292</cp:revision>
  <dcterms:created xsi:type="dcterms:W3CDTF">2014-09-16T21:38:26Z</dcterms:created>
  <dcterms:modified xsi:type="dcterms:W3CDTF">2022-10-18T09:33:37Z</dcterms:modified>
</cp:coreProperties>
</file>