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4F42E-3D89-D987-C3EE-0F5788207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480226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 Parallel Algorithm Template for Updating Single-Source Shortest Paths in Large-Scale Dynamic Networks</a:t>
            </a:r>
            <a:br>
              <a:rPr lang="en-US" sz="3600" dirty="0">
                <a:solidFill>
                  <a:schemeClr val="bg2">
                    <a:lumMod val="40000"/>
                    <a:lumOff val="60000"/>
                  </a:schemeClr>
                </a:solidFill>
              </a:rPr>
            </a:br>
            <a:endParaRPr lang="en-US" sz="3600" dirty="0">
              <a:solidFill>
                <a:schemeClr val="bg2">
                  <a:lumMod val="40000"/>
                  <a:lumOff val="60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AE45F-6077-391E-1CC7-4DD154BC6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317132"/>
            <a:ext cx="8825658" cy="2538919"/>
          </a:xfrm>
        </p:spPr>
        <p:txBody>
          <a:bodyPr>
            <a:normAutofit lnSpcReduction="10000"/>
          </a:bodyPr>
          <a:lstStyle/>
          <a:p>
            <a:r>
              <a:rPr lang="en-US" cap="none" dirty="0">
                <a:solidFill>
                  <a:schemeClr val="tx1"/>
                </a:solidFill>
              </a:rPr>
              <a:t>Authors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cap="none" dirty="0">
                <a:solidFill>
                  <a:schemeClr val="tx1"/>
                </a:solidFill>
              </a:rPr>
              <a:t>Arindam Khanda, Sriram Srinivasan, Sanjukta Bhowmick, Boyana Norris, Sajal K. Das</a:t>
            </a:r>
          </a:p>
          <a:p>
            <a:endParaRPr lang="en-US" cap="none" dirty="0">
              <a:solidFill>
                <a:schemeClr val="tx1"/>
              </a:solidFill>
            </a:endParaRPr>
          </a:p>
          <a:p>
            <a:r>
              <a:rPr lang="en-US" cap="none" dirty="0">
                <a:solidFill>
                  <a:schemeClr val="tx1"/>
                </a:solidFill>
              </a:rPr>
              <a:t>Publication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cap="none" dirty="0">
                <a:solidFill>
                  <a:schemeClr val="tx1"/>
                </a:solidFill>
              </a:rPr>
              <a:t>IEEE Transactions On Parallel And Distributed Systems, Vol. 33, No. 4, April 2022</a:t>
            </a:r>
          </a:p>
          <a:p>
            <a:endParaRPr lang="en-US" cap="none" dirty="0">
              <a:solidFill>
                <a:schemeClr val="tx1"/>
              </a:solidFill>
            </a:endParaRPr>
          </a:p>
          <a:p>
            <a:r>
              <a:rPr lang="en-US" cap="none" dirty="0">
                <a:solidFill>
                  <a:schemeClr val="tx1"/>
                </a:solidFill>
              </a:rPr>
              <a:t>Presented By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cap="none" dirty="0">
                <a:solidFill>
                  <a:schemeClr val="tx1"/>
                </a:solidFill>
              </a:rPr>
              <a:t>Ibrahim Malik(22i-0905), Shaheer Zaman Shah(22i-0805)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801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FF0DB-958B-228A-CFAC-B52C03FD2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98395"/>
          </a:xfrm>
        </p:spPr>
        <p:txBody>
          <a:bodyPr/>
          <a:lstStyle/>
          <a:p>
            <a:r>
              <a:rPr lang="en-US" sz="40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OpenMP (Intra-Node Parallelism)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C78F3-C6D7-958B-9690-363514E34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51114"/>
            <a:ext cx="8946541" cy="4797286"/>
          </a:xfrm>
        </p:spPr>
        <p:txBody>
          <a:bodyPr>
            <a:normAutofit lnSpcReduction="10000"/>
          </a:bodyPr>
          <a:lstStyle/>
          <a:p>
            <a:pPr rtl="0"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rtl="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Parallelize computations within each node (multi-core CPU).</a:t>
            </a:r>
          </a:p>
          <a:p>
            <a:pPr lvl="1" rtl="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Extend paper’s OpenMP implementation.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Strategy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rtl="0"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Step 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#pragma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omp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parallel for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edge changes.</a:t>
            </a:r>
          </a:p>
          <a:p>
            <a:pPr lvl="1" rtl="0"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Step 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#pragma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omp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parallel schedule(dynamic) for vertex updates.</a:t>
            </a:r>
          </a:p>
          <a:p>
            <a:pPr lvl="1" rtl="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Asynchronous updates with level-based synchronization.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Optimizations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rtl="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Batch processing reduces memory contention.</a:t>
            </a:r>
          </a:p>
          <a:p>
            <a:pPr lvl="1" rtl="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Adjust chunk size for load balancing.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Why OpenMP?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rtl="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Paper uses OpenMP; simpler for CPU vs. OpenCL.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876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C4017-C039-22AA-028B-94835B2D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9125"/>
          </a:xfrm>
        </p:spPr>
        <p:txBody>
          <a:bodyPr/>
          <a:lstStyle/>
          <a:p>
            <a:r>
              <a:rPr lang="en-US" sz="40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METIS (Graph Partitioning)</a:t>
            </a:r>
            <a:br>
              <a:rPr lang="en-US" sz="1600" b="1" dirty="0"/>
            </a:br>
            <a:endParaRPr 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444BA-55DA-51DC-12F8-686CC1E20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88435"/>
            <a:ext cx="8946541" cy="4359964"/>
          </a:xfrm>
        </p:spPr>
        <p:txBody>
          <a:bodyPr>
            <a:norm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Partition graph to balance workload, minimize communication.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Strategy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Partitioning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METIS divides ( G(V, E) ) into ( P ) partitions, minimizing edge cuts.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Balance vertices/edges, reduce cross-partition edges.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Dynamic Changes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Re-partition only for significant changes (&gt;10% edges).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Use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METIS_PartGraphKway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for partitioning.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Benefits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Localizes updates, improves scalability.</a:t>
            </a:r>
          </a:p>
        </p:txBody>
      </p:sp>
    </p:spTree>
    <p:extLst>
      <p:ext uri="{BB962C8B-B14F-4D97-AF65-F5344CB8AC3E}">
        <p14:creationId xmlns:p14="http://schemas.microsoft.com/office/powerpoint/2010/main" val="1384238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D2B8F-6872-8767-022A-A6279C49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8639"/>
          </a:xfrm>
        </p:spPr>
        <p:txBody>
          <a:bodyPr/>
          <a:lstStyle/>
          <a:p>
            <a:r>
              <a:rPr lang="en-US" sz="40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Parallelization Workflow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AE706-1EE3-2523-D0C0-F9A0F041D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Step 1: Initialization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METIS partitions graph; MPI processes load subgraphs.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Initialize SSSP tree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Parent, Affected).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Step 2: Process Changes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MPI broadcasts ( \Delta E ); OpenMP processes edges.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Step 3: Update SSSP Tree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OpenMP updates vertices; MPI exchanges cross-node updates.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Iterate with </a:t>
            </a:r>
            <a:r>
              <a:rPr lang="en-US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MPI_Barrier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until convergence.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833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5D90D-81EC-37F4-8FCE-F16AC9422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9917"/>
          </a:xfrm>
        </p:spPr>
        <p:txBody>
          <a:bodyPr/>
          <a:lstStyle/>
          <a:p>
            <a:r>
              <a:rPr lang="en-US" sz="40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Expected Benefits and Challenges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F2F34-0DFF-39DE-EB09-767AF44E7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90262"/>
            <a:ext cx="8946541" cy="4815020"/>
          </a:xfrm>
        </p:spPr>
        <p:txBody>
          <a:bodyPr>
            <a:normAutofit lnSpcReduction="10000"/>
          </a:bodyPr>
          <a:lstStyle/>
          <a:p>
            <a:pPr rtl="0">
              <a:buFont typeface="Wingdings" panose="05000000000000000000" pitchFamily="2" charset="2"/>
              <a:buChar char="Ø"/>
            </a:pPr>
            <a:r>
              <a:rPr lang="en-US" b="1" dirty="0"/>
              <a:t>Benefits</a:t>
            </a:r>
            <a:r>
              <a:rPr lang="en-US" dirty="0"/>
              <a:t>:</a:t>
            </a:r>
          </a:p>
          <a:p>
            <a:pPr lvl="1" rtl="0">
              <a:buFont typeface="Wingdings" panose="05000000000000000000" pitchFamily="2" charset="2"/>
              <a:buChar char="Ø"/>
            </a:pPr>
            <a:r>
              <a:rPr lang="en-US" b="1" dirty="0"/>
              <a:t>Scalability</a:t>
            </a:r>
            <a:r>
              <a:rPr lang="en-US" dirty="0"/>
              <a:t>: Handles billion-node graphs.</a:t>
            </a:r>
          </a:p>
          <a:p>
            <a:pPr lvl="1" rtl="0">
              <a:buFont typeface="Wingdings" panose="05000000000000000000" pitchFamily="2" charset="2"/>
              <a:buChar char="Ø"/>
            </a:pPr>
            <a:r>
              <a:rPr lang="en-US" b="1" dirty="0"/>
              <a:t>Efficiency</a:t>
            </a:r>
            <a:r>
              <a:rPr lang="en-US" dirty="0"/>
              <a:t>: METIS minimizes communication; OpenMP maximizes core use.</a:t>
            </a:r>
          </a:p>
          <a:p>
            <a:pPr lvl="1" rtl="0">
              <a:buFont typeface="Wingdings" panose="05000000000000000000" pitchFamily="2" charset="2"/>
              <a:buChar char="Ø"/>
            </a:pPr>
            <a:r>
              <a:rPr lang="en-US" b="1" dirty="0"/>
              <a:t>Flexibility</a:t>
            </a:r>
            <a:r>
              <a:rPr lang="en-US" dirty="0"/>
              <a:t>: Extends to distributed systems.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en-US" b="1" dirty="0"/>
              <a:t>Challenges</a:t>
            </a:r>
            <a:r>
              <a:rPr lang="en-US" dirty="0"/>
              <a:t>:</a:t>
            </a:r>
          </a:p>
          <a:p>
            <a:pPr lvl="1" rtl="0">
              <a:buFont typeface="Wingdings" panose="05000000000000000000" pitchFamily="2" charset="2"/>
              <a:buChar char="Ø"/>
            </a:pPr>
            <a:r>
              <a:rPr lang="en-US" dirty="0"/>
              <a:t>Communication overhead for MPI cross-node updates.</a:t>
            </a:r>
          </a:p>
          <a:p>
            <a:pPr lvl="1" rtl="0">
              <a:buFont typeface="Wingdings" panose="05000000000000000000" pitchFamily="2" charset="2"/>
              <a:buChar char="Ø"/>
            </a:pPr>
            <a:r>
              <a:rPr lang="en-US" dirty="0"/>
              <a:t>Load imbalance from uneven affected vertices.</a:t>
            </a:r>
          </a:p>
          <a:p>
            <a:pPr lvl="1" rtl="0">
              <a:buFont typeface="Wingdings" panose="05000000000000000000" pitchFamily="2" charset="2"/>
              <a:buChar char="Ø"/>
            </a:pPr>
            <a:r>
              <a:rPr lang="en-US" dirty="0"/>
              <a:t>Re-partitioning cost for large changes.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en-US" b="1" dirty="0"/>
              <a:t>Mitigations</a:t>
            </a:r>
            <a:r>
              <a:rPr lang="en-US" dirty="0"/>
              <a:t>:</a:t>
            </a:r>
          </a:p>
          <a:p>
            <a:pPr lvl="1" rtl="0">
              <a:buFont typeface="Wingdings" panose="05000000000000000000" pitchFamily="2" charset="2"/>
              <a:buChar char="Ø"/>
            </a:pPr>
            <a:r>
              <a:rPr lang="en-US" dirty="0"/>
              <a:t>Non-blocking MPI calls to overlap communication.</a:t>
            </a:r>
          </a:p>
          <a:p>
            <a:pPr lvl="1" rtl="0">
              <a:buFont typeface="Wingdings" panose="05000000000000000000" pitchFamily="2" charset="2"/>
              <a:buChar char="Ø"/>
            </a:pPr>
            <a:r>
              <a:rPr lang="en-US" dirty="0"/>
              <a:t>METIS weight adjustments for balance.</a:t>
            </a:r>
          </a:p>
          <a:p>
            <a:pPr lvl="1" rtl="0">
              <a:buFont typeface="Wingdings" panose="05000000000000000000" pitchFamily="2" charset="2"/>
              <a:buChar char="Ø"/>
            </a:pPr>
            <a:r>
              <a:rPr lang="en-US" dirty="0"/>
              <a:t>Hybrid update/recompute strategy.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367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B7E18-A734-9583-B3F4-202DB50D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215" y="2848049"/>
            <a:ext cx="9404723" cy="1400530"/>
          </a:xfrm>
        </p:spPr>
        <p:txBody>
          <a:bodyPr/>
          <a:lstStyle/>
          <a:p>
            <a:pPr algn="ctr"/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Any Questions 😊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27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F2216-616D-D909-946E-B29B17390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9427"/>
          </a:xfrm>
        </p:spPr>
        <p:txBody>
          <a:bodyPr/>
          <a:lstStyle/>
          <a:p>
            <a:r>
              <a:rPr lang="en-US" sz="40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C2C1A-1A53-93BE-C288-887B9303B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95336"/>
            <a:ext cx="8946541" cy="4653063"/>
          </a:xfrm>
        </p:spPr>
        <p:txBody>
          <a:bodyPr>
            <a:normAutofit fontScale="92500" lnSpcReduction="10000"/>
          </a:bodyPr>
          <a:lstStyle/>
          <a:p>
            <a:pPr rtl="0">
              <a:buFont typeface="Wingdings" panose="05000000000000000000" pitchFamily="2" charset="2"/>
              <a:buChar char="Ø"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What is SSSP?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Find shortest paths from a source to all nodes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E.g., Shortest driving routes from a city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Dynamic Networks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Change over time (e.g., new roads, closures)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Recalculating SSSP from scratch is inefficient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Efficient SSSP updates in large-scale network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Challenges: Large graphs, parallel synchronization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Paper’s Goal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Parallel framework for efficient SSSP updates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Adaptable to CPUs and GPUs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63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4FA78-5FD7-AD6E-4D96-365FDBFAB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9004"/>
          </a:xfrm>
        </p:spPr>
        <p:txBody>
          <a:bodyPr/>
          <a:lstStyle/>
          <a:p>
            <a:r>
              <a:rPr lang="en-US" sz="40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Contributions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390DB-0D5E-AB58-CCEC-4CCE0C272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09530"/>
            <a:ext cx="8946541" cy="4538870"/>
          </a:xfrm>
        </p:spPr>
        <p:txBody>
          <a:bodyPr>
            <a:normAutofit fontScale="92500"/>
          </a:bodyPr>
          <a:lstStyle/>
          <a:p>
            <a:pPr rtl="0">
              <a:buFont typeface="Wingdings" panose="05000000000000000000" pitchFamily="2" charset="2"/>
              <a:buChar char="Ø"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Novel Parallel Framework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rtl="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Updates SSSP for affected subgraphs only.</a:t>
            </a:r>
          </a:p>
          <a:p>
            <a:pPr lvl="1" rtl="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Two-step: Identify affected vertices, update SSSP tree.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Platform-Agnostic Design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rtl="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Shared-memory CPUs (OpenMP), GPUs (CUDA).</a:t>
            </a:r>
          </a:p>
          <a:p>
            <a:pPr lvl="1" rtl="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Handles up to 100M edge changes.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rtl="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8.5x speedup (GPU vs.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Gunrock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), 5x (CPU vs. Galois).</a:t>
            </a:r>
          </a:p>
          <a:p>
            <a:pPr lvl="1" rtl="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Scalable up to 72 threads.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Innovations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rtl="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Asynchronous updates, batch processing, GPU Vertex Marking Functional Blocks (VMFB).</a:t>
            </a:r>
          </a:p>
        </p:txBody>
      </p:sp>
    </p:spTree>
    <p:extLst>
      <p:ext uri="{BB962C8B-B14F-4D97-AF65-F5344CB8AC3E}">
        <p14:creationId xmlns:p14="http://schemas.microsoft.com/office/powerpoint/2010/main" val="2036419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FCCE1-A561-FE3D-2595-A372A150C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79125"/>
          </a:xfrm>
        </p:spPr>
        <p:txBody>
          <a:bodyPr/>
          <a:lstStyle/>
          <a:p>
            <a:r>
              <a:rPr lang="en-US" sz="40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Background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BA701-05FE-8BE6-9A66-123F1C6FE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39957"/>
            <a:ext cx="8946541" cy="4608443"/>
          </a:xfrm>
        </p:spPr>
        <p:txBody>
          <a:bodyPr>
            <a:normAutofit fontScale="92500" lnSpcReduction="10000"/>
          </a:bodyPr>
          <a:lstStyle/>
          <a:p>
            <a:pPr rtl="0">
              <a:buFont typeface="Wingdings" panose="05000000000000000000" pitchFamily="2" charset="2"/>
              <a:buChar char="Ø"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Graph Representation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rtl="0">
              <a:buFont typeface="Wingdings" panose="05000000000000000000" pitchFamily="2" charset="2"/>
              <a:buChar char="Ø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Graph ( G(V, E) ): Vertices ( V ), edges ( E ), non-negative weights.</a:t>
            </a:r>
          </a:p>
          <a:p>
            <a:pPr lvl="1" rtl="0">
              <a:buFont typeface="Wingdings" panose="05000000000000000000" pitchFamily="2" charset="2"/>
              <a:buChar char="Ø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SSSP Tree: Stores distances, parent-child relationships.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Dynamic Changes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rtl="0">
              <a:buFont typeface="Wingdings" panose="05000000000000000000" pitchFamily="2" charset="2"/>
              <a:buChar char="Ø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Edge insertions (new connections), deletions (removals).</a:t>
            </a:r>
          </a:p>
          <a:p>
            <a:pPr lvl="1" rtl="0">
              <a:buFont typeface="Wingdings" panose="05000000000000000000" pitchFamily="2" charset="2"/>
              <a:buChar char="Ø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Vertex changes modeled as edge changes.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Traditional SSSP Algorithms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rtl="0">
              <a:buFont typeface="Wingdings" panose="05000000000000000000" pitchFamily="2" charset="2"/>
              <a:buChar char="Ø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Dijkstra’s: Sequential, ( O(|E| + |V| \log |V|) ), static graphs.</a:t>
            </a:r>
          </a:p>
          <a:p>
            <a:pPr lvl="1" rtl="0">
              <a:buFont typeface="Wingdings" panose="05000000000000000000" pitchFamily="2" charset="2"/>
              <a:buChar char="Ø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Inefficient for dynamic networks.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Related Work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rtl="0">
              <a:buFont typeface="Wingdings" panose="05000000000000000000" pitchFamily="2" charset="2"/>
              <a:buChar char="Ø"/>
            </a:pPr>
            <a:r>
              <a:rPr lang="en-US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Gunrock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(GPU), Galois (CPU): Recompute from scratch.</a:t>
            </a:r>
          </a:p>
          <a:p>
            <a:pPr lvl="1" rtl="0">
              <a:buFont typeface="Wingdings" panose="05000000000000000000" pitchFamily="2" charset="2"/>
              <a:buChar char="Ø"/>
            </a:pP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Limited parallel update algorithms.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89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A5DA-32C9-381F-B7CA-0847F8007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9430"/>
          </a:xfrm>
        </p:spPr>
        <p:txBody>
          <a:bodyPr/>
          <a:lstStyle/>
          <a:p>
            <a:r>
              <a:rPr lang="en-US" sz="40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Proposed Algorithm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0541D-352F-503F-B996-2206C059F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59226"/>
            <a:ext cx="8946541" cy="4489174"/>
          </a:xfrm>
        </p:spPr>
        <p:txBody>
          <a:bodyPr/>
          <a:lstStyle/>
          <a:p>
            <a:pPr rtl="0">
              <a:buFont typeface="Wingdings" panose="05000000000000000000" pitchFamily="2" charset="2"/>
              <a:buChar char="Ø"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Two-Step Framework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rtl="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Identify Affected Subgraphs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2" rtl="0"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Parallel processing of edge insertions/deletions.</a:t>
            </a:r>
          </a:p>
          <a:p>
            <a:pPr lvl="2" rtl="0"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Mark affected vertices; no synchronization.</a:t>
            </a:r>
          </a:p>
          <a:p>
            <a:pPr lvl="1" rtl="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Update Affected Subgraph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2" rtl="0"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Update distances/parents for affected vertices, neighbors.</a:t>
            </a:r>
          </a:p>
          <a:p>
            <a:pPr lvl="2" rtl="0"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Asynchronous updates, iterative until convergence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Data Structure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rtl="0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SSSP Tree: Arrays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Parent, Affected).</a:t>
            </a:r>
          </a:p>
          <a:p>
            <a:pPr lvl="1" rtl="0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Graph: Compressed Sparse Row (CSR) for GPUs.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296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4DF3-F07C-2E0C-00B2-F6C3A784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9308"/>
          </a:xfrm>
        </p:spPr>
        <p:txBody>
          <a:bodyPr/>
          <a:lstStyle/>
          <a:p>
            <a:r>
              <a:rPr lang="en-US" sz="40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 Details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50520-84DC-F4AF-6C3C-0FE49761A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80322"/>
            <a:ext cx="8946541" cy="4668077"/>
          </a:xfrm>
        </p:spPr>
        <p:txBody>
          <a:bodyPr>
            <a:normAutofit lnSpcReduction="10000"/>
          </a:bodyPr>
          <a:lstStyle/>
          <a:p>
            <a:pPr rtl="0"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Shared-Memory (CPU)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rtl="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C++ with OpenMP.</a:t>
            </a:r>
          </a:p>
          <a:p>
            <a:pPr lvl="1" rtl="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Batch processing for load balancing.</a:t>
            </a:r>
          </a:p>
          <a:p>
            <a:pPr lvl="1" rtl="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Asynchronous updates: Process neighbors up to level ( d ).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GPU (CUDA)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rtl="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Single Instruction Multiple Threads (SIMT) model.</a:t>
            </a:r>
          </a:p>
          <a:p>
            <a:pPr lvl="1" rtl="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Vertex Marking Functional Blocks (VMFB):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ProcessIns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ProcessDel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DisconnectC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ChkNbr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rtl="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Avoids race conditions with flag resets.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Optimizations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rtl="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Batch processing reduces memory contention.</a:t>
            </a:r>
          </a:p>
          <a:p>
            <a:pPr lvl="1" rtl="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Dynamic scheduling for load balancing.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216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2F16-38FA-3EE8-E711-31F6304F9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9552"/>
          </a:xfrm>
        </p:spPr>
        <p:txBody>
          <a:bodyPr/>
          <a:lstStyle/>
          <a:p>
            <a:r>
              <a:rPr lang="en-US" sz="40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Experimental Results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2C53E-DA8C-E17F-8B50-C7D4413A1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20688"/>
            <a:ext cx="8946541" cy="4727712"/>
          </a:xfrm>
        </p:spPr>
        <p:txBody>
          <a:bodyPr>
            <a:normAutofit lnSpcReduction="10000"/>
          </a:bodyPr>
          <a:lstStyle/>
          <a:p>
            <a:pPr rtl="0"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Setup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rtl="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Networks: BHJ-2, Orkut, LiveJournal, RMAT-24, Graph-500.</a:t>
            </a:r>
          </a:p>
          <a:p>
            <a:pPr lvl="1" rtl="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Changes: 50M, 100M edges, varying insertion/deletion ratios.</a:t>
            </a:r>
          </a:p>
          <a:p>
            <a:pPr lvl="1" rtl="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Hardware: NVIDIA Tesla V100 (GPU), Intel Xeon Gold 6148 (CPU).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GPU Results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rtl="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Up to 8.5x speedup vs.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Gunrock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(≥25% insertions).</a:t>
            </a:r>
          </a:p>
          <a:p>
            <a:pPr lvl="1" rtl="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Deletions slower due to subtree reconnection.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CPU Results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rtl="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Up to 5x speedup vs. Galois (≥50% insertions).</a:t>
            </a:r>
          </a:p>
          <a:p>
            <a:pPr lvl="1" rtl="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Scalable to 72 threads; batch processing helps.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Limitations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rtl="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Recompute faster if &gt;75% deletions or &gt;75–85% nodes affected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553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72A05-6E99-88F4-5037-6B4DCE53E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77908"/>
          </a:xfrm>
        </p:spPr>
        <p:txBody>
          <a:bodyPr/>
          <a:lstStyle/>
          <a:p>
            <a:r>
              <a:rPr lang="en-US" sz="40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Proposed Parallelization Strategy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4A8C6-1A19-DE49-00BA-497980D38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315817"/>
            <a:ext cx="8946541" cy="3896140"/>
          </a:xfrm>
        </p:spPr>
        <p:txBody>
          <a:bodyPr/>
          <a:lstStyle/>
          <a:p>
            <a:pPr rtl="0">
              <a:buFont typeface="Wingdings" panose="05000000000000000000" pitchFamily="2" charset="2"/>
              <a:buChar char="Ø"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rtl="0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Enhance framework for distributed systems:</a:t>
            </a:r>
          </a:p>
          <a:p>
            <a:pPr lvl="2" rtl="0">
              <a:buFont typeface="Wingdings" panose="05000000000000000000" pitchFamily="2" charset="2"/>
              <a:buChar char="Ø"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MPI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Inter-node communication.</a:t>
            </a:r>
          </a:p>
          <a:p>
            <a:pPr lvl="2" rtl="0">
              <a:buFont typeface="Wingdings" panose="05000000000000000000" pitchFamily="2" charset="2"/>
              <a:buChar char="Ø"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OpenMP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Intra-node parallelism.</a:t>
            </a:r>
          </a:p>
          <a:p>
            <a:pPr lvl="2" rtl="0">
              <a:buFont typeface="Wingdings" panose="05000000000000000000" pitchFamily="2" charset="2"/>
              <a:buChar char="Ø"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METIS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Graph partitioning.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Why This Strategy?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rtl="0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Paper’s algorithm is single-node (CPU/GPU).</a:t>
            </a:r>
          </a:p>
          <a:p>
            <a:pPr lvl="1" rtl="0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Distributed systems handle billion-node graphs.</a:t>
            </a:r>
          </a:p>
          <a:p>
            <a:pPr lvl="1" rtl="0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METIS balances workload, reduces communication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02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1463-2651-9FFC-01EF-9F4447A9C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9065"/>
          </a:xfrm>
        </p:spPr>
        <p:txBody>
          <a:bodyPr/>
          <a:lstStyle/>
          <a:p>
            <a:r>
              <a:rPr lang="en-US" sz="40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MPI (Inter-Node Communication)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99B7A-534C-CB95-76F7-5D5E255DA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29410"/>
            <a:ext cx="8946541" cy="4518990"/>
          </a:xfrm>
        </p:spPr>
        <p:txBody>
          <a:bodyPr>
            <a:normAutofit lnSpcReduction="10000"/>
          </a:bodyPr>
          <a:lstStyle/>
          <a:p>
            <a:pPr rtl="0"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Role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rtl="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Distribute graph/SSSP tree across nodes.</a:t>
            </a:r>
          </a:p>
          <a:p>
            <a:pPr lvl="1" rtl="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Coordinate updates for cross-node subgraphs.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Strategy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rtl="0"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Graph Distribution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METIS partitions to ( P ) subgraphs per MPI process.</a:t>
            </a:r>
          </a:p>
          <a:p>
            <a:pPr lvl="1" rtl="0"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Edge Changes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Broadcast ( \Delta E ) to all nodes.</a:t>
            </a:r>
          </a:p>
          <a:p>
            <a:pPr lvl="1" rtl="0"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Update Propagation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MPI exchanges distance/parent updates for cross-node neighbors.</a:t>
            </a:r>
          </a:p>
          <a:p>
            <a:pPr lvl="1" rtl="0"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Synchronization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MPI_Barrier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after each iteration.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Challenges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rtl="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Communication overhead for cross-node updates.</a:t>
            </a:r>
          </a:p>
          <a:p>
            <a:pPr lvl="1" rtl="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Load imbalance if changes unevenly affect partitions.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047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75</TotalTime>
  <Words>1042</Words>
  <Application>Microsoft Office PowerPoint</Application>
  <PresentationFormat>Widescreen</PresentationFormat>
  <Paragraphs>148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Wingdings</vt:lpstr>
      <vt:lpstr>Wingdings 3</vt:lpstr>
      <vt:lpstr>Ion</vt:lpstr>
      <vt:lpstr>A Parallel Algorithm Template for Updating Single-Source Shortest Paths in Large-Scale Dynamic Networks </vt:lpstr>
      <vt:lpstr>Introduction</vt:lpstr>
      <vt:lpstr>Key Contributions </vt:lpstr>
      <vt:lpstr>Background </vt:lpstr>
      <vt:lpstr>Proposed Algorithm </vt:lpstr>
      <vt:lpstr>Implementation Details </vt:lpstr>
      <vt:lpstr>Experimental Results </vt:lpstr>
      <vt:lpstr>Proposed Parallelization Strategy </vt:lpstr>
      <vt:lpstr>MPI (Inter-Node Communication) </vt:lpstr>
      <vt:lpstr>OpenMP (Intra-Node Parallelism) </vt:lpstr>
      <vt:lpstr>METIS (Graph Partitioning) </vt:lpstr>
      <vt:lpstr>Parallelization Workflow </vt:lpstr>
      <vt:lpstr>Expected Benefits and Challenges </vt:lpstr>
      <vt:lpstr>Any Questions 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Ibrahim Malik</dc:creator>
  <cp:lastModifiedBy>Ibrahim Malik</cp:lastModifiedBy>
  <cp:revision>4</cp:revision>
  <dcterms:created xsi:type="dcterms:W3CDTF">2025-04-20T06:46:05Z</dcterms:created>
  <dcterms:modified xsi:type="dcterms:W3CDTF">2025-04-20T08:01:30Z</dcterms:modified>
</cp:coreProperties>
</file>