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9" r:id="rId5"/>
    <p:sldId id="261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88B"/>
    <a:srgbClr val="0000CC"/>
    <a:srgbClr val="1D3A00"/>
    <a:srgbClr val="FF856D"/>
    <a:srgbClr val="FF2549"/>
    <a:srgbClr val="003635"/>
    <a:srgbClr val="005856"/>
    <a:srgbClr val="9EFF29"/>
    <a:srgbClr val="007033"/>
    <a:srgbClr val="5EE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445" y="3163529"/>
            <a:ext cx="8074741" cy="89227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4070547"/>
            <a:ext cx="8104237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4" y="246460"/>
            <a:ext cx="8214852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01994"/>
            <a:ext cx="8246070" cy="366032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57191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42" y="1177436"/>
            <a:ext cx="6594035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69" y="227401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71166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43563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471166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43563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736" y="3305484"/>
            <a:ext cx="3647472" cy="1069258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 Cars analysis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6962"/>
            <a:ext cx="8214852" cy="763526"/>
          </a:xfrm>
        </p:spPr>
        <p:txBody>
          <a:bodyPr>
            <a:normAutofit/>
          </a:bodyPr>
          <a:lstStyle/>
          <a:p>
            <a:r>
              <a:rPr lang="en-US" dirty="0"/>
              <a:t>Introduction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488"/>
            <a:ext cx="9606708" cy="41630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BE48E1-DFA4-16FA-9BEE-C3AA8F6CC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1630832"/>
            <a:ext cx="91439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dataset provides detailed information on 103 electric car models, focusing on various technical and performance aspects. It includes data points such as the </a:t>
            </a:r>
            <a:r>
              <a:rPr lang="en-US" b="1" dirty="0">
                <a:solidFill>
                  <a:schemeClr val="bg1"/>
                </a:solidFill>
              </a:rPr>
              <a:t>brand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1"/>
                </a:solidFill>
              </a:rPr>
              <a:t> of each car, its </a:t>
            </a:r>
            <a:r>
              <a:rPr lang="en-US" b="1" dirty="0">
                <a:solidFill>
                  <a:schemeClr val="bg1"/>
                </a:solidFill>
              </a:rPr>
              <a:t>acceleration</a:t>
            </a:r>
            <a:r>
              <a:rPr lang="en-US" dirty="0">
                <a:solidFill>
                  <a:schemeClr val="bg1"/>
                </a:solidFill>
              </a:rPr>
              <a:t> (time to reach 100 km/h), </a:t>
            </a:r>
            <a:r>
              <a:rPr lang="en-US" b="1" dirty="0">
                <a:solidFill>
                  <a:schemeClr val="bg1"/>
                </a:solidFill>
              </a:rPr>
              <a:t>top speed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>
                <a:solidFill>
                  <a:schemeClr val="bg1"/>
                </a:solidFill>
              </a:rPr>
              <a:t> (distance it can travel on a full charge). Additionally, it features efficiency metrics like </a:t>
            </a:r>
            <a:r>
              <a:rPr lang="en-US" b="1" dirty="0">
                <a:solidFill>
                  <a:schemeClr val="bg1"/>
                </a:solidFill>
              </a:rPr>
              <a:t>energy consumption per kilometer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fast charging capabilities</a:t>
            </a:r>
            <a:r>
              <a:rPr lang="en-US" dirty="0">
                <a:solidFill>
                  <a:schemeClr val="bg1"/>
                </a:solidFill>
              </a:rPr>
              <a:t>, and whether the car supports rapid charging. The dataset also covers </a:t>
            </a:r>
            <a:r>
              <a:rPr lang="en-US" b="1" dirty="0">
                <a:solidFill>
                  <a:schemeClr val="bg1"/>
                </a:solidFill>
              </a:rPr>
              <a:t>powertrain types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plug types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body styles</a:t>
            </a:r>
            <a:r>
              <a:rPr lang="en-US" dirty="0">
                <a:solidFill>
                  <a:schemeClr val="bg1"/>
                </a:solidFill>
              </a:rPr>
              <a:t>, along with essential consumer-focused details like </a:t>
            </a:r>
            <a:r>
              <a:rPr lang="en-US" b="1" dirty="0">
                <a:solidFill>
                  <a:schemeClr val="bg1"/>
                </a:solidFill>
              </a:rPr>
              <a:t>seating capacity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price in euros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This information is valuable for comparing electric car models in terms of performance, cost-efficiency, and technology, helping users make informed decisions about electric vehicle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D193-EDAB-0D28-3397-AEA9E012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Navigator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707D-08B1-A926-5E37-BFA765F8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Amit :</a:t>
            </a:r>
            <a:r>
              <a:rPr lang="ar-EG" dirty="0"/>
              <a:t> </a:t>
            </a:r>
            <a:r>
              <a:rPr lang="en-US" dirty="0"/>
              <a:t>Makes you go to the official page</a:t>
            </a:r>
          </a:p>
          <a:p>
            <a:endParaRPr lang="ar-EG" dirty="0"/>
          </a:p>
          <a:p>
            <a:r>
              <a:rPr lang="en-US" dirty="0"/>
              <a:t>Overview : Makes you go the page Overview </a:t>
            </a:r>
          </a:p>
          <a:p>
            <a:endParaRPr lang="en-US" dirty="0"/>
          </a:p>
          <a:p>
            <a:r>
              <a:rPr lang="en-US" dirty="0"/>
              <a:t>Sales : Makes you go the page Sales </a:t>
            </a:r>
          </a:p>
          <a:p>
            <a:endParaRPr lang="en-US" dirty="0"/>
          </a:p>
          <a:p>
            <a:r>
              <a:rPr lang="en-US" dirty="0"/>
              <a:t>Details : Makes you go the page details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7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C038FF-3145-8063-E567-E90CE741F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642"/>
            <a:ext cx="7261799" cy="753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6FEF8E3-51F7-3FCA-A6CA-F6EFB98C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6" y="1167571"/>
            <a:ext cx="5277587" cy="19052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A635DD-3A4B-5149-757E-DFD1A8C99DF0}"/>
              </a:ext>
            </a:extLst>
          </p:cNvPr>
          <p:cNvSpPr txBox="1"/>
          <p:nvPr/>
        </p:nvSpPr>
        <p:spPr>
          <a:xfrm>
            <a:off x="231354" y="3690651"/>
            <a:ext cx="673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chart suggests that Tesla is the most popular brand among the customers represented in the data, while Ford and Skoda are the least popular.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9BC1EC9C-39F8-FE96-0BAF-FEEF64A1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" y="0"/>
            <a:ext cx="6984694" cy="1931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03C3F-5A75-3C40-5A5B-B277F4F82C2F}"/>
              </a:ext>
            </a:extLst>
          </p:cNvPr>
          <p:cNvSpPr txBox="1"/>
          <p:nvPr/>
        </p:nvSpPr>
        <p:spPr>
          <a:xfrm>
            <a:off x="418641" y="2346593"/>
            <a:ext cx="5916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chart provides a visual representation of how sales volume changed over the year. This information can be useful for understanding seasonal trends and making informed business decisions.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EF6E42-26FF-4B4D-0DE8-C1911BA866C0}"/>
              </a:ext>
            </a:extLst>
          </p:cNvPr>
          <p:cNvSpPr txBox="1"/>
          <p:nvPr/>
        </p:nvSpPr>
        <p:spPr>
          <a:xfrm>
            <a:off x="418641" y="3789802"/>
            <a:ext cx="4527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Don’t Forget click up and Down</a:t>
            </a:r>
          </a:p>
        </p:txBody>
      </p:sp>
    </p:spTree>
    <p:extLst>
      <p:ext uri="{BB962C8B-B14F-4D97-AF65-F5344CB8AC3E}">
        <p14:creationId xmlns:p14="http://schemas.microsoft.com/office/powerpoint/2010/main" val="244714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payment method&#10;&#10;Description automatically generated">
            <a:extLst>
              <a:ext uri="{FF2B5EF4-FFF2-40B4-BE49-F238E27FC236}">
                <a16:creationId xmlns:a16="http://schemas.microsoft.com/office/drawing/2014/main" id="{8480B53D-5CE7-82B6-8969-4E190C7FF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8950" cy="2085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diagram with numbers and a pie chart&#10;&#10;Description automatically generated">
            <a:extLst>
              <a:ext uri="{FF2B5EF4-FFF2-40B4-BE49-F238E27FC236}">
                <a16:creationId xmlns:a16="http://schemas.microsoft.com/office/drawing/2014/main" id="{97A647E8-FCD0-6A7F-C7C8-F7B161729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2" y="152400"/>
            <a:ext cx="2819400" cy="1933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91647B-DBEB-CE3A-20A4-DC42EC1F3953}"/>
              </a:ext>
            </a:extLst>
          </p:cNvPr>
          <p:cNvSpPr txBox="1"/>
          <p:nvPr/>
        </p:nvSpPr>
        <p:spPr>
          <a:xfrm>
            <a:off x="154237" y="2085975"/>
            <a:ext cx="6676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1.The chart shows that cash and installment payments are both popular in all four countries, but the proportions vary. Italy and Poland have a higher overall volume of payments and a more balanced distribution between payment methods, while Sweden and France have lower volumes and a slightly more skewed distribution.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579E88-5C14-45A2-2F0E-51FBB53D6EAB}"/>
              </a:ext>
            </a:extLst>
          </p:cNvPr>
          <p:cNvSpPr txBox="1"/>
          <p:nvPr/>
        </p:nvSpPr>
        <p:spPr>
          <a:xfrm>
            <a:off x="154237" y="3718508"/>
            <a:ext cx="6081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2.The chart shows that installment payments are the most popular method among the orders analyzed,</a:t>
            </a:r>
          </a:p>
          <a:p>
            <a:r>
              <a:rPr lang="en-US" dirty="0">
                <a:solidFill>
                  <a:schemeClr val="bg1"/>
                </a:solidFill>
              </a:rPr>
              <a:t> followed by cash payments. The remaining payment methods have a more balanced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5971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382B3346-A7E7-E5DA-6C40-66A73AFF8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922"/>
            <a:ext cx="3668617" cy="2009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graph showing the number of numbers&#10;&#10;Description automatically generated">
            <a:extLst>
              <a:ext uri="{FF2B5EF4-FFF2-40B4-BE49-F238E27FC236}">
                <a16:creationId xmlns:a16="http://schemas.microsoft.com/office/drawing/2014/main" id="{FE592177-9AE9-1989-089B-9DA62D058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18" y="299922"/>
            <a:ext cx="3426246" cy="2009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93877-2392-7EAF-C27C-AA16F6E9C20A}"/>
              </a:ext>
            </a:extLst>
          </p:cNvPr>
          <p:cNvSpPr txBox="1"/>
          <p:nvPr/>
        </p:nvSpPr>
        <p:spPr>
          <a:xfrm>
            <a:off x="286439" y="2571750"/>
            <a:ext cx="6092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1.The chart shows that the number of brands remains relatively consistent throughout the year, while the number of customers fluctuates. There is a general correlation between the two, but other factors may also influence the number of customers.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DA07C-A7A5-4CF0-1F7C-7F75620ADF70}"/>
              </a:ext>
            </a:extLst>
          </p:cNvPr>
          <p:cNvSpPr txBox="1"/>
          <p:nvPr/>
        </p:nvSpPr>
        <p:spPr>
          <a:xfrm>
            <a:off x="286439" y="3855904"/>
            <a:ext cx="5299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2.The chart reveals that the e-Soul 64 is the most popular car model, followed by other electric vehicles. Some less popular models may need further analysis to understand their market position.</a:t>
            </a:r>
          </a:p>
        </p:txBody>
      </p:sp>
    </p:spTree>
    <p:extLst>
      <p:ext uri="{BB962C8B-B14F-4D97-AF65-F5344CB8AC3E}">
        <p14:creationId xmlns:p14="http://schemas.microsoft.com/office/powerpoint/2010/main" val="416366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26CD9-E587-EA0F-46DA-DDD7AF4A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155"/>
            <a:ext cx="3977089" cy="1613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F7723-F0E7-A00F-CC73-CE86D2E73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284" y="369155"/>
            <a:ext cx="3124636" cy="16138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6FC3D3-7A65-798A-7CC6-C859DD740958}"/>
              </a:ext>
            </a:extLst>
          </p:cNvPr>
          <p:cNvSpPr txBox="1"/>
          <p:nvPr/>
        </p:nvSpPr>
        <p:spPr>
          <a:xfrm>
            <a:off x="264405" y="2129030"/>
            <a:ext cx="5673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1.The chart illustrates the efficiency and plug types of various car models, revealing that most have high efficiency while showcasing a range of plug types. This information aids in assessing compatibility with charging infrastructure and helps consumers make informed purchasing choices.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4B589-286A-7A06-C2DF-051C039A8181}"/>
              </a:ext>
            </a:extLst>
          </p:cNvPr>
          <p:cNvSpPr txBox="1"/>
          <p:nvPr/>
        </p:nvSpPr>
        <p:spPr>
          <a:xfrm>
            <a:off x="264405" y="3883356"/>
            <a:ext cx="545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2.The chart shows Tesla as the most represented brand, followed by BMW, Audi, Mercedes, and Volkswagen, along with insights on body styles and seating across these brands.</a:t>
            </a:r>
          </a:p>
        </p:txBody>
      </p:sp>
    </p:spTree>
    <p:extLst>
      <p:ext uri="{BB962C8B-B14F-4D97-AF65-F5344CB8AC3E}">
        <p14:creationId xmlns:p14="http://schemas.microsoft.com/office/powerpoint/2010/main" val="72261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the price of a car&#10;&#10;Description automatically generated">
            <a:extLst>
              <a:ext uri="{FF2B5EF4-FFF2-40B4-BE49-F238E27FC236}">
                <a16:creationId xmlns:a16="http://schemas.microsoft.com/office/drawing/2014/main" id="{B4218A5C-B4A6-C01C-63FB-8A2649FB6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955055" cy="20116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6B84E-98F1-13C8-F8D4-0E760C9EA672}"/>
              </a:ext>
            </a:extLst>
          </p:cNvPr>
          <p:cNvSpPr txBox="1"/>
          <p:nvPr/>
        </p:nvSpPr>
        <p:spPr>
          <a:xfrm>
            <a:off x="363557" y="2247441"/>
            <a:ext cx="591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283F2-098A-7A37-F8B4-E7E50C6216FB}"/>
              </a:ext>
            </a:extLst>
          </p:cNvPr>
          <p:cNvSpPr txBox="1"/>
          <p:nvPr/>
        </p:nvSpPr>
        <p:spPr>
          <a:xfrm>
            <a:off x="187288" y="2176098"/>
            <a:ext cx="5464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1.The chart shows that there is a wide range of prices and top speeds among the car models analyzed.</a:t>
            </a:r>
          </a:p>
          <a:p>
            <a:r>
              <a:rPr lang="en-US" dirty="0">
                <a:solidFill>
                  <a:schemeClr val="bg1"/>
                </a:solidFill>
              </a:rPr>
              <a:t> While there is a general correlation between price and top speed, there are also some variations, we show </a:t>
            </a:r>
          </a:p>
          <a:p>
            <a:r>
              <a:rPr lang="en-US" dirty="0">
                <a:solidFill>
                  <a:schemeClr val="bg1"/>
                </a:solidFill>
              </a:rPr>
              <a:t>Roadster have max price and top speed.</a:t>
            </a:r>
          </a:p>
        </p:txBody>
      </p:sp>
      <p:pic>
        <p:nvPicPr>
          <p:cNvPr id="12" name="Picture 11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E0B38CB1-2353-1806-69D5-7CB7A54A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55" y="0"/>
            <a:ext cx="3151741" cy="20116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9BB785-CD6E-B861-5DF3-144A0063D52C}"/>
              </a:ext>
            </a:extLst>
          </p:cNvPr>
          <p:cNvSpPr txBox="1"/>
          <p:nvPr/>
        </p:nvSpPr>
        <p:spPr>
          <a:xfrm>
            <a:off x="275422" y="3653426"/>
            <a:ext cx="6555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2.The chart shows that Tesla and Lucid have the highest maximum range among the brands analyzed.</a:t>
            </a:r>
          </a:p>
          <a:p>
            <a:r>
              <a:rPr lang="en-US" dirty="0">
                <a:solidFill>
                  <a:schemeClr val="bg1"/>
                </a:solidFill>
              </a:rPr>
              <a:t> The chart also demonstrates the distribution of powertrain types across the different brands</a:t>
            </a:r>
          </a:p>
        </p:txBody>
      </p:sp>
    </p:spTree>
    <p:extLst>
      <p:ext uri="{BB962C8B-B14F-4D97-AF65-F5344CB8AC3E}">
        <p14:creationId xmlns:p14="http://schemas.microsoft.com/office/powerpoint/2010/main" val="293916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</Words>
  <Application>Microsoft Office PowerPoint</Application>
  <PresentationFormat>On-screen Show (16:9)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Electric Cars analysis</vt:lpstr>
      <vt:lpstr>Introduction to data</vt:lpstr>
      <vt:lpstr>Page Navigator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2024-09-21T02:21:30Z</dcterms:modified>
</cp:coreProperties>
</file>