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530" r:id="rId5"/>
    <p:sldId id="531" r:id="rId6"/>
    <p:sldId id="533" r:id="rId7"/>
    <p:sldId id="556" r:id="rId8"/>
    <p:sldId id="559" r:id="rId9"/>
    <p:sldId id="558" r:id="rId10"/>
    <p:sldId id="539" r:id="rId11"/>
    <p:sldId id="554" r:id="rId12"/>
    <p:sldId id="538" r:id="rId13"/>
    <p:sldId id="545" r:id="rId14"/>
    <p:sldId id="547" r:id="rId15"/>
    <p:sldId id="561" r:id="rId16"/>
    <p:sldId id="548" r:id="rId17"/>
    <p:sldId id="562" r:id="rId18"/>
    <p:sldId id="549" r:id="rId19"/>
    <p:sldId id="563" r:id="rId20"/>
    <p:sldId id="557" r:id="rId21"/>
    <p:sldId id="564" r:id="rId22"/>
    <p:sldId id="555" r:id="rId23"/>
    <p:sldId id="551" r:id="rId24"/>
    <p:sldId id="552" r:id="rId25"/>
    <p:sldId id="553" r:id="rId26"/>
    <p:sldId id="54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75044-1B8A-4EEA-BF2E-F14501B68C0F}">
          <p14:sldIdLst>
            <p14:sldId id="530"/>
            <p14:sldId id="531"/>
            <p14:sldId id="533"/>
            <p14:sldId id="556"/>
            <p14:sldId id="559"/>
            <p14:sldId id="558"/>
            <p14:sldId id="539"/>
            <p14:sldId id="554"/>
            <p14:sldId id="538"/>
            <p14:sldId id="545"/>
            <p14:sldId id="547"/>
            <p14:sldId id="561"/>
            <p14:sldId id="548"/>
            <p14:sldId id="562"/>
            <p14:sldId id="549"/>
            <p14:sldId id="563"/>
            <p14:sldId id="557"/>
            <p14:sldId id="564"/>
            <p14:sldId id="555"/>
            <p14:sldId id="551"/>
            <p14:sldId id="552"/>
            <p14:sldId id="553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422"/>
  </p:normalViewPr>
  <p:slideViewPr>
    <p:cSldViewPr snapToGrid="0">
      <p:cViewPr varScale="1">
        <p:scale>
          <a:sx n="64" d="100"/>
          <a:sy n="64" d="100"/>
        </p:scale>
        <p:origin x="4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Code </a:t>
            </a:r>
            <a:br>
              <a:rPr lang="en-US" dirty="0"/>
            </a:br>
            <a:r>
              <a:rPr lang="en-US" dirty="0" err="1"/>
              <a:t>Memsim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 Shaherier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86691"/>
            <a:ext cx="8878824" cy="682844"/>
          </a:xfrm>
        </p:spPr>
        <p:txBody>
          <a:bodyPr/>
          <a:lstStyle/>
          <a:p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Memory Allocation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892808"/>
            <a:ext cx="3414499" cy="4314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Case 1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When the doubly Linked list is empty and the set for free space is empty. </a:t>
            </a:r>
          </a:p>
          <a:p>
            <a:pPr marL="342900" indent="-342900">
              <a:buAutoNum type="arabicParenR"/>
            </a:pPr>
            <a:r>
              <a:rPr lang="en-US" dirty="0">
                <a:latin typeface="Söhne"/>
              </a:rPr>
              <a:t>Determine the pages required based on request and determine the total size</a:t>
            </a:r>
          </a:p>
          <a:p>
            <a:pPr marL="342900" indent="-342900">
              <a:buAutoNum type="arabicParenR"/>
            </a:pPr>
            <a:r>
              <a:rPr lang="en-US" dirty="0">
                <a:latin typeface="Söhne"/>
              </a:rPr>
              <a:t>Push the newly requested page size in the link-list and since the node is free its add to the set </a:t>
            </a:r>
          </a:p>
          <a:p>
            <a:pPr marL="342900" indent="-342900">
              <a:buAutoNum type="arabicParenR"/>
            </a:pPr>
            <a:r>
              <a:rPr lang="en-US" dirty="0">
                <a:latin typeface="Söhne"/>
              </a:rPr>
              <a:t>I also need to track the largest free node and the pages the system is requesting.</a:t>
            </a:r>
          </a:p>
          <a:p>
            <a:pPr marL="342900" indent="-342900">
              <a:buAutoNum type="arabicParenR"/>
            </a:pPr>
            <a:endParaRPr lang="en-CA" dirty="0">
              <a:latin typeface="Söhne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BBAD65-51AE-F78E-D076-205CF53A5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758369" y="1957388"/>
            <a:ext cx="4748788" cy="42497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6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58982"/>
            <a:ext cx="8878824" cy="673608"/>
          </a:xfrm>
        </p:spPr>
        <p:txBody>
          <a:bodyPr/>
          <a:lstStyle/>
          <a:p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Memory Allocation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892808"/>
            <a:ext cx="4416673" cy="4314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Case 2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When the set is empty which mean there is no free space but there are node/ partition, so the link-list is not empty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Determine the pages required based on request and determine the total size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 The new requested space will be appended at the end of link-list and to get the address, I was required the last node.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Add the request space to the set that store free nodes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I also needed to track the largest free node and the pages the system is requesting.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Söhne"/>
            </a:endParaRP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en-CA" dirty="0">
              <a:latin typeface="Söhne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BBAD65-51AE-F78E-D076-205CF53A5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6239136" y="1957099"/>
            <a:ext cx="4748788" cy="42497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926034-0442-B13D-5D10-3F558DDD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CC405-B509-548C-96C1-B41F35E1F302}"/>
              </a:ext>
            </a:extLst>
          </p:cNvPr>
          <p:cNvSpPr txBox="1"/>
          <p:nvPr/>
        </p:nvSpPr>
        <p:spPr>
          <a:xfrm>
            <a:off x="1117600" y="646545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 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47F27-DB1F-2931-9CB4-D0639F692921}"/>
              </a:ext>
            </a:extLst>
          </p:cNvPr>
          <p:cNvSpPr txBox="1"/>
          <p:nvPr/>
        </p:nvSpPr>
        <p:spPr>
          <a:xfrm>
            <a:off x="1006302" y="2643012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Linked-list (chuck)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66771-5318-63D1-A74F-7E258FDA9CCF}"/>
              </a:ext>
            </a:extLst>
          </p:cNvPr>
          <p:cNvSpPr txBox="1"/>
          <p:nvPr/>
        </p:nvSpPr>
        <p:spPr>
          <a:xfrm>
            <a:off x="7579805" y="2643012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(Free chuck)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8AA7F-49F4-1ACA-696A-454F60F66B35}"/>
              </a:ext>
            </a:extLst>
          </p:cNvPr>
          <p:cNvSpPr/>
          <p:nvPr/>
        </p:nvSpPr>
        <p:spPr>
          <a:xfrm>
            <a:off x="1191291" y="3377695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1</a:t>
            </a:r>
          </a:p>
          <a:p>
            <a:pPr algn="ctr"/>
            <a:r>
              <a:rPr lang="en-US" sz="1100" dirty="0"/>
              <a:t>Size: 20</a:t>
            </a:r>
          </a:p>
          <a:p>
            <a:pPr algn="ctr"/>
            <a:r>
              <a:rPr lang="en-US" sz="1100" dirty="0"/>
              <a:t>Address: 0</a:t>
            </a:r>
            <a:endParaRPr lang="en-CA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8CBC2-B5C5-C643-CA03-A7C0EE16D8DA}"/>
              </a:ext>
            </a:extLst>
          </p:cNvPr>
          <p:cNvSpPr txBox="1"/>
          <p:nvPr/>
        </p:nvSpPr>
        <p:spPr>
          <a:xfrm>
            <a:off x="1117600" y="1196562"/>
            <a:ext cx="48860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Assumption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Inputs: Page size = 50;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Linked-list has nodes from before and Set is empty( no free space)</a:t>
            </a:r>
          </a:p>
          <a:p>
            <a:r>
              <a:rPr lang="en-US" sz="1400" dirty="0">
                <a:solidFill>
                  <a:schemeClr val="bg1"/>
                </a:solidFill>
              </a:rPr>
              <a:t>I will allocate 1 60 so I will get two pages of 50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04DB3BCE-FEE3-B333-4B6B-2F4B6559D6AC}"/>
              </a:ext>
            </a:extLst>
          </p:cNvPr>
          <p:cNvSpPr/>
          <p:nvPr/>
        </p:nvSpPr>
        <p:spPr>
          <a:xfrm>
            <a:off x="8143335" y="3377695"/>
            <a:ext cx="293298" cy="979098"/>
          </a:xfrm>
          <a:prstGeom prst="lef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23CA1DE2-3A0B-5CC7-3AA9-8D97FF38EDD6}"/>
              </a:ext>
            </a:extLst>
          </p:cNvPr>
          <p:cNvSpPr/>
          <p:nvPr/>
        </p:nvSpPr>
        <p:spPr>
          <a:xfrm>
            <a:off x="11205713" y="3377695"/>
            <a:ext cx="293298" cy="1091242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2F4D-C9FA-7B6C-22B0-E82264244A24}"/>
              </a:ext>
            </a:extLst>
          </p:cNvPr>
          <p:cNvSpPr/>
          <p:nvPr/>
        </p:nvSpPr>
        <p:spPr>
          <a:xfrm>
            <a:off x="2798064" y="3377695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2</a:t>
            </a:r>
          </a:p>
          <a:p>
            <a:pPr algn="ctr"/>
            <a:r>
              <a:rPr lang="en-US" sz="1100" dirty="0"/>
              <a:t>Size: 30</a:t>
            </a:r>
          </a:p>
          <a:p>
            <a:pPr algn="ctr"/>
            <a:r>
              <a:rPr lang="en-US" sz="1100" dirty="0"/>
              <a:t>Address: 20</a:t>
            </a:r>
            <a:endParaRPr lang="en-CA" sz="11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AB992E3-9DE8-4430-9A01-30D79EC9D12F}"/>
              </a:ext>
            </a:extLst>
          </p:cNvPr>
          <p:cNvSpPr/>
          <p:nvPr/>
        </p:nvSpPr>
        <p:spPr>
          <a:xfrm>
            <a:off x="3303917" y="2643012"/>
            <a:ext cx="457200" cy="7346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58FEB-EB47-F4F2-0071-4273C78BD4F7}"/>
              </a:ext>
            </a:extLst>
          </p:cNvPr>
          <p:cNvSpPr/>
          <p:nvPr/>
        </p:nvSpPr>
        <p:spPr>
          <a:xfrm>
            <a:off x="4384709" y="3377694"/>
            <a:ext cx="3036920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100</a:t>
            </a:r>
          </a:p>
          <a:p>
            <a:pPr algn="ctr"/>
            <a:r>
              <a:rPr lang="en-US" sz="1100" dirty="0"/>
              <a:t>Address: 50</a:t>
            </a:r>
            <a:endParaRPr lang="en-CA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23018D-FCD4-B2C0-E660-97ED00D25313}"/>
              </a:ext>
            </a:extLst>
          </p:cNvPr>
          <p:cNvSpPr/>
          <p:nvPr/>
        </p:nvSpPr>
        <p:spPr>
          <a:xfrm>
            <a:off x="8264173" y="3561942"/>
            <a:ext cx="1788332" cy="6888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100</a:t>
            </a:r>
          </a:p>
          <a:p>
            <a:pPr algn="ctr"/>
            <a:r>
              <a:rPr lang="en-US" sz="1100" dirty="0"/>
              <a:t>Address: 50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9040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26654"/>
            <a:ext cx="8878824" cy="655135"/>
          </a:xfrm>
        </p:spPr>
        <p:txBody>
          <a:bodyPr/>
          <a:lstStyle/>
          <a:p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Memory Allocation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973" y="1913684"/>
            <a:ext cx="5106027" cy="4314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Case 3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When there are free Nodes in set and when there are Nodes/ partition in linked link.</a:t>
            </a:r>
          </a:p>
          <a:p>
            <a:pPr marL="342900" indent="-342900">
              <a:buAutoNum type="arabicParenR"/>
            </a:pPr>
            <a:r>
              <a:rPr lang="en-US" dirty="0">
                <a:latin typeface="Söhne"/>
              </a:rPr>
              <a:t>Get the largest free node from set</a:t>
            </a:r>
          </a:p>
          <a:p>
            <a:pPr marL="342900" indent="-342900">
              <a:buAutoNum type="arabicParenR"/>
            </a:pPr>
            <a:r>
              <a:rPr lang="en-US" dirty="0">
                <a:latin typeface="Söhne"/>
              </a:rPr>
              <a:t>Check if that node satisfies the requested node</a:t>
            </a:r>
            <a:endParaRPr lang="en-CA" dirty="0">
              <a:latin typeface="Söhne"/>
            </a:endParaRPr>
          </a:p>
          <a:p>
            <a:pPr marL="342900" indent="-342900">
              <a:buAutoNum type="arabicParenR"/>
            </a:pPr>
            <a:r>
              <a:rPr lang="en-CA" dirty="0">
                <a:latin typeface="Söhne"/>
              </a:rPr>
              <a:t>check if the last element is free</a:t>
            </a:r>
          </a:p>
          <a:p>
            <a:pPr marL="342900" indent="-342900">
              <a:buAutoNum type="arabicParenR"/>
            </a:pPr>
            <a:r>
              <a:rPr lang="en-CA" dirty="0">
                <a:latin typeface="Söhne"/>
              </a:rPr>
              <a:t> if it is free then determine the pages need.</a:t>
            </a:r>
          </a:p>
          <a:p>
            <a:pPr marL="342900" indent="-342900">
              <a:buAutoNum type="arabicParenR"/>
            </a:pPr>
            <a:r>
              <a:rPr lang="en-CA" dirty="0">
                <a:latin typeface="Söhne"/>
              </a:rPr>
              <a:t>Now since I am using the last free node, I remove it from set. </a:t>
            </a:r>
          </a:p>
          <a:p>
            <a:pPr marL="342900" indent="-342900">
              <a:buAutoNum type="arabicParenR"/>
            </a:pPr>
            <a:r>
              <a:rPr lang="en-CA" dirty="0">
                <a:latin typeface="Söhne"/>
              </a:rPr>
              <a:t>Fix the address and size of the node added </a:t>
            </a:r>
          </a:p>
          <a:p>
            <a:pPr marL="342900" indent="-342900">
              <a:buAutoNum type="arabicParenR"/>
            </a:pPr>
            <a:r>
              <a:rPr lang="en-CA" dirty="0">
                <a:latin typeface="Söhne"/>
              </a:rPr>
              <a:t> Set the new largest free node and the page count.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BBAD65-51AE-F78E-D076-205CF53A5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6728604" y="1913684"/>
            <a:ext cx="4643076" cy="430837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6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926034-0442-B13D-5D10-3F558DDD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CC405-B509-548C-96C1-B41F35E1F302}"/>
              </a:ext>
            </a:extLst>
          </p:cNvPr>
          <p:cNvSpPr txBox="1"/>
          <p:nvPr/>
        </p:nvSpPr>
        <p:spPr>
          <a:xfrm>
            <a:off x="1117600" y="646545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 3 part 1 with free last node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47F27-DB1F-2931-9CB4-D0639F692921}"/>
              </a:ext>
            </a:extLst>
          </p:cNvPr>
          <p:cNvSpPr txBox="1"/>
          <p:nvPr/>
        </p:nvSpPr>
        <p:spPr>
          <a:xfrm>
            <a:off x="1006302" y="2643012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Linked-list (chuck)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66771-5318-63D1-A74F-7E258FDA9CCF}"/>
              </a:ext>
            </a:extLst>
          </p:cNvPr>
          <p:cNvSpPr txBox="1"/>
          <p:nvPr/>
        </p:nvSpPr>
        <p:spPr>
          <a:xfrm>
            <a:off x="7579805" y="2643012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(</a:t>
            </a:r>
            <a:r>
              <a:rPr lang="en-US" dirty="0" err="1">
                <a:solidFill>
                  <a:schemeClr val="bg1"/>
                </a:solidFill>
              </a:rPr>
              <a:t>Free_chuck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8AA7F-49F4-1ACA-696A-454F60F66B35}"/>
              </a:ext>
            </a:extLst>
          </p:cNvPr>
          <p:cNvSpPr/>
          <p:nvPr/>
        </p:nvSpPr>
        <p:spPr>
          <a:xfrm>
            <a:off x="1191291" y="3377695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1</a:t>
            </a:r>
          </a:p>
          <a:p>
            <a:pPr algn="ctr"/>
            <a:r>
              <a:rPr lang="en-US" sz="1100" dirty="0"/>
              <a:t>Size: 30</a:t>
            </a:r>
          </a:p>
          <a:p>
            <a:pPr algn="ctr"/>
            <a:r>
              <a:rPr lang="en-US" sz="1100" dirty="0"/>
              <a:t>Address: 0</a:t>
            </a:r>
            <a:endParaRPr lang="en-CA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8CBC2-B5C5-C643-CA03-A7C0EE16D8DA}"/>
              </a:ext>
            </a:extLst>
          </p:cNvPr>
          <p:cNvSpPr txBox="1"/>
          <p:nvPr/>
        </p:nvSpPr>
        <p:spPr>
          <a:xfrm>
            <a:off x="1117600" y="1196562"/>
            <a:ext cx="4886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Assumption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Inputs: Page size = 50;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 have a process that need to allocate memory of size 70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04DB3BCE-FEE3-B333-4B6B-2F4B6559D6AC}"/>
              </a:ext>
            </a:extLst>
          </p:cNvPr>
          <p:cNvSpPr/>
          <p:nvPr/>
        </p:nvSpPr>
        <p:spPr>
          <a:xfrm>
            <a:off x="7487728" y="3429000"/>
            <a:ext cx="293298" cy="979098"/>
          </a:xfrm>
          <a:prstGeom prst="lef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23CA1DE2-3A0B-5CC7-3AA9-8D97FF38EDD6}"/>
              </a:ext>
            </a:extLst>
          </p:cNvPr>
          <p:cNvSpPr/>
          <p:nvPr/>
        </p:nvSpPr>
        <p:spPr>
          <a:xfrm>
            <a:off x="10550106" y="3429000"/>
            <a:ext cx="293298" cy="1091242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A5C636-956B-D7EA-1F20-B559CA597C45}"/>
              </a:ext>
            </a:extLst>
          </p:cNvPr>
          <p:cNvSpPr/>
          <p:nvPr/>
        </p:nvSpPr>
        <p:spPr>
          <a:xfrm>
            <a:off x="2778843" y="3368303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20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C709C6C2-F3CD-9A09-8375-6A07A5635F95}"/>
              </a:ext>
            </a:extLst>
          </p:cNvPr>
          <p:cNvSpPr/>
          <p:nvPr/>
        </p:nvSpPr>
        <p:spPr>
          <a:xfrm>
            <a:off x="3459192" y="4408098"/>
            <a:ext cx="353683" cy="53483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6FEC765-2787-F5AE-28F8-32FCBCC08A4A}"/>
              </a:ext>
            </a:extLst>
          </p:cNvPr>
          <p:cNvSpPr/>
          <p:nvPr/>
        </p:nvSpPr>
        <p:spPr>
          <a:xfrm>
            <a:off x="7844317" y="4435538"/>
            <a:ext cx="353683" cy="53483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78303-D324-0D65-582F-98FD957BCAA9}"/>
              </a:ext>
            </a:extLst>
          </p:cNvPr>
          <p:cNvSpPr txBox="1"/>
          <p:nvPr/>
        </p:nvSpPr>
        <p:spPr>
          <a:xfrm>
            <a:off x="3877544" y="4556308"/>
            <a:ext cx="940279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ED6FD-BF2C-3CA4-99CF-28A9EF066866}"/>
              </a:ext>
            </a:extLst>
          </p:cNvPr>
          <p:cNvSpPr txBox="1"/>
          <p:nvPr/>
        </p:nvSpPr>
        <p:spPr>
          <a:xfrm>
            <a:off x="8198000" y="4910562"/>
            <a:ext cx="33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Size &gt; largest free size so need to request more pages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E9EAB-1CDA-0A21-2688-A1141960C8E1}"/>
              </a:ext>
            </a:extLst>
          </p:cNvPr>
          <p:cNvSpPr/>
          <p:nvPr/>
        </p:nvSpPr>
        <p:spPr>
          <a:xfrm>
            <a:off x="2770286" y="3368303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70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B3274-E017-2CFC-5211-3FAFFBCF417D}"/>
              </a:ext>
            </a:extLst>
          </p:cNvPr>
          <p:cNvSpPr/>
          <p:nvPr/>
        </p:nvSpPr>
        <p:spPr>
          <a:xfrm>
            <a:off x="7634377" y="3560892"/>
            <a:ext cx="882708" cy="637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20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9133D-F764-7E99-23CC-D3E884402209}"/>
              </a:ext>
            </a:extLst>
          </p:cNvPr>
          <p:cNvSpPr/>
          <p:nvPr/>
        </p:nvSpPr>
        <p:spPr>
          <a:xfrm>
            <a:off x="7579805" y="3544715"/>
            <a:ext cx="958917" cy="67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70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52340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  <p:bldP spid="15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636663"/>
          </a:xfrm>
        </p:spPr>
        <p:txBody>
          <a:bodyPr/>
          <a:lstStyle/>
          <a:p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Memory Allocation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892808"/>
            <a:ext cx="3414499" cy="4314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Continuation of Case 3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If the last element node is Occupied.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Determine the pages and the size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Determine the address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Push the requested free Node to the linked list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öhne"/>
              </a:rPr>
              <a:t>Push the free node to the Set</a:t>
            </a:r>
          </a:p>
          <a:p>
            <a:pPr marL="342900" indent="-342900">
              <a:buFont typeface="+mj-lt"/>
              <a:buAutoNum type="arabicParenR"/>
            </a:pPr>
            <a:r>
              <a:rPr lang="en-CA" dirty="0">
                <a:latin typeface="Söhne"/>
              </a:rPr>
              <a:t>Set the new largest free node and the page count.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en-CA" dirty="0">
              <a:latin typeface="Söhne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BBAD65-51AE-F78E-D076-205CF53A5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758368" y="1819564"/>
            <a:ext cx="4897319" cy="454429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926034-0442-B13D-5D10-3F558DDD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CC405-B509-548C-96C1-B41F35E1F302}"/>
              </a:ext>
            </a:extLst>
          </p:cNvPr>
          <p:cNvSpPr txBox="1"/>
          <p:nvPr/>
        </p:nvSpPr>
        <p:spPr>
          <a:xfrm>
            <a:off x="1117600" y="646545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 3 part 2 where last node is not free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47F27-DB1F-2931-9CB4-D0639F692921}"/>
              </a:ext>
            </a:extLst>
          </p:cNvPr>
          <p:cNvSpPr txBox="1"/>
          <p:nvPr/>
        </p:nvSpPr>
        <p:spPr>
          <a:xfrm>
            <a:off x="1006302" y="2643012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Linked-list (chuck)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66771-5318-63D1-A74F-7E258FDA9CCF}"/>
              </a:ext>
            </a:extLst>
          </p:cNvPr>
          <p:cNvSpPr txBox="1"/>
          <p:nvPr/>
        </p:nvSpPr>
        <p:spPr>
          <a:xfrm>
            <a:off x="8390688" y="2621644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(</a:t>
            </a:r>
            <a:r>
              <a:rPr lang="en-US" dirty="0" err="1">
                <a:solidFill>
                  <a:schemeClr val="bg1"/>
                </a:solidFill>
              </a:rPr>
              <a:t>Free_chuck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8AA7F-49F4-1ACA-696A-454F60F66B35}"/>
              </a:ext>
            </a:extLst>
          </p:cNvPr>
          <p:cNvSpPr/>
          <p:nvPr/>
        </p:nvSpPr>
        <p:spPr>
          <a:xfrm>
            <a:off x="1191291" y="3377695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1</a:t>
            </a:r>
          </a:p>
          <a:p>
            <a:pPr algn="ctr"/>
            <a:r>
              <a:rPr lang="en-US" sz="1100" dirty="0"/>
              <a:t>Size: 30</a:t>
            </a:r>
          </a:p>
          <a:p>
            <a:pPr algn="ctr"/>
            <a:r>
              <a:rPr lang="en-US" sz="1100" dirty="0"/>
              <a:t>Address: 0</a:t>
            </a:r>
            <a:endParaRPr lang="en-CA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8CBC2-B5C5-C643-CA03-A7C0EE16D8DA}"/>
              </a:ext>
            </a:extLst>
          </p:cNvPr>
          <p:cNvSpPr txBox="1"/>
          <p:nvPr/>
        </p:nvSpPr>
        <p:spPr>
          <a:xfrm>
            <a:off x="1117600" y="1196562"/>
            <a:ext cx="48860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Assumption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Inputs: Page size = 50;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 have a process that need to allocate memory of size 70 as 2 pages = 100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04DB3BCE-FEE3-B333-4B6B-2F4B6559D6AC}"/>
              </a:ext>
            </a:extLst>
          </p:cNvPr>
          <p:cNvSpPr/>
          <p:nvPr/>
        </p:nvSpPr>
        <p:spPr>
          <a:xfrm>
            <a:off x="8298611" y="3284482"/>
            <a:ext cx="293298" cy="979098"/>
          </a:xfrm>
          <a:prstGeom prst="lef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23CA1DE2-3A0B-5CC7-3AA9-8D97FF38EDD6}"/>
              </a:ext>
            </a:extLst>
          </p:cNvPr>
          <p:cNvSpPr/>
          <p:nvPr/>
        </p:nvSpPr>
        <p:spPr>
          <a:xfrm>
            <a:off x="11360989" y="3284482"/>
            <a:ext cx="293298" cy="1091242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A5C636-956B-D7EA-1F20-B559CA597C45}"/>
              </a:ext>
            </a:extLst>
          </p:cNvPr>
          <p:cNvSpPr/>
          <p:nvPr/>
        </p:nvSpPr>
        <p:spPr>
          <a:xfrm>
            <a:off x="2778843" y="3368303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20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C709C6C2-F3CD-9A09-8375-6A07A5635F95}"/>
              </a:ext>
            </a:extLst>
          </p:cNvPr>
          <p:cNvSpPr/>
          <p:nvPr/>
        </p:nvSpPr>
        <p:spPr>
          <a:xfrm>
            <a:off x="4642797" y="4375724"/>
            <a:ext cx="353683" cy="53483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6FEC765-2787-F5AE-28F8-32FCBCC08A4A}"/>
              </a:ext>
            </a:extLst>
          </p:cNvPr>
          <p:cNvSpPr/>
          <p:nvPr/>
        </p:nvSpPr>
        <p:spPr>
          <a:xfrm>
            <a:off x="8783097" y="4231206"/>
            <a:ext cx="353683" cy="53483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78303-D324-0D65-582F-98FD957BCAA9}"/>
              </a:ext>
            </a:extLst>
          </p:cNvPr>
          <p:cNvSpPr txBox="1"/>
          <p:nvPr/>
        </p:nvSpPr>
        <p:spPr>
          <a:xfrm>
            <a:off x="5061149" y="4523934"/>
            <a:ext cx="940279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ED6FD-BF2C-3CA4-99CF-28A9EF066866}"/>
              </a:ext>
            </a:extLst>
          </p:cNvPr>
          <p:cNvSpPr txBox="1"/>
          <p:nvPr/>
        </p:nvSpPr>
        <p:spPr>
          <a:xfrm>
            <a:off x="9165932" y="4643143"/>
            <a:ext cx="33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Size &gt; largest free size so need to request more pages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E9EAB-1CDA-0A21-2688-A1141960C8E1}"/>
              </a:ext>
            </a:extLst>
          </p:cNvPr>
          <p:cNvSpPr/>
          <p:nvPr/>
        </p:nvSpPr>
        <p:spPr>
          <a:xfrm>
            <a:off x="4378283" y="3377694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3</a:t>
            </a:r>
          </a:p>
          <a:p>
            <a:pPr algn="ctr"/>
            <a:r>
              <a:rPr lang="en-US" sz="1100" dirty="0"/>
              <a:t>Size: 40</a:t>
            </a:r>
          </a:p>
          <a:p>
            <a:pPr algn="ctr"/>
            <a:r>
              <a:rPr lang="en-US" sz="1100" dirty="0"/>
              <a:t>Address: 50</a:t>
            </a:r>
            <a:endParaRPr lang="en-CA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9133D-F764-7E99-23CC-D3E884402209}"/>
              </a:ext>
            </a:extLst>
          </p:cNvPr>
          <p:cNvSpPr/>
          <p:nvPr/>
        </p:nvSpPr>
        <p:spPr>
          <a:xfrm>
            <a:off x="8442353" y="3437459"/>
            <a:ext cx="958917" cy="673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20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9B94E5-9CBD-0255-630C-DAF3A3D4B714}"/>
              </a:ext>
            </a:extLst>
          </p:cNvPr>
          <p:cNvSpPr/>
          <p:nvPr/>
        </p:nvSpPr>
        <p:spPr>
          <a:xfrm>
            <a:off x="5965835" y="3377474"/>
            <a:ext cx="1495475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100</a:t>
            </a:r>
          </a:p>
          <a:p>
            <a:pPr algn="ctr"/>
            <a:r>
              <a:rPr lang="en-US" sz="1100" dirty="0"/>
              <a:t>Address: 90</a:t>
            </a:r>
            <a:endParaRPr lang="en-CA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FA08D-25A0-10D3-5433-D17193A684B5}"/>
              </a:ext>
            </a:extLst>
          </p:cNvPr>
          <p:cNvSpPr/>
          <p:nvPr/>
        </p:nvSpPr>
        <p:spPr>
          <a:xfrm>
            <a:off x="9533079" y="3416374"/>
            <a:ext cx="958917" cy="637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100</a:t>
            </a:r>
          </a:p>
          <a:p>
            <a:pPr algn="ctr"/>
            <a:r>
              <a:rPr lang="en-US" sz="1100" dirty="0"/>
              <a:t>Address: 90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6559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0.00533 L -0.08945 0.0057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9375 -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21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636663"/>
          </a:xfrm>
        </p:spPr>
        <p:txBody>
          <a:bodyPr/>
          <a:lstStyle/>
          <a:p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Memory Allocation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892808"/>
            <a:ext cx="3414499" cy="431402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Get the largest free node from the set.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Remove it from the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Change the attributes of the free node to the attributes of the requested node.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Push the node into a hash-map based on the tag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Determine if there is free memory left from the largest free node.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If there is free memory, then insert it to linked-list and Set.</a:t>
            </a:r>
            <a:endParaRPr lang="en-CA" dirty="0">
              <a:latin typeface="Söhne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BBAD65-51AE-F78E-D076-205CF53A5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758368" y="1819564"/>
            <a:ext cx="4897319" cy="454429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9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926034-0442-B13D-5D10-3F558DDD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CC405-B509-548C-96C1-B41F35E1F302}"/>
              </a:ext>
            </a:extLst>
          </p:cNvPr>
          <p:cNvSpPr txBox="1"/>
          <p:nvPr/>
        </p:nvSpPr>
        <p:spPr>
          <a:xfrm>
            <a:off x="1117600" y="646545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 3 part 2 where last node is not free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47F27-DB1F-2931-9CB4-D0639F692921}"/>
              </a:ext>
            </a:extLst>
          </p:cNvPr>
          <p:cNvSpPr txBox="1"/>
          <p:nvPr/>
        </p:nvSpPr>
        <p:spPr>
          <a:xfrm>
            <a:off x="1006302" y="2643012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Linked-list (chuck)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66771-5318-63D1-A74F-7E258FDA9CCF}"/>
              </a:ext>
            </a:extLst>
          </p:cNvPr>
          <p:cNvSpPr txBox="1"/>
          <p:nvPr/>
        </p:nvSpPr>
        <p:spPr>
          <a:xfrm>
            <a:off x="1006302" y="4499308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(</a:t>
            </a:r>
            <a:r>
              <a:rPr lang="en-US" dirty="0" err="1">
                <a:solidFill>
                  <a:schemeClr val="bg1"/>
                </a:solidFill>
              </a:rPr>
              <a:t>Free_chuck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8AA7F-49F4-1ACA-696A-454F60F66B35}"/>
              </a:ext>
            </a:extLst>
          </p:cNvPr>
          <p:cNvSpPr/>
          <p:nvPr/>
        </p:nvSpPr>
        <p:spPr>
          <a:xfrm>
            <a:off x="902437" y="3178267"/>
            <a:ext cx="723482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1</a:t>
            </a:r>
          </a:p>
          <a:p>
            <a:pPr algn="ctr"/>
            <a:r>
              <a:rPr lang="en-US" sz="1100" dirty="0"/>
              <a:t>Size: 30</a:t>
            </a:r>
          </a:p>
          <a:p>
            <a:pPr algn="ctr"/>
            <a:r>
              <a:rPr lang="en-US" sz="1100" dirty="0"/>
              <a:t>Address: 0</a:t>
            </a:r>
            <a:endParaRPr lang="en-CA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8CBC2-B5C5-C643-CA03-A7C0EE16D8DA}"/>
              </a:ext>
            </a:extLst>
          </p:cNvPr>
          <p:cNvSpPr txBox="1"/>
          <p:nvPr/>
        </p:nvSpPr>
        <p:spPr>
          <a:xfrm>
            <a:off x="1117600" y="1196562"/>
            <a:ext cx="48860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Assumption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Inputs: Page size = 50;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I have a process (Tag 2) that need to allocate memory of size 70 as 2 pages = 100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04DB3BCE-FEE3-B333-4B6B-2F4B6559D6AC}"/>
              </a:ext>
            </a:extLst>
          </p:cNvPr>
          <p:cNvSpPr/>
          <p:nvPr/>
        </p:nvSpPr>
        <p:spPr>
          <a:xfrm>
            <a:off x="1191292" y="4854602"/>
            <a:ext cx="202426" cy="1244709"/>
          </a:xfrm>
          <a:prstGeom prst="lef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23CA1DE2-3A0B-5CC7-3AA9-8D97FF38EDD6}"/>
              </a:ext>
            </a:extLst>
          </p:cNvPr>
          <p:cNvSpPr/>
          <p:nvPr/>
        </p:nvSpPr>
        <p:spPr>
          <a:xfrm>
            <a:off x="4253670" y="4824180"/>
            <a:ext cx="202426" cy="1387275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A5C636-956B-D7EA-1F20-B559CA597C45}"/>
              </a:ext>
            </a:extLst>
          </p:cNvPr>
          <p:cNvSpPr/>
          <p:nvPr/>
        </p:nvSpPr>
        <p:spPr>
          <a:xfrm>
            <a:off x="1756654" y="3195324"/>
            <a:ext cx="723482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20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E9EAB-1CDA-0A21-2688-A1141960C8E1}"/>
              </a:ext>
            </a:extLst>
          </p:cNvPr>
          <p:cNvSpPr/>
          <p:nvPr/>
        </p:nvSpPr>
        <p:spPr>
          <a:xfrm>
            <a:off x="2539920" y="3195324"/>
            <a:ext cx="723482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3</a:t>
            </a:r>
          </a:p>
          <a:p>
            <a:pPr algn="ctr"/>
            <a:r>
              <a:rPr lang="en-US" sz="1100" dirty="0"/>
              <a:t>Size: 40</a:t>
            </a:r>
          </a:p>
          <a:p>
            <a:pPr algn="ctr"/>
            <a:r>
              <a:rPr lang="en-US" sz="1100" dirty="0"/>
              <a:t>Address: 50</a:t>
            </a:r>
            <a:endParaRPr lang="en-CA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9133D-F764-7E99-23CC-D3E884402209}"/>
              </a:ext>
            </a:extLst>
          </p:cNvPr>
          <p:cNvSpPr/>
          <p:nvPr/>
        </p:nvSpPr>
        <p:spPr>
          <a:xfrm>
            <a:off x="2379410" y="5089940"/>
            <a:ext cx="762140" cy="855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20</a:t>
            </a:r>
          </a:p>
          <a:p>
            <a:pPr algn="ctr"/>
            <a:r>
              <a:rPr lang="en-US" sz="1100" dirty="0"/>
              <a:t>Address: 30</a:t>
            </a:r>
            <a:endParaRPr lang="en-CA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9B94E5-9CBD-0255-630C-DAF3A3D4B714}"/>
              </a:ext>
            </a:extLst>
          </p:cNvPr>
          <p:cNvSpPr/>
          <p:nvPr/>
        </p:nvSpPr>
        <p:spPr>
          <a:xfrm>
            <a:off x="3428407" y="3178265"/>
            <a:ext cx="723482" cy="8731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100</a:t>
            </a:r>
          </a:p>
          <a:p>
            <a:pPr algn="ctr"/>
            <a:r>
              <a:rPr lang="en-US" sz="1100" dirty="0"/>
              <a:t>Address: 90</a:t>
            </a:r>
            <a:endParaRPr lang="en-CA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FA08D-25A0-10D3-5433-D17193A684B5}"/>
              </a:ext>
            </a:extLst>
          </p:cNvPr>
          <p:cNvSpPr/>
          <p:nvPr/>
        </p:nvSpPr>
        <p:spPr>
          <a:xfrm>
            <a:off x="1393718" y="5112829"/>
            <a:ext cx="783266" cy="809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100</a:t>
            </a:r>
          </a:p>
          <a:p>
            <a:pPr algn="ctr"/>
            <a:r>
              <a:rPr lang="en-US" sz="1100" dirty="0"/>
              <a:t>Address: 90</a:t>
            </a:r>
            <a:endParaRPr lang="en-CA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944A7-EF0C-116B-190E-F76C6ED5C2A6}"/>
              </a:ext>
            </a:extLst>
          </p:cNvPr>
          <p:cNvSpPr/>
          <p:nvPr/>
        </p:nvSpPr>
        <p:spPr>
          <a:xfrm>
            <a:off x="5770786" y="2996348"/>
            <a:ext cx="783266" cy="809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100</a:t>
            </a:r>
          </a:p>
          <a:p>
            <a:pPr algn="ctr"/>
            <a:r>
              <a:rPr lang="en-US" sz="1100" dirty="0"/>
              <a:t>Address: 90</a:t>
            </a:r>
            <a:endParaRPr lang="en-CA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D7024-E61D-2C4A-7B48-DFDCBAEAFCCF}"/>
              </a:ext>
            </a:extLst>
          </p:cNvPr>
          <p:cNvSpPr/>
          <p:nvPr/>
        </p:nvSpPr>
        <p:spPr>
          <a:xfrm>
            <a:off x="5770786" y="2996348"/>
            <a:ext cx="783266" cy="825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2</a:t>
            </a:r>
          </a:p>
          <a:p>
            <a:pPr algn="ctr"/>
            <a:r>
              <a:rPr lang="en-US" sz="1100" dirty="0"/>
              <a:t>Size: 70</a:t>
            </a:r>
          </a:p>
          <a:p>
            <a:pPr algn="ctr"/>
            <a:r>
              <a:rPr lang="en-US" sz="1100" dirty="0"/>
              <a:t>Address: 90</a:t>
            </a:r>
            <a:endParaRPr lang="en-CA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0D4686-CFF0-BE55-D723-2A92BB594622}"/>
              </a:ext>
            </a:extLst>
          </p:cNvPr>
          <p:cNvSpPr/>
          <p:nvPr/>
        </p:nvSpPr>
        <p:spPr>
          <a:xfrm>
            <a:off x="6554052" y="3012344"/>
            <a:ext cx="783266" cy="809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30</a:t>
            </a:r>
          </a:p>
          <a:p>
            <a:pPr algn="ctr"/>
            <a:r>
              <a:rPr lang="en-US" sz="1100" dirty="0"/>
              <a:t>Address: 160</a:t>
            </a:r>
            <a:endParaRPr lang="en-CA" sz="1100" dirty="0"/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DE27D184-2F74-C509-A0B1-06FCF5980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86711"/>
              </p:ext>
            </p:extLst>
          </p:nvPr>
        </p:nvGraphicFramePr>
        <p:xfrm>
          <a:off x="8919711" y="4556568"/>
          <a:ext cx="2829466" cy="1723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733">
                  <a:extLst>
                    <a:ext uri="{9D8B030D-6E8A-4147-A177-3AD203B41FA5}">
                      <a16:colId xmlns:a16="http://schemas.microsoft.com/office/drawing/2014/main" val="2677227259"/>
                    </a:ext>
                  </a:extLst>
                </a:gridCol>
                <a:gridCol w="1414733">
                  <a:extLst>
                    <a:ext uri="{9D8B030D-6E8A-4147-A177-3AD203B41FA5}">
                      <a16:colId xmlns:a16="http://schemas.microsoft.com/office/drawing/2014/main" val="642546738"/>
                    </a:ext>
                  </a:extLst>
                </a:gridCol>
              </a:tblGrid>
              <a:tr h="430865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48934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24433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71620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5258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25E519-58B4-778B-4BFB-250C31BE2A24}"/>
              </a:ext>
            </a:extLst>
          </p:cNvPr>
          <p:cNvSpPr txBox="1"/>
          <p:nvPr/>
        </p:nvSpPr>
        <p:spPr>
          <a:xfrm>
            <a:off x="8775827" y="3961595"/>
            <a:ext cx="48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Hash map (</a:t>
            </a:r>
            <a:r>
              <a:rPr lang="en-US" dirty="0" err="1">
                <a:solidFill>
                  <a:schemeClr val="bg1"/>
                </a:solidFill>
              </a:rPr>
              <a:t>Pro_chuck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BA7AAD-D44F-9B30-C869-0F597E71B6D8}"/>
              </a:ext>
            </a:extLst>
          </p:cNvPr>
          <p:cNvSpPr/>
          <p:nvPr/>
        </p:nvSpPr>
        <p:spPr>
          <a:xfrm>
            <a:off x="10624595" y="5016590"/>
            <a:ext cx="660880" cy="3475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Tag 1</a:t>
            </a:r>
          </a:p>
          <a:p>
            <a:pPr algn="ctr"/>
            <a:r>
              <a:rPr lang="en-US" sz="700" dirty="0"/>
              <a:t>Size: 30</a:t>
            </a:r>
          </a:p>
          <a:p>
            <a:pPr algn="ctr"/>
            <a:r>
              <a:rPr lang="en-US" sz="700" dirty="0"/>
              <a:t>Address: 0</a:t>
            </a:r>
            <a:endParaRPr lang="en-CA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01446F-56E8-3176-0CC3-E84CCD4ADE08}"/>
              </a:ext>
            </a:extLst>
          </p:cNvPr>
          <p:cNvSpPr/>
          <p:nvPr/>
        </p:nvSpPr>
        <p:spPr>
          <a:xfrm>
            <a:off x="10620538" y="5476956"/>
            <a:ext cx="660880" cy="3475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Tag 3</a:t>
            </a:r>
          </a:p>
          <a:p>
            <a:pPr algn="ctr"/>
            <a:r>
              <a:rPr lang="en-US" sz="700" dirty="0"/>
              <a:t>Size: 40</a:t>
            </a:r>
          </a:p>
          <a:p>
            <a:pPr algn="ctr"/>
            <a:r>
              <a:rPr lang="en-US" sz="700" dirty="0"/>
              <a:t>Address:50</a:t>
            </a:r>
            <a:endParaRPr lang="en-CA" sz="7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AD063B-B61B-68C0-2FF7-F077FC549D2A}"/>
              </a:ext>
            </a:extLst>
          </p:cNvPr>
          <p:cNvSpPr/>
          <p:nvPr/>
        </p:nvSpPr>
        <p:spPr>
          <a:xfrm>
            <a:off x="10620538" y="5922805"/>
            <a:ext cx="660880" cy="3475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Tag 2</a:t>
            </a:r>
          </a:p>
          <a:p>
            <a:pPr algn="ctr"/>
            <a:r>
              <a:rPr lang="en-US" sz="700" dirty="0"/>
              <a:t>Size: 70</a:t>
            </a:r>
          </a:p>
          <a:p>
            <a:pPr algn="ctr"/>
            <a:r>
              <a:rPr lang="en-US" sz="700" dirty="0"/>
              <a:t>Address: 90</a:t>
            </a:r>
            <a:endParaRPr lang="en-CA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B6478-A35E-72AE-A954-5752C247B7D1}"/>
              </a:ext>
            </a:extLst>
          </p:cNvPr>
          <p:cNvSpPr/>
          <p:nvPr/>
        </p:nvSpPr>
        <p:spPr>
          <a:xfrm>
            <a:off x="3350171" y="3170393"/>
            <a:ext cx="807211" cy="888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2</a:t>
            </a:r>
          </a:p>
          <a:p>
            <a:pPr algn="ctr"/>
            <a:r>
              <a:rPr lang="en-US" sz="1100" dirty="0"/>
              <a:t>Size: 70</a:t>
            </a:r>
          </a:p>
          <a:p>
            <a:pPr algn="ctr"/>
            <a:r>
              <a:rPr lang="en-US" sz="1100" dirty="0"/>
              <a:t>Address: 90</a:t>
            </a:r>
            <a:endParaRPr lang="en-CA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9A44EF-ED93-DDAA-2DF1-032197DEFFFC}"/>
              </a:ext>
            </a:extLst>
          </p:cNvPr>
          <p:cNvSpPr/>
          <p:nvPr/>
        </p:nvSpPr>
        <p:spPr>
          <a:xfrm>
            <a:off x="4204254" y="3178920"/>
            <a:ext cx="783266" cy="871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 -1</a:t>
            </a:r>
          </a:p>
          <a:p>
            <a:pPr algn="ctr"/>
            <a:r>
              <a:rPr lang="en-US" sz="1100" dirty="0"/>
              <a:t>Size: 30</a:t>
            </a:r>
          </a:p>
          <a:p>
            <a:pPr algn="ctr"/>
            <a:r>
              <a:rPr lang="en-US" sz="1100" dirty="0"/>
              <a:t>Address: 160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1666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35951 -0.3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0.42331 0.306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55" y="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14" grpId="0" animBg="1"/>
      <p:bldP spid="18" grpId="0" animBg="1"/>
      <p:bldP spid="18" grpId="1" animBg="1"/>
      <p:bldP spid="28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01A4E-C091-FE7D-D83C-87F96FCFC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985608"/>
            <a:ext cx="7763256" cy="886783"/>
          </a:xfrm>
        </p:spPr>
        <p:txBody>
          <a:bodyPr/>
          <a:lstStyle/>
          <a:p>
            <a:r>
              <a:rPr lang="en-US" dirty="0"/>
              <a:t>Memory Deallocation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77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Structure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Memory Allocation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Memory Deallocation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 Function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58980"/>
            <a:ext cx="8878824" cy="738263"/>
          </a:xfrm>
        </p:spPr>
        <p:txBody>
          <a:bodyPr/>
          <a:lstStyle/>
          <a:p>
            <a:r>
              <a:rPr lang="en-US" dirty="0"/>
              <a:t>Deallocation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631071"/>
            <a:ext cx="7598572" cy="25756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Pseudocode for deallocation request: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     - for every partition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   - if partition is occupied and has a matching tag: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            - mark the partition free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            - merge any adjacent free partitions</a:t>
            </a:r>
          </a:p>
          <a:p>
            <a:pPr marL="0" indent="0">
              <a:buNone/>
            </a:pPr>
            <a:endParaRPr lang="en-CA" dirty="0">
              <a:latin typeface="Söhne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5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636663"/>
          </a:xfrm>
        </p:spPr>
        <p:txBody>
          <a:bodyPr/>
          <a:lstStyle/>
          <a:p>
            <a:r>
              <a:rPr lang="en-US" dirty="0"/>
              <a:t>Deallocation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892808"/>
            <a:ext cx="3414499" cy="4314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Search the hash-map for the tag that need to get deleted 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Check if prev node is free </a:t>
            </a:r>
            <a:r>
              <a:rPr lang="en-CA" dirty="0">
                <a:latin typeface="Söhne"/>
              </a:rPr>
              <a:t>then merge the free spaces/nodes and added to set</a:t>
            </a:r>
          </a:p>
          <a:p>
            <a:pPr marL="0" indent="0">
              <a:buNone/>
            </a:pPr>
            <a:endParaRPr lang="en-CA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Check if next node is free </a:t>
            </a:r>
            <a:r>
              <a:rPr lang="en-CA" dirty="0">
                <a:latin typeface="Söhne"/>
              </a:rPr>
              <a:t>then merge the free spaces/nodes and added to set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Clear the node from linked-list HashMap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BBAD65-51AE-F78E-D076-205CF53A5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758368" y="1819564"/>
            <a:ext cx="4897319" cy="454429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636663"/>
          </a:xfrm>
        </p:spPr>
        <p:txBody>
          <a:bodyPr/>
          <a:lstStyle/>
          <a:p>
            <a:r>
              <a:rPr lang="en-US" dirty="0"/>
              <a:t>Print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54B2-23DF-6656-AE5B-22D1C30E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1892808"/>
            <a:ext cx="3414499" cy="4314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With these functions I can print and display all the data structures that I have used like linked-list, sets, hash-map.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These were handy for debugging </a:t>
            </a:r>
            <a:endParaRPr lang="en-CA" dirty="0">
              <a:latin typeface="Söhne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BBAD65-51AE-F78E-D076-205CF53A5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/>
        </p:blipFill>
        <p:spPr>
          <a:xfrm>
            <a:off x="5758368" y="1819564"/>
            <a:ext cx="5297559" cy="454429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3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rmAutofit/>
          </a:bodyPr>
          <a:lstStyle/>
          <a:p>
            <a:r>
              <a:rPr lang="en-US" b="1" spc="600" dirty="0">
                <a:ln w="28575">
                  <a:noFill/>
                  <a:prstDash val="solid"/>
                </a:ln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MD Shaherier Khan</a:t>
            </a:r>
          </a:p>
          <a:p>
            <a:r>
              <a:rPr lang="en-US" dirty="0"/>
              <a:t>mdshaherierkhan@gmail.com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Memsim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a dynamic partition memory allocation simulator inspired by the functionality of malloc() and free() in the standard C library. It efficiently manages memory allocation and deallocation using custom data structures, providing an approximation of real-world memory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75E47-36EC-1899-C324-71445BFC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878" y="1613370"/>
            <a:ext cx="3621024" cy="493776"/>
          </a:xfrm>
        </p:spPr>
        <p:txBody>
          <a:bodyPr/>
          <a:lstStyle/>
          <a:p>
            <a:r>
              <a:rPr lang="en-US" dirty="0"/>
              <a:t>Input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C1173-B9B0-00A2-D088-A7128F32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878" y="2276705"/>
            <a:ext cx="3621024" cy="3275462"/>
          </a:xfrm>
        </p:spPr>
        <p:txBody>
          <a:bodyPr/>
          <a:lstStyle/>
          <a:p>
            <a:r>
              <a:rPr lang="en-US" dirty="0"/>
              <a:t>The input of the  simulator</a:t>
            </a:r>
          </a:p>
          <a:p>
            <a:r>
              <a:rPr lang="en-US" dirty="0"/>
              <a:t>A page size (a positive integer) </a:t>
            </a:r>
          </a:p>
          <a:p>
            <a:r>
              <a:rPr lang="en-US" dirty="0"/>
              <a:t>list of allocation and deallocation requests.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02B5D8D-CAF6-B886-3E5D-79B8A8BE7A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2219" y="2276705"/>
            <a:ext cx="3220857" cy="3205736"/>
          </a:xfrm>
        </p:spPr>
      </p:pic>
    </p:spTree>
    <p:extLst>
      <p:ext uri="{BB962C8B-B14F-4D97-AF65-F5344CB8AC3E}">
        <p14:creationId xmlns:p14="http://schemas.microsoft.com/office/powerpoint/2010/main" val="392233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2F4313-3406-A53F-44C8-B947D9E98861}"/>
              </a:ext>
            </a:extLst>
          </p:cNvPr>
          <p:cNvSpPr/>
          <p:nvPr/>
        </p:nvSpPr>
        <p:spPr>
          <a:xfrm>
            <a:off x="683896" y="1237891"/>
            <a:ext cx="739461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1 </a:t>
            </a:r>
          </a:p>
          <a:p>
            <a:r>
              <a:rPr lang="en-US" sz="900" dirty="0"/>
              <a:t>Size: 10 </a:t>
            </a:r>
          </a:p>
          <a:p>
            <a:r>
              <a:rPr lang="en-US" sz="900" dirty="0"/>
              <a:t>Address : 0</a:t>
            </a:r>
            <a:endParaRPr lang="en-CA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46B4E-5FDE-8FF2-B9E5-96CD97D1C8A5}"/>
              </a:ext>
            </a:extLst>
          </p:cNvPr>
          <p:cNvSpPr/>
          <p:nvPr/>
        </p:nvSpPr>
        <p:spPr>
          <a:xfrm>
            <a:off x="1486164" y="1237891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10</a:t>
            </a:r>
            <a:endParaRPr lang="en-CA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9B113C-4C9A-17FC-2E2A-CC5706902B56}"/>
              </a:ext>
            </a:extLst>
          </p:cNvPr>
          <p:cNvSpPr/>
          <p:nvPr/>
        </p:nvSpPr>
        <p:spPr>
          <a:xfrm>
            <a:off x="2340181" y="1237891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1</a:t>
            </a:r>
          </a:p>
          <a:p>
            <a:r>
              <a:rPr lang="en-US" sz="900" dirty="0"/>
              <a:t>Size: 20 </a:t>
            </a:r>
          </a:p>
          <a:p>
            <a:r>
              <a:rPr lang="en-US" sz="900" dirty="0"/>
              <a:t>Address : 11</a:t>
            </a:r>
            <a:endParaRPr lang="en-CA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9AD68E-9677-A317-70D9-45E5760E1166}"/>
              </a:ext>
            </a:extLst>
          </p:cNvPr>
          <p:cNvSpPr/>
          <p:nvPr/>
        </p:nvSpPr>
        <p:spPr>
          <a:xfrm>
            <a:off x="3194198" y="1237890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31</a:t>
            </a:r>
            <a:endParaRPr lang="en-CA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D854-BC62-56AD-B56A-B478116A5144}"/>
              </a:ext>
            </a:extLst>
          </p:cNvPr>
          <p:cNvSpPr/>
          <p:nvPr/>
        </p:nvSpPr>
        <p:spPr>
          <a:xfrm>
            <a:off x="686324" y="1839578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1</a:t>
            </a:r>
          </a:p>
          <a:p>
            <a:r>
              <a:rPr lang="en-US" sz="900" dirty="0"/>
              <a:t>Size: 30</a:t>
            </a:r>
          </a:p>
          <a:p>
            <a:r>
              <a:rPr lang="en-US" sz="900" dirty="0"/>
              <a:t>Address : 32</a:t>
            </a:r>
            <a:endParaRPr lang="en-CA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DA597-AC16-7025-615F-816B4E610F91}"/>
              </a:ext>
            </a:extLst>
          </p:cNvPr>
          <p:cNvSpPr/>
          <p:nvPr/>
        </p:nvSpPr>
        <p:spPr>
          <a:xfrm>
            <a:off x="1527407" y="1839578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62</a:t>
            </a:r>
            <a:endParaRPr lang="en-CA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CED02-7636-B389-C0C1-91FE67C0D002}"/>
              </a:ext>
            </a:extLst>
          </p:cNvPr>
          <p:cNvSpPr/>
          <p:nvPr/>
        </p:nvSpPr>
        <p:spPr>
          <a:xfrm>
            <a:off x="2386433" y="1839576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1</a:t>
            </a:r>
          </a:p>
          <a:p>
            <a:r>
              <a:rPr lang="en-US" sz="900" dirty="0"/>
              <a:t>Size: 9</a:t>
            </a:r>
          </a:p>
          <a:p>
            <a:r>
              <a:rPr lang="en-US" sz="900" dirty="0"/>
              <a:t>Address : 63</a:t>
            </a:r>
            <a:endParaRPr lang="en-CA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8F1E7D-7EC2-5399-CE23-4CB9D1E5F7E5}"/>
              </a:ext>
            </a:extLst>
          </p:cNvPr>
          <p:cNvSpPr/>
          <p:nvPr/>
        </p:nvSpPr>
        <p:spPr>
          <a:xfrm>
            <a:off x="3245459" y="1839576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</a:t>
            </a:r>
          </a:p>
          <a:p>
            <a:r>
              <a:rPr lang="en-US" sz="900" dirty="0"/>
              <a:t>Address : 73</a:t>
            </a:r>
            <a:endParaRPr lang="en-CA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AB9B9-6AEB-870B-C9DE-2117D427A912}"/>
              </a:ext>
            </a:extLst>
          </p:cNvPr>
          <p:cNvSpPr txBox="1"/>
          <p:nvPr/>
        </p:nvSpPr>
        <p:spPr>
          <a:xfrm>
            <a:off x="675703" y="737009"/>
            <a:ext cx="27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Line 1- 8 (Allocation)</a:t>
            </a:r>
            <a:endParaRPr lang="en-CA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2DCE4-640D-ED4B-47CD-3D0C132DF10C}"/>
              </a:ext>
            </a:extLst>
          </p:cNvPr>
          <p:cNvSpPr/>
          <p:nvPr/>
        </p:nvSpPr>
        <p:spPr>
          <a:xfrm>
            <a:off x="847798" y="3429000"/>
            <a:ext cx="739461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 </a:t>
            </a:r>
          </a:p>
          <a:p>
            <a:r>
              <a:rPr lang="en-US" sz="900" dirty="0"/>
              <a:t>Size: 10 </a:t>
            </a:r>
          </a:p>
          <a:p>
            <a:r>
              <a:rPr lang="en-US" sz="900" dirty="0"/>
              <a:t>Address : 0</a:t>
            </a:r>
            <a:endParaRPr lang="en-CA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850F7-3852-76A5-18AA-0BAAC6BDBC90}"/>
              </a:ext>
            </a:extLst>
          </p:cNvPr>
          <p:cNvSpPr/>
          <p:nvPr/>
        </p:nvSpPr>
        <p:spPr>
          <a:xfrm>
            <a:off x="1650066" y="3429000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10</a:t>
            </a:r>
            <a:endParaRPr lang="en-CA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1DF93-B27F-0902-9E61-2759E33D85F8}"/>
              </a:ext>
            </a:extLst>
          </p:cNvPr>
          <p:cNvSpPr/>
          <p:nvPr/>
        </p:nvSpPr>
        <p:spPr>
          <a:xfrm>
            <a:off x="2504083" y="3429000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20 </a:t>
            </a:r>
          </a:p>
          <a:p>
            <a:r>
              <a:rPr lang="en-US" sz="900" dirty="0"/>
              <a:t>Address : 11</a:t>
            </a:r>
            <a:endParaRPr lang="en-CA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645AB8-85AD-121E-332E-C6F8DF3E488A}"/>
              </a:ext>
            </a:extLst>
          </p:cNvPr>
          <p:cNvSpPr/>
          <p:nvPr/>
        </p:nvSpPr>
        <p:spPr>
          <a:xfrm>
            <a:off x="3358100" y="3428999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31</a:t>
            </a:r>
            <a:endParaRPr lang="en-CA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0F4B5-7AAC-7766-E64D-96F15631788C}"/>
              </a:ext>
            </a:extLst>
          </p:cNvPr>
          <p:cNvSpPr/>
          <p:nvPr/>
        </p:nvSpPr>
        <p:spPr>
          <a:xfrm>
            <a:off x="850226" y="4030687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30</a:t>
            </a:r>
          </a:p>
          <a:p>
            <a:r>
              <a:rPr lang="en-US" sz="900" dirty="0"/>
              <a:t>Address : 32</a:t>
            </a:r>
            <a:endParaRPr lang="en-CA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20F88-6878-99DE-EA25-39AFD3A7A767}"/>
              </a:ext>
            </a:extLst>
          </p:cNvPr>
          <p:cNvSpPr/>
          <p:nvPr/>
        </p:nvSpPr>
        <p:spPr>
          <a:xfrm>
            <a:off x="1691309" y="4030687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62</a:t>
            </a:r>
            <a:endParaRPr lang="en-CA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D1378A-A31F-D2A4-C614-456F3F3F43D6}"/>
              </a:ext>
            </a:extLst>
          </p:cNvPr>
          <p:cNvSpPr/>
          <p:nvPr/>
        </p:nvSpPr>
        <p:spPr>
          <a:xfrm>
            <a:off x="2550335" y="4030685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9</a:t>
            </a:r>
          </a:p>
          <a:p>
            <a:r>
              <a:rPr lang="en-US" sz="900" dirty="0"/>
              <a:t>Address : 63</a:t>
            </a:r>
            <a:endParaRPr lang="en-CA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648E3-52C0-594A-B812-4E1C2EBEBE01}"/>
              </a:ext>
            </a:extLst>
          </p:cNvPr>
          <p:cNvSpPr/>
          <p:nvPr/>
        </p:nvSpPr>
        <p:spPr>
          <a:xfrm>
            <a:off x="3409361" y="4030685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</a:t>
            </a:r>
          </a:p>
          <a:p>
            <a:r>
              <a:rPr lang="en-US" sz="900" dirty="0"/>
              <a:t>Address : 73</a:t>
            </a:r>
            <a:endParaRPr lang="en-CA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65651-65D5-599B-0967-94CEF23C2875}"/>
              </a:ext>
            </a:extLst>
          </p:cNvPr>
          <p:cNvSpPr txBox="1"/>
          <p:nvPr/>
        </p:nvSpPr>
        <p:spPr>
          <a:xfrm>
            <a:off x="839605" y="2928118"/>
            <a:ext cx="27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Line 9 (Deallocation)</a:t>
            </a:r>
            <a:endParaRPr lang="en-CA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35FE31-AA04-D890-57C9-F7D88C09891E}"/>
              </a:ext>
            </a:extLst>
          </p:cNvPr>
          <p:cNvSpPr/>
          <p:nvPr/>
        </p:nvSpPr>
        <p:spPr>
          <a:xfrm>
            <a:off x="847798" y="5256998"/>
            <a:ext cx="739461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 </a:t>
            </a:r>
          </a:p>
          <a:p>
            <a:r>
              <a:rPr lang="en-US" sz="900" dirty="0"/>
              <a:t>Size: 10 </a:t>
            </a:r>
          </a:p>
          <a:p>
            <a:r>
              <a:rPr lang="en-US" sz="900" dirty="0"/>
              <a:t>Address : 0</a:t>
            </a:r>
            <a:endParaRPr lang="en-CA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7BACF1-41F8-46E1-83BA-B2EF82EA5F56}"/>
              </a:ext>
            </a:extLst>
          </p:cNvPr>
          <p:cNvSpPr/>
          <p:nvPr/>
        </p:nvSpPr>
        <p:spPr>
          <a:xfrm>
            <a:off x="1650066" y="5256998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10</a:t>
            </a:r>
            <a:endParaRPr lang="en-CA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07902F-2F65-848E-343E-2C555607DCE4}"/>
              </a:ext>
            </a:extLst>
          </p:cNvPr>
          <p:cNvSpPr/>
          <p:nvPr/>
        </p:nvSpPr>
        <p:spPr>
          <a:xfrm>
            <a:off x="2504083" y="5256998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20 </a:t>
            </a:r>
          </a:p>
          <a:p>
            <a:r>
              <a:rPr lang="en-US" sz="900" dirty="0"/>
              <a:t>Address : 11</a:t>
            </a:r>
            <a:endParaRPr lang="en-CA" sz="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DCAC5A-7372-2D2D-6400-3EA3B7B8CEA9}"/>
              </a:ext>
            </a:extLst>
          </p:cNvPr>
          <p:cNvSpPr/>
          <p:nvPr/>
        </p:nvSpPr>
        <p:spPr>
          <a:xfrm>
            <a:off x="3358100" y="5256997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31</a:t>
            </a:r>
            <a:endParaRPr lang="en-CA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DB606D-BFD6-47F5-A01A-BA85BA849AD1}"/>
              </a:ext>
            </a:extLst>
          </p:cNvPr>
          <p:cNvSpPr/>
          <p:nvPr/>
        </p:nvSpPr>
        <p:spPr>
          <a:xfrm>
            <a:off x="807098" y="5847101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1</a:t>
            </a:r>
          </a:p>
          <a:p>
            <a:r>
              <a:rPr lang="en-US" sz="900" dirty="0"/>
              <a:t>Size: 1</a:t>
            </a:r>
          </a:p>
          <a:p>
            <a:r>
              <a:rPr lang="en-US" sz="900" dirty="0"/>
              <a:t>Address : 32</a:t>
            </a:r>
          </a:p>
          <a:p>
            <a:endParaRPr lang="en-CA" sz="900" dirty="0"/>
          </a:p>
          <a:p>
            <a:endParaRPr lang="en-CA" sz="900" dirty="0"/>
          </a:p>
          <a:p>
            <a:endParaRPr lang="en-US" sz="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0210C9-A026-44BC-5E5D-16FE75C73755}"/>
              </a:ext>
            </a:extLst>
          </p:cNvPr>
          <p:cNvSpPr txBox="1"/>
          <p:nvPr/>
        </p:nvSpPr>
        <p:spPr>
          <a:xfrm>
            <a:off x="839605" y="4756116"/>
            <a:ext cx="27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Line 10 (Allocation)</a:t>
            </a:r>
            <a:endParaRPr lang="en-CA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04D120-0143-4878-6201-3B0A1EB5889C}"/>
              </a:ext>
            </a:extLst>
          </p:cNvPr>
          <p:cNvSpPr/>
          <p:nvPr/>
        </p:nvSpPr>
        <p:spPr>
          <a:xfrm>
            <a:off x="1691309" y="5847102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29</a:t>
            </a:r>
          </a:p>
          <a:p>
            <a:r>
              <a:rPr lang="en-US" sz="900" dirty="0"/>
              <a:t>Address : 33</a:t>
            </a:r>
            <a:endParaRPr lang="en-CA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C4854-51B2-EADD-7D56-0368CE23508C}"/>
              </a:ext>
            </a:extLst>
          </p:cNvPr>
          <p:cNvSpPr txBox="1"/>
          <p:nvPr/>
        </p:nvSpPr>
        <p:spPr>
          <a:xfrm>
            <a:off x="6918351" y="665122"/>
            <a:ext cx="49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What if I have tag 2 and 1 remove (Deallocation)</a:t>
            </a:r>
            <a:endParaRPr lang="en-CA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59" name="Content Placeholder 11">
            <a:extLst>
              <a:ext uri="{FF2B5EF4-FFF2-40B4-BE49-F238E27FC236}">
                <a16:creationId xmlns:a16="http://schemas.microsoft.com/office/drawing/2014/main" id="{555E5703-1D38-25C0-FA4C-2F3E7749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17" y="2915253"/>
            <a:ext cx="3220857" cy="320573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131E6EF-F955-B193-8760-4463E1AFECF1}"/>
              </a:ext>
            </a:extLst>
          </p:cNvPr>
          <p:cNvSpPr/>
          <p:nvPr/>
        </p:nvSpPr>
        <p:spPr>
          <a:xfrm>
            <a:off x="2566400" y="5847103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62</a:t>
            </a:r>
            <a:endParaRPr lang="en-CA" sz="9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FE0BCCD-458A-46C9-06C5-986EE6C2B76C}"/>
              </a:ext>
            </a:extLst>
          </p:cNvPr>
          <p:cNvSpPr/>
          <p:nvPr/>
        </p:nvSpPr>
        <p:spPr>
          <a:xfrm>
            <a:off x="3425426" y="5847101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9</a:t>
            </a:r>
          </a:p>
          <a:p>
            <a:r>
              <a:rPr lang="en-US" sz="900" dirty="0"/>
              <a:t>Address : 63</a:t>
            </a:r>
            <a:endParaRPr lang="en-CA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77DDC4-CC1B-95FB-D82E-BEB37766306A}"/>
              </a:ext>
            </a:extLst>
          </p:cNvPr>
          <p:cNvSpPr/>
          <p:nvPr/>
        </p:nvSpPr>
        <p:spPr>
          <a:xfrm>
            <a:off x="4284452" y="5847101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</a:t>
            </a:r>
          </a:p>
          <a:p>
            <a:r>
              <a:rPr lang="en-US" sz="900" dirty="0"/>
              <a:t>Address : 73</a:t>
            </a:r>
            <a:endParaRPr lang="en-CA" sz="9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7A1272-4387-BBBE-2D80-75A66F9ADA03}"/>
              </a:ext>
            </a:extLst>
          </p:cNvPr>
          <p:cNvSpPr/>
          <p:nvPr/>
        </p:nvSpPr>
        <p:spPr>
          <a:xfrm>
            <a:off x="7073194" y="1237891"/>
            <a:ext cx="739461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 </a:t>
            </a:r>
          </a:p>
          <a:p>
            <a:r>
              <a:rPr lang="en-US" sz="900" dirty="0"/>
              <a:t>Size: 10 </a:t>
            </a:r>
          </a:p>
          <a:p>
            <a:r>
              <a:rPr lang="en-US" sz="900" dirty="0"/>
              <a:t>Address : 0</a:t>
            </a:r>
            <a:endParaRPr lang="en-CA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3A04D1-6DE2-C998-E0F5-8273D556CA89}"/>
              </a:ext>
            </a:extLst>
          </p:cNvPr>
          <p:cNvSpPr/>
          <p:nvPr/>
        </p:nvSpPr>
        <p:spPr>
          <a:xfrm>
            <a:off x="7875462" y="1237891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10</a:t>
            </a:r>
            <a:endParaRPr lang="en-CA" sz="9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C3C4BD-D50D-C9C4-E4B5-43E8E76C0428}"/>
              </a:ext>
            </a:extLst>
          </p:cNvPr>
          <p:cNvSpPr/>
          <p:nvPr/>
        </p:nvSpPr>
        <p:spPr>
          <a:xfrm>
            <a:off x="8729479" y="1237891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20 </a:t>
            </a:r>
          </a:p>
          <a:p>
            <a:r>
              <a:rPr lang="en-US" sz="900" dirty="0"/>
              <a:t>Address : 11</a:t>
            </a:r>
            <a:endParaRPr lang="en-CA" sz="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08F1EB-2698-052C-1D3F-F985CF54FA82}"/>
              </a:ext>
            </a:extLst>
          </p:cNvPr>
          <p:cNvSpPr/>
          <p:nvPr/>
        </p:nvSpPr>
        <p:spPr>
          <a:xfrm>
            <a:off x="9583496" y="1237890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31</a:t>
            </a:r>
            <a:endParaRPr lang="en-CA" sz="9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C47F77-44F4-A9FC-1915-ABDF5ACCE89E}"/>
              </a:ext>
            </a:extLst>
          </p:cNvPr>
          <p:cNvSpPr/>
          <p:nvPr/>
        </p:nvSpPr>
        <p:spPr>
          <a:xfrm>
            <a:off x="7032494" y="1827994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1</a:t>
            </a:r>
          </a:p>
          <a:p>
            <a:r>
              <a:rPr lang="en-US" sz="900" dirty="0"/>
              <a:t>Size: 1</a:t>
            </a:r>
          </a:p>
          <a:p>
            <a:r>
              <a:rPr lang="en-US" sz="900" dirty="0"/>
              <a:t>Address : 32</a:t>
            </a:r>
          </a:p>
          <a:p>
            <a:endParaRPr lang="en-CA" sz="900" dirty="0"/>
          </a:p>
          <a:p>
            <a:endParaRPr lang="en-CA" sz="900" dirty="0"/>
          </a:p>
          <a:p>
            <a:endParaRPr lang="en-US" sz="9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10B595-CC6C-B99B-3757-56520AEE6423}"/>
              </a:ext>
            </a:extLst>
          </p:cNvPr>
          <p:cNvSpPr/>
          <p:nvPr/>
        </p:nvSpPr>
        <p:spPr>
          <a:xfrm>
            <a:off x="7916705" y="1827995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29</a:t>
            </a:r>
          </a:p>
          <a:p>
            <a:r>
              <a:rPr lang="en-US" sz="900" dirty="0"/>
              <a:t>Address : 33</a:t>
            </a:r>
            <a:endParaRPr lang="en-CA" sz="9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D54B59-E587-0260-B31B-76C6951153C2}"/>
              </a:ext>
            </a:extLst>
          </p:cNvPr>
          <p:cNvSpPr/>
          <p:nvPr/>
        </p:nvSpPr>
        <p:spPr>
          <a:xfrm>
            <a:off x="8791796" y="1827996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 </a:t>
            </a:r>
          </a:p>
          <a:p>
            <a:r>
              <a:rPr lang="en-US" sz="900" dirty="0"/>
              <a:t>Address : 62</a:t>
            </a:r>
            <a:endParaRPr lang="en-CA" sz="9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7644E2-34B3-69CA-914E-E9AC5D6E6F58}"/>
              </a:ext>
            </a:extLst>
          </p:cNvPr>
          <p:cNvSpPr/>
          <p:nvPr/>
        </p:nvSpPr>
        <p:spPr>
          <a:xfrm>
            <a:off x="9650822" y="1827994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-1</a:t>
            </a:r>
          </a:p>
          <a:p>
            <a:r>
              <a:rPr lang="en-US" sz="900" dirty="0"/>
              <a:t>Size: 9</a:t>
            </a:r>
          </a:p>
          <a:p>
            <a:r>
              <a:rPr lang="en-US" sz="900" dirty="0"/>
              <a:t>Address : 63</a:t>
            </a:r>
            <a:endParaRPr lang="en-CA" sz="9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D2E215-377F-BF6F-362B-5B2539839441}"/>
              </a:ext>
            </a:extLst>
          </p:cNvPr>
          <p:cNvSpPr/>
          <p:nvPr/>
        </p:nvSpPr>
        <p:spPr>
          <a:xfrm>
            <a:off x="10509848" y="1827994"/>
            <a:ext cx="817089" cy="54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/>
              <a:t>Tag : 2</a:t>
            </a:r>
          </a:p>
          <a:p>
            <a:r>
              <a:rPr lang="en-US" sz="900" dirty="0"/>
              <a:t>Size: 1</a:t>
            </a:r>
          </a:p>
          <a:p>
            <a:r>
              <a:rPr lang="en-US" sz="900" dirty="0"/>
              <a:t>Address : 73</a:t>
            </a:r>
            <a:endParaRPr lang="en-CA" sz="900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F18CA8A-5854-149B-2836-01FB175D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99" y="1106340"/>
            <a:ext cx="4697138" cy="13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43" grpId="0" animBg="1"/>
      <p:bldP spid="61" grpId="0" animBg="1"/>
      <p:bldP spid="62" grpId="0" animBg="1"/>
      <p:bldP spid="63" grpId="0" animBg="1"/>
      <p:bldP spid="68" grpId="0" build="allAtOnce" animBg="1"/>
      <p:bldP spid="68" grpId="1" build="allAtOnce" animBg="1"/>
      <p:bldP spid="69" grpId="0" build="allAtOnce" animBg="1"/>
      <p:bldP spid="69" grpId="1" build="allAtOnce" animBg="1"/>
      <p:bldP spid="70" grpId="0" build="allAtOnce" animBg="1"/>
      <p:bldP spid="70" grpId="1" build="allAtOnce" animBg="1"/>
      <p:bldP spid="71" grpId="0" build="allAtOnce" animBg="1"/>
      <p:bldP spid="71" grpId="1" build="allAtOnce" animBg="1"/>
      <p:bldP spid="72" grpId="0" build="allAtOnce" animBg="1"/>
      <p:bldP spid="72" grpId="1" build="allAtOnce" animBg="1"/>
      <p:bldP spid="73" grpId="0" build="allAtOnce" animBg="1"/>
      <p:bldP spid="73" grpId="1" build="allAtOnce" animBg="1"/>
      <p:bldP spid="74" grpId="0" build="allAtOnce" animBg="1"/>
      <p:bldP spid="74" grpId="1" build="allAtOnce" animBg="1"/>
      <p:bldP spid="75" grpId="0" build="allAtOnce" animBg="1"/>
      <p:bldP spid="75" grpId="1" build="allAtOnce" animBg="1"/>
      <p:bldP spid="76" grpId="0" build="allAtOnce" animBg="1"/>
      <p:bldP spid="76" grpI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409A4-3A22-9B9E-C061-27F5074A3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0697" y="1612761"/>
            <a:ext cx="3621024" cy="493776"/>
          </a:xfrm>
        </p:spPr>
        <p:txBody>
          <a:bodyPr/>
          <a:lstStyle/>
          <a:p>
            <a:r>
              <a:rPr lang="en-US" dirty="0"/>
              <a:t>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D7F9DF-53E1-FC08-E823-07C73AAD9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0697" y="2217373"/>
            <a:ext cx="4205016" cy="41408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● n_pages_requested equal to the total number of pages requested during the simulation. Notice that this could be 0, but only if there are no allocation requests in the input.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● Set result.max_free_partition_size to the size of the largest free partition at the end of the simulation. You will set this to 0 if there are no free partitions.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● Set result.max_free_partition_address to the address of the largest free partition at the end of the simulation. You will set this to 0 if there are no free partitions. In case of ties, report the smallest address.</a:t>
            </a:r>
            <a:endParaRPr lang="en-CA" dirty="0">
              <a:latin typeface="Söhne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EA62482-CFDE-0F3B-D802-861502E61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8568" y="2798930"/>
            <a:ext cx="4450360" cy="1488847"/>
          </a:xfrm>
        </p:spPr>
      </p:pic>
    </p:spTree>
    <p:extLst>
      <p:ext uri="{BB962C8B-B14F-4D97-AF65-F5344CB8AC3E}">
        <p14:creationId xmlns:p14="http://schemas.microsoft.com/office/powerpoint/2010/main" val="154615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17" y="566738"/>
            <a:ext cx="8878824" cy="616616"/>
          </a:xfrm>
        </p:spPr>
        <p:txBody>
          <a:bodyPr/>
          <a:lstStyle/>
          <a:p>
            <a:r>
              <a:rPr lang="en-US" dirty="0"/>
              <a:t>Data Structures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4F7A485C-FC8F-4C9F-AFFB-1C72A9F34FE6}"/>
              </a:ext>
            </a:extLst>
          </p:cNvPr>
          <p:cNvSpPr txBox="1">
            <a:spLocks/>
          </p:cNvSpPr>
          <p:nvPr/>
        </p:nvSpPr>
        <p:spPr>
          <a:xfrm>
            <a:off x="9376781" y="1942306"/>
            <a:ext cx="2093976" cy="3915028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vert="horz" wrap="square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300" dirty="0">
                <a:latin typeface="Söhne"/>
              </a:rPr>
              <a:t>std::list&lt;struct Node&gt;</a:t>
            </a:r>
          </a:p>
          <a:p>
            <a:endParaRPr lang="en-CA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r>
              <a:rPr lang="en-US" sz="1300" dirty="0">
                <a:latin typeface="Söhne"/>
              </a:rPr>
              <a:t>Used: A linked list of Nodes. To traverse back and forth between node so that we can compute the address.</a:t>
            </a:r>
          </a:p>
          <a:p>
            <a:endParaRPr lang="en-US" sz="1300" dirty="0">
              <a:latin typeface="Söhne"/>
            </a:endParaRPr>
          </a:p>
          <a:p>
            <a:r>
              <a:rPr lang="en-US" sz="1300" dirty="0">
                <a:latin typeface="Söhne"/>
              </a:rPr>
              <a:t>New node’s address =sum of prev node’s address and size.</a:t>
            </a:r>
          </a:p>
          <a:p>
            <a:endParaRPr lang="en-CA" sz="130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7039668-E39C-F8BE-0720-F6BF7FEF6413}"/>
              </a:ext>
            </a:extLst>
          </p:cNvPr>
          <p:cNvSpPr txBox="1">
            <a:spLocks/>
          </p:cNvSpPr>
          <p:nvPr/>
        </p:nvSpPr>
        <p:spPr>
          <a:xfrm>
            <a:off x="731520" y="118335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Node Struct</a:t>
            </a:r>
            <a:endParaRPr lang="en-CA" sz="3200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FE47C9D-FA95-EB10-C2B0-93D604128666}"/>
              </a:ext>
            </a:extLst>
          </p:cNvPr>
          <p:cNvSpPr txBox="1">
            <a:spLocks/>
          </p:cNvSpPr>
          <p:nvPr/>
        </p:nvSpPr>
        <p:spPr>
          <a:xfrm>
            <a:off x="735701" y="1942306"/>
            <a:ext cx="2093976" cy="3915030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vert="horz" wrap="square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latin typeface="Söhne"/>
              </a:rPr>
              <a:t>struct Node {</a:t>
            </a:r>
          </a:p>
          <a:p>
            <a:r>
              <a:rPr lang="en-US" sz="1300" dirty="0">
                <a:latin typeface="Söhne"/>
              </a:rPr>
              <a:t>int64_t address; int64_t pid; </a:t>
            </a:r>
          </a:p>
          <a:p>
            <a:r>
              <a:rPr lang="en-US" sz="1300" dirty="0">
                <a:latin typeface="Söhne"/>
              </a:rPr>
              <a:t>bool free;</a:t>
            </a:r>
          </a:p>
          <a:p>
            <a:r>
              <a:rPr lang="en-US" sz="1300" dirty="0">
                <a:latin typeface="Söhne"/>
              </a:rPr>
              <a:t>int64_t size;</a:t>
            </a:r>
          </a:p>
          <a:p>
            <a:r>
              <a:rPr lang="en-US" sz="1300" dirty="0">
                <a:latin typeface="Söhne"/>
              </a:rPr>
              <a:t>}</a:t>
            </a:r>
          </a:p>
          <a:p>
            <a:r>
              <a:rPr lang="en-US" sz="1300" dirty="0">
                <a:latin typeface="Söhne"/>
              </a:rPr>
              <a:t>Used: Node represents a memory chunk with attributes like address, pid, free status, and size.</a:t>
            </a:r>
            <a:endParaRPr lang="en-CA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6974FB0-4723-4BC1-0349-BEB9A2F0845F}"/>
              </a:ext>
            </a:extLst>
          </p:cNvPr>
          <p:cNvSpPr txBox="1">
            <a:spLocks/>
          </p:cNvSpPr>
          <p:nvPr/>
        </p:nvSpPr>
        <p:spPr>
          <a:xfrm>
            <a:off x="2879688" y="1182036"/>
            <a:ext cx="2103120" cy="704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Vector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015442B-BBFD-35F2-EB2C-5FFB6CE19173}"/>
              </a:ext>
            </a:extLst>
          </p:cNvPr>
          <p:cNvSpPr txBox="1">
            <a:spLocks/>
          </p:cNvSpPr>
          <p:nvPr/>
        </p:nvSpPr>
        <p:spPr>
          <a:xfrm>
            <a:off x="2895971" y="1942305"/>
            <a:ext cx="2093976" cy="391503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300" dirty="0">
                <a:latin typeface="Söhne"/>
              </a:rPr>
              <a:t>std::vector&lt;LI&gt;</a:t>
            </a:r>
          </a:p>
          <a:p>
            <a:r>
              <a:rPr lang="en-US" sz="1300" dirty="0">
                <a:latin typeface="Söhne"/>
              </a:rPr>
              <a:t>using LI = std::list&lt;struct Node&gt;::iterator;</a:t>
            </a:r>
          </a:p>
          <a:p>
            <a:endParaRPr lang="en-US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r>
              <a:rPr lang="en-US" sz="1300" dirty="0">
                <a:latin typeface="Söhne"/>
              </a:rPr>
              <a:t>Used: To Store list of Node iterators.</a:t>
            </a: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E8FF2311-63FA-9531-E866-0160A4415842}"/>
              </a:ext>
            </a:extLst>
          </p:cNvPr>
          <p:cNvSpPr txBox="1">
            <a:spLocks/>
          </p:cNvSpPr>
          <p:nvPr/>
        </p:nvSpPr>
        <p:spPr>
          <a:xfrm>
            <a:off x="5051669" y="1183354"/>
            <a:ext cx="2103120" cy="7040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Hash-map</a:t>
            </a:r>
          </a:p>
          <a:p>
            <a:endParaRPr lang="en-US" dirty="0"/>
          </a:p>
        </p:txBody>
      </p: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D6E8FD5E-B53A-4972-D931-39FD0C746E4B}"/>
              </a:ext>
            </a:extLst>
          </p:cNvPr>
          <p:cNvSpPr txBox="1">
            <a:spLocks/>
          </p:cNvSpPr>
          <p:nvPr/>
        </p:nvSpPr>
        <p:spPr>
          <a:xfrm>
            <a:off x="5056241" y="1942305"/>
            <a:ext cx="2093976" cy="3915029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300" dirty="0">
                <a:latin typeface="Söhne"/>
              </a:rPr>
              <a:t>std::unordered_map&lt;int64_t, std::vector&lt;LI&gt;&gt;</a:t>
            </a:r>
          </a:p>
          <a:p>
            <a:endParaRPr lang="en-CA" sz="1300" dirty="0">
              <a:latin typeface="Söhne"/>
            </a:endParaRPr>
          </a:p>
          <a:p>
            <a:endParaRPr lang="en-CA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r>
              <a:rPr lang="en-US" sz="1300" dirty="0">
                <a:latin typeface="Söhne"/>
              </a:rPr>
              <a:t>Used: A map that associates process IDs with vectors of iterators to the Nodes, representing allocated memory chunks for each process</a:t>
            </a:r>
            <a:r>
              <a:rPr lang="en-US" sz="1200" dirty="0">
                <a:latin typeface="Söhne"/>
              </a:rPr>
              <a:t>.</a:t>
            </a:r>
          </a:p>
          <a:p>
            <a:endParaRPr lang="en-CA" sz="1200" dirty="0"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FDE2FB2-EB8E-E040-82C0-809842FD4987}"/>
              </a:ext>
            </a:extLst>
          </p:cNvPr>
          <p:cNvSpPr txBox="1">
            <a:spLocks/>
          </p:cNvSpPr>
          <p:nvPr/>
        </p:nvSpPr>
        <p:spPr>
          <a:xfrm>
            <a:off x="7214225" y="1183354"/>
            <a:ext cx="2103120" cy="704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Sets</a:t>
            </a:r>
            <a:endParaRPr lang="en-CA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2E6C1971-0661-B9C6-3089-D2AC4C12CDC4}"/>
              </a:ext>
            </a:extLst>
          </p:cNvPr>
          <p:cNvSpPr txBox="1">
            <a:spLocks/>
          </p:cNvSpPr>
          <p:nvPr/>
        </p:nvSpPr>
        <p:spPr>
          <a:xfrm>
            <a:off x="7216511" y="1942305"/>
            <a:ext cx="2093976" cy="3915029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300" dirty="0">
                <a:latin typeface="Söhne"/>
              </a:rPr>
              <a:t>std::set&lt;LI, decltype(&amp;cmp)&gt;</a:t>
            </a:r>
          </a:p>
          <a:p>
            <a:endParaRPr lang="en-US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endParaRPr lang="en-US" sz="1300" dirty="0">
              <a:latin typeface="Söhne"/>
            </a:endParaRPr>
          </a:p>
          <a:p>
            <a:r>
              <a:rPr lang="en-US" sz="1300" dirty="0">
                <a:latin typeface="Söhne"/>
              </a:rPr>
              <a:t>Used: A set of iterators to the Nodes in the list, sorted based on a custom comparison function (cmp) that compares Node sizes and address and used to get the largest free space</a:t>
            </a:r>
          </a:p>
          <a:p>
            <a:endParaRPr lang="en-US" sz="12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DE33C97D-CF37-E141-1E8D-0BD2268CFFA3}"/>
              </a:ext>
            </a:extLst>
          </p:cNvPr>
          <p:cNvSpPr txBox="1">
            <a:spLocks/>
          </p:cNvSpPr>
          <p:nvPr/>
        </p:nvSpPr>
        <p:spPr>
          <a:xfrm>
            <a:off x="9376781" y="118335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Doubly Linked List</a:t>
            </a: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01A4E-C091-FE7D-D83C-87F96FCFC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985608"/>
            <a:ext cx="7763256" cy="886783"/>
          </a:xfrm>
        </p:spPr>
        <p:txBody>
          <a:bodyPr/>
          <a:lstStyle/>
          <a:p>
            <a:r>
              <a:rPr lang="en-US" dirty="0"/>
              <a:t>Memory Allocation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79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Memory Allocation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8555" y="2039458"/>
            <a:ext cx="7671976" cy="43315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öhne"/>
              </a:rPr>
              <a:t> Pseudocode for allocation request: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search through the list of partitions from start to end, and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find the largest partition that fits requested size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    - in case of ties, pick the first partition found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    - if no suitable partition found: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get minimum number of pages from OS, but consider the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case when last partition is free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 - add the new memory at the end of partition list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 - the last partition will be the best partition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 - split the best partition in two if necessary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	 - mark the first partition occupied, and store the tag in it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  	 - mark the second partition free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4ee23db-2035-4a66-9eba-7e7240b9ba3d" xsi:nil="true"/>
    <Templates xmlns="b4ee23db-2035-4a66-9eba-7e7240b9ba3d" xsi:nil="true"/>
    <FolderType xmlns="b4ee23db-2035-4a66-9eba-7e7240b9ba3d" xsi:nil="true"/>
    <Invited_Teachers xmlns="b4ee23db-2035-4a66-9eba-7e7240b9ba3d" xsi:nil="true"/>
    <IsNotebookLocked xmlns="b4ee23db-2035-4a66-9eba-7e7240b9ba3d" xsi:nil="true"/>
    <DefaultSectionNames xmlns="b4ee23db-2035-4a66-9eba-7e7240b9ba3d" xsi:nil="true"/>
    <Math_Settings xmlns="b4ee23db-2035-4a66-9eba-7e7240b9ba3d" xsi:nil="true"/>
    <Owner xmlns="b4ee23db-2035-4a66-9eba-7e7240b9ba3d">
      <UserInfo>
        <DisplayName/>
        <AccountId xsi:nil="true"/>
        <AccountType/>
      </UserInfo>
    </Owner>
    <Students xmlns="b4ee23db-2035-4a66-9eba-7e7240b9ba3d">
      <UserInfo>
        <DisplayName/>
        <AccountId xsi:nil="true"/>
        <AccountType/>
      </UserInfo>
    </Students>
    <Student_Groups xmlns="b4ee23db-2035-4a66-9eba-7e7240b9ba3d">
      <UserInfo>
        <DisplayName/>
        <AccountId xsi:nil="true"/>
        <AccountType/>
      </UserInfo>
    </Student_Groups>
    <Has_Teacher_Only_SectionGroup xmlns="b4ee23db-2035-4a66-9eba-7e7240b9ba3d" xsi:nil="true"/>
    <NotebookType xmlns="b4ee23db-2035-4a66-9eba-7e7240b9ba3d" xsi:nil="true"/>
    <Distribution_Groups xmlns="b4ee23db-2035-4a66-9eba-7e7240b9ba3d" xsi:nil="true"/>
    <AppVersion xmlns="b4ee23db-2035-4a66-9eba-7e7240b9ba3d" xsi:nil="true"/>
    <LMS_Mappings xmlns="b4ee23db-2035-4a66-9eba-7e7240b9ba3d" xsi:nil="true"/>
    <Teachers xmlns="b4ee23db-2035-4a66-9eba-7e7240b9ba3d">
      <UserInfo>
        <DisplayName/>
        <AccountId xsi:nil="true"/>
        <AccountType/>
      </UserInfo>
    </Teachers>
    <Teams_Channel_Section_Location xmlns="b4ee23db-2035-4a66-9eba-7e7240b9ba3d" xsi:nil="true"/>
    <Self_Registration_Enabled xmlns="b4ee23db-2035-4a66-9eba-7e7240b9ba3d" xsi:nil="true"/>
    <CultureName xmlns="b4ee23db-2035-4a66-9eba-7e7240b9ba3d" xsi:nil="true"/>
    <TeamsChannelId xmlns="b4ee23db-2035-4a66-9eba-7e7240b9ba3d" xsi:nil="true"/>
    <Invited_Students xmlns="b4ee23db-2035-4a66-9eba-7e7240b9ba3d" xsi:nil="true"/>
    <Is_Collaboration_Space_Locked xmlns="b4ee23db-2035-4a66-9eba-7e7240b9ba3d" xsi:nil="true"/>
    <_activity xmlns="b4ee23db-2035-4a66-9eba-7e7240b9ba3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BF8FF84B61E4D8EB217A3EF52B029" ma:contentTypeVersion="35" ma:contentTypeDescription="Create a new document." ma:contentTypeScope="" ma:versionID="b62044854e7fe12361a23db546c6872e">
  <xsd:schema xmlns:xsd="http://www.w3.org/2001/XMLSchema" xmlns:xs="http://www.w3.org/2001/XMLSchema" xmlns:p="http://schemas.microsoft.com/office/2006/metadata/properties" xmlns:ns3="b4ee23db-2035-4a66-9eba-7e7240b9ba3d" xmlns:ns4="684851ea-4865-4102-85eb-fd22ae181f72" targetNamespace="http://schemas.microsoft.com/office/2006/metadata/properties" ma:root="true" ma:fieldsID="ac42e0ed29b336b17c7ffc07bedfb7fc" ns3:_="" ns4:_="">
    <xsd:import namespace="b4ee23db-2035-4a66-9eba-7e7240b9ba3d"/>
    <xsd:import namespace="684851ea-4865-4102-85eb-fd22ae181f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e23db-2035-4a66-9eba-7e7240b9ba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CultureName" ma:index="14" nillable="true" ma:displayName="Culture Name" ma:internalName="CultureName">
      <xsd:simpleType>
        <xsd:restriction base="dms:Text"/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msChannelId" ma:index="16" nillable="true" ma:displayName="Teams Channel Id" ma:internalName="TeamsChannelId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8" nillable="true" ma:displayName="Math Settings" ma:internalName="Math_Settings">
      <xsd:simpleType>
        <xsd:restriction base="dms:Text"/>
      </xsd:simple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5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8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Teams_Channel_Section_Location" ma:index="3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37" nillable="true" ma:displayName="_activity" ma:hidden="true" ma:internalName="_activity">
      <xsd:simpleType>
        <xsd:restriction base="dms:Note"/>
      </xsd:simpleType>
    </xsd:element>
    <xsd:element name="MediaServiceObjectDetectorVersions" ma:index="3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39" nillable="true" ma:displayName="Tags" ma:internalName="MediaServiceAutoTags" ma:readOnly="true">
      <xsd:simpleType>
        <xsd:restriction base="dms:Text"/>
      </xsd:simpleType>
    </xsd:element>
    <xsd:element name="MediaServiceOCR" ma:index="4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4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851ea-4865-4102-85eb-fd22ae181f72" elementFormDefault="qualified">
    <xsd:import namespace="http://schemas.microsoft.com/office/2006/documentManagement/types"/>
    <xsd:import namespace="http://schemas.microsoft.com/office/infopath/2007/PartnerControls"/>
    <xsd:element name="SharedWithUsers" ma:index="3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b4ee23db-2035-4a66-9eba-7e7240b9ba3d"/>
    <ds:schemaRef ds:uri="http://schemas.microsoft.com/office/infopath/2007/PartnerControls"/>
    <ds:schemaRef ds:uri="http://schemas.openxmlformats.org/package/2006/metadata/core-properties"/>
    <ds:schemaRef ds:uri="684851ea-4865-4102-85eb-fd22ae181f72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F97E0D-761D-4E5A-A2A8-AE30BFDA9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e23db-2035-4a66-9eba-7e7240b9ba3d"/>
    <ds:schemaRef ds:uri="684851ea-4865-4102-85eb-fd22ae181f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2548</TotalTime>
  <Words>1877</Words>
  <Application>Microsoft Office PowerPoint</Application>
  <PresentationFormat>Widescreen</PresentationFormat>
  <Paragraphs>381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Segoe UI Light</vt:lpstr>
      <vt:lpstr>Söhne</vt:lpstr>
      <vt:lpstr>Tw Cen MT</vt:lpstr>
      <vt:lpstr>Office Theme</vt:lpstr>
      <vt:lpstr>Sample Code  Memsim</vt:lpstr>
      <vt:lpstr>CONTENTS</vt:lpstr>
      <vt:lpstr>INTRODUCTION</vt:lpstr>
      <vt:lpstr>PowerPoint Presentation</vt:lpstr>
      <vt:lpstr>PowerPoint Presentation</vt:lpstr>
      <vt:lpstr>PowerPoint Presentation</vt:lpstr>
      <vt:lpstr>Data Structures </vt:lpstr>
      <vt:lpstr>Memory Allocation</vt:lpstr>
      <vt:lpstr>Memory Allocation</vt:lpstr>
      <vt:lpstr>Memory Allocation</vt:lpstr>
      <vt:lpstr>Memory Allocation</vt:lpstr>
      <vt:lpstr>PowerPoint Presentation</vt:lpstr>
      <vt:lpstr>Memory Allocation</vt:lpstr>
      <vt:lpstr>PowerPoint Presentation</vt:lpstr>
      <vt:lpstr>Memory Allocation</vt:lpstr>
      <vt:lpstr>PowerPoint Presentation</vt:lpstr>
      <vt:lpstr>Memory Allocation</vt:lpstr>
      <vt:lpstr>PowerPoint Presentation</vt:lpstr>
      <vt:lpstr>Memory Deallocation</vt:lpstr>
      <vt:lpstr>Deallocation</vt:lpstr>
      <vt:lpstr>Deallocation</vt:lpstr>
      <vt:lpstr>Print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Code  Memsim</dc:title>
  <dc:creator>Shaherier Khan</dc:creator>
  <cp:lastModifiedBy>Shaherier Khan</cp:lastModifiedBy>
  <cp:revision>7</cp:revision>
  <dcterms:created xsi:type="dcterms:W3CDTF">2023-07-22T00:02:26Z</dcterms:created>
  <dcterms:modified xsi:type="dcterms:W3CDTF">2023-07-23T18:30:28Z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0x010100981BF8FF84B61E4D8EB217A3EF52B029</vt:lpwstr>
  </property>
</Properties>
</file>