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Play" panose="020B0604020202020204" charset="0"/>
      <p:regular r:id="rId41"/>
      <p:bold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103" d="100"/>
          <a:sy n="103" d="100"/>
        </p:scale>
        <p:origin x="221"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af1a2ccd3e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2af1a2ccd3e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af1a2ccd3e_2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2af1a2ccd3e_2_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af1a2ccd3e_2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2af1a2ccd3e_2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af1a2ccd3e_2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2af1a2ccd3e_2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af1a2ccd3e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2af1a2ccd3e_2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af1a2ccd3e_2_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g2af1a2ccd3e_2_1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dirty="0"/>
              <a:t>BUN and SCr are important tools for diagnosing kidney disease. High levels of BUN and SCr can be a sign of kidney damage, and they can also be used to monitor the progression of kidney disease over time. This is because both BUN and SCr are measures of waste products in the blood that are produced by the breakdown of protein.</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 dirty="0"/>
              <a:t>This means that as BUN levels increase, SCr levels also tend to increase.</a:t>
            </a:r>
            <a:endParaRPr dirty="0"/>
          </a:p>
          <a:p>
            <a:pPr marL="0" lvl="0" indent="0" algn="l" rtl="0">
              <a:lnSpc>
                <a:spcPct val="100000"/>
              </a:lnSpc>
              <a:spcBef>
                <a:spcPts val="0"/>
              </a:spcBef>
              <a:spcAft>
                <a:spcPts val="0"/>
              </a:spcAft>
              <a:buSzPts val="1100"/>
              <a:buNone/>
            </a:pPr>
            <a:endParaRPr dirty="0"/>
          </a:p>
        </p:txBody>
      </p:sp>
      <p:sp>
        <p:nvSpPr>
          <p:cNvPr id="253" name="Google Shape;253;g2af1a2ccd3e_2_16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af1a2ccd3e_2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2af1a2ccd3e_2_1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solidFill>
                  <a:schemeClr val="dk1"/>
                </a:solidFill>
              </a:rPr>
              <a:t>The ‘scipy.stats’ module  provides a function called pearsonr to calculate Pearson correlation coefficient and its associated p-value . the p-value is a measure that helps assess the evidence against a null hypothesis.</a:t>
            </a:r>
            <a:endParaRPr>
              <a:solidFill>
                <a:schemeClr val="dk1"/>
              </a:solidFill>
            </a:endParaRPr>
          </a:p>
          <a:p>
            <a:pPr marL="0" marR="0" lvl="0" indent="0" algn="l" rtl="0">
              <a:lnSpc>
                <a:spcPct val="100000"/>
              </a:lnSpc>
              <a:spcBef>
                <a:spcPts val="0"/>
              </a:spcBef>
              <a:spcAft>
                <a:spcPts val="0"/>
              </a:spcAft>
              <a:buClr>
                <a:schemeClr val="dk1"/>
              </a:buClr>
              <a:buSzPts val="1200"/>
              <a:buFont typeface="Calibri"/>
              <a:buNone/>
            </a:pPr>
            <a:endParaRPr>
              <a:solidFill>
                <a:schemeClr val="dk1"/>
              </a:solidFill>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
              <a:t>Therefore, there is strong evidence to suggest that there is a statistically significant correlation between 'bun' and 'serum_creatinine'.</a:t>
            </a:r>
            <a:endParaRPr/>
          </a:p>
          <a:p>
            <a:pPr marL="0" marR="0" lvl="0" indent="0" algn="l" rtl="0">
              <a:lnSpc>
                <a:spcPct val="100000"/>
              </a:lnSpc>
              <a:spcBef>
                <a:spcPts val="0"/>
              </a:spcBef>
              <a:spcAft>
                <a:spcPts val="0"/>
              </a:spcAft>
              <a:buClr>
                <a:schemeClr val="dk1"/>
              </a:buClr>
              <a:buSzPts val="1200"/>
              <a:buFont typeface="Calibri"/>
              <a:buNone/>
            </a:pPr>
            <a:endParaRPr/>
          </a:p>
          <a:p>
            <a:pPr marL="215900" lvl="0" indent="-177800" algn="l" rtl="0">
              <a:lnSpc>
                <a:spcPct val="90000"/>
              </a:lnSpc>
              <a:spcBef>
                <a:spcPts val="500"/>
              </a:spcBef>
              <a:spcAft>
                <a:spcPts val="0"/>
              </a:spcAft>
              <a:buClr>
                <a:schemeClr val="dk1"/>
              </a:buClr>
              <a:buSzPts val="1200"/>
              <a:buChar char="•"/>
            </a:pPr>
            <a:r>
              <a:rPr lang="en" sz="1200">
                <a:solidFill>
                  <a:schemeClr val="dk1"/>
                </a:solidFill>
              </a:rPr>
              <a:t>Since the </a:t>
            </a:r>
            <a:r>
              <a:rPr lang="en" sz="1200" b="1">
                <a:solidFill>
                  <a:schemeClr val="dk1"/>
                </a:solidFill>
              </a:rPr>
              <a:t>p-value is 0</a:t>
            </a:r>
            <a:r>
              <a:rPr lang="en" sz="1200">
                <a:solidFill>
                  <a:schemeClr val="dk1"/>
                </a:solidFill>
              </a:rPr>
              <a:t>, we would reject the null hypothesis in favor of the alternative hypothesis</a:t>
            </a:r>
            <a:endParaRPr>
              <a:solidFill>
                <a:schemeClr val="dk1"/>
              </a:solidFill>
            </a:endParaRPr>
          </a:p>
          <a:p>
            <a:pPr marL="215900" lvl="0" indent="-101600" algn="l" rtl="0">
              <a:lnSpc>
                <a:spcPct val="90000"/>
              </a:lnSpc>
              <a:spcBef>
                <a:spcPts val="500"/>
              </a:spcBef>
              <a:spcAft>
                <a:spcPts val="0"/>
              </a:spcAft>
              <a:buClr>
                <a:schemeClr val="dk1"/>
              </a:buClr>
              <a:buSzPts val="1200"/>
              <a:buFont typeface="Arial"/>
              <a:buNone/>
            </a:pPr>
            <a:endParaRPr sz="1200">
              <a:solidFill>
                <a:schemeClr val="dk1"/>
              </a:solidFill>
            </a:endParaRPr>
          </a:p>
          <a:p>
            <a:pPr marL="215900" lvl="0" indent="-177800" algn="l" rtl="0">
              <a:lnSpc>
                <a:spcPct val="90000"/>
              </a:lnSpc>
              <a:spcBef>
                <a:spcPts val="500"/>
              </a:spcBef>
              <a:spcAft>
                <a:spcPts val="0"/>
              </a:spcAft>
              <a:buClr>
                <a:schemeClr val="dk1"/>
              </a:buClr>
              <a:buSzPts val="1200"/>
              <a:buChar char="•"/>
            </a:pPr>
            <a:r>
              <a:rPr lang="en" sz="1200">
                <a:solidFill>
                  <a:schemeClr val="dk1"/>
                </a:solidFill>
              </a:rPr>
              <a:t>The strength of the correlation is moderate, as indicated by the </a:t>
            </a:r>
            <a:r>
              <a:rPr lang="en" sz="1200" b="1">
                <a:solidFill>
                  <a:schemeClr val="dk1"/>
                </a:solidFill>
              </a:rPr>
              <a:t>correlation coefficient </a:t>
            </a:r>
            <a:r>
              <a:rPr lang="en" sz="1200">
                <a:solidFill>
                  <a:schemeClr val="dk1"/>
                </a:solidFill>
              </a:rPr>
              <a:t>of </a:t>
            </a:r>
            <a:r>
              <a:rPr lang="en" sz="1200" b="1">
                <a:solidFill>
                  <a:schemeClr val="dk1"/>
                </a:solidFill>
              </a:rPr>
              <a:t>0.42</a:t>
            </a:r>
            <a:endParaRPr sz="1200" b="1">
              <a:solidFill>
                <a:schemeClr val="dk1"/>
              </a:solidFill>
            </a:endParaRPr>
          </a:p>
          <a:p>
            <a:pPr marL="457200" lvl="0" indent="0" algn="l" rtl="0">
              <a:lnSpc>
                <a:spcPct val="90000"/>
              </a:lnSpc>
              <a:spcBef>
                <a:spcPts val="500"/>
              </a:spcBef>
              <a:spcAft>
                <a:spcPts val="0"/>
              </a:spcAft>
              <a:buNone/>
            </a:pPr>
            <a:endParaRPr sz="1200" b="1">
              <a:solidFill>
                <a:schemeClr val="dk1"/>
              </a:solidFill>
            </a:endParaRPr>
          </a:p>
          <a:p>
            <a:pPr marL="0" lvl="0" indent="0" algn="l" rtl="0">
              <a:lnSpc>
                <a:spcPct val="90000"/>
              </a:lnSpc>
              <a:spcBef>
                <a:spcPts val="500"/>
              </a:spcBef>
              <a:spcAft>
                <a:spcPts val="0"/>
              </a:spcAft>
              <a:buNone/>
            </a:pPr>
            <a:r>
              <a:rPr lang="en" sz="1200" b="1">
                <a:solidFill>
                  <a:schemeClr val="dk1"/>
                </a:solidFill>
              </a:rPr>
              <a:t>The Pearson correlation coefficient measures the strength and direction of a linear relationship between two variables. It ranges from -1 to 1</a:t>
            </a:r>
            <a:endParaRPr/>
          </a:p>
        </p:txBody>
      </p:sp>
      <p:sp>
        <p:nvSpPr>
          <p:cNvPr id="263" name="Google Shape;263;g2af1a2ccd3e_2_17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af1a2ccd3e_2_1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g2af1a2ccd3e_2_18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a:t>PaO2/FiO2 ratio is the ratio of arterial oxygen partial pressure (PaO2 in mmHg) to fractional inspired oxygen (FiO2 expressed as a fraction, not a percentage).</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
              <a:t>by visualizing the data by separating it into two groups based on the 'death' category (alive or dead) and created side-by-side histograms to visualize the distribution of PAFI values for each group.</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rgbClr val="000000"/>
              </a:buClr>
              <a:buSzPts val="1100"/>
              <a:buFont typeface="Arial"/>
              <a:buNone/>
            </a:pPr>
            <a:r>
              <a:rPr lang="en" sz="1100">
                <a:solidFill>
                  <a:schemeClr val="dk1"/>
                </a:solidFill>
                <a:latin typeface="Arial"/>
                <a:ea typeface="Arial"/>
                <a:cs typeface="Arial"/>
                <a:sym typeface="Arial"/>
              </a:rPr>
              <a:t>There is an association between PAFI values and mortality, and the results of the statistical test and visualization provide evidence regarding the presence in patients having respiratory diseases.</a:t>
            </a:r>
            <a:endParaRPr sz="110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a:solidFill>
                <a:schemeClr val="dk1"/>
              </a:solidFill>
            </a:endParaRPr>
          </a:p>
          <a:p>
            <a:pPr marL="0" marR="0" lvl="0" indent="0" algn="l" rtl="0">
              <a:lnSpc>
                <a:spcPct val="100000"/>
              </a:lnSpc>
              <a:spcBef>
                <a:spcPts val="0"/>
              </a:spcBef>
              <a:spcAft>
                <a:spcPts val="0"/>
              </a:spcAft>
              <a:buClr>
                <a:srgbClr val="000000"/>
              </a:buClr>
              <a:buSzPts val="1100"/>
              <a:buFont typeface="Arial"/>
              <a:buNone/>
            </a:pPr>
            <a:endParaRPr>
              <a:solidFill>
                <a:schemeClr val="dk1"/>
              </a:solidFill>
            </a:endParaRPr>
          </a:p>
          <a:p>
            <a:pPr marL="0" lvl="0" indent="0" algn="l" rtl="0">
              <a:lnSpc>
                <a:spcPct val="100000"/>
              </a:lnSpc>
              <a:spcBef>
                <a:spcPts val="0"/>
              </a:spcBef>
              <a:spcAft>
                <a:spcPts val="0"/>
              </a:spcAft>
              <a:buSzPts val="1100"/>
              <a:buNone/>
            </a:pPr>
            <a:r>
              <a:rPr lang="en"/>
              <a:t>ARDS (Acute Respiratory Distress Syndrome)</a:t>
            </a:r>
            <a:endParaRPr/>
          </a:p>
        </p:txBody>
      </p:sp>
      <p:sp>
        <p:nvSpPr>
          <p:cNvPr id="273" name="Google Shape;273;g2af1a2ccd3e_2_18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af1a2ccd3e_2_1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g2af1a2ccd3e_2_18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283" name="Google Shape;283;g2af1a2ccd3e_2_18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af1a2ccd3e_2_19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4" name="Google Shape;294;g2af1a2ccd3e_2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af1a2ccd3e_2_20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5" name="Google Shape;305;g2af1a2ccd3e_2_2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f1a2ccd3e_2_8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g2af1a2ccd3e_2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af1a2ccd3e_2_21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2" name="Google Shape;312;g2af1a2ccd3e_2_2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af1a2ccd3e_2_22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Acute Respiratory Failure (ARF), Coma, and Multiple Organ System Failure (MOSF)</a:t>
            </a:r>
            <a:br>
              <a:rPr lang="en"/>
            </a:br>
            <a:br>
              <a:rPr lang="en"/>
            </a:br>
            <a:r>
              <a:rPr lang="en" sz="1200">
                <a:solidFill>
                  <a:srgbClr val="D1D5DB"/>
                </a:solidFill>
                <a:highlight>
                  <a:srgbClr val="343541"/>
                </a:highlight>
                <a:latin typeface="Roboto"/>
                <a:ea typeface="Roboto"/>
                <a:cs typeface="Roboto"/>
                <a:sym typeface="Roboto"/>
              </a:rPr>
              <a:t>intensive level of care can significantly contribute to higher costs.</a:t>
            </a:r>
            <a:endParaRPr sz="1200">
              <a:solidFill>
                <a:srgbClr val="D1D5DB"/>
              </a:solidFill>
              <a:highlight>
                <a:srgbClr val="343541"/>
              </a:highlight>
              <a:latin typeface="Roboto"/>
              <a:ea typeface="Roboto"/>
              <a:cs typeface="Roboto"/>
              <a:sym typeface="Roboto"/>
            </a:endParaRPr>
          </a:p>
          <a:p>
            <a:pPr marL="0" lvl="0" indent="0" algn="l" rtl="0">
              <a:lnSpc>
                <a:spcPct val="100000"/>
              </a:lnSpc>
              <a:spcBef>
                <a:spcPts val="0"/>
              </a:spcBef>
              <a:spcAft>
                <a:spcPts val="0"/>
              </a:spcAft>
              <a:buSzPts val="1100"/>
              <a:buNone/>
            </a:pPr>
            <a:r>
              <a:rPr lang="en" sz="1200">
                <a:solidFill>
                  <a:srgbClr val="D1D5DB"/>
                </a:solidFill>
                <a:highlight>
                  <a:srgbClr val="343541"/>
                </a:highlight>
                <a:latin typeface="Roboto"/>
                <a:ea typeface="Roboto"/>
                <a:cs typeface="Roboto"/>
                <a:sym typeface="Roboto"/>
              </a:rPr>
              <a:t>Length of Hospital Stay:</a:t>
            </a:r>
            <a:endParaRPr sz="1200">
              <a:solidFill>
                <a:srgbClr val="D1D5DB"/>
              </a:solidFill>
              <a:highlight>
                <a:srgbClr val="343541"/>
              </a:highlight>
              <a:latin typeface="Roboto"/>
              <a:ea typeface="Roboto"/>
              <a:cs typeface="Roboto"/>
              <a:sym typeface="Roboto"/>
            </a:endParaRPr>
          </a:p>
          <a:p>
            <a:pPr marL="0" lvl="0" indent="0" algn="l" rtl="0">
              <a:lnSpc>
                <a:spcPct val="100000"/>
              </a:lnSpc>
              <a:spcBef>
                <a:spcPts val="0"/>
              </a:spcBef>
              <a:spcAft>
                <a:spcPts val="0"/>
              </a:spcAft>
              <a:buSzPts val="1100"/>
              <a:buNone/>
            </a:pPr>
            <a:r>
              <a:rPr lang="en" sz="1200">
                <a:solidFill>
                  <a:srgbClr val="D1D5DB"/>
                </a:solidFill>
                <a:highlight>
                  <a:srgbClr val="343541"/>
                </a:highlight>
                <a:latin typeface="Roboto"/>
                <a:ea typeface="Roboto"/>
                <a:cs typeface="Roboto"/>
                <a:sym typeface="Roboto"/>
              </a:rPr>
              <a:t>Use of Life-Support Systems and specilized meds.</a:t>
            </a:r>
            <a:endParaRPr sz="1200">
              <a:solidFill>
                <a:srgbClr val="D1D5DB"/>
              </a:solidFill>
              <a:highlight>
                <a:srgbClr val="343541"/>
              </a:highlight>
              <a:latin typeface="Roboto"/>
              <a:ea typeface="Roboto"/>
              <a:cs typeface="Roboto"/>
              <a:sym typeface="Roboto"/>
            </a:endParaRPr>
          </a:p>
          <a:p>
            <a:pPr marL="0" lvl="0" indent="0" algn="l" rtl="0">
              <a:lnSpc>
                <a:spcPct val="100000"/>
              </a:lnSpc>
              <a:spcBef>
                <a:spcPts val="0"/>
              </a:spcBef>
              <a:spcAft>
                <a:spcPts val="0"/>
              </a:spcAft>
              <a:buSzPts val="1100"/>
              <a:buNone/>
            </a:pPr>
            <a:endParaRPr sz="1200">
              <a:solidFill>
                <a:srgbClr val="D1D5DB"/>
              </a:solidFill>
              <a:highlight>
                <a:srgbClr val="343541"/>
              </a:highlight>
              <a:latin typeface="Roboto"/>
              <a:ea typeface="Roboto"/>
              <a:cs typeface="Roboto"/>
              <a:sym typeface="Roboto"/>
            </a:endParaRPr>
          </a:p>
        </p:txBody>
      </p:sp>
      <p:sp>
        <p:nvSpPr>
          <p:cNvPr id="322" name="Google Shape;322;g2af1a2ccd3e_2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af1a2ccd3e_2_22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8" name="Google Shape;328;g2af1a2ccd3e_2_2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af1a2ccd3e_2_24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8" name="Google Shape;338;g2af1a2ccd3e_2_2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af1a2ccd3e_2_25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7" name="Google Shape;347;g2af1a2ccd3e_2_2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af1a2ccd3e_2_26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5" name="Google Shape;355;g2af1a2ccd3e_2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af1a2ccd3e_2_2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g2af1a2ccd3e_2_26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361" name="Google Shape;361;g2af1a2ccd3e_2_26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af1a2ccd3e_2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g2af1a2ccd3e_2_2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370" name="Google Shape;370;g2af1a2ccd3e_2_2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af1a2ccd3e_2_2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 name="Google Shape;379;g2af1a2ccd3e_2_28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380" name="Google Shape;380;g2af1a2ccd3e_2_28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af1a2ccd3e_2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g2af1a2ccd3e_2_2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389" name="Google Shape;389;g2af1a2ccd3e_2_2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af1a2ccd3e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af1a2ccd3e_2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af1a2ccd3e_2_3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7" name="Google Shape;397;g2af1a2ccd3e_2_30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398" name="Google Shape;398;g2af1a2ccd3e_2_30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af1a2ccd3e_2_3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8" name="Google Shape;408;g2af1a2ccd3e_2_3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409" name="Google Shape;409;g2af1a2ccd3e_2_3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2af1a2ccd3e_2_31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8" name="Google Shape;418;g2af1a2ccd3e_2_3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af1a2ccd3e_2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g2af1a2ccd3e_2_3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af1a2ccd3e_2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2af1a2ccd3e_2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af1a2ccd3e_2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2af1a2ccd3e_2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af1a2ccd3e_2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2af1a2ccd3e_2_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af1a2ccd3e_2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2af1a2ccd3e_2_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af1a2ccd3e_2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2af1a2ccd3e_2_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af1a2ccd3e_2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2af1a2ccd3e_2_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8" name="Google Shape;58;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4" name="Google Shape;64;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8" name="Google Shape;68;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9" name="Google Shape;69;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1"/>
        <p:cNvGrpSpPr/>
        <p:nvPr/>
      </p:nvGrpSpPr>
      <p:grpSpPr>
        <a:xfrm>
          <a:off x="0" y="0"/>
          <a:ext cx="0" cy="0"/>
          <a:chOff x="0" y="0"/>
          <a:chExt cx="0" cy="0"/>
        </a:xfrm>
      </p:grpSpPr>
      <p:sp>
        <p:nvSpPr>
          <p:cNvPr id="72" name="Google Shape;72;p17"/>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Play"/>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7"/>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74" name="Google Shape;74;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5" name="Google Shape;75;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7"/>
        <p:cNvGrpSpPr/>
        <p:nvPr/>
      </p:nvGrpSpPr>
      <p:grpSpPr>
        <a:xfrm>
          <a:off x="0" y="0"/>
          <a:ext cx="0" cy="0"/>
          <a:chOff x="0" y="0"/>
          <a:chExt cx="0" cy="0"/>
        </a:xfrm>
      </p:grpSpPr>
      <p:sp>
        <p:nvSpPr>
          <p:cNvPr id="78" name="Google Shape;78;p18"/>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Play"/>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8"/>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757575"/>
              </a:buClr>
              <a:buSzPts val="1800"/>
              <a:buNone/>
              <a:defRPr sz="1800">
                <a:solidFill>
                  <a:srgbClr val="757575"/>
                </a:solidFill>
              </a:defRPr>
            </a:lvl1pPr>
            <a:lvl2pPr marL="914400" lvl="1" indent="-228600" algn="l">
              <a:lnSpc>
                <a:spcPct val="90000"/>
              </a:lnSpc>
              <a:spcBef>
                <a:spcPts val="400"/>
              </a:spcBef>
              <a:spcAft>
                <a:spcPts val="0"/>
              </a:spcAft>
              <a:buClr>
                <a:srgbClr val="757575"/>
              </a:buClr>
              <a:buSzPts val="1500"/>
              <a:buNone/>
              <a:defRPr sz="1500">
                <a:solidFill>
                  <a:srgbClr val="757575"/>
                </a:solidFill>
              </a:defRPr>
            </a:lvl2pPr>
            <a:lvl3pPr marL="1371600" lvl="2" indent="-228600" algn="l">
              <a:lnSpc>
                <a:spcPct val="90000"/>
              </a:lnSpc>
              <a:spcBef>
                <a:spcPts val="400"/>
              </a:spcBef>
              <a:spcAft>
                <a:spcPts val="0"/>
              </a:spcAft>
              <a:buClr>
                <a:srgbClr val="757575"/>
              </a:buClr>
              <a:buSzPts val="1400"/>
              <a:buNone/>
              <a:defRPr sz="1400">
                <a:solidFill>
                  <a:srgbClr val="757575"/>
                </a:solidFill>
              </a:defRPr>
            </a:lvl3pPr>
            <a:lvl4pPr marL="1828800" lvl="3" indent="-228600" algn="l">
              <a:lnSpc>
                <a:spcPct val="90000"/>
              </a:lnSpc>
              <a:spcBef>
                <a:spcPts val="400"/>
              </a:spcBef>
              <a:spcAft>
                <a:spcPts val="0"/>
              </a:spcAft>
              <a:buClr>
                <a:srgbClr val="757575"/>
              </a:buClr>
              <a:buSzPts val="1200"/>
              <a:buNone/>
              <a:defRPr sz="1200">
                <a:solidFill>
                  <a:srgbClr val="757575"/>
                </a:solidFill>
              </a:defRPr>
            </a:lvl4pPr>
            <a:lvl5pPr marL="2286000" lvl="4" indent="-228600" algn="l">
              <a:lnSpc>
                <a:spcPct val="90000"/>
              </a:lnSpc>
              <a:spcBef>
                <a:spcPts val="400"/>
              </a:spcBef>
              <a:spcAft>
                <a:spcPts val="0"/>
              </a:spcAft>
              <a:buClr>
                <a:srgbClr val="757575"/>
              </a:buClr>
              <a:buSzPts val="1200"/>
              <a:buNone/>
              <a:defRPr sz="1200">
                <a:solidFill>
                  <a:srgbClr val="757575"/>
                </a:solidFill>
              </a:defRPr>
            </a:lvl5pPr>
            <a:lvl6pPr marL="2743200" lvl="5" indent="-228600" algn="l">
              <a:lnSpc>
                <a:spcPct val="90000"/>
              </a:lnSpc>
              <a:spcBef>
                <a:spcPts val="400"/>
              </a:spcBef>
              <a:spcAft>
                <a:spcPts val="0"/>
              </a:spcAft>
              <a:buClr>
                <a:srgbClr val="757575"/>
              </a:buClr>
              <a:buSzPts val="1200"/>
              <a:buNone/>
              <a:defRPr sz="1200">
                <a:solidFill>
                  <a:srgbClr val="757575"/>
                </a:solidFill>
              </a:defRPr>
            </a:lvl6pPr>
            <a:lvl7pPr marL="3200400" lvl="6" indent="-228600" algn="l">
              <a:lnSpc>
                <a:spcPct val="90000"/>
              </a:lnSpc>
              <a:spcBef>
                <a:spcPts val="400"/>
              </a:spcBef>
              <a:spcAft>
                <a:spcPts val="0"/>
              </a:spcAft>
              <a:buClr>
                <a:srgbClr val="757575"/>
              </a:buClr>
              <a:buSzPts val="1200"/>
              <a:buNone/>
              <a:defRPr sz="1200">
                <a:solidFill>
                  <a:srgbClr val="757575"/>
                </a:solidFill>
              </a:defRPr>
            </a:lvl7pPr>
            <a:lvl8pPr marL="3657600" lvl="7" indent="-228600" algn="l">
              <a:lnSpc>
                <a:spcPct val="90000"/>
              </a:lnSpc>
              <a:spcBef>
                <a:spcPts val="400"/>
              </a:spcBef>
              <a:spcAft>
                <a:spcPts val="0"/>
              </a:spcAft>
              <a:buClr>
                <a:srgbClr val="757575"/>
              </a:buClr>
              <a:buSzPts val="1200"/>
              <a:buNone/>
              <a:defRPr sz="1200">
                <a:solidFill>
                  <a:srgbClr val="757575"/>
                </a:solidFill>
              </a:defRPr>
            </a:lvl8pPr>
            <a:lvl9pPr marL="4114800" lvl="8" indent="-228600" algn="l">
              <a:lnSpc>
                <a:spcPct val="90000"/>
              </a:lnSpc>
              <a:spcBef>
                <a:spcPts val="400"/>
              </a:spcBef>
              <a:spcAft>
                <a:spcPts val="0"/>
              </a:spcAft>
              <a:buClr>
                <a:srgbClr val="757575"/>
              </a:buClr>
              <a:buSzPts val="1200"/>
              <a:buNone/>
              <a:defRPr sz="1200">
                <a:solidFill>
                  <a:srgbClr val="757575"/>
                </a:solidFill>
              </a:defRPr>
            </a:lvl9pPr>
          </a:lstStyle>
          <a:p>
            <a:endParaRPr/>
          </a:p>
        </p:txBody>
      </p:sp>
      <p:sp>
        <p:nvSpPr>
          <p:cNvPr id="80" name="Google Shape;80;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1" name="Google Shape;81;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2" name="Google Shape;82;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p19"/>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6" name="Google Shape;86;p19"/>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8" name="Google Shape;88;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9" name="Google Shape;89;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2" name="Google Shape;92;p20"/>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3" name="Google Shape;93;p20"/>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4" name="Google Shape;94;p20"/>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95" name="Google Shape;95;p20"/>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Play"/>
              <a:buNone/>
              <a:defRPr sz="33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5"/>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0" name="Google Shape;130;p25"/>
          <p:cNvSpPr/>
          <p:nvPr/>
        </p:nvSpPr>
        <p:spPr>
          <a:xfrm>
            <a:off x="835819" y="0"/>
            <a:ext cx="7472363" cy="51435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w="9525" cap="flat" cmpd="sng">
            <a:solidFill>
              <a:srgbClr val="EFEFEF"/>
            </a:solidFill>
            <a:prstDash val="solid"/>
            <a:miter lim="800000"/>
            <a:headEnd type="none" w="sm" len="sm"/>
            <a:tailEnd type="none" w="sm" len="sm"/>
          </a:ln>
          <a:effectLst>
            <a:outerShdw blurRad="139700" sx="102000" sy="102000" algn="ctr" rotWithShape="0">
              <a:srgbClr val="D8D8D8">
                <a:alpha val="37254"/>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31" name="Google Shape;131;p25"/>
          <p:cNvSpPr/>
          <p:nvPr/>
        </p:nvSpPr>
        <p:spPr>
          <a:xfrm>
            <a:off x="841250" y="163275"/>
            <a:ext cx="7223284" cy="497205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32" name="Google Shape;132;p25"/>
          <p:cNvSpPr txBox="1">
            <a:spLocks noGrp="1"/>
          </p:cNvSpPr>
          <p:nvPr>
            <p:ph type="title"/>
          </p:nvPr>
        </p:nvSpPr>
        <p:spPr>
          <a:xfrm>
            <a:off x="1083735" y="1067912"/>
            <a:ext cx="6858000" cy="2073021"/>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5400"/>
              <a:buFont typeface="Play"/>
              <a:buNone/>
            </a:pPr>
            <a:r>
              <a:rPr lang="en" sz="5400" b="1">
                <a:solidFill>
                  <a:schemeClr val="dk1"/>
                </a:solidFill>
                <a:latin typeface="Arial"/>
                <a:ea typeface="Arial"/>
                <a:cs typeface="Arial"/>
                <a:sym typeface="Arial"/>
              </a:rPr>
              <a:t>ADP Coursework 2 Presentation</a:t>
            </a:r>
            <a:endParaRPr sz="5400" b="1">
              <a:solidFill>
                <a:schemeClr val="dk1"/>
              </a:solidFill>
              <a:latin typeface="Arial"/>
              <a:ea typeface="Arial"/>
              <a:cs typeface="Arial"/>
              <a:sym typeface="Arial"/>
            </a:endParaRPr>
          </a:p>
        </p:txBody>
      </p:sp>
      <p:sp>
        <p:nvSpPr>
          <p:cNvPr id="133" name="Google Shape;133;p25"/>
          <p:cNvSpPr/>
          <p:nvPr/>
        </p:nvSpPr>
        <p:spPr>
          <a:xfrm>
            <a:off x="2788920" y="4143590"/>
            <a:ext cx="3566160" cy="20574"/>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Calibri"/>
              <a:ea typeface="Calibri"/>
              <a:cs typeface="Calibri"/>
              <a:sym typeface="Calibri"/>
            </a:endParaRPr>
          </a:p>
        </p:txBody>
      </p:sp>
      <p:sp>
        <p:nvSpPr>
          <p:cNvPr id="134" name="Google Shape;134;p25"/>
          <p:cNvSpPr txBox="1"/>
          <p:nvPr/>
        </p:nvSpPr>
        <p:spPr>
          <a:xfrm>
            <a:off x="3378200" y="3065501"/>
            <a:ext cx="4572000" cy="1146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Presented by </a:t>
            </a:r>
            <a:r>
              <a:rPr lang="en">
                <a:solidFill>
                  <a:schemeClr val="dk1"/>
                </a:solidFill>
              </a:rPr>
              <a:t>G</a:t>
            </a:r>
            <a:r>
              <a:rPr lang="en" sz="1400" b="0" i="0" u="none" strike="noStrike" cap="none">
                <a:solidFill>
                  <a:schemeClr val="dk1"/>
                </a:solidFill>
                <a:latin typeface="Arial"/>
                <a:ea typeface="Arial"/>
                <a:cs typeface="Arial"/>
                <a:sym typeface="Arial"/>
              </a:rPr>
              <a:t>roup 3 -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Muskan Asmath - K2279003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Arya Pradeep Menon- K2275592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Shahesta Ahmed- K2283306</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rial"/>
                <a:ea typeface="Arial"/>
                <a:cs typeface="Arial"/>
                <a:sym typeface="Arial"/>
              </a:rPr>
              <a:t>Bhavana Koppula- K2278142</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34"/>
          <p:cNvPicPr preferRelativeResize="0"/>
          <p:nvPr/>
        </p:nvPicPr>
        <p:blipFill>
          <a:blip r:embed="rId3">
            <a:alphaModFix/>
          </a:blip>
          <a:stretch>
            <a:fillRect/>
          </a:stretch>
        </p:blipFill>
        <p:spPr>
          <a:xfrm>
            <a:off x="152400" y="152400"/>
            <a:ext cx="5918412"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35"/>
          <p:cNvPicPr preferRelativeResize="0"/>
          <p:nvPr/>
        </p:nvPicPr>
        <p:blipFill>
          <a:blip r:embed="rId3">
            <a:alphaModFix/>
          </a:blip>
          <a:stretch>
            <a:fillRect/>
          </a:stretch>
        </p:blipFill>
        <p:spPr>
          <a:xfrm>
            <a:off x="387900" y="1310250"/>
            <a:ext cx="8060652" cy="2991250"/>
          </a:xfrm>
          <a:prstGeom prst="rect">
            <a:avLst/>
          </a:prstGeom>
          <a:noFill/>
          <a:ln>
            <a:noFill/>
          </a:ln>
        </p:spPr>
      </p:pic>
      <p:sp>
        <p:nvSpPr>
          <p:cNvPr id="236" name="Google Shape;236;p35"/>
          <p:cNvSpPr txBox="1"/>
          <p:nvPr/>
        </p:nvSpPr>
        <p:spPr>
          <a:xfrm>
            <a:off x="543050" y="302575"/>
            <a:ext cx="7967400" cy="76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Checking if certain columns play a significant role in determining if a patient has Dementia</a:t>
            </a:r>
            <a:endParaRPr sz="2100" b="1">
              <a:solidFill>
                <a:schemeClr val="dk1"/>
              </a:solidFill>
            </a:endParaRPr>
          </a:p>
        </p:txBody>
      </p:sp>
      <p:sp>
        <p:nvSpPr>
          <p:cNvPr id="237" name="Google Shape;237;p35"/>
          <p:cNvSpPr/>
          <p:nvPr/>
        </p:nvSpPr>
        <p:spPr>
          <a:xfrm>
            <a:off x="659395" y="1132608"/>
            <a:ext cx="8229600" cy="13716"/>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10"/>
            </a:schemeClr>
          </a:solidFill>
          <a:ln w="44450" cap="rnd" cmpd="sng">
            <a:solidFill>
              <a:schemeClr val="accent2">
                <a:alpha val="74510"/>
              </a:schemeClr>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36"/>
          <p:cNvPicPr preferRelativeResize="0"/>
          <p:nvPr/>
        </p:nvPicPr>
        <p:blipFill>
          <a:blip r:embed="rId3">
            <a:alphaModFix/>
          </a:blip>
          <a:stretch>
            <a:fillRect/>
          </a:stretch>
        </p:blipFill>
        <p:spPr>
          <a:xfrm>
            <a:off x="633375" y="1887675"/>
            <a:ext cx="7503949" cy="1368150"/>
          </a:xfrm>
          <a:prstGeom prst="rect">
            <a:avLst/>
          </a:prstGeom>
          <a:noFill/>
          <a:ln>
            <a:noFill/>
          </a:ln>
        </p:spPr>
      </p:pic>
      <p:sp>
        <p:nvSpPr>
          <p:cNvPr id="243" name="Google Shape;243;p36"/>
          <p:cNvSpPr txBox="1"/>
          <p:nvPr/>
        </p:nvSpPr>
        <p:spPr>
          <a:xfrm>
            <a:off x="524783" y="908083"/>
            <a:ext cx="45000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Converting t_test_results to results_df dataframe</a:t>
            </a:r>
            <a:endParaRPr sz="1400" b="1" i="0" u="none" strike="noStrike" cap="none">
              <a:solidFill>
                <a:schemeClr val="dk1"/>
              </a:solidFill>
              <a:latin typeface="Arial"/>
              <a:ea typeface="Arial"/>
              <a:cs typeface="Arial"/>
              <a:sym typeface="Arial"/>
            </a:endParaRPr>
          </a:p>
        </p:txBody>
      </p:sp>
      <p:sp>
        <p:nvSpPr>
          <p:cNvPr id="244" name="Google Shape;244;p36"/>
          <p:cNvSpPr/>
          <p:nvPr/>
        </p:nvSpPr>
        <p:spPr>
          <a:xfrm>
            <a:off x="633370" y="1386908"/>
            <a:ext cx="8229600" cy="13716"/>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10"/>
            </a:schemeClr>
          </a:solidFill>
          <a:ln w="44450" cap="rnd" cmpd="sng">
            <a:solidFill>
              <a:schemeClr val="accent2">
                <a:alpha val="74510"/>
              </a:schemeClr>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37"/>
          <p:cNvPicPr preferRelativeResize="0"/>
          <p:nvPr/>
        </p:nvPicPr>
        <p:blipFill>
          <a:blip r:embed="rId3">
            <a:alphaModFix/>
          </a:blip>
          <a:stretch>
            <a:fillRect/>
          </a:stretch>
        </p:blipFill>
        <p:spPr>
          <a:xfrm>
            <a:off x="152400" y="152400"/>
            <a:ext cx="5863032" cy="4838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38"/>
          <p:cNvSpPr/>
          <p:nvPr/>
        </p:nvSpPr>
        <p:spPr>
          <a:xfrm>
            <a:off x="0"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6" name="Google Shape;256;p38"/>
          <p:cNvSpPr txBox="1">
            <a:spLocks noGrp="1"/>
          </p:cNvSpPr>
          <p:nvPr>
            <p:ph type="title"/>
          </p:nvPr>
        </p:nvSpPr>
        <p:spPr>
          <a:xfrm>
            <a:off x="307910" y="48986"/>
            <a:ext cx="8593494" cy="108676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2400"/>
              <a:buFont typeface="Arial"/>
              <a:buNone/>
            </a:pPr>
            <a:r>
              <a:rPr lang="en" sz="2400" b="1">
                <a:latin typeface="Arial"/>
                <a:ea typeface="Arial"/>
                <a:cs typeface="Arial"/>
                <a:sym typeface="Arial"/>
              </a:rPr>
              <a:t> Correlation between serum creatinine and BUN(Blood urea nitrogen levels):</a:t>
            </a:r>
            <a:endParaRPr/>
          </a:p>
        </p:txBody>
      </p:sp>
      <p:sp>
        <p:nvSpPr>
          <p:cNvPr id="257" name="Google Shape;257;p38"/>
          <p:cNvSpPr/>
          <p:nvPr/>
        </p:nvSpPr>
        <p:spPr>
          <a:xfrm>
            <a:off x="429370" y="1261158"/>
            <a:ext cx="8229600" cy="13716"/>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09"/>
            </a:schemeClr>
          </a:solidFill>
          <a:ln w="44450" cap="rnd" cmpd="sng">
            <a:solidFill>
              <a:schemeClr val="accent2">
                <a:alpha val="74509"/>
              </a:schemeClr>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8" name="Google Shape;258;p38"/>
          <p:cNvSpPr txBox="1"/>
          <p:nvPr/>
        </p:nvSpPr>
        <p:spPr>
          <a:xfrm>
            <a:off x="350606" y="1952519"/>
            <a:ext cx="4644151" cy="3089379"/>
          </a:xfrm>
          <a:prstGeom prst="rect">
            <a:avLst/>
          </a:prstGeom>
          <a:noFill/>
          <a:ln>
            <a:noFill/>
          </a:ln>
        </p:spPr>
        <p:txBody>
          <a:bodyPr spcFirstLastPara="1" wrap="square" lIns="68575" tIns="34275" rIns="68575" bIns="34275" anchor="t" anchorCtr="0">
            <a:normAutofit/>
          </a:bodyPr>
          <a:lstStyle/>
          <a:p>
            <a:pPr marL="0" marR="0" lvl="0" indent="-107950" algn="l" rtl="0">
              <a:lnSpc>
                <a:spcPct val="90000"/>
              </a:lnSpc>
              <a:spcBef>
                <a:spcPts val="0"/>
              </a:spcBef>
              <a:spcAft>
                <a:spcPts val="0"/>
              </a:spcAft>
              <a:buClr>
                <a:schemeClr val="dk1"/>
              </a:buClr>
              <a:buSzPts val="1700"/>
              <a:buFont typeface="Arial"/>
              <a:buChar char="•"/>
            </a:pPr>
            <a:r>
              <a:rPr lang="en" sz="1700" b="0" i="0" u="none" strike="noStrike" cap="none">
                <a:solidFill>
                  <a:schemeClr val="dk1"/>
                </a:solidFill>
                <a:latin typeface="Arial"/>
                <a:ea typeface="Arial"/>
                <a:cs typeface="Arial"/>
                <a:sym typeface="Arial"/>
              </a:rPr>
              <a:t>CODE snippet:</a:t>
            </a:r>
            <a:endParaRPr sz="1100" b="0" i="0" u="none" strike="noStrike" cap="none">
              <a:solidFill>
                <a:srgbClr val="000000"/>
              </a:solidFill>
              <a:latin typeface="Arial"/>
              <a:ea typeface="Arial"/>
              <a:cs typeface="Arial"/>
              <a:sym typeface="Arial"/>
            </a:endParaRPr>
          </a:p>
          <a:p>
            <a:pPr marL="0" marR="0" lvl="0" indent="0" algn="l" rtl="0">
              <a:lnSpc>
                <a:spcPct val="90000"/>
              </a:lnSpc>
              <a:spcBef>
                <a:spcPts val="500"/>
              </a:spcBef>
              <a:spcAft>
                <a:spcPts val="0"/>
              </a:spcAft>
              <a:buClr>
                <a:srgbClr val="000000"/>
              </a:buClr>
              <a:buSzPts val="1700"/>
              <a:buFont typeface="Arial"/>
              <a:buNone/>
            </a:pPr>
            <a:r>
              <a:rPr lang="en" sz="1700" b="0" i="0" u="none" strike="noStrike" cap="none">
                <a:solidFill>
                  <a:schemeClr val="dk1"/>
                </a:solidFill>
                <a:latin typeface="Arial"/>
                <a:ea typeface="Arial"/>
                <a:cs typeface="Arial"/>
                <a:sym typeface="Arial"/>
              </a:rPr>
              <a:t>sns.scatterplot(x='bun', y='serum_creatinine', data=df,  palette='muted', s=100, alpha=0.7)</a:t>
            </a:r>
            <a:endParaRPr sz="1100" b="0" i="0" u="none" strike="noStrike" cap="none">
              <a:solidFill>
                <a:srgbClr val="000000"/>
              </a:solidFill>
              <a:latin typeface="Arial"/>
              <a:ea typeface="Arial"/>
              <a:cs typeface="Arial"/>
              <a:sym typeface="Arial"/>
            </a:endParaRPr>
          </a:p>
          <a:p>
            <a:pPr marL="0" marR="0" lvl="0" indent="0" algn="l" rtl="0">
              <a:lnSpc>
                <a:spcPct val="90000"/>
              </a:lnSpc>
              <a:spcBef>
                <a:spcPts val="500"/>
              </a:spcBef>
              <a:spcAft>
                <a:spcPts val="0"/>
              </a:spcAft>
              <a:buClr>
                <a:srgbClr val="000000"/>
              </a:buClr>
              <a:buSzPts val="1700"/>
              <a:buFont typeface="Arial"/>
              <a:buNone/>
            </a:pPr>
            <a:endParaRPr sz="1700" b="0" i="0" u="none" strike="noStrike" cap="none">
              <a:solidFill>
                <a:schemeClr val="dk1"/>
              </a:solidFill>
              <a:latin typeface="Arial"/>
              <a:ea typeface="Arial"/>
              <a:cs typeface="Arial"/>
              <a:sym typeface="Arial"/>
            </a:endParaRPr>
          </a:p>
          <a:p>
            <a:pPr marL="254000" marR="0" lvl="0" indent="-254000" algn="l" rtl="0">
              <a:lnSpc>
                <a:spcPct val="90000"/>
              </a:lnSpc>
              <a:spcBef>
                <a:spcPts val="500"/>
              </a:spcBef>
              <a:spcAft>
                <a:spcPts val="0"/>
              </a:spcAft>
              <a:buClr>
                <a:schemeClr val="dk1"/>
              </a:buClr>
              <a:buSzPts val="1800"/>
              <a:buFont typeface="Arial"/>
              <a:buChar char="•"/>
            </a:pPr>
            <a:r>
              <a:rPr lang="en" sz="1800" b="0" i="0" u="none" strike="noStrike" cap="none">
                <a:solidFill>
                  <a:schemeClr val="dk1"/>
                </a:solidFill>
                <a:latin typeface="Arial"/>
                <a:ea typeface="Arial"/>
                <a:cs typeface="Arial"/>
                <a:sym typeface="Arial"/>
              </a:rPr>
              <a:t>There is a moderate positive linear correlation between the two variables of  BUN and SCr.</a:t>
            </a:r>
            <a:endParaRPr sz="1800" b="0" i="0" u="none" strike="noStrike" cap="none">
              <a:solidFill>
                <a:schemeClr val="dk1"/>
              </a:solidFill>
              <a:latin typeface="Arial"/>
              <a:ea typeface="Arial"/>
              <a:cs typeface="Arial"/>
              <a:sym typeface="Arial"/>
            </a:endParaRPr>
          </a:p>
          <a:p>
            <a:pPr marL="254000" marR="0" lvl="0" indent="-152400" algn="l" rtl="0">
              <a:lnSpc>
                <a:spcPct val="90000"/>
              </a:lnSpc>
              <a:spcBef>
                <a:spcPts val="500"/>
              </a:spcBef>
              <a:spcAft>
                <a:spcPts val="0"/>
              </a:spcAft>
              <a:buClr>
                <a:schemeClr val="dk1"/>
              </a:buClr>
              <a:buSzPts val="1700"/>
              <a:buFont typeface="Arial"/>
              <a:buNone/>
            </a:pPr>
            <a:endParaRPr sz="1700" b="0" i="0" u="none" strike="noStrike" cap="none">
              <a:solidFill>
                <a:schemeClr val="dk1"/>
              </a:solidFill>
              <a:latin typeface="Arial"/>
              <a:ea typeface="Arial"/>
              <a:cs typeface="Arial"/>
              <a:sym typeface="Arial"/>
            </a:endParaRPr>
          </a:p>
        </p:txBody>
      </p:sp>
      <p:pic>
        <p:nvPicPr>
          <p:cNvPr id="259" name="Google Shape;259;p38"/>
          <p:cNvPicPr preferRelativeResize="0"/>
          <p:nvPr/>
        </p:nvPicPr>
        <p:blipFill rotWithShape="1">
          <a:blip r:embed="rId3">
            <a:alphaModFix/>
          </a:blip>
          <a:srcRect r="31455" b="2"/>
          <a:stretch/>
        </p:blipFill>
        <p:spPr>
          <a:xfrm>
            <a:off x="4919133" y="1306994"/>
            <a:ext cx="3751825" cy="38998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4"/>
        <p:cNvGrpSpPr/>
        <p:nvPr/>
      </p:nvGrpSpPr>
      <p:grpSpPr>
        <a:xfrm>
          <a:off x="0" y="0"/>
          <a:ext cx="0" cy="0"/>
          <a:chOff x="0" y="0"/>
          <a:chExt cx="0" cy="0"/>
        </a:xfrm>
      </p:grpSpPr>
      <p:sp>
        <p:nvSpPr>
          <p:cNvPr id="265" name="Google Shape;265;p39"/>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6" name="Google Shape;266;p39"/>
          <p:cNvSpPr txBox="1"/>
          <p:nvPr/>
        </p:nvSpPr>
        <p:spPr>
          <a:xfrm>
            <a:off x="515536" y="445773"/>
            <a:ext cx="2571750" cy="1289304"/>
          </a:xfrm>
          <a:prstGeom prst="rect">
            <a:avLst/>
          </a:prstGeom>
          <a:noFill/>
          <a:ln>
            <a:noFill/>
          </a:ln>
        </p:spPr>
        <p:txBody>
          <a:bodyPr spcFirstLastPara="1" wrap="square" lIns="68575" tIns="34275" rIns="68575" bIns="34275" anchor="b" anchorCtr="0">
            <a:normAutofit lnSpcReduction="10000"/>
          </a:bodyPr>
          <a:lstStyle/>
          <a:p>
            <a:pPr marL="0" marR="0" lvl="0" indent="0" algn="l" rtl="0">
              <a:lnSpc>
                <a:spcPct val="90000"/>
              </a:lnSpc>
              <a:spcBef>
                <a:spcPts val="0"/>
              </a:spcBef>
              <a:spcAft>
                <a:spcPts val="0"/>
              </a:spcAft>
              <a:buClr>
                <a:srgbClr val="000000"/>
              </a:buClr>
              <a:buSzPts val="2300"/>
              <a:buFont typeface="Arial"/>
              <a:buNone/>
            </a:pPr>
            <a:r>
              <a:rPr lang="en" sz="2300" b="1" i="0" u="none" strike="noStrike" cap="none">
                <a:solidFill>
                  <a:schemeClr val="dk1"/>
                </a:solidFill>
                <a:latin typeface="Arial"/>
                <a:ea typeface="Arial"/>
                <a:cs typeface="Arial"/>
                <a:sym typeface="Arial"/>
              </a:rPr>
              <a:t>P-test and Pearson correlation coefficient</a:t>
            </a:r>
            <a:endParaRPr sz="1100" b="0" i="0" u="none" strike="noStrike" cap="none">
              <a:solidFill>
                <a:srgbClr val="000000"/>
              </a:solidFill>
              <a:latin typeface="Arial"/>
              <a:ea typeface="Arial"/>
              <a:cs typeface="Arial"/>
              <a:sym typeface="Arial"/>
            </a:endParaRPr>
          </a:p>
        </p:txBody>
      </p:sp>
      <p:sp>
        <p:nvSpPr>
          <p:cNvPr id="267" name="Google Shape;267;p39"/>
          <p:cNvSpPr/>
          <p:nvPr/>
        </p:nvSpPr>
        <p:spPr>
          <a:xfrm>
            <a:off x="482459" y="1930317"/>
            <a:ext cx="2441321" cy="13716"/>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8" name="Google Shape;268;p39"/>
          <p:cNvSpPr txBox="1"/>
          <p:nvPr/>
        </p:nvSpPr>
        <p:spPr>
          <a:xfrm>
            <a:off x="169333" y="2431701"/>
            <a:ext cx="3287300" cy="2853453"/>
          </a:xfrm>
          <a:prstGeom prst="rect">
            <a:avLst/>
          </a:prstGeom>
          <a:noFill/>
          <a:ln>
            <a:noFill/>
          </a:ln>
        </p:spPr>
        <p:txBody>
          <a:bodyPr spcFirstLastPara="1" wrap="square" lIns="68575" tIns="34275" rIns="68575" bIns="34275" anchor="t" anchorCtr="0">
            <a:normAutofit/>
          </a:bodyPr>
          <a:lstStyle/>
          <a:p>
            <a:pPr marL="215900" marR="0" lvl="0" indent="-177800" algn="l" rtl="0">
              <a:lnSpc>
                <a:spcPct val="90000"/>
              </a:lnSpc>
              <a:spcBef>
                <a:spcPts val="0"/>
              </a:spcBef>
              <a:spcAft>
                <a:spcPts val="0"/>
              </a:spcAft>
              <a:buClr>
                <a:schemeClr val="dk1"/>
              </a:buClr>
              <a:buSzPts val="1200"/>
              <a:buFont typeface="Arial"/>
              <a:buChar char="•"/>
            </a:pPr>
            <a:r>
              <a:rPr lang="en" sz="1200" b="1" i="0" u="none" strike="noStrike" cap="none">
                <a:solidFill>
                  <a:schemeClr val="dk1"/>
                </a:solidFill>
                <a:latin typeface="Arial"/>
                <a:ea typeface="Arial"/>
                <a:cs typeface="Arial"/>
                <a:sym typeface="Arial"/>
              </a:rPr>
              <a:t>Null Hypothesis (H0): </a:t>
            </a:r>
            <a:r>
              <a:rPr lang="en" sz="1200" b="0" i="0" u="none" strike="noStrike" cap="none">
                <a:solidFill>
                  <a:schemeClr val="dk1"/>
                </a:solidFill>
                <a:latin typeface="Arial"/>
                <a:ea typeface="Arial"/>
                <a:cs typeface="Arial"/>
                <a:sym typeface="Arial"/>
              </a:rPr>
              <a:t>There is no correlation between 'bun' and 'serum_creatinine'</a:t>
            </a:r>
            <a:r>
              <a:rPr lang="en" sz="1200">
                <a:solidFill>
                  <a:schemeClr val="dk1"/>
                </a:solidFill>
              </a:rPr>
              <a:t>.</a:t>
            </a:r>
            <a:endParaRPr sz="1200" b="0" i="0" u="none" strike="noStrike" cap="none">
              <a:solidFill>
                <a:srgbClr val="000000"/>
              </a:solidFill>
              <a:latin typeface="Arial"/>
              <a:ea typeface="Arial"/>
              <a:cs typeface="Arial"/>
              <a:sym typeface="Arial"/>
            </a:endParaRPr>
          </a:p>
          <a:p>
            <a:pPr marL="215900" marR="0" lvl="0" indent="-101600" algn="l" rtl="0">
              <a:lnSpc>
                <a:spcPct val="90000"/>
              </a:lnSpc>
              <a:spcBef>
                <a:spcPts val="5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215900" marR="0" lvl="0" indent="-177800" algn="l" rtl="0">
              <a:lnSpc>
                <a:spcPct val="90000"/>
              </a:lnSpc>
              <a:spcBef>
                <a:spcPts val="500"/>
              </a:spcBef>
              <a:spcAft>
                <a:spcPts val="0"/>
              </a:spcAft>
              <a:buClr>
                <a:schemeClr val="dk1"/>
              </a:buClr>
              <a:buSzPts val="1200"/>
              <a:buFont typeface="Arial"/>
              <a:buChar char="•"/>
            </a:pPr>
            <a:r>
              <a:rPr lang="en" sz="1200" b="1" i="0" u="none" strike="noStrike" cap="none">
                <a:solidFill>
                  <a:schemeClr val="dk1"/>
                </a:solidFill>
                <a:latin typeface="Arial"/>
                <a:ea typeface="Arial"/>
                <a:cs typeface="Arial"/>
                <a:sym typeface="Arial"/>
              </a:rPr>
              <a:t>Alternative Hypothesis (H1): </a:t>
            </a:r>
            <a:r>
              <a:rPr lang="en" sz="1200" b="0" i="0" u="none" strike="noStrike" cap="none">
                <a:solidFill>
                  <a:schemeClr val="dk1"/>
                </a:solidFill>
                <a:latin typeface="Arial"/>
                <a:ea typeface="Arial"/>
                <a:cs typeface="Arial"/>
                <a:sym typeface="Arial"/>
              </a:rPr>
              <a:t>There is a correlation between 'bun' and 'serum_creatinine'</a:t>
            </a:r>
            <a:r>
              <a:rPr lang="en" sz="1200">
                <a:solidFill>
                  <a:schemeClr val="dk1"/>
                </a:solidFill>
              </a:rPr>
              <a:t>.</a:t>
            </a:r>
            <a:endParaRPr sz="1200" b="0" i="0" u="none" strike="noStrike" cap="none">
              <a:solidFill>
                <a:srgbClr val="000000"/>
              </a:solidFill>
              <a:latin typeface="Arial"/>
              <a:ea typeface="Arial"/>
              <a:cs typeface="Arial"/>
              <a:sym typeface="Arial"/>
            </a:endParaRPr>
          </a:p>
          <a:p>
            <a:pPr marL="0" marR="0" lvl="0" indent="0" algn="l" rtl="0">
              <a:lnSpc>
                <a:spcPct val="90000"/>
              </a:lnSpc>
              <a:spcBef>
                <a:spcPts val="50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pic>
        <p:nvPicPr>
          <p:cNvPr id="269" name="Google Shape;269;p39"/>
          <p:cNvPicPr preferRelativeResize="0"/>
          <p:nvPr/>
        </p:nvPicPr>
        <p:blipFill rotWithShape="1">
          <a:blip r:embed="rId3">
            <a:alphaModFix/>
          </a:blip>
          <a:srcRect/>
          <a:stretch/>
        </p:blipFill>
        <p:spPr>
          <a:xfrm>
            <a:off x="3468423" y="901303"/>
            <a:ext cx="5272088" cy="3493294"/>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0"/>
          <p:cNvSpPr txBox="1">
            <a:spLocks noGrp="1"/>
          </p:cNvSpPr>
          <p:nvPr>
            <p:ph type="title"/>
          </p:nvPr>
        </p:nvSpPr>
        <p:spPr>
          <a:xfrm>
            <a:off x="277306" y="130272"/>
            <a:ext cx="8382300" cy="9942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 sz="2400" b="1">
                <a:latin typeface="Arial"/>
                <a:ea typeface="Arial"/>
                <a:cs typeface="Arial"/>
                <a:sym typeface="Arial"/>
              </a:rPr>
              <a:t>Is there an association of PAFI values with mortality? Is there any association  in patients having respiratory diseases.</a:t>
            </a:r>
            <a:endParaRPr sz="2400" b="1">
              <a:latin typeface="Arial"/>
              <a:ea typeface="Arial"/>
              <a:cs typeface="Arial"/>
              <a:sym typeface="Arial"/>
            </a:endParaRPr>
          </a:p>
        </p:txBody>
      </p:sp>
      <p:pic>
        <p:nvPicPr>
          <p:cNvPr id="276" name="Google Shape;276;p40"/>
          <p:cNvPicPr preferRelativeResize="0"/>
          <p:nvPr/>
        </p:nvPicPr>
        <p:blipFill rotWithShape="1">
          <a:blip r:embed="rId3">
            <a:alphaModFix/>
          </a:blip>
          <a:srcRect/>
          <a:stretch/>
        </p:blipFill>
        <p:spPr>
          <a:xfrm>
            <a:off x="4329148" y="1390858"/>
            <a:ext cx="4814852" cy="3051824"/>
          </a:xfrm>
          <a:prstGeom prst="rect">
            <a:avLst/>
          </a:prstGeom>
          <a:noFill/>
          <a:ln>
            <a:noFill/>
          </a:ln>
        </p:spPr>
      </p:pic>
      <p:sp>
        <p:nvSpPr>
          <p:cNvPr id="277" name="Google Shape;277;p40"/>
          <p:cNvSpPr txBox="1"/>
          <p:nvPr/>
        </p:nvSpPr>
        <p:spPr>
          <a:xfrm>
            <a:off x="84301" y="4071362"/>
            <a:ext cx="4570800" cy="97716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dirty="0">
                <a:solidFill>
                  <a:schemeClr val="dk1"/>
                </a:solidFill>
                <a:latin typeface="Arial"/>
                <a:ea typeface="Arial"/>
                <a:cs typeface="Arial"/>
                <a:sym typeface="Arial"/>
              </a:rPr>
              <a:t>ARDS Severity 	PaO2/FiO2 </a:t>
            </a:r>
            <a:r>
              <a:rPr lang="en" sz="1200" b="1" dirty="0">
                <a:solidFill>
                  <a:schemeClr val="dk1"/>
                </a:solidFill>
              </a:rPr>
              <a:t>		</a:t>
            </a:r>
            <a:r>
              <a:rPr lang="en" sz="1200" b="1" i="0" u="none" strike="noStrike" cap="none" dirty="0">
                <a:solidFill>
                  <a:schemeClr val="dk1"/>
                </a:solidFill>
                <a:latin typeface="Arial"/>
                <a:ea typeface="Arial"/>
                <a:cs typeface="Arial"/>
                <a:sym typeface="Arial"/>
              </a:rPr>
              <a:t>Mortality</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Arial"/>
                <a:ea typeface="Arial"/>
                <a:cs typeface="Arial"/>
                <a:sym typeface="Arial"/>
              </a:rPr>
              <a:t>Mild	            	 200 – 300	   	   27%</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Arial"/>
                <a:ea typeface="Arial"/>
                <a:cs typeface="Arial"/>
                <a:sym typeface="Arial"/>
              </a:rPr>
              <a:t>Moderate	        	 100 – 200	   	   32%</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chemeClr val="dk1"/>
                </a:solidFill>
                <a:latin typeface="Arial"/>
                <a:ea typeface="Arial"/>
                <a:cs typeface="Arial"/>
                <a:sym typeface="Arial"/>
              </a:rPr>
              <a:t>Severe	          	  &lt; 100	          </a:t>
            </a:r>
            <a:r>
              <a:rPr lang="en" sz="1200" dirty="0">
                <a:solidFill>
                  <a:schemeClr val="dk1"/>
                </a:solidFill>
              </a:rPr>
              <a:t>    	   </a:t>
            </a:r>
            <a:r>
              <a:rPr lang="en" sz="1200" b="0" i="0" u="none" strike="noStrike" cap="none" dirty="0">
                <a:solidFill>
                  <a:schemeClr val="dk1"/>
                </a:solidFill>
                <a:latin typeface="Arial"/>
                <a:ea typeface="Arial"/>
                <a:cs typeface="Arial"/>
                <a:sym typeface="Arial"/>
              </a:rPr>
              <a:t>45%</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p:txBody>
      </p:sp>
      <p:pic>
        <p:nvPicPr>
          <p:cNvPr id="278" name="Google Shape;278;p40"/>
          <p:cNvPicPr preferRelativeResize="0"/>
          <p:nvPr/>
        </p:nvPicPr>
        <p:blipFill rotWithShape="1">
          <a:blip r:embed="rId4">
            <a:alphaModFix/>
          </a:blip>
          <a:srcRect/>
          <a:stretch/>
        </p:blipFill>
        <p:spPr>
          <a:xfrm>
            <a:off x="105576" y="1886528"/>
            <a:ext cx="4223581" cy="1663172"/>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sp>
        <p:nvSpPr>
          <p:cNvPr id="279" name="Google Shape;279;p40"/>
          <p:cNvSpPr txBox="1"/>
          <p:nvPr/>
        </p:nvSpPr>
        <p:spPr>
          <a:xfrm>
            <a:off x="198650" y="1187200"/>
            <a:ext cx="38766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PaO2/FiO2 ratio is the ratio of arterial oxygen partial pressure (PaO2 in mmHg) to fractional inspired oxygen.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p41"/>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6" name="Google Shape;286;p41"/>
          <p:cNvSpPr/>
          <p:nvPr/>
        </p:nvSpPr>
        <p:spPr>
          <a:xfrm>
            <a:off x="384212" y="273844"/>
            <a:ext cx="8375700" cy="1566900"/>
          </a:xfrm>
          <a:prstGeom prst="rect">
            <a:avLst/>
          </a:prstGeom>
          <a:solidFill>
            <a:schemeClr val="lt1"/>
          </a:solidFill>
          <a:ln w="12700" cap="flat" cmpd="sng">
            <a:solidFill>
              <a:srgbClr val="DEDEDE"/>
            </a:solidFill>
            <a:prstDash val="solid"/>
            <a:miter lim="800000"/>
            <a:headEnd type="none" w="sm" len="sm"/>
            <a:tailEnd type="none" w="sm" len="sm"/>
          </a:ln>
          <a:effectLst>
            <a:outerShdw blurRad="50800" dist="38100" dir="2700000" algn="tl" rotWithShape="0">
              <a:srgbClr val="C5C5C5">
                <a:alpha val="4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7" name="Google Shape;287;p41"/>
          <p:cNvSpPr txBox="1"/>
          <p:nvPr/>
        </p:nvSpPr>
        <p:spPr>
          <a:xfrm>
            <a:off x="518651" y="440125"/>
            <a:ext cx="3411300" cy="1234500"/>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rgbClr val="000000"/>
              </a:buClr>
              <a:buSzPts val="2400"/>
              <a:buFont typeface="Arial"/>
              <a:buNone/>
            </a:pPr>
            <a:r>
              <a:rPr lang="en" sz="2400" b="1" i="0" u="none" strike="noStrike" cap="none">
                <a:solidFill>
                  <a:schemeClr val="dk1"/>
                </a:solidFill>
                <a:latin typeface="Arial"/>
                <a:ea typeface="Arial"/>
                <a:cs typeface="Arial"/>
                <a:sym typeface="Arial"/>
              </a:rPr>
              <a:t>Pearson's </a:t>
            </a:r>
            <a:r>
              <a:rPr lang="en" sz="2300" b="1">
                <a:solidFill>
                  <a:schemeClr val="dk1"/>
                </a:solidFill>
              </a:rPr>
              <a:t>Correlation Coefficient</a:t>
            </a:r>
            <a:endParaRPr sz="1100" b="0" i="0" u="none" strike="noStrike" cap="none">
              <a:solidFill>
                <a:srgbClr val="000000"/>
              </a:solidFill>
              <a:latin typeface="Arial"/>
              <a:ea typeface="Arial"/>
              <a:cs typeface="Arial"/>
              <a:sym typeface="Arial"/>
            </a:endParaRPr>
          </a:p>
        </p:txBody>
      </p:sp>
      <p:sp>
        <p:nvSpPr>
          <p:cNvPr id="288" name="Google Shape;288;p41"/>
          <p:cNvSpPr/>
          <p:nvPr/>
        </p:nvSpPr>
        <p:spPr>
          <a:xfrm>
            <a:off x="367806" y="793304"/>
            <a:ext cx="96012"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9" name="Google Shape;289;p41"/>
          <p:cNvSpPr/>
          <p:nvPr/>
        </p:nvSpPr>
        <p:spPr>
          <a:xfrm rot="5400000">
            <a:off x="3182656" y="1050478"/>
            <a:ext cx="1097280" cy="13716"/>
          </a:xfrm>
          <a:prstGeom prst="rect">
            <a:avLst/>
          </a:prstGeom>
          <a:solidFill>
            <a:srgbClr val="D5D5D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90" name="Google Shape;290;p41"/>
          <p:cNvSpPr txBox="1"/>
          <p:nvPr/>
        </p:nvSpPr>
        <p:spPr>
          <a:xfrm>
            <a:off x="4013375" y="440127"/>
            <a:ext cx="4502100" cy="1566900"/>
          </a:xfrm>
          <a:prstGeom prst="rect">
            <a:avLst/>
          </a:prstGeom>
          <a:noFill/>
          <a:ln>
            <a:noFill/>
          </a:ln>
        </p:spPr>
        <p:txBody>
          <a:bodyPr spcFirstLastPara="1" wrap="square" lIns="68575" tIns="34275" rIns="68575" bIns="34275" anchor="ctr" anchorCtr="0">
            <a:normAutofit/>
          </a:bodyPr>
          <a:lstStyle/>
          <a:p>
            <a:pPr marL="6350" marR="0" lvl="0" indent="-6350" algn="l" rtl="0">
              <a:lnSpc>
                <a:spcPct val="90000"/>
              </a:lnSpc>
              <a:spcBef>
                <a:spcPts val="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The correlation between PAFI (Pulmonary Arterial Flow Index)  values and the likelihood of death(Mortality) can be found by the </a:t>
            </a:r>
            <a:r>
              <a:rPr lang="en" sz="1100" b="1" i="0" u="none" strike="noStrike" cap="none">
                <a:solidFill>
                  <a:schemeClr val="dk1"/>
                </a:solidFill>
                <a:latin typeface="Arial"/>
                <a:ea typeface="Arial"/>
                <a:cs typeface="Arial"/>
                <a:sym typeface="Arial"/>
              </a:rPr>
              <a:t>Pearson's </a:t>
            </a:r>
            <a:r>
              <a:rPr lang="en" sz="1100" b="1">
                <a:solidFill>
                  <a:schemeClr val="dk1"/>
                </a:solidFill>
              </a:rPr>
              <a:t>Correlation Coefficient</a:t>
            </a:r>
            <a:r>
              <a:rPr lang="en" sz="1100" b="1" i="0" u="none" strike="noStrike" cap="none">
                <a:solidFill>
                  <a:schemeClr val="dk1"/>
                </a:solidFill>
                <a:latin typeface="Arial"/>
                <a:ea typeface="Arial"/>
                <a:cs typeface="Arial"/>
                <a:sym typeface="Arial"/>
              </a:rPr>
              <a:t> </a:t>
            </a:r>
            <a:r>
              <a:rPr lang="en" sz="1100" b="1">
                <a:solidFill>
                  <a:schemeClr val="dk1"/>
                </a:solidFill>
              </a:rPr>
              <a:t>t</a:t>
            </a:r>
            <a:r>
              <a:rPr lang="en" sz="1100" b="1" i="0" u="none" strike="noStrike" cap="none">
                <a:solidFill>
                  <a:schemeClr val="dk1"/>
                </a:solidFill>
                <a:latin typeface="Arial"/>
                <a:ea typeface="Arial"/>
                <a:cs typeface="Arial"/>
                <a:sym typeface="Arial"/>
              </a:rPr>
              <a:t>est</a:t>
            </a:r>
            <a:r>
              <a:rPr lang="en" sz="1100" b="0" i="0" u="none" strike="noStrike" cap="none">
                <a:solidFill>
                  <a:schemeClr val="dk1"/>
                </a:solidFill>
                <a:latin typeface="Arial"/>
                <a:ea typeface="Arial"/>
                <a:cs typeface="Arial"/>
                <a:sym typeface="Arial"/>
              </a:rPr>
              <a:t>.</a:t>
            </a:r>
            <a:endParaRPr sz="1100" b="0" i="0" u="none" strike="noStrike" cap="none">
              <a:solidFill>
                <a:srgbClr val="000000"/>
              </a:solidFill>
              <a:latin typeface="Arial"/>
              <a:ea typeface="Arial"/>
              <a:cs typeface="Arial"/>
              <a:sym typeface="Arial"/>
            </a:endParaRPr>
          </a:p>
          <a:p>
            <a:pPr marL="6350" marR="0" lvl="0" indent="-6350" algn="l" rtl="0">
              <a:lnSpc>
                <a:spcPct val="90000"/>
              </a:lnSpc>
              <a:spcBef>
                <a:spcPts val="50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As the p-value is less than the significance level of 0.05,  the null hypothesis is rejected. Hence, there is a significant correlation between PAFI values and the death rate in patients having respiratory diseases.</a:t>
            </a:r>
            <a:endParaRPr sz="1100" b="0" i="0" u="none" strike="noStrike" cap="none">
              <a:solidFill>
                <a:srgbClr val="000000"/>
              </a:solidFill>
              <a:latin typeface="Arial"/>
              <a:ea typeface="Arial"/>
              <a:cs typeface="Arial"/>
              <a:sym typeface="Arial"/>
            </a:endParaRPr>
          </a:p>
          <a:p>
            <a:pPr marL="0" marR="0" lvl="0" indent="76200" algn="l" rtl="0">
              <a:lnSpc>
                <a:spcPct val="90000"/>
              </a:lnSpc>
              <a:spcBef>
                <a:spcPts val="50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pic>
        <p:nvPicPr>
          <p:cNvPr id="291" name="Google Shape;291;p41"/>
          <p:cNvPicPr preferRelativeResize="0"/>
          <p:nvPr/>
        </p:nvPicPr>
        <p:blipFill rotWithShape="1">
          <a:blip r:embed="rId3">
            <a:alphaModFix/>
          </a:blip>
          <a:srcRect/>
          <a:stretch/>
        </p:blipFill>
        <p:spPr>
          <a:xfrm>
            <a:off x="1357937" y="2504581"/>
            <a:ext cx="6428145" cy="1658144"/>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352"/>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5"/>
        <p:cNvGrpSpPr/>
        <p:nvPr/>
      </p:nvGrpSpPr>
      <p:grpSpPr>
        <a:xfrm>
          <a:off x="0" y="0"/>
          <a:ext cx="0" cy="0"/>
          <a:chOff x="0" y="0"/>
          <a:chExt cx="0" cy="0"/>
        </a:xfrm>
      </p:grpSpPr>
      <p:sp>
        <p:nvSpPr>
          <p:cNvPr id="296" name="Google Shape;296;p42"/>
          <p:cNvSpPr txBox="1">
            <a:spLocks noGrp="1"/>
          </p:cNvSpPr>
          <p:nvPr>
            <p:ph type="title"/>
          </p:nvPr>
        </p:nvSpPr>
        <p:spPr>
          <a:xfrm>
            <a:off x="4350525" y="5513"/>
            <a:ext cx="3655800" cy="14361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2111"/>
              <a:buFont typeface="Play"/>
              <a:buNone/>
            </a:pPr>
            <a:r>
              <a:rPr lang="en" sz="1900" b="1">
                <a:latin typeface="Arial"/>
                <a:ea typeface="Arial"/>
                <a:cs typeface="Arial"/>
                <a:sym typeface="Arial"/>
              </a:rPr>
              <a:t>Data distribution of glucose levels across ages with and without diabetes</a:t>
            </a:r>
            <a:endParaRPr>
              <a:latin typeface="Arial"/>
              <a:ea typeface="Arial"/>
              <a:cs typeface="Arial"/>
              <a:sym typeface="Arial"/>
            </a:endParaRPr>
          </a:p>
        </p:txBody>
      </p:sp>
      <p:pic>
        <p:nvPicPr>
          <p:cNvPr id="297" name="Google Shape;297;p42"/>
          <p:cNvPicPr preferRelativeResize="0"/>
          <p:nvPr/>
        </p:nvPicPr>
        <p:blipFill rotWithShape="1">
          <a:blip r:embed="rId3">
            <a:alphaModFix/>
          </a:blip>
          <a:srcRect l="21252" r="4081" b="2"/>
          <a:stretch/>
        </p:blipFill>
        <p:spPr>
          <a:xfrm>
            <a:off x="1230175" y="766525"/>
            <a:ext cx="2781125" cy="3128775"/>
          </a:xfrm>
          <a:prstGeom prst="rect">
            <a:avLst/>
          </a:prstGeom>
          <a:noFill/>
          <a:ln>
            <a:noFill/>
          </a:ln>
        </p:spPr>
      </p:pic>
      <p:grpSp>
        <p:nvGrpSpPr>
          <p:cNvPr id="298" name="Google Shape;298;p42"/>
          <p:cNvGrpSpPr/>
          <p:nvPr/>
        </p:nvGrpSpPr>
        <p:grpSpPr>
          <a:xfrm>
            <a:off x="0" y="0"/>
            <a:ext cx="92521" cy="5143500"/>
            <a:chOff x="12068638" y="0"/>
            <a:chExt cx="123362" cy="6858000"/>
          </a:xfrm>
        </p:grpSpPr>
        <p:sp>
          <p:nvSpPr>
            <p:cNvPr id="299" name="Google Shape;299;p42"/>
            <p:cNvSpPr/>
            <p:nvPr/>
          </p:nvSpPr>
          <p:spPr>
            <a:xfrm>
              <a:off x="12068638" y="0"/>
              <a:ext cx="123362" cy="6858000"/>
            </a:xfrm>
            <a:prstGeom prst="rect">
              <a:avLst/>
            </a:prstGeom>
            <a:gradFill>
              <a:gsLst>
                <a:gs pos="0">
                  <a:schemeClr val="accent2"/>
                </a:gs>
                <a:gs pos="100000">
                  <a:schemeClr val="accent5"/>
                </a:gs>
              </a:gsLst>
              <a:lin ang="18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0" name="Google Shape;300;p42"/>
            <p:cNvSpPr/>
            <p:nvPr/>
          </p:nvSpPr>
          <p:spPr>
            <a:xfrm>
              <a:off x="12068638" y="4139706"/>
              <a:ext cx="123362" cy="2718294"/>
            </a:xfrm>
            <a:prstGeom prst="rect">
              <a:avLst/>
            </a:prstGeom>
            <a:gradFill>
              <a:gsLst>
                <a:gs pos="0">
                  <a:srgbClr val="A02B93">
                    <a:alpha val="0"/>
                  </a:srgbClr>
                </a:gs>
                <a:gs pos="19000">
                  <a:srgbClr val="A02B93">
                    <a:alpha val="0"/>
                  </a:srgbClr>
                </a:gs>
                <a:gs pos="100000">
                  <a:srgbClr val="D86CCC"/>
                </a:gs>
              </a:gsLst>
              <a:lin ang="60000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301" name="Google Shape;301;p42"/>
          <p:cNvSpPr txBox="1"/>
          <p:nvPr/>
        </p:nvSpPr>
        <p:spPr>
          <a:xfrm>
            <a:off x="4350525" y="1905612"/>
            <a:ext cx="3655800" cy="2750700"/>
          </a:xfrm>
          <a:prstGeom prst="rect">
            <a:avLst/>
          </a:prstGeom>
          <a:noFill/>
          <a:ln>
            <a:noFill/>
          </a:ln>
        </p:spPr>
        <p:txBody>
          <a:bodyPr spcFirstLastPara="1" wrap="square" lIns="68575" tIns="34275" rIns="68575" bIns="34275" anchor="t" anchorCtr="0">
            <a:normAutofit/>
          </a:bodyPr>
          <a:lstStyle/>
          <a:p>
            <a:pPr marL="457200" marR="0" lvl="0" indent="-304800" algn="l" rtl="0">
              <a:lnSpc>
                <a:spcPct val="90000"/>
              </a:lnSpc>
              <a:spcBef>
                <a:spcPts val="0"/>
              </a:spcBef>
              <a:spcAft>
                <a:spcPts val="0"/>
              </a:spcAft>
              <a:buClr>
                <a:schemeClr val="dk1"/>
              </a:buClr>
              <a:buSzPts val="1200"/>
              <a:buFont typeface="Arial"/>
              <a:buChar char="●"/>
            </a:pPr>
            <a:r>
              <a:rPr lang="en" sz="1200" b="0" i="0" u="none" strike="noStrike" cap="none">
                <a:solidFill>
                  <a:schemeClr val="dk1"/>
                </a:solidFill>
                <a:latin typeface="Arial"/>
                <a:ea typeface="Arial"/>
                <a:cs typeface="Arial"/>
                <a:sym typeface="Arial"/>
              </a:rPr>
              <a:t>This visualization was to observe the trend of the number of </a:t>
            </a:r>
            <a:r>
              <a:rPr lang="en" sz="1200">
                <a:solidFill>
                  <a:schemeClr val="dk1"/>
                </a:solidFill>
              </a:rPr>
              <a:t>non-diabetic</a:t>
            </a:r>
            <a:r>
              <a:rPr lang="en" sz="1200" b="0" i="0" u="none" strike="noStrike" cap="none">
                <a:solidFill>
                  <a:schemeClr val="dk1"/>
                </a:solidFill>
                <a:latin typeface="Arial"/>
                <a:ea typeface="Arial"/>
                <a:cs typeface="Arial"/>
                <a:sym typeface="Arial"/>
              </a:rPr>
              <a:t> increasing glucose levels.</a:t>
            </a:r>
            <a:endParaRPr sz="1100" b="0" i="0" u="none" strike="noStrike" cap="none">
              <a:solidFill>
                <a:srgbClr val="000000"/>
              </a:solidFill>
              <a:latin typeface="Arial"/>
              <a:ea typeface="Arial"/>
              <a:cs typeface="Arial"/>
              <a:sym typeface="Arial"/>
            </a:endParaRPr>
          </a:p>
          <a:p>
            <a:pPr marL="457200" marR="0" lvl="0" indent="-304800" algn="l" rtl="0">
              <a:lnSpc>
                <a:spcPct val="90000"/>
              </a:lnSpc>
              <a:spcBef>
                <a:spcPts val="0"/>
              </a:spcBef>
              <a:spcAft>
                <a:spcPts val="0"/>
              </a:spcAft>
              <a:buClr>
                <a:schemeClr val="dk1"/>
              </a:buClr>
              <a:buSzPts val="1200"/>
              <a:buFont typeface="Arial"/>
              <a:buChar char="●"/>
            </a:pPr>
            <a:r>
              <a:rPr lang="en" sz="1200" b="0" i="0" u="none" strike="noStrike" cap="none">
                <a:solidFill>
                  <a:schemeClr val="dk1"/>
                </a:solidFill>
                <a:latin typeface="Arial"/>
                <a:ea typeface="Arial"/>
                <a:cs typeface="Arial"/>
                <a:sym typeface="Arial"/>
              </a:rPr>
              <a:t>However</a:t>
            </a:r>
            <a:r>
              <a:rPr lang="en" sz="1200">
                <a:solidFill>
                  <a:schemeClr val="dk1"/>
                </a:solidFill>
              </a:rPr>
              <a:t>, </a:t>
            </a:r>
            <a:r>
              <a:rPr lang="en" sz="1200" b="0" i="0" u="none" strike="noStrike" cap="none">
                <a:solidFill>
                  <a:schemeClr val="dk1"/>
                </a:solidFill>
                <a:latin typeface="Arial"/>
                <a:ea typeface="Arial"/>
                <a:cs typeface="Arial"/>
                <a:sym typeface="Arial"/>
              </a:rPr>
              <a:t>due to the higher number of non-</a:t>
            </a:r>
            <a:r>
              <a:rPr lang="en" sz="1200">
                <a:solidFill>
                  <a:schemeClr val="dk1"/>
                </a:solidFill>
              </a:rPr>
              <a:t>diabetic </a:t>
            </a:r>
            <a:r>
              <a:rPr lang="en" sz="1200" b="0" i="0" u="none" strike="noStrike" cap="none">
                <a:solidFill>
                  <a:schemeClr val="dk1"/>
                </a:solidFill>
                <a:latin typeface="Arial"/>
                <a:ea typeface="Arial"/>
                <a:cs typeface="Arial"/>
                <a:sym typeface="Arial"/>
              </a:rPr>
              <a:t>cases, the data is not normally distributed</a:t>
            </a:r>
            <a:r>
              <a:rPr lang="en" sz="1200">
                <a:solidFill>
                  <a:schemeClr val="dk1"/>
                </a:solidFill>
              </a:rPr>
              <a:t>.</a:t>
            </a:r>
            <a:endParaRPr sz="1100" b="0" i="0" u="none" strike="noStrike" cap="none">
              <a:solidFill>
                <a:srgbClr val="000000"/>
              </a:solidFill>
              <a:latin typeface="Arial"/>
              <a:ea typeface="Arial"/>
              <a:cs typeface="Arial"/>
              <a:sym typeface="Arial"/>
            </a:endParaRPr>
          </a:p>
          <a:p>
            <a:pPr marL="457200" marR="0" lvl="0" indent="-304800" algn="l" rtl="0">
              <a:lnSpc>
                <a:spcPct val="90000"/>
              </a:lnSpc>
              <a:spcBef>
                <a:spcPts val="0"/>
              </a:spcBef>
              <a:spcAft>
                <a:spcPts val="0"/>
              </a:spcAft>
              <a:buClr>
                <a:schemeClr val="dk1"/>
              </a:buClr>
              <a:buSzPts val="1200"/>
              <a:buFont typeface="Arial"/>
              <a:buChar char="●"/>
            </a:pPr>
            <a:r>
              <a:rPr lang="en" sz="1200" b="0" i="0" u="none" strike="noStrike" cap="none">
                <a:solidFill>
                  <a:schemeClr val="dk1"/>
                </a:solidFill>
                <a:latin typeface="Arial"/>
                <a:ea typeface="Arial"/>
                <a:cs typeface="Arial"/>
                <a:sym typeface="Arial"/>
              </a:rPr>
              <a:t>For visualization, age groups of 10 years from ‘0-10’ to ‘above 80’ were created and used in the boxplot for data distribution.</a:t>
            </a:r>
            <a:endParaRPr/>
          </a:p>
          <a:p>
            <a:pPr marL="457200" marR="0" lvl="0" indent="0" algn="l" rtl="0">
              <a:lnSpc>
                <a:spcPct val="90000"/>
              </a:lnSpc>
              <a:spcBef>
                <a:spcPts val="500"/>
              </a:spcBef>
              <a:spcAft>
                <a:spcPts val="0"/>
              </a:spcAft>
              <a:buNone/>
            </a:pPr>
            <a:endParaRPr sz="1100" b="0" i="0" u="none" strike="noStrike" cap="none">
              <a:solidFill>
                <a:srgbClr val="000000"/>
              </a:solidFill>
              <a:latin typeface="Arial"/>
              <a:ea typeface="Arial"/>
              <a:cs typeface="Arial"/>
              <a:sym typeface="Arial"/>
            </a:endParaRPr>
          </a:p>
          <a:p>
            <a:pPr marL="457200" marR="0" lvl="0" indent="0" algn="l" rtl="0">
              <a:lnSpc>
                <a:spcPct val="90000"/>
              </a:lnSpc>
              <a:spcBef>
                <a:spcPts val="500"/>
              </a:spcBef>
              <a:spcAft>
                <a:spcPts val="0"/>
              </a:spcAft>
              <a:buNone/>
            </a:pPr>
            <a:endParaRPr sz="1100" b="0" i="0" u="none" strike="noStrike" cap="none">
              <a:solidFill>
                <a:srgbClr val="000000"/>
              </a:solidFill>
              <a:latin typeface="Arial"/>
              <a:ea typeface="Arial"/>
              <a:cs typeface="Arial"/>
              <a:sym typeface="Arial"/>
            </a:endParaRPr>
          </a:p>
          <a:p>
            <a:pPr marL="0" marR="0" lvl="0" indent="76200" algn="l" rtl="0">
              <a:lnSpc>
                <a:spcPct val="90000"/>
              </a:lnSpc>
              <a:spcBef>
                <a:spcPts val="5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p:txBody>
      </p:sp>
      <p:pic>
        <p:nvPicPr>
          <p:cNvPr id="302" name="Google Shape;302;p42"/>
          <p:cNvPicPr preferRelativeResize="0"/>
          <p:nvPr/>
        </p:nvPicPr>
        <p:blipFill>
          <a:blip r:embed="rId4">
            <a:alphaModFix/>
          </a:blip>
          <a:stretch>
            <a:fillRect/>
          </a:stretch>
        </p:blipFill>
        <p:spPr>
          <a:xfrm>
            <a:off x="442188" y="4146463"/>
            <a:ext cx="8391525" cy="581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43"/>
          <p:cNvPicPr preferRelativeResize="0"/>
          <p:nvPr/>
        </p:nvPicPr>
        <p:blipFill rotWithShape="1">
          <a:blip r:embed="rId3">
            <a:alphaModFix/>
          </a:blip>
          <a:srcRect l="-1581" r="46251"/>
          <a:stretch/>
        </p:blipFill>
        <p:spPr>
          <a:xfrm>
            <a:off x="2612556" y="295977"/>
            <a:ext cx="6531443" cy="4487719"/>
          </a:xfrm>
          <a:prstGeom prst="rect">
            <a:avLst/>
          </a:prstGeom>
          <a:noFill/>
          <a:ln>
            <a:noFill/>
          </a:ln>
        </p:spPr>
      </p:pic>
      <p:sp>
        <p:nvSpPr>
          <p:cNvPr id="308" name="Google Shape;308;p43"/>
          <p:cNvSpPr txBox="1"/>
          <p:nvPr/>
        </p:nvSpPr>
        <p:spPr>
          <a:xfrm>
            <a:off x="238825" y="1655925"/>
            <a:ext cx="2557200" cy="2886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1200" b="1">
                <a:solidFill>
                  <a:schemeClr val="dk1"/>
                </a:solidFill>
              </a:rPr>
              <a:t>INFERENCE:</a:t>
            </a:r>
            <a:endParaRPr sz="1200" b="1">
              <a:solidFill>
                <a:schemeClr val="dk1"/>
              </a:solidFill>
            </a:endParaRPr>
          </a:p>
          <a:p>
            <a:pPr marL="457200" marR="0" lvl="0" indent="0" algn="l" rtl="0">
              <a:lnSpc>
                <a:spcPct val="100000"/>
              </a:lnSpc>
              <a:spcBef>
                <a:spcPts val="0"/>
              </a:spcBef>
              <a:spcAft>
                <a:spcPts val="0"/>
              </a:spcAft>
              <a:buNone/>
            </a:pPr>
            <a:endParaRPr sz="1200">
              <a:solidFill>
                <a:schemeClr val="dk1"/>
              </a:solidFill>
            </a:endParaRPr>
          </a:p>
          <a:p>
            <a:pPr marL="215900" marR="0" lvl="0" indent="-209550" algn="l" rtl="0">
              <a:lnSpc>
                <a:spcPct val="100000"/>
              </a:lnSpc>
              <a:spcBef>
                <a:spcPts val="0"/>
              </a:spcBef>
              <a:spcAft>
                <a:spcPts val="0"/>
              </a:spcAft>
              <a:buClr>
                <a:schemeClr val="dk1"/>
              </a:buClr>
              <a:buSzPts val="1300"/>
              <a:buChar char="•"/>
            </a:pPr>
            <a:r>
              <a:rPr lang="en" sz="1200">
                <a:solidFill>
                  <a:schemeClr val="dk1"/>
                </a:solidFill>
              </a:rPr>
              <a:t>The patients with diabetes have higher range of values and median of glucose values.</a:t>
            </a:r>
            <a:endParaRPr sz="1200">
              <a:solidFill>
                <a:schemeClr val="dk1"/>
              </a:solidFill>
            </a:endParaRPr>
          </a:p>
          <a:p>
            <a:pPr marL="215900" marR="0" lvl="0" indent="-209550" algn="l" rtl="0">
              <a:lnSpc>
                <a:spcPct val="100000"/>
              </a:lnSpc>
              <a:spcBef>
                <a:spcPts val="0"/>
              </a:spcBef>
              <a:spcAft>
                <a:spcPts val="0"/>
              </a:spcAft>
              <a:buClr>
                <a:schemeClr val="dk1"/>
              </a:buClr>
              <a:buSzPts val="1300"/>
              <a:buChar char="•"/>
            </a:pPr>
            <a:r>
              <a:rPr lang="en" sz="1200">
                <a:solidFill>
                  <a:schemeClr val="dk1"/>
                </a:solidFill>
              </a:rPr>
              <a:t>As the age group increases this difference in median is decreasing which suggests the are other factors that affect diabetes in older groups &gt;50 years.</a:t>
            </a:r>
            <a:endParaRPr sz="1200">
              <a:solidFill>
                <a:schemeClr val="dk1"/>
              </a:solidFill>
            </a:endParaRPr>
          </a:p>
          <a:p>
            <a:pPr marL="215900" marR="0" lvl="0" indent="-209550" algn="l" rtl="0">
              <a:lnSpc>
                <a:spcPct val="100000"/>
              </a:lnSpc>
              <a:spcBef>
                <a:spcPts val="0"/>
              </a:spcBef>
              <a:spcAft>
                <a:spcPts val="0"/>
              </a:spcAft>
              <a:buClr>
                <a:schemeClr val="dk1"/>
              </a:buClr>
              <a:buSzPts val="1300"/>
              <a:buChar char="•"/>
            </a:pPr>
            <a:r>
              <a:rPr lang="en" sz="1200">
                <a:solidFill>
                  <a:schemeClr val="dk1"/>
                </a:solidFill>
              </a:rPr>
              <a:t>In general, patients with diabetes have higher glucose levels, that is, their IQR range are higher comparatively.</a:t>
            </a:r>
            <a:endParaRPr sz="1000" b="0" i="0" u="none" strike="noStrike" cap="none">
              <a:solidFill>
                <a:srgbClr val="000000"/>
              </a:solidFill>
              <a:latin typeface="Arial"/>
              <a:ea typeface="Arial"/>
              <a:cs typeface="Arial"/>
              <a:sym typeface="Arial"/>
            </a:endParaRPr>
          </a:p>
        </p:txBody>
      </p:sp>
      <p:sp>
        <p:nvSpPr>
          <p:cNvPr id="309" name="Google Shape;309;p43"/>
          <p:cNvSpPr txBox="1"/>
          <p:nvPr/>
        </p:nvSpPr>
        <p:spPr>
          <a:xfrm>
            <a:off x="-200700" y="729675"/>
            <a:ext cx="3229500" cy="747600"/>
          </a:xfrm>
          <a:prstGeom prst="rect">
            <a:avLst/>
          </a:prstGeom>
          <a:noFill/>
          <a:ln>
            <a:noFill/>
          </a:ln>
        </p:spPr>
        <p:txBody>
          <a:bodyPr spcFirstLastPara="1" wrap="square" lIns="91425" tIns="91425" rIns="91425" bIns="91425" anchor="t" anchorCtr="0">
            <a:spAutoFit/>
          </a:bodyPr>
          <a:lstStyle/>
          <a:p>
            <a:pPr marL="457200" lvl="0" indent="0" algn="l" rtl="0">
              <a:lnSpc>
                <a:spcPct val="90000"/>
              </a:lnSpc>
              <a:spcBef>
                <a:spcPts val="500"/>
              </a:spcBef>
              <a:spcAft>
                <a:spcPts val="0"/>
              </a:spcAft>
              <a:buNone/>
            </a:pPr>
            <a:r>
              <a:rPr lang="en" sz="1200">
                <a:solidFill>
                  <a:schemeClr val="dk1"/>
                </a:solidFill>
              </a:rPr>
              <a:t>Code snippet:</a:t>
            </a:r>
            <a:endParaRPr sz="1200">
              <a:solidFill>
                <a:schemeClr val="dk1"/>
              </a:solidFill>
            </a:endParaRPr>
          </a:p>
          <a:p>
            <a:pPr marL="457200" lvl="0" indent="0" algn="l" rtl="0">
              <a:lnSpc>
                <a:spcPct val="90000"/>
              </a:lnSpc>
              <a:spcBef>
                <a:spcPts val="500"/>
              </a:spcBef>
              <a:spcAft>
                <a:spcPts val="0"/>
              </a:spcAft>
              <a:buNone/>
            </a:pPr>
            <a:r>
              <a:rPr lang="en" sz="1200">
                <a:solidFill>
                  <a:schemeClr val="dk1"/>
                </a:solidFill>
              </a:rPr>
              <a:t>sns.boxplot(data=df, x='age_group', y='glucose', hue='diabetes', ax=ax1)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p26"/>
          <p:cNvSpPr/>
          <p:nvPr/>
        </p:nvSpPr>
        <p:spPr>
          <a:xfrm>
            <a:off x="0" y="0"/>
            <a:ext cx="9141713"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0" name="Google Shape;140;p26"/>
          <p:cNvSpPr txBox="1">
            <a:spLocks noGrp="1"/>
          </p:cNvSpPr>
          <p:nvPr>
            <p:ph type="title"/>
          </p:nvPr>
        </p:nvSpPr>
        <p:spPr>
          <a:xfrm>
            <a:off x="648746" y="257117"/>
            <a:ext cx="7886700" cy="85012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300"/>
              <a:buNone/>
            </a:pPr>
            <a:r>
              <a:rPr lang="en" sz="2800" b="1">
                <a:latin typeface="Arial"/>
                <a:ea typeface="Arial"/>
                <a:cs typeface="Arial"/>
                <a:sym typeface="Arial"/>
              </a:rPr>
              <a:t>IDA (Initial Data Analysis) </a:t>
            </a:r>
            <a:endParaRPr/>
          </a:p>
        </p:txBody>
      </p:sp>
      <p:grpSp>
        <p:nvGrpSpPr>
          <p:cNvPr id="141" name="Google Shape;141;p26"/>
          <p:cNvGrpSpPr/>
          <p:nvPr/>
        </p:nvGrpSpPr>
        <p:grpSpPr>
          <a:xfrm>
            <a:off x="675043" y="1215351"/>
            <a:ext cx="7874299" cy="2453161"/>
            <a:chOff x="6200" y="491032"/>
            <a:chExt cx="7874299" cy="2453161"/>
          </a:xfrm>
        </p:grpSpPr>
        <p:sp>
          <p:nvSpPr>
            <p:cNvPr id="142" name="Google Shape;142;p26"/>
            <p:cNvSpPr/>
            <p:nvPr/>
          </p:nvSpPr>
          <p:spPr>
            <a:xfrm>
              <a:off x="1182819" y="491032"/>
              <a:ext cx="1267128" cy="885925"/>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6200" y="1475098"/>
              <a:ext cx="3620367" cy="37968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txBox="1"/>
            <p:nvPr/>
          </p:nvSpPr>
          <p:spPr>
            <a:xfrm>
              <a:off x="6200" y="1475098"/>
              <a:ext cx="3620367" cy="37968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Arial"/>
                  <a:ea typeface="Arial"/>
                  <a:cs typeface="Arial"/>
                  <a:sym typeface="Arial"/>
                </a:rPr>
                <a:t>Data Collection</a:t>
              </a:r>
              <a:endParaRPr sz="2600" b="0" i="0" u="none" strike="noStrike" cap="none">
                <a:solidFill>
                  <a:srgbClr val="000000"/>
                </a:solidFill>
                <a:latin typeface="Arial"/>
                <a:ea typeface="Arial"/>
                <a:cs typeface="Arial"/>
                <a:sym typeface="Arial"/>
              </a:endParaRPr>
            </a:p>
          </p:txBody>
        </p:sp>
        <p:sp>
          <p:nvSpPr>
            <p:cNvPr id="145" name="Google Shape;145;p26"/>
            <p:cNvSpPr/>
            <p:nvPr/>
          </p:nvSpPr>
          <p:spPr>
            <a:xfrm>
              <a:off x="6200" y="1900427"/>
              <a:ext cx="3620367" cy="87294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5436751" y="491032"/>
              <a:ext cx="1267128" cy="885925"/>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4260132" y="1475098"/>
              <a:ext cx="3620367" cy="37968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txBox="1"/>
            <p:nvPr/>
          </p:nvSpPr>
          <p:spPr>
            <a:xfrm>
              <a:off x="4260132" y="1475098"/>
              <a:ext cx="3620367" cy="37968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000000"/>
                  </a:solidFill>
                  <a:latin typeface="Arial"/>
                  <a:ea typeface="Arial"/>
                  <a:cs typeface="Arial"/>
                  <a:sym typeface="Arial"/>
                </a:rPr>
                <a:t>Data Cleaning</a:t>
              </a:r>
              <a:endParaRPr sz="2600" b="0" i="0" u="none" strike="noStrike" cap="none">
                <a:solidFill>
                  <a:srgbClr val="000000"/>
                </a:solidFill>
                <a:latin typeface="Arial"/>
                <a:ea typeface="Arial"/>
                <a:cs typeface="Arial"/>
                <a:sym typeface="Arial"/>
              </a:endParaRPr>
            </a:p>
          </p:txBody>
        </p:sp>
        <p:sp>
          <p:nvSpPr>
            <p:cNvPr id="149" name="Google Shape;149;p26"/>
            <p:cNvSpPr/>
            <p:nvPr/>
          </p:nvSpPr>
          <p:spPr>
            <a:xfrm>
              <a:off x="4260132" y="2071246"/>
              <a:ext cx="3620367" cy="87294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txBox="1"/>
            <p:nvPr/>
          </p:nvSpPr>
          <p:spPr>
            <a:xfrm>
              <a:off x="4260132" y="2071246"/>
              <a:ext cx="3620367" cy="87294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 sz="1700" b="0" i="0" u="none" strike="noStrike" cap="none">
                  <a:solidFill>
                    <a:srgbClr val="000000"/>
                  </a:solidFill>
                  <a:latin typeface="Arial"/>
                  <a:ea typeface="Arial"/>
                  <a:cs typeface="Arial"/>
                  <a:sym typeface="Arial"/>
                </a:rPr>
                <a:t>Rename Attribute Names</a:t>
              </a:r>
              <a:endParaRPr/>
            </a:p>
            <a:p>
              <a:pPr marL="0" marR="0" lvl="0" indent="0" algn="ctr" rtl="0">
                <a:lnSpc>
                  <a:spcPct val="100000"/>
                </a:lnSpc>
                <a:spcBef>
                  <a:spcPts val="595"/>
                </a:spcBef>
                <a:spcAft>
                  <a:spcPts val="0"/>
                </a:spcAft>
                <a:buClr>
                  <a:srgbClr val="000000"/>
                </a:buClr>
                <a:buSzPts val="1700"/>
                <a:buFont typeface="Arial"/>
                <a:buNone/>
              </a:pPr>
              <a:r>
                <a:rPr lang="en" sz="1700" b="0" i="0" u="none" strike="noStrike" cap="none">
                  <a:solidFill>
                    <a:srgbClr val="000000"/>
                  </a:solidFill>
                  <a:latin typeface="Arial"/>
                  <a:ea typeface="Arial"/>
                  <a:cs typeface="Arial"/>
                  <a:sym typeface="Arial"/>
                </a:rPr>
                <a:t>Drop Features and Records</a:t>
              </a:r>
              <a:endParaRPr/>
            </a:p>
            <a:p>
              <a:pPr marL="0" marR="0" lvl="0" indent="0" algn="ctr" rtl="0">
                <a:lnSpc>
                  <a:spcPct val="100000"/>
                </a:lnSpc>
                <a:spcBef>
                  <a:spcPts val="595"/>
                </a:spcBef>
                <a:spcAft>
                  <a:spcPts val="0"/>
                </a:spcAft>
                <a:buClr>
                  <a:srgbClr val="000000"/>
                </a:buClr>
                <a:buSzPts val="1700"/>
                <a:buFont typeface="Arial"/>
                <a:buNone/>
              </a:pPr>
              <a:r>
                <a:rPr lang="en" sz="1700" b="0" i="0" u="none" strike="noStrike" cap="none">
                  <a:solidFill>
                    <a:srgbClr val="000000"/>
                  </a:solidFill>
                  <a:latin typeface="Arial"/>
                  <a:ea typeface="Arial"/>
                  <a:cs typeface="Arial"/>
                  <a:sym typeface="Arial"/>
                </a:rPr>
                <a:t>Check Duplicates</a:t>
              </a:r>
              <a:endParaRPr/>
            </a:p>
            <a:p>
              <a:pPr marL="0" marR="0" lvl="0" indent="0" algn="ctr" rtl="0">
                <a:lnSpc>
                  <a:spcPct val="100000"/>
                </a:lnSpc>
                <a:spcBef>
                  <a:spcPts val="595"/>
                </a:spcBef>
                <a:spcAft>
                  <a:spcPts val="0"/>
                </a:spcAft>
                <a:buClr>
                  <a:srgbClr val="000000"/>
                </a:buClr>
                <a:buSzPts val="1700"/>
                <a:buFont typeface="Arial"/>
                <a:buNone/>
              </a:pPr>
              <a:r>
                <a:rPr lang="en" sz="1700" b="0" i="0" u="none" strike="noStrike" cap="none">
                  <a:solidFill>
                    <a:srgbClr val="000000"/>
                  </a:solidFill>
                  <a:latin typeface="Arial"/>
                  <a:ea typeface="Arial"/>
                  <a:cs typeface="Arial"/>
                  <a:sym typeface="Arial"/>
                </a:rPr>
                <a:t>Handling Missing Values</a:t>
              </a:r>
              <a:endParaRPr sz="1700" b="0" i="0" u="none" strike="noStrike" cap="none">
                <a:solidFill>
                  <a:srgbClr val="000000"/>
                </a:solidFill>
                <a:latin typeface="Arial"/>
                <a:ea typeface="Arial"/>
                <a:cs typeface="Arial"/>
                <a:sym typeface="Arial"/>
              </a:endParaRPr>
            </a:p>
            <a:p>
              <a:pPr marL="0" marR="0" lvl="0" indent="0" algn="ctr" rtl="0">
                <a:lnSpc>
                  <a:spcPct val="100000"/>
                </a:lnSpc>
                <a:spcBef>
                  <a:spcPts val="595"/>
                </a:spcBef>
                <a:spcAft>
                  <a:spcPts val="0"/>
                </a:spcAft>
                <a:buClr>
                  <a:srgbClr val="000000"/>
                </a:buClr>
                <a:buSzPts val="1700"/>
                <a:buFont typeface="Arial"/>
                <a:buNone/>
              </a:pPr>
              <a:r>
                <a:rPr lang="en" sz="1700" b="0" i="0" u="none" strike="noStrike" cap="none">
                  <a:solidFill>
                    <a:srgbClr val="000000"/>
                  </a:solidFill>
                  <a:latin typeface="Arial"/>
                  <a:ea typeface="Arial"/>
                  <a:cs typeface="Arial"/>
                  <a:sym typeface="Arial"/>
                </a:rPr>
                <a:t>Datatype Modification</a:t>
              </a:r>
              <a:endParaRPr/>
            </a:p>
            <a:p>
              <a:pPr marL="0" marR="0" lvl="0" indent="0" algn="ctr" rtl="0">
                <a:lnSpc>
                  <a:spcPct val="100000"/>
                </a:lnSpc>
                <a:spcBef>
                  <a:spcPts val="595"/>
                </a:spcBef>
                <a:spcAft>
                  <a:spcPts val="0"/>
                </a:spcAft>
                <a:buClr>
                  <a:srgbClr val="000000"/>
                </a:buClr>
                <a:buSzPts val="1700"/>
                <a:buFont typeface="Arial"/>
                <a:buNone/>
              </a:pPr>
              <a:r>
                <a:rPr lang="en" sz="1700" b="0" i="0" u="none" strike="noStrike" cap="none">
                  <a:solidFill>
                    <a:srgbClr val="000000"/>
                  </a:solidFill>
                  <a:latin typeface="Arial"/>
                  <a:ea typeface="Arial"/>
                  <a:cs typeface="Arial"/>
                  <a:sym typeface="Arial"/>
                </a:rPr>
                <a:t>Data Transformation</a:t>
              </a:r>
              <a:endParaRPr sz="1700" b="0" i="0" u="none" strike="noStrike" cap="none">
                <a:solidFill>
                  <a:srgbClr val="000000"/>
                </a:solidFill>
                <a:latin typeface="Arial"/>
                <a:ea typeface="Arial"/>
                <a:cs typeface="Arial"/>
                <a:sym typeface="Arial"/>
              </a:endParaRPr>
            </a:p>
            <a:p>
              <a:pPr marL="0" marR="0" lvl="0" indent="0" algn="ctr" rtl="0">
                <a:lnSpc>
                  <a:spcPct val="100000"/>
                </a:lnSpc>
                <a:spcBef>
                  <a:spcPts val="595"/>
                </a:spcBef>
                <a:spcAft>
                  <a:spcPts val="0"/>
                </a:spcAft>
                <a:buClr>
                  <a:srgbClr val="000000"/>
                </a:buClr>
                <a:buSzPts val="1700"/>
                <a:buFont typeface="Arial"/>
                <a:buNone/>
              </a:pPr>
              <a:r>
                <a:rPr lang="en" sz="1700" b="0" i="0" u="none" strike="noStrike" cap="none">
                  <a:solidFill>
                    <a:srgbClr val="000000"/>
                  </a:solidFill>
                  <a:latin typeface="Arial"/>
                  <a:ea typeface="Arial"/>
                  <a:cs typeface="Arial"/>
                  <a:sym typeface="Arial"/>
                </a:rPr>
                <a:t>Detecting Outliers</a:t>
              </a:r>
              <a:endParaRPr/>
            </a:p>
            <a:p>
              <a:pPr marL="0" marR="0" lvl="0" indent="0" algn="ctr" rtl="0">
                <a:lnSpc>
                  <a:spcPct val="100000"/>
                </a:lnSpc>
                <a:spcBef>
                  <a:spcPts val="595"/>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3"/>
        <p:cNvGrpSpPr/>
        <p:nvPr/>
      </p:nvGrpSpPr>
      <p:grpSpPr>
        <a:xfrm>
          <a:off x="0" y="0"/>
          <a:ext cx="0" cy="0"/>
          <a:chOff x="0" y="0"/>
          <a:chExt cx="0" cy="0"/>
        </a:xfrm>
      </p:grpSpPr>
      <p:sp>
        <p:nvSpPr>
          <p:cNvPr id="314" name="Google Shape;314;p44"/>
          <p:cNvSpPr/>
          <p:nvPr/>
        </p:nvSpPr>
        <p:spPr>
          <a:xfrm>
            <a:off x="-135675" y="1805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5" name="Google Shape;315;p44"/>
          <p:cNvSpPr/>
          <p:nvPr/>
        </p:nvSpPr>
        <p:spPr>
          <a:xfrm>
            <a:off x="418657" y="0"/>
            <a:ext cx="8375585" cy="1514105"/>
          </a:xfrm>
          <a:prstGeom prst="rect">
            <a:avLst/>
          </a:prstGeom>
          <a:solidFill>
            <a:schemeClr val="lt1"/>
          </a:solidFill>
          <a:ln w="9525" cap="flat" cmpd="sng">
            <a:solidFill>
              <a:srgbClr val="E1E1E1"/>
            </a:solidFill>
            <a:prstDash val="solid"/>
            <a:miter lim="800000"/>
            <a:headEnd type="none" w="sm" len="sm"/>
            <a:tailEnd type="none" w="sm" len="sm"/>
          </a:ln>
          <a:effectLst>
            <a:outerShdw blurRad="50800" dist="38100" dir="2700000" algn="tl" rotWithShape="0">
              <a:srgbClr val="D8D8D8">
                <a:alpha val="49411"/>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16" name="Google Shape;316;p44"/>
          <p:cNvSpPr/>
          <p:nvPr/>
        </p:nvSpPr>
        <p:spPr>
          <a:xfrm>
            <a:off x="425196" y="0"/>
            <a:ext cx="8366760" cy="150876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17" name="Google Shape;317;p44"/>
          <p:cNvSpPr txBox="1">
            <a:spLocks noGrp="1"/>
          </p:cNvSpPr>
          <p:nvPr>
            <p:ph type="title"/>
          </p:nvPr>
        </p:nvSpPr>
        <p:spPr>
          <a:xfrm>
            <a:off x="836676" y="411480"/>
            <a:ext cx="7626096" cy="88468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800"/>
              <a:buFont typeface="Play"/>
              <a:buNone/>
            </a:pPr>
            <a:r>
              <a:rPr lang="en" sz="2600">
                <a:solidFill>
                  <a:schemeClr val="dk1"/>
                </a:solidFill>
                <a:latin typeface="Arial"/>
                <a:ea typeface="Arial"/>
                <a:cs typeface="Arial"/>
                <a:sym typeface="Arial"/>
              </a:rPr>
              <a:t>Distribution of Average TISS Score Across Disease Subcategories</a:t>
            </a:r>
            <a:endParaRPr sz="3100">
              <a:latin typeface="Arial"/>
              <a:ea typeface="Arial"/>
              <a:cs typeface="Arial"/>
              <a:sym typeface="Arial"/>
            </a:endParaRPr>
          </a:p>
        </p:txBody>
      </p:sp>
      <p:sp>
        <p:nvSpPr>
          <p:cNvPr id="318" name="Google Shape;318;p44"/>
          <p:cNvSpPr/>
          <p:nvPr/>
        </p:nvSpPr>
        <p:spPr>
          <a:xfrm>
            <a:off x="374126" y="569214"/>
            <a:ext cx="96012" cy="52806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19" name="Google Shape;319;p44"/>
          <p:cNvSpPr txBox="1"/>
          <p:nvPr/>
        </p:nvSpPr>
        <p:spPr>
          <a:xfrm>
            <a:off x="836676" y="2119932"/>
            <a:ext cx="7626000" cy="2771400"/>
          </a:xfrm>
          <a:prstGeom prst="rect">
            <a:avLst/>
          </a:prstGeom>
          <a:noFill/>
          <a:ln>
            <a:noFill/>
          </a:ln>
        </p:spPr>
        <p:txBody>
          <a:bodyPr spcFirstLastPara="1" wrap="square" lIns="68575" tIns="34275" rIns="68575" bIns="34275" anchor="t" anchorCtr="0">
            <a:normAutofit/>
          </a:bodyPr>
          <a:lstStyle/>
          <a:p>
            <a:pPr marL="0" marR="0" lvl="0" indent="-101600" algn="l" rtl="0">
              <a:lnSpc>
                <a:spcPct val="90000"/>
              </a:lnSpc>
              <a:spcBef>
                <a:spcPts val="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 Therapeutic Intervention Scoring System (TISS) is a method for calculating costs in the intensive care unit (ICU) and intermediate care unit (IMCU).</a:t>
            </a:r>
            <a:endParaRPr sz="1600" b="0" i="0" u="none" strike="noStrike" cap="none">
              <a:solidFill>
                <a:srgbClr val="000000"/>
              </a:solidFill>
              <a:latin typeface="Arial"/>
              <a:ea typeface="Arial"/>
              <a:cs typeface="Arial"/>
              <a:sym typeface="Arial"/>
            </a:endParaRPr>
          </a:p>
          <a:p>
            <a:pPr marL="0" marR="0" lvl="0" indent="101600" algn="l" rtl="0">
              <a:lnSpc>
                <a:spcPct val="90000"/>
              </a:lnSpc>
              <a:spcBef>
                <a:spcPts val="500"/>
              </a:spcBef>
              <a:spcAft>
                <a:spcPts val="0"/>
              </a:spcAft>
              <a:buClr>
                <a:schemeClr val="dk1"/>
              </a:buClr>
              <a:buSzPts val="1700"/>
              <a:buFont typeface="Arial"/>
              <a:buNone/>
            </a:pPr>
            <a:endParaRPr sz="1600" b="0" i="0" u="none" strike="noStrike" cap="none">
              <a:solidFill>
                <a:schemeClr val="dk1"/>
              </a:solidFill>
              <a:latin typeface="Arial"/>
              <a:ea typeface="Arial"/>
              <a:cs typeface="Arial"/>
              <a:sym typeface="Arial"/>
            </a:endParaRPr>
          </a:p>
          <a:p>
            <a:pPr marL="0" marR="0" lvl="0" indent="-101600" algn="l" rtl="0">
              <a:lnSpc>
                <a:spcPct val="90000"/>
              </a:lnSpc>
              <a:spcBef>
                <a:spcPts val="50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 Code snippet of boxplot:</a:t>
            </a:r>
            <a:endParaRPr sz="1600" b="0" i="0" u="none" strike="noStrike" cap="none">
              <a:solidFill>
                <a:srgbClr val="000000"/>
              </a:solidFill>
              <a:latin typeface="Arial"/>
              <a:ea typeface="Arial"/>
              <a:cs typeface="Arial"/>
              <a:sym typeface="Arial"/>
            </a:endParaRPr>
          </a:p>
          <a:p>
            <a:pPr marL="0" marR="0" lvl="0" indent="0" algn="l" rtl="0">
              <a:lnSpc>
                <a:spcPct val="90000"/>
              </a:lnSpc>
              <a:spcBef>
                <a:spcPts val="500"/>
              </a:spcBef>
              <a:spcAft>
                <a:spcPts val="0"/>
              </a:spcAft>
              <a:buClr>
                <a:srgbClr val="000000"/>
              </a:buClr>
              <a:buSzPts val="1600"/>
              <a:buFont typeface="Arial"/>
              <a:buNone/>
            </a:pPr>
            <a:r>
              <a:rPr lang="en" sz="1600" b="0" i="0" u="none" strike="noStrike" cap="none">
                <a:solidFill>
                  <a:schemeClr val="dk1"/>
                </a:solidFill>
                <a:latin typeface="Arial"/>
                <a:ea typeface="Arial"/>
                <a:cs typeface="Arial"/>
                <a:sym typeface="Arial"/>
              </a:rPr>
              <a:t>sns.boxplot(data=df, x='disease_sub_category', y='avg_tiss_score’,  palette='viridis')</a:t>
            </a:r>
            <a:endParaRPr sz="1600" b="0" i="0" u="none" strike="noStrike" cap="none">
              <a:solidFill>
                <a:srgbClr val="000000"/>
              </a:solidFill>
              <a:latin typeface="Arial"/>
              <a:ea typeface="Arial"/>
              <a:cs typeface="Arial"/>
              <a:sym typeface="Arial"/>
            </a:endParaRPr>
          </a:p>
          <a:p>
            <a:pPr marL="0" marR="0" lvl="0" indent="101600" algn="l" rtl="0">
              <a:lnSpc>
                <a:spcPct val="90000"/>
              </a:lnSpc>
              <a:spcBef>
                <a:spcPts val="500"/>
              </a:spcBef>
              <a:spcAft>
                <a:spcPts val="0"/>
              </a:spcAft>
              <a:buClr>
                <a:schemeClr val="dk1"/>
              </a:buClr>
              <a:buSzPts val="1700"/>
              <a:buFont typeface="Arial"/>
              <a:buNone/>
            </a:pPr>
            <a:endParaRPr sz="1700" b="0" i="0" u="none" strike="noStrike" cap="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3"/>
        <p:cNvGrpSpPr/>
        <p:nvPr/>
      </p:nvGrpSpPr>
      <p:grpSpPr>
        <a:xfrm>
          <a:off x="0" y="0"/>
          <a:ext cx="0" cy="0"/>
          <a:chOff x="0" y="0"/>
          <a:chExt cx="0" cy="0"/>
        </a:xfrm>
      </p:grpSpPr>
      <p:pic>
        <p:nvPicPr>
          <p:cNvPr id="324" name="Google Shape;324;p45"/>
          <p:cNvPicPr preferRelativeResize="0"/>
          <p:nvPr/>
        </p:nvPicPr>
        <p:blipFill rotWithShape="1">
          <a:blip r:embed="rId3">
            <a:alphaModFix/>
          </a:blip>
          <a:srcRect/>
          <a:stretch/>
        </p:blipFill>
        <p:spPr>
          <a:xfrm>
            <a:off x="1297390" y="140677"/>
            <a:ext cx="6449889" cy="3723265"/>
          </a:xfrm>
          <a:prstGeom prst="rect">
            <a:avLst/>
          </a:prstGeom>
          <a:noFill/>
          <a:ln>
            <a:noFill/>
          </a:ln>
        </p:spPr>
      </p:pic>
      <p:sp>
        <p:nvSpPr>
          <p:cNvPr id="325" name="Google Shape;325;p45"/>
          <p:cNvSpPr txBox="1"/>
          <p:nvPr/>
        </p:nvSpPr>
        <p:spPr>
          <a:xfrm>
            <a:off x="918457" y="3780924"/>
            <a:ext cx="7384500" cy="1044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1"/>
                </a:solidFill>
                <a:latin typeface="Arial"/>
                <a:ea typeface="Arial"/>
                <a:cs typeface="Arial"/>
                <a:sym typeface="Arial"/>
              </a:rPr>
              <a:t>INFERENCE:</a:t>
            </a:r>
            <a:endParaRPr sz="1100" b="0" i="0" u="none" strike="noStrike" cap="none">
              <a:solidFill>
                <a:srgbClr val="000000"/>
              </a:solidFill>
              <a:latin typeface="Arial"/>
              <a:ea typeface="Arial"/>
              <a:cs typeface="Arial"/>
              <a:sym typeface="Arial"/>
            </a:endParaRPr>
          </a:p>
          <a:p>
            <a:pPr marL="177800" marR="0" lvl="0" indent="-171450" algn="l" rtl="0">
              <a:lnSpc>
                <a:spcPct val="100000"/>
              </a:lnSpc>
              <a:spcBef>
                <a:spcPts val="50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From the above graph, the Average TISS score of Cancer: lung and colon has low values which show that the costs in the intensive care unit (ICU) and intermediate care unit (IMCU) are lower for such patients.</a:t>
            </a:r>
            <a:endParaRPr sz="1100" b="0" i="0" u="none" strike="noStrike" cap="none">
              <a:solidFill>
                <a:srgbClr val="000000"/>
              </a:solidFill>
              <a:latin typeface="Arial"/>
              <a:ea typeface="Arial"/>
              <a:cs typeface="Arial"/>
              <a:sym typeface="Arial"/>
            </a:endParaRPr>
          </a:p>
          <a:p>
            <a:pPr marL="177800" marR="0" lvl="0" indent="-171450" algn="l" rtl="0">
              <a:lnSpc>
                <a:spcPct val="100000"/>
              </a:lnSpc>
              <a:spcBef>
                <a:spcPts val="500"/>
              </a:spcBef>
              <a:spcAft>
                <a:spcPts val="0"/>
              </a:spcAft>
              <a:buClr>
                <a:schemeClr val="dk1"/>
              </a:buClr>
              <a:buSzPts val="1100"/>
              <a:buFont typeface="Arial"/>
              <a:buChar char="•"/>
            </a:pPr>
            <a:r>
              <a:rPr lang="en" sz="1100" b="0" i="0" u="none" strike="noStrike" cap="none">
                <a:solidFill>
                  <a:schemeClr val="dk1"/>
                </a:solidFill>
                <a:latin typeface="Arial"/>
                <a:ea typeface="Arial"/>
                <a:cs typeface="Arial"/>
                <a:sym typeface="Arial"/>
              </a:rPr>
              <a:t>High Tiss score shows more costs are </a:t>
            </a:r>
            <a:r>
              <a:rPr lang="en" sz="1100">
                <a:solidFill>
                  <a:schemeClr val="dk1"/>
                </a:solidFill>
              </a:rPr>
              <a:t>incurred</a:t>
            </a:r>
            <a:r>
              <a:rPr lang="en" sz="1100" b="0" i="0" u="none" strike="noStrike" cap="none">
                <a:solidFill>
                  <a:schemeClr val="dk1"/>
                </a:solidFill>
                <a:latin typeface="Arial"/>
                <a:ea typeface="Arial"/>
                <a:cs typeface="Arial"/>
                <a:sym typeface="Arial"/>
              </a:rPr>
              <a:t> by patients suffering from ARF/MOSF w/Sepsis, Coma and MOSF w/Malig.</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9"/>
        <p:cNvGrpSpPr/>
        <p:nvPr/>
      </p:nvGrpSpPr>
      <p:grpSpPr>
        <a:xfrm>
          <a:off x="0" y="0"/>
          <a:ext cx="0" cy="0"/>
          <a:chOff x="0" y="0"/>
          <a:chExt cx="0" cy="0"/>
        </a:xfrm>
      </p:grpSpPr>
      <p:sp>
        <p:nvSpPr>
          <p:cNvPr id="330" name="Google Shape;330;p46"/>
          <p:cNvSpPr/>
          <p:nvPr/>
        </p:nvSpPr>
        <p:spPr>
          <a:xfrm>
            <a:off x="0" y="0"/>
            <a:ext cx="9141714"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1" name="Google Shape;331;p46"/>
          <p:cNvSpPr txBox="1"/>
          <p:nvPr/>
        </p:nvSpPr>
        <p:spPr>
          <a:xfrm>
            <a:off x="403850" y="0"/>
            <a:ext cx="8607900" cy="732300"/>
          </a:xfrm>
          <a:prstGeom prst="rect">
            <a:avLst/>
          </a:prstGeom>
          <a:noFill/>
          <a:ln>
            <a:noFill/>
          </a:ln>
        </p:spPr>
        <p:txBody>
          <a:bodyPr spcFirstLastPara="1" wrap="square" lIns="91425" tIns="45700" rIns="91425" bIns="45700" anchor="b" anchorCtr="0">
            <a:normAutofit lnSpcReduction="10000"/>
          </a:bodyPr>
          <a:lstStyle/>
          <a:p>
            <a:pPr marL="0" marR="0" lvl="0" indent="0" algn="l" rtl="0">
              <a:lnSpc>
                <a:spcPct val="90000"/>
              </a:lnSpc>
              <a:spcBef>
                <a:spcPts val="0"/>
              </a:spcBef>
              <a:spcAft>
                <a:spcPts val="600"/>
              </a:spcAft>
              <a:buNone/>
            </a:pPr>
            <a:r>
              <a:rPr lang="en" sz="2400" b="0" i="0" u="none" strike="noStrike" cap="none">
                <a:solidFill>
                  <a:schemeClr val="dk1"/>
                </a:solidFill>
                <a:latin typeface="Arial"/>
                <a:ea typeface="Arial"/>
                <a:cs typeface="Arial"/>
                <a:sym typeface="Arial"/>
              </a:rPr>
              <a:t> Deviation of predicted physician's survival score vs actual survival score for both 2 and 6 months</a:t>
            </a:r>
            <a:endParaRPr sz="2400" b="0" i="0" u="none" strike="noStrike" cap="none">
              <a:solidFill>
                <a:schemeClr val="dk1"/>
              </a:solidFill>
              <a:latin typeface="Arial"/>
              <a:ea typeface="Arial"/>
              <a:cs typeface="Arial"/>
              <a:sym typeface="Arial"/>
            </a:endParaRPr>
          </a:p>
        </p:txBody>
      </p:sp>
      <p:sp>
        <p:nvSpPr>
          <p:cNvPr id="332" name="Google Shape;332;p46"/>
          <p:cNvSpPr txBox="1"/>
          <p:nvPr/>
        </p:nvSpPr>
        <p:spPr>
          <a:xfrm>
            <a:off x="327650" y="1801375"/>
            <a:ext cx="3388500" cy="15126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endParaRPr/>
          </a:p>
          <a:p>
            <a:pPr marL="457200" marR="0" lvl="0" indent="0" algn="l" rtl="0">
              <a:lnSpc>
                <a:spcPct val="90000"/>
              </a:lnSpc>
              <a:spcBef>
                <a:spcPts val="600"/>
              </a:spcBef>
              <a:spcAft>
                <a:spcPts val="600"/>
              </a:spcAft>
              <a:buNone/>
            </a:pPr>
            <a:endParaRPr/>
          </a:p>
        </p:txBody>
      </p:sp>
      <p:pic>
        <p:nvPicPr>
          <p:cNvPr id="333" name="Google Shape;333;p46"/>
          <p:cNvPicPr preferRelativeResize="0"/>
          <p:nvPr/>
        </p:nvPicPr>
        <p:blipFill rotWithShape="1">
          <a:blip r:embed="rId3">
            <a:alphaModFix/>
          </a:blip>
          <a:srcRect/>
          <a:stretch/>
        </p:blipFill>
        <p:spPr>
          <a:xfrm>
            <a:off x="1402200" y="810350"/>
            <a:ext cx="6277099" cy="3253676"/>
          </a:xfrm>
          <a:prstGeom prst="rect">
            <a:avLst/>
          </a:prstGeom>
          <a:noFill/>
          <a:ln>
            <a:noFill/>
          </a:ln>
        </p:spPr>
      </p:pic>
      <p:pic>
        <p:nvPicPr>
          <p:cNvPr id="334" name="Google Shape;334;p46"/>
          <p:cNvPicPr preferRelativeResize="0"/>
          <p:nvPr/>
        </p:nvPicPr>
        <p:blipFill>
          <a:blip r:embed="rId4">
            <a:alphaModFix/>
          </a:blip>
          <a:stretch>
            <a:fillRect/>
          </a:stretch>
        </p:blipFill>
        <p:spPr>
          <a:xfrm>
            <a:off x="1191700" y="4141950"/>
            <a:ext cx="6512376" cy="681850"/>
          </a:xfrm>
          <a:prstGeom prst="rect">
            <a:avLst/>
          </a:prstGeom>
          <a:noFill/>
          <a:ln>
            <a:noFill/>
          </a:ln>
        </p:spPr>
      </p:pic>
      <p:sp>
        <p:nvSpPr>
          <p:cNvPr id="335" name="Google Shape;335;p46"/>
          <p:cNvSpPr/>
          <p:nvPr/>
        </p:nvSpPr>
        <p:spPr>
          <a:xfrm>
            <a:off x="352995" y="712882"/>
            <a:ext cx="8229600" cy="13716"/>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10"/>
            </a:schemeClr>
          </a:solidFill>
          <a:ln w="44450" cap="rnd" cmpd="sng">
            <a:solidFill>
              <a:schemeClr val="accent2">
                <a:alpha val="74510"/>
              </a:schemeClr>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9"/>
        <p:cNvGrpSpPr/>
        <p:nvPr/>
      </p:nvGrpSpPr>
      <p:grpSpPr>
        <a:xfrm>
          <a:off x="0" y="0"/>
          <a:ext cx="0" cy="0"/>
          <a:chOff x="0" y="0"/>
          <a:chExt cx="0" cy="0"/>
        </a:xfrm>
      </p:grpSpPr>
      <p:sp>
        <p:nvSpPr>
          <p:cNvPr id="340" name="Google Shape;340;p47"/>
          <p:cNvSpPr/>
          <p:nvPr/>
        </p:nvSpPr>
        <p:spPr>
          <a:xfrm>
            <a:off x="0" y="0"/>
            <a:ext cx="9141714"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1" name="Google Shape;341;p47"/>
          <p:cNvSpPr txBox="1">
            <a:spLocks noGrp="1"/>
          </p:cNvSpPr>
          <p:nvPr>
            <p:ph type="title" idx="4294967295"/>
          </p:nvPr>
        </p:nvSpPr>
        <p:spPr>
          <a:xfrm>
            <a:off x="539350" y="319225"/>
            <a:ext cx="7810200" cy="656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333"/>
              <a:buNone/>
            </a:pPr>
            <a:r>
              <a:rPr lang="en" sz="2800">
                <a:solidFill>
                  <a:schemeClr val="dk1"/>
                </a:solidFill>
                <a:latin typeface="Arial"/>
                <a:ea typeface="Arial"/>
                <a:cs typeface="Arial"/>
                <a:sym typeface="Arial"/>
              </a:rPr>
              <a:t>Hospital Charges Across Disease Categories</a:t>
            </a:r>
            <a:endParaRPr/>
          </a:p>
        </p:txBody>
      </p:sp>
      <p:sp>
        <p:nvSpPr>
          <p:cNvPr id="342" name="Google Shape;342;p47"/>
          <p:cNvSpPr txBox="1"/>
          <p:nvPr/>
        </p:nvSpPr>
        <p:spPr>
          <a:xfrm>
            <a:off x="352868" y="1615826"/>
            <a:ext cx="1773000" cy="2347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600"/>
              </a:spcBef>
              <a:spcAft>
                <a:spcPts val="0"/>
              </a:spcAft>
              <a:buNone/>
            </a:pPr>
            <a:r>
              <a:rPr lang="en" sz="1200" dirty="0">
                <a:solidFill>
                  <a:schemeClr val="dk1"/>
                </a:solidFill>
              </a:rPr>
              <a:t>Higher Cost Charge variability:</a:t>
            </a:r>
            <a:endParaRPr dirty="0">
              <a:solidFill>
                <a:schemeClr val="dk1"/>
              </a:solidFill>
            </a:endParaRPr>
          </a:p>
          <a:p>
            <a:pPr marL="457200" marR="0" lvl="0" indent="-304800" algn="l" rtl="0">
              <a:lnSpc>
                <a:spcPct val="90000"/>
              </a:lnSpc>
              <a:spcBef>
                <a:spcPts val="600"/>
              </a:spcBef>
              <a:spcAft>
                <a:spcPts val="0"/>
              </a:spcAft>
              <a:buClr>
                <a:schemeClr val="dk1"/>
              </a:buClr>
              <a:buSzPts val="1200"/>
              <a:buFont typeface="Arial"/>
              <a:buChar char="●"/>
            </a:pPr>
            <a:r>
              <a:rPr lang="en" sz="1200" b="0" i="0" u="none" strike="noStrike" cap="none" dirty="0">
                <a:solidFill>
                  <a:schemeClr val="dk1"/>
                </a:solidFill>
                <a:latin typeface="Arial"/>
                <a:ea typeface="Arial"/>
                <a:cs typeface="Arial"/>
                <a:sym typeface="Arial"/>
              </a:rPr>
              <a:t>ARF/MOSF w/Sepsis</a:t>
            </a:r>
            <a:endParaRPr sz="1200" b="0" i="0" u="none" strike="noStrike" cap="none" dirty="0">
              <a:solidFill>
                <a:schemeClr val="dk1"/>
              </a:solidFill>
              <a:latin typeface="Arial"/>
              <a:ea typeface="Arial"/>
              <a:cs typeface="Arial"/>
              <a:sym typeface="Arial"/>
            </a:endParaRPr>
          </a:p>
          <a:p>
            <a:pPr marL="457200" marR="0" lvl="0" indent="-304800" algn="l" rtl="0">
              <a:lnSpc>
                <a:spcPct val="90000"/>
              </a:lnSpc>
              <a:spcBef>
                <a:spcPts val="0"/>
              </a:spcBef>
              <a:spcAft>
                <a:spcPts val="0"/>
              </a:spcAft>
              <a:buClr>
                <a:schemeClr val="dk1"/>
              </a:buClr>
              <a:buSzPts val="1200"/>
              <a:buFont typeface="Arial"/>
              <a:buChar char="●"/>
            </a:pPr>
            <a:r>
              <a:rPr lang="en" sz="1200" b="0" i="0" u="none" strike="noStrike" cap="none" dirty="0">
                <a:solidFill>
                  <a:schemeClr val="dk1"/>
                </a:solidFill>
                <a:latin typeface="Arial"/>
                <a:ea typeface="Arial"/>
                <a:cs typeface="Arial"/>
                <a:sym typeface="Arial"/>
              </a:rPr>
              <a:t>MOSF w/Malig</a:t>
            </a:r>
            <a:endParaRPr sz="1200" dirty="0">
              <a:solidFill>
                <a:schemeClr val="dk1"/>
              </a:solidFill>
            </a:endParaRPr>
          </a:p>
          <a:p>
            <a:pPr marL="457200" marR="0" lvl="0" indent="-304800" algn="l" rtl="0">
              <a:lnSpc>
                <a:spcPct val="90000"/>
              </a:lnSpc>
              <a:spcBef>
                <a:spcPts val="0"/>
              </a:spcBef>
              <a:spcAft>
                <a:spcPts val="0"/>
              </a:spcAft>
              <a:buClr>
                <a:schemeClr val="dk1"/>
              </a:buClr>
              <a:buSzPts val="1200"/>
              <a:buFont typeface="Arial"/>
              <a:buChar char="●"/>
            </a:pPr>
            <a:r>
              <a:rPr lang="en" sz="1200" b="0" i="0" u="none" strike="noStrike" cap="none" dirty="0">
                <a:solidFill>
                  <a:schemeClr val="dk1"/>
                </a:solidFill>
                <a:latin typeface="Arial"/>
                <a:ea typeface="Arial"/>
                <a:cs typeface="Arial"/>
                <a:sym typeface="Arial"/>
              </a:rPr>
              <a:t>Coma</a:t>
            </a:r>
            <a:endParaRPr sz="1200" b="0" i="0" u="none" strike="noStrike" cap="none" dirty="0">
              <a:solidFill>
                <a:schemeClr val="dk1"/>
              </a:solidFill>
              <a:latin typeface="Arial"/>
              <a:ea typeface="Arial"/>
              <a:cs typeface="Arial"/>
              <a:sym typeface="Arial"/>
            </a:endParaRPr>
          </a:p>
          <a:p>
            <a:pPr>
              <a:lnSpc>
                <a:spcPct val="90000"/>
              </a:lnSpc>
              <a:spcBef>
                <a:spcPts val="600"/>
              </a:spcBef>
            </a:pPr>
            <a:r>
              <a:rPr lang="en" sz="1200" dirty="0">
                <a:solidFill>
                  <a:schemeClr val="dk1"/>
                </a:solidFill>
              </a:rPr>
              <a:t>Least Cost Charge </a:t>
            </a:r>
            <a:r>
              <a:rPr lang="en-IN" sz="1200" dirty="0">
                <a:solidFill>
                  <a:schemeClr val="dk1"/>
                </a:solidFill>
              </a:rPr>
              <a:t>variability:</a:t>
            </a:r>
            <a:endParaRPr sz="1200" dirty="0">
              <a:solidFill>
                <a:schemeClr val="dk1"/>
              </a:solidFill>
            </a:endParaRPr>
          </a:p>
          <a:p>
            <a:pPr marL="457200" lvl="0" indent="-304800" algn="l" rtl="0">
              <a:lnSpc>
                <a:spcPct val="90000"/>
              </a:lnSpc>
              <a:spcBef>
                <a:spcPts val="600"/>
              </a:spcBef>
              <a:spcAft>
                <a:spcPts val="0"/>
              </a:spcAft>
              <a:buClr>
                <a:schemeClr val="dk1"/>
              </a:buClr>
              <a:buSzPts val="1200"/>
              <a:buChar char="●"/>
            </a:pPr>
            <a:r>
              <a:rPr lang="en" sz="1200" dirty="0">
                <a:solidFill>
                  <a:schemeClr val="dk1"/>
                </a:solidFill>
              </a:rPr>
              <a:t>Lung Cancer</a:t>
            </a:r>
            <a:endParaRPr sz="1200" dirty="0">
              <a:solidFill>
                <a:schemeClr val="dk1"/>
              </a:solidFill>
            </a:endParaRPr>
          </a:p>
          <a:p>
            <a:pPr marL="457200" lvl="0" indent="-304800" algn="l" rtl="0">
              <a:lnSpc>
                <a:spcPct val="90000"/>
              </a:lnSpc>
              <a:spcBef>
                <a:spcPts val="0"/>
              </a:spcBef>
              <a:spcAft>
                <a:spcPts val="0"/>
              </a:spcAft>
              <a:buClr>
                <a:schemeClr val="dk1"/>
              </a:buClr>
              <a:buSzPts val="1200"/>
              <a:buChar char="●"/>
            </a:pPr>
            <a:r>
              <a:rPr lang="en" sz="1200" dirty="0">
                <a:solidFill>
                  <a:schemeClr val="dk1"/>
                </a:solidFill>
              </a:rPr>
              <a:t> Colon Cancer </a:t>
            </a:r>
            <a:endParaRPr sz="1200" dirty="0">
              <a:solidFill>
                <a:schemeClr val="dk1"/>
              </a:solidFill>
            </a:endParaRPr>
          </a:p>
        </p:txBody>
      </p:sp>
      <p:pic>
        <p:nvPicPr>
          <p:cNvPr id="343" name="Google Shape;343;p47"/>
          <p:cNvPicPr preferRelativeResize="0"/>
          <p:nvPr/>
        </p:nvPicPr>
        <p:blipFill rotWithShape="1">
          <a:blip r:embed="rId3">
            <a:alphaModFix/>
          </a:blip>
          <a:srcRect/>
          <a:stretch/>
        </p:blipFill>
        <p:spPr>
          <a:xfrm>
            <a:off x="2114850" y="1017675"/>
            <a:ext cx="7026876" cy="4125824"/>
          </a:xfrm>
          <a:prstGeom prst="rect">
            <a:avLst/>
          </a:prstGeom>
          <a:noFill/>
          <a:ln>
            <a:noFill/>
          </a:ln>
        </p:spPr>
      </p:pic>
      <p:sp>
        <p:nvSpPr>
          <p:cNvPr id="344" name="Google Shape;344;p47"/>
          <p:cNvSpPr/>
          <p:nvPr/>
        </p:nvSpPr>
        <p:spPr>
          <a:xfrm>
            <a:off x="352995" y="1017682"/>
            <a:ext cx="8229600" cy="13716"/>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10"/>
            </a:schemeClr>
          </a:solidFill>
          <a:ln w="44450" cap="rnd" cmpd="sng">
            <a:solidFill>
              <a:schemeClr val="accent2">
                <a:alpha val="74510"/>
              </a:schemeClr>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48"/>
          <p:cNvPicPr preferRelativeResize="0"/>
          <p:nvPr/>
        </p:nvPicPr>
        <p:blipFill rotWithShape="1">
          <a:blip r:embed="rId3">
            <a:alphaModFix/>
          </a:blip>
          <a:srcRect/>
          <a:stretch/>
        </p:blipFill>
        <p:spPr>
          <a:xfrm>
            <a:off x="785150" y="1609150"/>
            <a:ext cx="7866599" cy="3467975"/>
          </a:xfrm>
          <a:prstGeom prst="rect">
            <a:avLst/>
          </a:prstGeom>
          <a:noFill/>
          <a:ln>
            <a:noFill/>
          </a:ln>
        </p:spPr>
      </p:pic>
      <p:sp>
        <p:nvSpPr>
          <p:cNvPr id="350" name="Google Shape;350;p48"/>
          <p:cNvSpPr txBox="1">
            <a:spLocks noGrp="1"/>
          </p:cNvSpPr>
          <p:nvPr>
            <p:ph type="title" idx="4294967295"/>
          </p:nvPr>
        </p:nvSpPr>
        <p:spPr>
          <a:xfrm>
            <a:off x="117850" y="255075"/>
            <a:ext cx="8864400" cy="6723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2100"/>
              <a:buFont typeface="Times New Roman"/>
              <a:buNone/>
            </a:pPr>
            <a:r>
              <a:rPr lang="en" sz="2100" b="1">
                <a:latin typeface="Arial"/>
                <a:ea typeface="Arial"/>
                <a:cs typeface="Arial"/>
                <a:sym typeface="Arial"/>
              </a:rPr>
              <a:t> Exploring the Influence of Age on Do Not Resuscitate (DNR) Orders</a:t>
            </a:r>
            <a:endParaRPr sz="2100" b="1">
              <a:latin typeface="Arial"/>
              <a:ea typeface="Arial"/>
              <a:cs typeface="Arial"/>
              <a:sym typeface="Arial"/>
            </a:endParaRPr>
          </a:p>
        </p:txBody>
      </p:sp>
      <p:sp>
        <p:nvSpPr>
          <p:cNvPr id="351" name="Google Shape;351;p48"/>
          <p:cNvSpPr txBox="1"/>
          <p:nvPr/>
        </p:nvSpPr>
        <p:spPr>
          <a:xfrm>
            <a:off x="653625" y="927375"/>
            <a:ext cx="7998000" cy="7389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a:solidFill>
                  <a:schemeClr val="dk1"/>
                </a:solidFill>
                <a:latin typeface="Arial"/>
                <a:ea typeface="Arial"/>
                <a:cs typeface="Arial"/>
                <a:sym typeface="Arial"/>
              </a:rPr>
              <a:t>Age Group 0-30 has the lowest DNR percentage.</a:t>
            </a:r>
            <a:endParaRPr sz="1050" b="0" i="0" u="none" strike="noStrike" cap="none">
              <a:solidFill>
                <a:schemeClr val="dk1"/>
              </a:solidFill>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Char char="●"/>
            </a:pPr>
            <a:r>
              <a:rPr lang="en" sz="1200" b="0" i="0" u="none" strike="noStrike" cap="none">
                <a:solidFill>
                  <a:schemeClr val="dk1"/>
                </a:solidFill>
                <a:latin typeface="Arial"/>
                <a:ea typeface="Arial"/>
                <a:cs typeface="Arial"/>
                <a:sym typeface="Arial"/>
              </a:rPr>
              <a:t>Older age groups (51-60 and 61-100) show higher percentages, indicating a preference for non-resuscitative measures.</a:t>
            </a:r>
            <a:endParaRPr sz="1200" b="0" i="0" u="none" strike="noStrike" cap="none">
              <a:solidFill>
                <a:srgbClr val="000000"/>
              </a:solidFill>
              <a:latin typeface="Arial"/>
              <a:ea typeface="Arial"/>
              <a:cs typeface="Arial"/>
              <a:sym typeface="Arial"/>
            </a:endParaRPr>
          </a:p>
        </p:txBody>
      </p:sp>
      <p:sp>
        <p:nvSpPr>
          <p:cNvPr id="352" name="Google Shape;352;p48"/>
          <p:cNvSpPr/>
          <p:nvPr/>
        </p:nvSpPr>
        <p:spPr>
          <a:xfrm>
            <a:off x="352995" y="865282"/>
            <a:ext cx="8229600" cy="13716"/>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10"/>
            </a:schemeClr>
          </a:solidFill>
          <a:ln w="44450" cap="rnd" cmpd="sng">
            <a:solidFill>
              <a:schemeClr val="accent2">
                <a:alpha val="74510"/>
              </a:schemeClr>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49"/>
          <p:cNvPicPr preferRelativeResize="0"/>
          <p:nvPr/>
        </p:nvPicPr>
        <p:blipFill rotWithShape="1">
          <a:blip r:embed="rId3">
            <a:alphaModFix/>
          </a:blip>
          <a:srcRect/>
          <a:stretch/>
        </p:blipFill>
        <p:spPr>
          <a:xfrm>
            <a:off x="92950" y="138200"/>
            <a:ext cx="8931476" cy="4928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2"/>
        <p:cNvGrpSpPr/>
        <p:nvPr/>
      </p:nvGrpSpPr>
      <p:grpSpPr>
        <a:xfrm>
          <a:off x="0" y="0"/>
          <a:ext cx="0" cy="0"/>
          <a:chOff x="0" y="0"/>
          <a:chExt cx="0" cy="0"/>
        </a:xfrm>
      </p:grpSpPr>
      <p:sp>
        <p:nvSpPr>
          <p:cNvPr id="363" name="Google Shape;363;p50"/>
          <p:cNvSpPr/>
          <p:nvPr/>
        </p:nvSpPr>
        <p:spPr>
          <a:xfrm>
            <a:off x="0" y="0"/>
            <a:ext cx="9141714"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4" name="Google Shape;364;p50"/>
          <p:cNvSpPr txBox="1"/>
          <p:nvPr/>
        </p:nvSpPr>
        <p:spPr>
          <a:xfrm>
            <a:off x="772000" y="11493"/>
            <a:ext cx="7886700" cy="99420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None/>
            </a:pPr>
            <a:r>
              <a:rPr lang="en" sz="2400" b="1" i="0" u="none" strike="noStrike" cap="none">
                <a:solidFill>
                  <a:schemeClr val="dk1"/>
                </a:solidFill>
                <a:latin typeface="Arial"/>
                <a:ea typeface="Arial"/>
                <a:cs typeface="Arial"/>
                <a:sym typeface="Arial"/>
              </a:rPr>
              <a:t>Association between DNR and disease categories</a:t>
            </a:r>
            <a:endParaRPr sz="2400" b="0" i="0" u="none" strike="noStrike" cap="none">
              <a:solidFill>
                <a:schemeClr val="dk1"/>
              </a:solidFill>
              <a:latin typeface="Arial"/>
              <a:ea typeface="Arial"/>
              <a:cs typeface="Arial"/>
              <a:sym typeface="Arial"/>
            </a:endParaRPr>
          </a:p>
        </p:txBody>
      </p:sp>
      <p:sp>
        <p:nvSpPr>
          <p:cNvPr id="365" name="Google Shape;365;p50"/>
          <p:cNvSpPr/>
          <p:nvPr/>
        </p:nvSpPr>
        <p:spPr>
          <a:xfrm>
            <a:off x="1512189" y="503493"/>
            <a:ext cx="6117336" cy="10196"/>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09"/>
            </a:schemeClr>
          </a:solidFill>
          <a:ln w="44450" cap="rnd" cmpd="sng">
            <a:solidFill>
              <a:schemeClr val="accent2">
                <a:alpha val="74509"/>
              </a:schemeClr>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66" name="Google Shape;366;p50" descr="A graph of a number of patients&#10;&#10;Description automatically generated"/>
          <p:cNvPicPr preferRelativeResize="0"/>
          <p:nvPr/>
        </p:nvPicPr>
        <p:blipFill rotWithShape="1">
          <a:blip r:embed="rId3">
            <a:alphaModFix/>
          </a:blip>
          <a:srcRect/>
          <a:stretch/>
        </p:blipFill>
        <p:spPr>
          <a:xfrm>
            <a:off x="2237851" y="775325"/>
            <a:ext cx="5085650" cy="4299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1"/>
        <p:cNvGrpSpPr/>
        <p:nvPr/>
      </p:nvGrpSpPr>
      <p:grpSpPr>
        <a:xfrm>
          <a:off x="0" y="0"/>
          <a:ext cx="0" cy="0"/>
          <a:chOff x="0" y="0"/>
          <a:chExt cx="0" cy="0"/>
        </a:xfrm>
      </p:grpSpPr>
      <p:sp>
        <p:nvSpPr>
          <p:cNvPr id="372" name="Google Shape;372;p51"/>
          <p:cNvSpPr/>
          <p:nvPr/>
        </p:nvSpPr>
        <p:spPr>
          <a:xfrm>
            <a:off x="2400" y="612949"/>
            <a:ext cx="91416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73" name="Google Shape;373;p51"/>
          <p:cNvSpPr/>
          <p:nvPr/>
        </p:nvSpPr>
        <p:spPr>
          <a:xfrm>
            <a:off x="352995" y="865282"/>
            <a:ext cx="8229600" cy="13716"/>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09"/>
            </a:schemeClr>
          </a:solidFill>
          <a:ln w="44450" cap="rnd" cmpd="sng">
            <a:solidFill>
              <a:schemeClr val="accent2">
                <a:alpha val="74509"/>
              </a:schemeClr>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74" name="Google Shape;374;p51"/>
          <p:cNvSpPr txBox="1"/>
          <p:nvPr/>
        </p:nvSpPr>
        <p:spPr>
          <a:xfrm>
            <a:off x="4602536" y="1691188"/>
            <a:ext cx="4323900" cy="2010777"/>
          </a:xfrm>
          <a:prstGeom prst="rect">
            <a:avLst/>
          </a:prstGeom>
          <a:noFill/>
          <a:ln>
            <a:noFill/>
          </a:ln>
        </p:spPr>
        <p:txBody>
          <a:bodyPr spcFirstLastPara="1" wrap="square" lIns="68575" tIns="34275" rIns="68575" bIns="34275" anchor="t" anchorCtr="0">
            <a:spAutoFit/>
          </a:bodyPr>
          <a:lstStyle/>
          <a:p>
            <a:pPr marL="457200" marR="0" lvl="0" indent="-317500" algn="just" rtl="0">
              <a:lnSpc>
                <a:spcPct val="150000"/>
              </a:lnSpc>
              <a:spcBef>
                <a:spcPts val="0"/>
              </a:spcBef>
              <a:spcAft>
                <a:spcPts val="0"/>
              </a:spcAft>
              <a:buClr>
                <a:schemeClr val="dk1"/>
              </a:buClr>
              <a:buSzPts val="1400"/>
              <a:buFont typeface="Arial"/>
              <a:buChar char="●"/>
            </a:pPr>
            <a:r>
              <a:rPr lang="en" sz="1200" b="1" i="0" u="none" strike="noStrike" cap="none">
                <a:solidFill>
                  <a:schemeClr val="dk1"/>
                </a:solidFill>
                <a:latin typeface="Arial"/>
                <a:ea typeface="Arial"/>
                <a:cs typeface="Arial"/>
                <a:sym typeface="Arial"/>
              </a:rPr>
              <a:t>Null Hypothesis (H0): </a:t>
            </a:r>
            <a:r>
              <a:rPr lang="en" sz="1200" b="0" i="0" u="none" strike="noStrike" cap="none">
                <a:solidFill>
                  <a:schemeClr val="dk1"/>
                </a:solidFill>
                <a:latin typeface="Arial"/>
                <a:ea typeface="Arial"/>
                <a:cs typeface="Arial"/>
                <a:sym typeface="Arial"/>
              </a:rPr>
              <a:t>There is no association between ‘disease_sub_category' and ‘signed_dnr’ in the population.​</a:t>
            </a:r>
            <a:endParaRPr sz="1200" b="0" i="0" u="none" strike="noStrike" cap="none">
              <a:solidFill>
                <a:schemeClr val="dk1"/>
              </a:solidFill>
              <a:latin typeface="Arial"/>
              <a:ea typeface="Arial"/>
              <a:cs typeface="Arial"/>
              <a:sym typeface="Arial"/>
            </a:endParaRPr>
          </a:p>
          <a:p>
            <a:pPr marL="457200" marR="0" lvl="0" indent="-317500" algn="just" rtl="0">
              <a:lnSpc>
                <a:spcPct val="150000"/>
              </a:lnSpc>
              <a:spcBef>
                <a:spcPts val="0"/>
              </a:spcBef>
              <a:spcAft>
                <a:spcPts val="0"/>
              </a:spcAft>
              <a:buClr>
                <a:schemeClr val="dk1"/>
              </a:buClr>
              <a:buSzPts val="1400"/>
              <a:buFont typeface="Arial"/>
              <a:buChar char="●"/>
            </a:pPr>
            <a:r>
              <a:rPr lang="en" sz="1200" b="1" i="0" u="none" strike="noStrike" cap="none">
                <a:solidFill>
                  <a:schemeClr val="dk1"/>
                </a:solidFill>
                <a:latin typeface="Arial"/>
                <a:ea typeface="Arial"/>
                <a:cs typeface="Arial"/>
                <a:sym typeface="Arial"/>
              </a:rPr>
              <a:t>Alternative Hypothesis (H1): </a:t>
            </a:r>
            <a:r>
              <a:rPr lang="en" sz="1200" b="0" i="0" u="none" strike="noStrike" cap="none">
                <a:solidFill>
                  <a:schemeClr val="dk1"/>
                </a:solidFill>
                <a:latin typeface="Arial"/>
                <a:ea typeface="Arial"/>
                <a:cs typeface="Arial"/>
                <a:sym typeface="Arial"/>
              </a:rPr>
              <a:t>There is an association between ‘disease_sub_category' and ‘signed_dnr’ in the population.</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375" name="Google Shape;375;p51" descr="A screenshot of a computer code&#10;&#10;Description automatically generated"/>
          <p:cNvPicPr preferRelativeResize="0"/>
          <p:nvPr/>
        </p:nvPicPr>
        <p:blipFill rotWithShape="1">
          <a:blip r:embed="rId3">
            <a:alphaModFix/>
          </a:blip>
          <a:srcRect/>
          <a:stretch/>
        </p:blipFill>
        <p:spPr>
          <a:xfrm>
            <a:off x="525012" y="1345524"/>
            <a:ext cx="4084168" cy="1985713"/>
          </a:xfrm>
          <a:prstGeom prst="rect">
            <a:avLst/>
          </a:prstGeom>
          <a:noFill/>
          <a:ln>
            <a:noFill/>
          </a:ln>
        </p:spPr>
      </p:pic>
      <p:pic>
        <p:nvPicPr>
          <p:cNvPr id="376" name="Google Shape;376;p51"/>
          <p:cNvPicPr preferRelativeResize="0"/>
          <p:nvPr/>
        </p:nvPicPr>
        <p:blipFill rotWithShape="1">
          <a:blip r:embed="rId4">
            <a:alphaModFix/>
          </a:blip>
          <a:srcRect/>
          <a:stretch/>
        </p:blipFill>
        <p:spPr>
          <a:xfrm>
            <a:off x="503534" y="3870946"/>
            <a:ext cx="4099001" cy="54217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1"/>
        <p:cNvGrpSpPr/>
        <p:nvPr/>
      </p:nvGrpSpPr>
      <p:grpSpPr>
        <a:xfrm>
          <a:off x="0" y="0"/>
          <a:ext cx="0" cy="0"/>
          <a:chOff x="0" y="0"/>
          <a:chExt cx="0" cy="0"/>
        </a:xfrm>
      </p:grpSpPr>
      <p:sp>
        <p:nvSpPr>
          <p:cNvPr id="382" name="Google Shape;382;p52"/>
          <p:cNvSpPr/>
          <p:nvPr/>
        </p:nvSpPr>
        <p:spPr>
          <a:xfrm>
            <a:off x="0"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83" name="Google Shape;383;p52"/>
          <p:cNvSpPr txBox="1">
            <a:spLocks noGrp="1"/>
          </p:cNvSpPr>
          <p:nvPr>
            <p:ph type="title"/>
          </p:nvPr>
        </p:nvSpPr>
        <p:spPr>
          <a:xfrm>
            <a:off x="392713" y="293818"/>
            <a:ext cx="8751287" cy="775303"/>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2400"/>
              <a:buFont typeface="Arial"/>
              <a:buNone/>
            </a:pPr>
            <a:r>
              <a:rPr lang="en" sz="2400" b="1">
                <a:latin typeface="Arial"/>
                <a:ea typeface="Arial"/>
                <a:cs typeface="Arial"/>
                <a:sym typeface="Arial"/>
              </a:rPr>
              <a:t> Association between disease and age categories</a:t>
            </a:r>
            <a:endParaRPr/>
          </a:p>
        </p:txBody>
      </p:sp>
      <p:sp>
        <p:nvSpPr>
          <p:cNvPr id="384" name="Google Shape;384;p52"/>
          <p:cNvSpPr/>
          <p:nvPr/>
        </p:nvSpPr>
        <p:spPr>
          <a:xfrm>
            <a:off x="456057" y="891733"/>
            <a:ext cx="8229600" cy="13716"/>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09"/>
            </a:schemeClr>
          </a:solidFill>
          <a:ln w="44450" cap="rnd" cmpd="sng">
            <a:solidFill>
              <a:schemeClr val="accent2">
                <a:alpha val="74509"/>
              </a:schemeClr>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85" name="Google Shape;385;p52" descr="A graph of different colored lines&#10;&#10;Description automatically generated"/>
          <p:cNvPicPr preferRelativeResize="0"/>
          <p:nvPr/>
        </p:nvPicPr>
        <p:blipFill rotWithShape="1">
          <a:blip r:embed="rId3">
            <a:alphaModFix/>
          </a:blip>
          <a:srcRect/>
          <a:stretch/>
        </p:blipFill>
        <p:spPr>
          <a:xfrm>
            <a:off x="1370451" y="927748"/>
            <a:ext cx="5924652" cy="421575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0"/>
        <p:cNvGrpSpPr/>
        <p:nvPr/>
      </p:nvGrpSpPr>
      <p:grpSpPr>
        <a:xfrm>
          <a:off x="0" y="0"/>
          <a:ext cx="0" cy="0"/>
          <a:chOff x="0" y="0"/>
          <a:chExt cx="0" cy="0"/>
        </a:xfrm>
      </p:grpSpPr>
      <p:sp>
        <p:nvSpPr>
          <p:cNvPr id="391" name="Google Shape;391;p53"/>
          <p:cNvSpPr/>
          <p:nvPr/>
        </p:nvSpPr>
        <p:spPr>
          <a:xfrm>
            <a:off x="0" y="0"/>
            <a:ext cx="91416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2" name="Google Shape;392;p53"/>
          <p:cNvSpPr/>
          <p:nvPr/>
        </p:nvSpPr>
        <p:spPr>
          <a:xfrm>
            <a:off x="350595" y="337608"/>
            <a:ext cx="8229600" cy="13716"/>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09"/>
            </a:schemeClr>
          </a:solidFill>
          <a:ln w="44450" cap="rnd" cmpd="sng">
            <a:solidFill>
              <a:schemeClr val="accent2">
                <a:alpha val="74509"/>
              </a:schemeClr>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93" name="Google Shape;393;p53"/>
          <p:cNvSpPr txBox="1"/>
          <p:nvPr/>
        </p:nvSpPr>
        <p:spPr>
          <a:xfrm>
            <a:off x="1550966" y="3781402"/>
            <a:ext cx="5516100" cy="1456779"/>
          </a:xfrm>
          <a:prstGeom prst="rect">
            <a:avLst/>
          </a:prstGeom>
          <a:noFill/>
          <a:ln>
            <a:noFill/>
          </a:ln>
        </p:spPr>
        <p:txBody>
          <a:bodyPr spcFirstLastPara="1" wrap="square" lIns="68575" tIns="34275" rIns="68575" bIns="34275" anchor="t" anchorCtr="0">
            <a:spAutoFit/>
          </a:bodyPr>
          <a:lstStyle/>
          <a:p>
            <a:pPr marL="457200" marR="0" lvl="0" indent="-317500" algn="just" rtl="0">
              <a:lnSpc>
                <a:spcPct val="150000"/>
              </a:lnSpc>
              <a:spcBef>
                <a:spcPts val="0"/>
              </a:spcBef>
              <a:spcAft>
                <a:spcPts val="0"/>
              </a:spcAft>
              <a:buClr>
                <a:schemeClr val="dk1"/>
              </a:buClr>
              <a:buSzPts val="1400"/>
              <a:buFont typeface="Arial"/>
              <a:buChar char="●"/>
            </a:pPr>
            <a:r>
              <a:rPr lang="en" sz="1200" b="1" i="0" u="none" strike="noStrike" cap="none">
                <a:solidFill>
                  <a:schemeClr val="dk1"/>
                </a:solidFill>
                <a:latin typeface="Arial"/>
                <a:ea typeface="Arial"/>
                <a:cs typeface="Arial"/>
                <a:sym typeface="Arial"/>
              </a:rPr>
              <a:t>Null Hypothesis (H0): </a:t>
            </a:r>
            <a:r>
              <a:rPr lang="en" sz="1200" b="0" i="0" u="none" strike="noStrike" cap="none">
                <a:solidFill>
                  <a:schemeClr val="dk1"/>
                </a:solidFill>
                <a:latin typeface="Arial"/>
                <a:ea typeface="Arial"/>
                <a:cs typeface="Arial"/>
                <a:sym typeface="Arial"/>
              </a:rPr>
              <a:t>There is no association between ‘disease_sub_category' and ‘age_category' in the population.​</a:t>
            </a:r>
            <a:endParaRPr sz="1200" b="0" i="0" u="none" strike="noStrike" cap="none">
              <a:solidFill>
                <a:schemeClr val="dk1"/>
              </a:solidFill>
              <a:latin typeface="Arial"/>
              <a:ea typeface="Arial"/>
              <a:cs typeface="Arial"/>
              <a:sym typeface="Arial"/>
            </a:endParaRPr>
          </a:p>
          <a:p>
            <a:pPr marL="457200" marR="0" lvl="0" indent="-317500" algn="just" rtl="0">
              <a:lnSpc>
                <a:spcPct val="150000"/>
              </a:lnSpc>
              <a:spcBef>
                <a:spcPts val="0"/>
              </a:spcBef>
              <a:spcAft>
                <a:spcPts val="0"/>
              </a:spcAft>
              <a:buClr>
                <a:schemeClr val="dk1"/>
              </a:buClr>
              <a:buSzPts val="1400"/>
              <a:buFont typeface="Arial"/>
              <a:buChar char="●"/>
            </a:pPr>
            <a:r>
              <a:rPr lang="en" sz="1200" b="1" i="0" u="none" strike="noStrike" cap="none">
                <a:solidFill>
                  <a:schemeClr val="dk1"/>
                </a:solidFill>
                <a:latin typeface="Arial"/>
                <a:ea typeface="Arial"/>
                <a:cs typeface="Arial"/>
                <a:sym typeface="Arial"/>
              </a:rPr>
              <a:t>Alternative Hypothesis (H1): </a:t>
            </a:r>
            <a:r>
              <a:rPr lang="en" sz="1200" b="0" i="0" u="none" strike="noStrike" cap="none">
                <a:solidFill>
                  <a:schemeClr val="dk1"/>
                </a:solidFill>
                <a:latin typeface="Arial"/>
                <a:ea typeface="Arial"/>
                <a:cs typeface="Arial"/>
                <a:sym typeface="Arial"/>
              </a:rPr>
              <a:t>There is an association between ‘disease_sub_category' and ‘age_category' in the population.</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50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pic>
        <p:nvPicPr>
          <p:cNvPr id="394" name="Google Shape;394;p53"/>
          <p:cNvPicPr preferRelativeResize="0"/>
          <p:nvPr/>
        </p:nvPicPr>
        <p:blipFill rotWithShape="1">
          <a:blip r:embed="rId3">
            <a:alphaModFix/>
          </a:blip>
          <a:srcRect/>
          <a:stretch/>
        </p:blipFill>
        <p:spPr>
          <a:xfrm>
            <a:off x="1728317" y="608453"/>
            <a:ext cx="5325626" cy="30089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7"/>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6" name="Google Shape;156;p27"/>
          <p:cNvSpPr txBox="1">
            <a:spLocks noGrp="1"/>
          </p:cNvSpPr>
          <p:nvPr>
            <p:ph type="title"/>
          </p:nvPr>
        </p:nvSpPr>
        <p:spPr>
          <a:xfrm>
            <a:off x="891051" y="356790"/>
            <a:ext cx="7017080" cy="90024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00"/>
              <a:buNone/>
            </a:pPr>
            <a:r>
              <a:rPr lang="en" sz="2800" b="1">
                <a:latin typeface="Arial"/>
                <a:ea typeface="Arial"/>
                <a:cs typeface="Arial"/>
                <a:sym typeface="Arial"/>
              </a:rPr>
              <a:t>EDA (Exploratory Data Analysis)</a:t>
            </a:r>
            <a:endParaRPr/>
          </a:p>
        </p:txBody>
      </p:sp>
      <p:grpSp>
        <p:nvGrpSpPr>
          <p:cNvPr id="157" name="Google Shape;157;p27"/>
          <p:cNvGrpSpPr/>
          <p:nvPr/>
        </p:nvGrpSpPr>
        <p:grpSpPr>
          <a:xfrm>
            <a:off x="8245650" y="415612"/>
            <a:ext cx="430632" cy="806899"/>
            <a:chOff x="10994200" y="554152"/>
            <a:chExt cx="574177" cy="1075866"/>
          </a:xfrm>
        </p:grpSpPr>
        <p:sp>
          <p:nvSpPr>
            <p:cNvPr id="158" name="Google Shape;158;p27"/>
            <p:cNvSpPr/>
            <p:nvPr/>
          </p:nvSpPr>
          <p:spPr>
            <a:xfrm>
              <a:off x="11013369" y="554152"/>
              <a:ext cx="171515" cy="171515"/>
            </a:xfrm>
            <a:custGeom>
              <a:avLst/>
              <a:gdLst/>
              <a:ahLst/>
              <a:cxnLst/>
              <a:rect l="l" t="t" r="r" b="b"/>
              <a:pathLst>
                <a:path w="171515" h="171515" extrusionOk="0">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9" name="Google Shape;159;p27"/>
            <p:cNvSpPr/>
            <p:nvPr/>
          </p:nvSpPr>
          <p:spPr>
            <a:xfrm>
              <a:off x="11455951" y="837005"/>
              <a:ext cx="112426" cy="112426"/>
            </a:xfrm>
            <a:custGeom>
              <a:avLst/>
              <a:gdLst/>
              <a:ahLst/>
              <a:cxnLst/>
              <a:rect l="l" t="t" r="r" b="b"/>
              <a:pathLst>
                <a:path w="112426" h="112426" extrusionOk="0">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0" name="Google Shape;160;p27"/>
            <p:cNvSpPr/>
            <p:nvPr/>
          </p:nvSpPr>
          <p:spPr>
            <a:xfrm>
              <a:off x="10994200" y="1472473"/>
              <a:ext cx="157545" cy="157545"/>
            </a:xfrm>
            <a:custGeom>
              <a:avLst/>
              <a:gdLst/>
              <a:ahLst/>
              <a:cxnLst/>
              <a:rect l="l" t="t" r="r" b="b"/>
              <a:pathLst>
                <a:path w="157545" h="157545" extrusionOk="0">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cxnSp>
        <p:nvCxnSpPr>
          <p:cNvPr id="161" name="Google Shape;161;p27"/>
          <p:cNvCxnSpPr/>
          <p:nvPr/>
        </p:nvCxnSpPr>
        <p:spPr>
          <a:xfrm>
            <a:off x="467716" y="2707795"/>
            <a:ext cx="0" cy="2429046"/>
          </a:xfrm>
          <a:prstGeom prst="straightConnector1">
            <a:avLst/>
          </a:prstGeom>
          <a:noFill/>
          <a:ln w="25400" cap="sq" cmpd="sng">
            <a:solidFill>
              <a:schemeClr val="accent1"/>
            </a:solidFill>
            <a:prstDash val="solid"/>
            <a:bevel/>
            <a:headEnd type="none" w="sm" len="sm"/>
            <a:tailEnd type="none" w="sm" len="sm"/>
          </a:ln>
        </p:spPr>
      </p:cxnSp>
      <p:grpSp>
        <p:nvGrpSpPr>
          <p:cNvPr id="162" name="Google Shape;162;p27"/>
          <p:cNvGrpSpPr/>
          <p:nvPr/>
        </p:nvGrpSpPr>
        <p:grpSpPr>
          <a:xfrm>
            <a:off x="891046" y="1591698"/>
            <a:ext cx="7017079" cy="2850688"/>
            <a:chOff x="0" y="222480"/>
            <a:chExt cx="7017079" cy="2850688"/>
          </a:xfrm>
        </p:grpSpPr>
        <p:sp>
          <p:nvSpPr>
            <p:cNvPr id="163" name="Google Shape;163;p27"/>
            <p:cNvSpPr/>
            <p:nvPr/>
          </p:nvSpPr>
          <p:spPr>
            <a:xfrm>
              <a:off x="0" y="222480"/>
              <a:ext cx="2192837" cy="1315702"/>
            </a:xfrm>
            <a:prstGeom prst="rect">
              <a:avLst/>
            </a:prstGeom>
            <a:solidFill>
              <a:srgbClr val="E9713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txBox="1"/>
            <p:nvPr/>
          </p:nvSpPr>
          <p:spPr>
            <a:xfrm>
              <a:off x="0" y="222480"/>
              <a:ext cx="2192837" cy="1315702"/>
            </a:xfrm>
            <a:prstGeom prst="rect">
              <a:avLst/>
            </a:prstGeom>
            <a:noFill/>
            <a:ln>
              <a:noFill/>
            </a:ln>
          </p:spPr>
          <p:txBody>
            <a:bodyPr spcFirstLastPara="1" wrap="square" lIns="102850" tIns="102850" rIns="102850" bIns="102850" anchor="ctr" anchorCtr="0">
              <a:noAutofit/>
            </a:bodyPr>
            <a:lstStyle/>
            <a:p>
              <a:pPr marL="0" marR="0" lvl="0" indent="0" algn="ctr" rtl="0">
                <a:lnSpc>
                  <a:spcPct val="90000"/>
                </a:lnSpc>
                <a:spcBef>
                  <a:spcPts val="0"/>
                </a:spcBef>
                <a:spcAft>
                  <a:spcPts val="0"/>
                </a:spcAft>
                <a:buClr>
                  <a:srgbClr val="000000"/>
                </a:buClr>
                <a:buSzPts val="2700"/>
                <a:buFont typeface="Arial"/>
                <a:buNone/>
              </a:pPr>
              <a:r>
                <a:rPr lang="en" sz="2700" b="0" i="0" u="none" strike="noStrike" cap="none">
                  <a:solidFill>
                    <a:schemeClr val="lt1"/>
                  </a:solidFill>
                  <a:latin typeface="Arial"/>
                  <a:ea typeface="Arial"/>
                  <a:cs typeface="Arial"/>
                  <a:sym typeface="Arial"/>
                </a:rPr>
                <a:t>Descriptive Statistics</a:t>
              </a:r>
              <a:endParaRPr sz="2700" b="0" i="0" u="none" strike="noStrike" cap="none">
                <a:solidFill>
                  <a:schemeClr val="lt1"/>
                </a:solidFill>
                <a:latin typeface="Arial"/>
                <a:ea typeface="Arial"/>
                <a:cs typeface="Arial"/>
                <a:sym typeface="Arial"/>
              </a:endParaRPr>
            </a:p>
          </p:txBody>
        </p:sp>
        <p:sp>
          <p:nvSpPr>
            <p:cNvPr id="165" name="Google Shape;165;p27"/>
            <p:cNvSpPr/>
            <p:nvPr/>
          </p:nvSpPr>
          <p:spPr>
            <a:xfrm>
              <a:off x="2412121" y="222480"/>
              <a:ext cx="2192837" cy="1315702"/>
            </a:xfrm>
            <a:prstGeom prst="rect">
              <a:avLst/>
            </a:prstGeom>
            <a:solidFill>
              <a:srgbClr val="176B2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txBox="1"/>
            <p:nvPr/>
          </p:nvSpPr>
          <p:spPr>
            <a:xfrm>
              <a:off x="2412121" y="222480"/>
              <a:ext cx="2192837" cy="1315702"/>
            </a:xfrm>
            <a:prstGeom prst="rect">
              <a:avLst/>
            </a:prstGeom>
            <a:noFill/>
            <a:ln>
              <a:noFill/>
            </a:ln>
          </p:spPr>
          <p:txBody>
            <a:bodyPr spcFirstLastPara="1" wrap="square" lIns="102850" tIns="102850" rIns="102850" bIns="102850" anchor="ctr" anchorCtr="0">
              <a:noAutofit/>
            </a:bodyPr>
            <a:lstStyle/>
            <a:p>
              <a:pPr marL="0" marR="0" lvl="0" indent="0" algn="ctr" rtl="0">
                <a:lnSpc>
                  <a:spcPct val="90000"/>
                </a:lnSpc>
                <a:spcBef>
                  <a:spcPts val="0"/>
                </a:spcBef>
                <a:spcAft>
                  <a:spcPts val="0"/>
                </a:spcAft>
                <a:buClr>
                  <a:srgbClr val="000000"/>
                </a:buClr>
                <a:buSzPts val="2700"/>
                <a:buFont typeface="Arial"/>
                <a:buNone/>
              </a:pPr>
              <a:r>
                <a:rPr lang="en" sz="2700" b="0" i="0" u="none" strike="noStrike" cap="none">
                  <a:solidFill>
                    <a:schemeClr val="lt1"/>
                  </a:solidFill>
                  <a:latin typeface="Arial"/>
                  <a:ea typeface="Arial"/>
                  <a:cs typeface="Arial"/>
                  <a:sym typeface="Arial"/>
                </a:rPr>
                <a:t>Histograms</a:t>
              </a:r>
              <a:endParaRPr sz="2700" b="0" i="0" u="none" strike="noStrike" cap="none">
                <a:solidFill>
                  <a:schemeClr val="lt1"/>
                </a:solidFill>
                <a:latin typeface="Arial"/>
                <a:ea typeface="Arial"/>
                <a:cs typeface="Arial"/>
                <a:sym typeface="Arial"/>
              </a:endParaRPr>
            </a:p>
          </p:txBody>
        </p:sp>
        <p:sp>
          <p:nvSpPr>
            <p:cNvPr id="167" name="Google Shape;167;p27"/>
            <p:cNvSpPr/>
            <p:nvPr/>
          </p:nvSpPr>
          <p:spPr>
            <a:xfrm>
              <a:off x="4824242" y="222480"/>
              <a:ext cx="2192837" cy="1315702"/>
            </a:xfrm>
            <a:prstGeom prst="rect">
              <a:avLst/>
            </a:prstGeom>
            <a:solidFill>
              <a:srgbClr val="0C9E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txBox="1"/>
            <p:nvPr/>
          </p:nvSpPr>
          <p:spPr>
            <a:xfrm>
              <a:off x="4824242" y="222480"/>
              <a:ext cx="2192837" cy="1315702"/>
            </a:xfrm>
            <a:prstGeom prst="rect">
              <a:avLst/>
            </a:prstGeom>
            <a:noFill/>
            <a:ln>
              <a:noFill/>
            </a:ln>
          </p:spPr>
          <p:txBody>
            <a:bodyPr spcFirstLastPara="1" wrap="square" lIns="102850" tIns="102850" rIns="102850" bIns="102850" anchor="ctr" anchorCtr="0">
              <a:noAutofit/>
            </a:bodyPr>
            <a:lstStyle/>
            <a:p>
              <a:pPr marL="0" marR="0" lvl="0" indent="0" algn="ctr" rtl="0">
                <a:lnSpc>
                  <a:spcPct val="90000"/>
                </a:lnSpc>
                <a:spcBef>
                  <a:spcPts val="0"/>
                </a:spcBef>
                <a:spcAft>
                  <a:spcPts val="0"/>
                </a:spcAft>
                <a:buClr>
                  <a:srgbClr val="000000"/>
                </a:buClr>
                <a:buSzPts val="2700"/>
                <a:buFont typeface="Arial"/>
                <a:buNone/>
              </a:pPr>
              <a:r>
                <a:rPr lang="en" sz="2700" b="0" i="0" u="none" strike="noStrike" cap="none">
                  <a:solidFill>
                    <a:schemeClr val="lt1"/>
                  </a:solidFill>
                  <a:latin typeface="Arial"/>
                  <a:ea typeface="Arial"/>
                  <a:cs typeface="Arial"/>
                  <a:sym typeface="Arial"/>
                </a:rPr>
                <a:t>Count-plots</a:t>
              </a:r>
              <a:endParaRPr sz="2700" b="0" i="0" u="none" strike="noStrike" cap="none">
                <a:solidFill>
                  <a:schemeClr val="lt1"/>
                </a:solidFill>
                <a:latin typeface="Arial"/>
                <a:ea typeface="Arial"/>
                <a:cs typeface="Arial"/>
                <a:sym typeface="Arial"/>
              </a:endParaRPr>
            </a:p>
          </p:txBody>
        </p:sp>
        <p:sp>
          <p:nvSpPr>
            <p:cNvPr id="169" name="Google Shape;169;p27"/>
            <p:cNvSpPr/>
            <p:nvPr/>
          </p:nvSpPr>
          <p:spPr>
            <a:xfrm>
              <a:off x="1206060" y="1757466"/>
              <a:ext cx="2192837" cy="1315702"/>
            </a:xfrm>
            <a:prstGeom prst="rect">
              <a:avLst/>
            </a:prstGeom>
            <a:solidFill>
              <a:srgbClr val="A0289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txBox="1"/>
            <p:nvPr/>
          </p:nvSpPr>
          <p:spPr>
            <a:xfrm>
              <a:off x="1206060" y="1757466"/>
              <a:ext cx="2192837" cy="1315702"/>
            </a:xfrm>
            <a:prstGeom prst="rect">
              <a:avLst/>
            </a:prstGeom>
            <a:noFill/>
            <a:ln>
              <a:noFill/>
            </a:ln>
          </p:spPr>
          <p:txBody>
            <a:bodyPr spcFirstLastPara="1" wrap="square" lIns="102850" tIns="102850" rIns="102850" bIns="102850" anchor="ctr" anchorCtr="0">
              <a:noAutofit/>
            </a:bodyPr>
            <a:lstStyle/>
            <a:p>
              <a:pPr marL="0" marR="0" lvl="0" indent="0" algn="ctr" rtl="0">
                <a:lnSpc>
                  <a:spcPct val="90000"/>
                </a:lnSpc>
                <a:spcBef>
                  <a:spcPts val="0"/>
                </a:spcBef>
                <a:spcAft>
                  <a:spcPts val="0"/>
                </a:spcAft>
                <a:buClr>
                  <a:srgbClr val="000000"/>
                </a:buClr>
                <a:buSzPts val="2700"/>
                <a:buFont typeface="Arial"/>
                <a:buNone/>
              </a:pPr>
              <a:r>
                <a:rPr lang="en" sz="2700" b="0" i="0" u="none" strike="noStrike" cap="none">
                  <a:solidFill>
                    <a:schemeClr val="lt1"/>
                  </a:solidFill>
                  <a:latin typeface="Arial"/>
                  <a:ea typeface="Arial"/>
                  <a:cs typeface="Arial"/>
                  <a:sym typeface="Arial"/>
                </a:rPr>
                <a:t>Correlation Matrix</a:t>
              </a:r>
              <a:endParaRPr sz="2700" b="0" i="0" u="none" strike="noStrike" cap="none">
                <a:solidFill>
                  <a:schemeClr val="lt1"/>
                </a:solidFill>
                <a:latin typeface="Arial"/>
                <a:ea typeface="Arial"/>
                <a:cs typeface="Arial"/>
                <a:sym typeface="Arial"/>
              </a:endParaRPr>
            </a:p>
          </p:txBody>
        </p:sp>
        <p:sp>
          <p:nvSpPr>
            <p:cNvPr id="171" name="Google Shape;171;p27"/>
            <p:cNvSpPr/>
            <p:nvPr/>
          </p:nvSpPr>
          <p:spPr>
            <a:xfrm>
              <a:off x="3618181" y="1757466"/>
              <a:ext cx="2192837" cy="1315702"/>
            </a:xfrm>
            <a:prstGeom prst="rect">
              <a:avLst/>
            </a:prstGeom>
            <a:solidFill>
              <a:srgbClr val="4EA62C"/>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txBox="1"/>
            <p:nvPr/>
          </p:nvSpPr>
          <p:spPr>
            <a:xfrm>
              <a:off x="3618181" y="1757466"/>
              <a:ext cx="2192837" cy="1315702"/>
            </a:xfrm>
            <a:prstGeom prst="rect">
              <a:avLst/>
            </a:prstGeom>
            <a:noFill/>
            <a:ln>
              <a:noFill/>
            </a:ln>
          </p:spPr>
          <p:txBody>
            <a:bodyPr spcFirstLastPara="1" wrap="square" lIns="102850" tIns="102850" rIns="102850" bIns="102850" anchor="ctr" anchorCtr="0">
              <a:noAutofit/>
            </a:bodyPr>
            <a:lstStyle/>
            <a:p>
              <a:pPr marL="0" marR="0" lvl="0" indent="0" algn="ctr" rtl="0">
                <a:lnSpc>
                  <a:spcPct val="90000"/>
                </a:lnSpc>
                <a:spcBef>
                  <a:spcPts val="0"/>
                </a:spcBef>
                <a:spcAft>
                  <a:spcPts val="0"/>
                </a:spcAft>
                <a:buClr>
                  <a:srgbClr val="000000"/>
                </a:buClr>
                <a:buSzPts val="2700"/>
                <a:buFont typeface="Arial"/>
                <a:buNone/>
              </a:pPr>
              <a:r>
                <a:rPr lang="en" sz="2700" b="0" i="0" u="none" strike="noStrike" cap="none">
                  <a:solidFill>
                    <a:schemeClr val="lt1"/>
                  </a:solidFill>
                  <a:latin typeface="Arial"/>
                  <a:ea typeface="Arial"/>
                  <a:cs typeface="Arial"/>
                  <a:sym typeface="Arial"/>
                </a:rPr>
                <a:t>Rounding to 2 decimal places</a:t>
              </a:r>
              <a:endParaRPr sz="2700" b="0" i="0" u="none" strike="noStrike" cap="none">
                <a:solidFill>
                  <a:schemeClr val="lt1"/>
                </a:solidFill>
                <a:latin typeface="Arial"/>
                <a:ea typeface="Arial"/>
                <a:cs typeface="Arial"/>
                <a:sym typeface="Arial"/>
              </a:endParaRPr>
            </a:p>
          </p:txBody>
        </p:sp>
      </p:grpSp>
      <p:sp>
        <p:nvSpPr>
          <p:cNvPr id="173" name="Google Shape;173;p27"/>
          <p:cNvSpPr/>
          <p:nvPr/>
        </p:nvSpPr>
        <p:spPr>
          <a:xfrm>
            <a:off x="669845" y="873258"/>
            <a:ext cx="8229600" cy="13716"/>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10"/>
            </a:schemeClr>
          </a:solidFill>
          <a:ln w="44450" cap="rnd" cmpd="sng">
            <a:solidFill>
              <a:schemeClr val="accent2">
                <a:alpha val="74510"/>
              </a:schemeClr>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9"/>
        <p:cNvGrpSpPr/>
        <p:nvPr/>
      </p:nvGrpSpPr>
      <p:grpSpPr>
        <a:xfrm>
          <a:off x="0" y="0"/>
          <a:ext cx="0" cy="0"/>
          <a:chOff x="0" y="0"/>
          <a:chExt cx="0" cy="0"/>
        </a:xfrm>
      </p:grpSpPr>
      <p:sp>
        <p:nvSpPr>
          <p:cNvPr id="400" name="Google Shape;400;p54"/>
          <p:cNvSpPr/>
          <p:nvPr/>
        </p:nvSpPr>
        <p:spPr>
          <a:xfrm>
            <a:off x="0" y="0"/>
            <a:ext cx="9141714"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01" name="Google Shape;401;p54"/>
          <p:cNvSpPr txBox="1">
            <a:spLocks noGrp="1"/>
          </p:cNvSpPr>
          <p:nvPr>
            <p:ph type="title"/>
          </p:nvPr>
        </p:nvSpPr>
        <p:spPr>
          <a:xfrm>
            <a:off x="350606" y="384254"/>
            <a:ext cx="8751287" cy="775303"/>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2400"/>
              <a:buFont typeface="Arial"/>
              <a:buNone/>
            </a:pPr>
            <a:r>
              <a:rPr lang="en" sz="2400" b="1">
                <a:latin typeface="Arial"/>
                <a:ea typeface="Arial"/>
                <a:cs typeface="Arial"/>
                <a:sym typeface="Arial"/>
              </a:rPr>
              <a:t>Presence of Acute Respiratory Distress Syndrome (ARDS) across different diseases</a:t>
            </a:r>
            <a:endParaRPr/>
          </a:p>
        </p:txBody>
      </p:sp>
      <p:sp>
        <p:nvSpPr>
          <p:cNvPr id="402" name="Google Shape;402;p54"/>
          <p:cNvSpPr/>
          <p:nvPr/>
        </p:nvSpPr>
        <p:spPr>
          <a:xfrm>
            <a:off x="611445" y="1261158"/>
            <a:ext cx="8229600" cy="13716"/>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09"/>
            </a:schemeClr>
          </a:solidFill>
          <a:ln w="44450" cap="rnd" cmpd="sng">
            <a:solidFill>
              <a:schemeClr val="accent2">
                <a:alpha val="74509"/>
              </a:schemeClr>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03" name="Google Shape;403;p54"/>
          <p:cNvPicPr preferRelativeResize="0"/>
          <p:nvPr/>
        </p:nvPicPr>
        <p:blipFill rotWithShape="1">
          <a:blip r:embed="rId3">
            <a:alphaModFix/>
          </a:blip>
          <a:srcRect/>
          <a:stretch/>
        </p:blipFill>
        <p:spPr>
          <a:xfrm>
            <a:off x="5538439" y="1323278"/>
            <a:ext cx="3504845" cy="3486509"/>
          </a:xfrm>
          <a:prstGeom prst="rect">
            <a:avLst/>
          </a:prstGeom>
          <a:noFill/>
          <a:ln>
            <a:noFill/>
          </a:ln>
        </p:spPr>
      </p:pic>
      <p:sp>
        <p:nvSpPr>
          <p:cNvPr id="404" name="Google Shape;404;p54"/>
          <p:cNvSpPr txBox="1"/>
          <p:nvPr/>
        </p:nvSpPr>
        <p:spPr>
          <a:xfrm>
            <a:off x="833230" y="1558633"/>
            <a:ext cx="3936900" cy="1685046"/>
          </a:xfrm>
          <a:prstGeom prst="rect">
            <a:avLst/>
          </a:prstGeom>
          <a:noFill/>
          <a:ln>
            <a:noFill/>
          </a:ln>
        </p:spPr>
        <p:txBody>
          <a:bodyPr spcFirstLastPara="1" wrap="square" lIns="68575" tIns="34275" rIns="68575" bIns="34275"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 sz="1400" b="1" i="0" u="none" strike="noStrike" cap="none" dirty="0">
                <a:solidFill>
                  <a:schemeClr val="dk1"/>
                </a:solidFill>
                <a:latin typeface="Arial"/>
                <a:ea typeface="Arial"/>
                <a:cs typeface="Arial"/>
                <a:sym typeface="Arial"/>
              </a:rPr>
              <a:t>ARDS Severity 		PaO2/FiO2</a:t>
            </a:r>
            <a:endParaRPr sz="11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No ARDS			 &gt;300</a:t>
            </a:r>
            <a:endParaRPr sz="1400" b="0"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Mild	            	 	200 – 300	  </a:t>
            </a:r>
            <a:endParaRPr sz="11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Moderate	 		100 – 200	</a:t>
            </a:r>
            <a:endParaRPr sz="11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400"/>
              <a:buFont typeface="Arial"/>
              <a:buNone/>
            </a:pPr>
            <a:r>
              <a:rPr lang="en" sz="1400" b="0" i="0" u="none" strike="noStrike" cap="none" dirty="0">
                <a:solidFill>
                  <a:schemeClr val="dk1"/>
                </a:solidFill>
                <a:latin typeface="Arial"/>
                <a:ea typeface="Arial"/>
                <a:cs typeface="Arial"/>
                <a:sym typeface="Arial"/>
              </a:rPr>
              <a:t>Severe	          	</a:t>
            </a:r>
            <a:r>
              <a:rPr lang="en" dirty="0">
                <a:solidFill>
                  <a:schemeClr val="dk1"/>
                </a:solidFill>
              </a:rPr>
              <a:t>	</a:t>
            </a:r>
            <a:r>
              <a:rPr lang="en" sz="1400" b="0" i="0" u="none" strike="noStrike" cap="none" dirty="0">
                <a:solidFill>
                  <a:schemeClr val="dk1"/>
                </a:solidFill>
                <a:latin typeface="Arial"/>
                <a:ea typeface="Arial"/>
                <a:cs typeface="Arial"/>
                <a:sym typeface="Arial"/>
              </a:rPr>
              <a:t>&lt; 100</a:t>
            </a:r>
            <a:endParaRPr sz="1400" b="0" i="0" u="none" strike="noStrike" cap="none" dirty="0">
              <a:solidFill>
                <a:schemeClr val="dk1"/>
              </a:solidFill>
              <a:latin typeface="Arial"/>
              <a:ea typeface="Arial"/>
              <a:cs typeface="Arial"/>
              <a:sym typeface="Arial"/>
            </a:endParaRPr>
          </a:p>
        </p:txBody>
      </p:sp>
      <p:sp>
        <p:nvSpPr>
          <p:cNvPr id="405" name="Google Shape;405;p54"/>
          <p:cNvSpPr txBox="1"/>
          <p:nvPr/>
        </p:nvSpPr>
        <p:spPr>
          <a:xfrm>
            <a:off x="260558" y="3533609"/>
            <a:ext cx="5895300" cy="1269548"/>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200" b="1" i="0" u="sng" strike="noStrike" cap="none" dirty="0">
                <a:solidFill>
                  <a:schemeClr val="dk1"/>
                </a:solidFill>
                <a:latin typeface="Arial"/>
                <a:ea typeface="Arial"/>
                <a:cs typeface="Arial"/>
                <a:sym typeface="Arial"/>
              </a:rPr>
              <a:t>INFERENCE:</a:t>
            </a:r>
            <a:endParaRPr sz="1200" b="0" i="0" u="sng"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200" b="0" i="0" u="sng" strike="noStrike" cap="none" dirty="0">
              <a:solidFill>
                <a:schemeClr val="dk1"/>
              </a:solidFill>
              <a:latin typeface="Arial"/>
              <a:ea typeface="Arial"/>
              <a:cs typeface="Arial"/>
              <a:sym typeface="Arial"/>
            </a:endParaRPr>
          </a:p>
          <a:p>
            <a:pPr marL="457200" marR="0" lvl="0" indent="-317500" algn="just" rtl="0">
              <a:lnSpc>
                <a:spcPct val="150000"/>
              </a:lnSpc>
              <a:spcBef>
                <a:spcPts val="0"/>
              </a:spcBef>
              <a:spcAft>
                <a:spcPts val="0"/>
              </a:spcAft>
              <a:buClr>
                <a:schemeClr val="dk1"/>
              </a:buClr>
              <a:buSzPts val="1400"/>
              <a:buFont typeface="Arial"/>
              <a:buChar char="●"/>
            </a:pPr>
            <a:r>
              <a:rPr lang="en" sz="1200" b="0" i="0" u="none" strike="noStrike" cap="none" dirty="0">
                <a:solidFill>
                  <a:schemeClr val="dk1"/>
                </a:solidFill>
                <a:latin typeface="Arial"/>
                <a:ea typeface="Arial"/>
                <a:cs typeface="Arial"/>
                <a:sym typeface="Arial"/>
              </a:rPr>
              <a:t>Most severe values observed in ARF/MOSF w/Sepsis and COPD.</a:t>
            </a:r>
            <a:endParaRPr sz="1050" b="0" i="0" u="none" strike="noStrike" cap="none" dirty="0">
              <a:solidFill>
                <a:srgbClr val="000000"/>
              </a:solidFill>
              <a:latin typeface="Arial"/>
              <a:ea typeface="Arial"/>
              <a:cs typeface="Arial"/>
              <a:sym typeface="Arial"/>
            </a:endParaRPr>
          </a:p>
          <a:p>
            <a:pPr marL="457200" marR="0" lvl="0" indent="-317500" algn="just" rtl="0">
              <a:lnSpc>
                <a:spcPct val="150000"/>
              </a:lnSpc>
              <a:spcBef>
                <a:spcPts val="0"/>
              </a:spcBef>
              <a:spcAft>
                <a:spcPts val="0"/>
              </a:spcAft>
              <a:buClr>
                <a:schemeClr val="dk1"/>
              </a:buClr>
              <a:buSzPts val="1400"/>
              <a:buFont typeface="Arial"/>
              <a:buChar char="●"/>
            </a:pPr>
            <a:r>
              <a:rPr lang="en" sz="1200" b="0" i="0" u="none" strike="noStrike" cap="none" dirty="0">
                <a:solidFill>
                  <a:schemeClr val="dk1"/>
                </a:solidFill>
                <a:latin typeface="Arial"/>
                <a:ea typeface="Arial"/>
                <a:cs typeface="Arial"/>
                <a:sym typeface="Arial"/>
              </a:rPr>
              <a:t>Notable presence of ARDS in various diseases</a:t>
            </a:r>
            <a:endParaRPr sz="1200" b="0" i="0" u="none" strike="noStrike" cap="none" dirty="0">
              <a:solidFill>
                <a:schemeClr val="dk1"/>
              </a:solidFill>
              <a:latin typeface="Arial"/>
              <a:ea typeface="Arial"/>
              <a:cs typeface="Arial"/>
              <a:sym typeface="Arial"/>
            </a:endParaRPr>
          </a:p>
          <a:p>
            <a:pPr marL="914400" marR="0" lvl="1" indent="-317500" algn="just" rtl="0">
              <a:lnSpc>
                <a:spcPct val="150000"/>
              </a:lnSpc>
              <a:spcBef>
                <a:spcPts val="0"/>
              </a:spcBef>
              <a:spcAft>
                <a:spcPts val="0"/>
              </a:spcAft>
              <a:buClr>
                <a:schemeClr val="dk1"/>
              </a:buClr>
              <a:buSzPts val="1400"/>
              <a:buFont typeface="Arial"/>
              <a:buChar char="○"/>
            </a:pPr>
            <a:r>
              <a:rPr lang="en" sz="1200" b="0" i="0" u="none" strike="noStrike" cap="none" dirty="0">
                <a:solidFill>
                  <a:schemeClr val="dk1"/>
                </a:solidFill>
                <a:latin typeface="Arial"/>
                <a:ea typeface="Arial"/>
                <a:cs typeface="Arial"/>
                <a:sym typeface="Arial"/>
              </a:rPr>
              <a:t>These diseases might have some impact on respiratory system</a:t>
            </a: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0"/>
        <p:cNvGrpSpPr/>
        <p:nvPr/>
      </p:nvGrpSpPr>
      <p:grpSpPr>
        <a:xfrm>
          <a:off x="0" y="0"/>
          <a:ext cx="0" cy="0"/>
          <a:chOff x="0" y="0"/>
          <a:chExt cx="0" cy="0"/>
        </a:xfrm>
      </p:grpSpPr>
      <p:sp>
        <p:nvSpPr>
          <p:cNvPr id="411" name="Google Shape;411;p55"/>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2" name="Google Shape;412;p55"/>
          <p:cNvSpPr txBox="1">
            <a:spLocks noGrp="1"/>
          </p:cNvSpPr>
          <p:nvPr>
            <p:ph type="title"/>
          </p:nvPr>
        </p:nvSpPr>
        <p:spPr>
          <a:xfrm>
            <a:off x="269706" y="0"/>
            <a:ext cx="8604600" cy="115200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2700"/>
              <a:buFont typeface="Play"/>
              <a:buNone/>
            </a:pPr>
            <a:r>
              <a:rPr lang="en" sz="2400" b="1" dirty="0">
                <a:latin typeface="Arial"/>
                <a:ea typeface="Arial"/>
                <a:cs typeface="Arial"/>
                <a:sym typeface="Arial"/>
              </a:rPr>
              <a:t>SUPPORT model efficiency in predicting survival status</a:t>
            </a:r>
            <a:endParaRPr sz="3000" dirty="0">
              <a:latin typeface="Arial"/>
              <a:ea typeface="Arial"/>
              <a:cs typeface="Arial"/>
              <a:sym typeface="Arial"/>
            </a:endParaRPr>
          </a:p>
        </p:txBody>
      </p:sp>
      <p:sp>
        <p:nvSpPr>
          <p:cNvPr id="413" name="Google Shape;413;p55"/>
          <p:cNvSpPr txBox="1"/>
          <p:nvPr/>
        </p:nvSpPr>
        <p:spPr>
          <a:xfrm>
            <a:off x="2404184" y="616163"/>
            <a:ext cx="4569045" cy="1287600"/>
          </a:xfrm>
          <a:prstGeom prst="rect">
            <a:avLst/>
          </a:prstGeom>
          <a:noFill/>
          <a:ln>
            <a:noFill/>
          </a:ln>
        </p:spPr>
        <p:txBody>
          <a:bodyPr spcFirstLastPara="1" wrap="square" lIns="68575" tIns="34275" rIns="68575" bIns="34275" anchor="t" anchorCtr="0">
            <a:normAutofit/>
          </a:bodyPr>
          <a:lstStyle/>
          <a:p>
            <a:pPr marL="0" marR="0" lvl="0" indent="0" algn="l" rtl="0">
              <a:lnSpc>
                <a:spcPct val="90000"/>
              </a:lnSpc>
              <a:spcBef>
                <a:spcPts val="0"/>
              </a:spcBef>
              <a:spcAft>
                <a:spcPts val="0"/>
              </a:spcAft>
              <a:buClr>
                <a:srgbClr val="000000"/>
              </a:buClr>
              <a:buSzPct val="100000"/>
              <a:buFont typeface="Arial"/>
              <a:buNone/>
            </a:pPr>
            <a:r>
              <a:rPr lang="en" sz="1600" b="1" i="0" u="none" strike="noStrike" cap="none" dirty="0">
                <a:solidFill>
                  <a:schemeClr val="dk1"/>
                </a:solidFill>
                <a:latin typeface="Arial"/>
                <a:ea typeface="Arial"/>
                <a:cs typeface="Arial"/>
                <a:sym typeface="Arial"/>
              </a:rPr>
              <a:t>Survival Status		Survival Chance</a:t>
            </a:r>
            <a:endParaRPr sz="1050" b="0" i="0" u="none" strike="noStrike" cap="none" dirty="0">
              <a:solidFill>
                <a:srgbClr val="000000"/>
              </a:solidFill>
              <a:latin typeface="Arial"/>
              <a:ea typeface="Arial"/>
              <a:cs typeface="Arial"/>
              <a:sym typeface="Arial"/>
            </a:endParaRPr>
          </a:p>
          <a:p>
            <a:pPr marL="0" marR="0" lvl="0" indent="-107950" algn="l" rtl="0">
              <a:lnSpc>
                <a:spcPct val="90000"/>
              </a:lnSpc>
              <a:spcBef>
                <a:spcPts val="500"/>
              </a:spcBef>
              <a:spcAft>
                <a:spcPts val="0"/>
              </a:spcAft>
              <a:buClr>
                <a:schemeClr val="dk1"/>
              </a:buClr>
              <a:buSzPct val="108108"/>
              <a:buFont typeface="Arial"/>
              <a:buChar char="•"/>
            </a:pPr>
            <a:r>
              <a:rPr lang="en" sz="1600" dirty="0">
                <a:solidFill>
                  <a:schemeClr val="dk1"/>
                </a:solidFill>
              </a:rPr>
              <a:t> </a:t>
            </a:r>
            <a:r>
              <a:rPr lang="en" sz="1600" b="0" i="0" u="none" strike="noStrike" cap="none" dirty="0">
                <a:solidFill>
                  <a:schemeClr val="dk1"/>
                </a:solidFill>
                <a:latin typeface="Arial"/>
                <a:ea typeface="Arial"/>
                <a:cs typeface="Arial"/>
                <a:sym typeface="Arial"/>
              </a:rPr>
              <a:t>&gt;0.75			High</a:t>
            </a:r>
            <a:endParaRPr sz="1050" b="0" i="0" u="none" strike="noStrike" cap="none" dirty="0">
              <a:solidFill>
                <a:srgbClr val="000000"/>
              </a:solidFill>
              <a:latin typeface="Arial"/>
              <a:ea typeface="Arial"/>
              <a:cs typeface="Arial"/>
              <a:sym typeface="Arial"/>
            </a:endParaRPr>
          </a:p>
          <a:p>
            <a:pPr marL="0" marR="0" lvl="0" indent="-107950" algn="l" rtl="0">
              <a:lnSpc>
                <a:spcPct val="90000"/>
              </a:lnSpc>
              <a:spcBef>
                <a:spcPts val="500"/>
              </a:spcBef>
              <a:spcAft>
                <a:spcPts val="0"/>
              </a:spcAft>
              <a:buClr>
                <a:schemeClr val="dk1"/>
              </a:buClr>
              <a:buSzPct val="108108"/>
              <a:buFont typeface="Arial"/>
              <a:buChar char="•"/>
            </a:pPr>
            <a:r>
              <a:rPr lang="en" sz="1600" dirty="0">
                <a:solidFill>
                  <a:schemeClr val="dk1"/>
                </a:solidFill>
              </a:rPr>
              <a:t> </a:t>
            </a:r>
            <a:r>
              <a:rPr lang="en" sz="1600" b="0" i="0" u="none" strike="noStrike" cap="none" dirty="0">
                <a:solidFill>
                  <a:schemeClr val="dk1"/>
                </a:solidFill>
                <a:latin typeface="Arial"/>
                <a:ea typeface="Arial"/>
                <a:cs typeface="Arial"/>
                <a:sym typeface="Arial"/>
              </a:rPr>
              <a:t>&gt;0.5	            	   	Moderate</a:t>
            </a:r>
            <a:endParaRPr lang="en-IN" sz="1600" b="0" i="0" u="none" strike="noStrike" cap="none" dirty="0">
              <a:solidFill>
                <a:schemeClr val="dk1"/>
              </a:solidFill>
              <a:latin typeface="Arial"/>
              <a:ea typeface="Arial"/>
              <a:cs typeface="Arial"/>
              <a:sym typeface="Arial"/>
            </a:endParaRPr>
          </a:p>
          <a:p>
            <a:pPr marL="0" marR="0" lvl="0" indent="-107950" algn="l" rtl="0">
              <a:lnSpc>
                <a:spcPct val="90000"/>
              </a:lnSpc>
              <a:spcBef>
                <a:spcPts val="500"/>
              </a:spcBef>
              <a:spcAft>
                <a:spcPts val="0"/>
              </a:spcAft>
              <a:buClr>
                <a:schemeClr val="dk1"/>
              </a:buClr>
              <a:buSzPct val="108108"/>
              <a:buFont typeface="Arial"/>
              <a:buChar char="•"/>
            </a:pPr>
            <a:r>
              <a:rPr lang="en-IN" sz="1600" dirty="0">
                <a:solidFill>
                  <a:schemeClr val="dk1"/>
                </a:solidFill>
              </a:rPr>
              <a:t> </a:t>
            </a:r>
            <a:r>
              <a:rPr lang="en-IN" sz="1600" b="0" i="0" u="none" strike="noStrike" cap="none" dirty="0">
                <a:solidFill>
                  <a:schemeClr val="dk1"/>
                </a:solidFill>
                <a:latin typeface="Arial"/>
                <a:ea typeface="Arial"/>
                <a:cs typeface="Arial"/>
                <a:sym typeface="Arial"/>
              </a:rPr>
              <a:t>&lt;=0.5	 		Low</a:t>
            </a:r>
            <a:endParaRPr lang="en-IN" sz="1050" b="0" i="0" u="none" strike="noStrike" cap="none" dirty="0">
              <a:solidFill>
                <a:srgbClr val="000000"/>
              </a:solidFill>
              <a:latin typeface="Arial"/>
              <a:ea typeface="Arial"/>
              <a:cs typeface="Arial"/>
              <a:sym typeface="Arial"/>
            </a:endParaRPr>
          </a:p>
        </p:txBody>
      </p:sp>
      <p:pic>
        <p:nvPicPr>
          <p:cNvPr id="414" name="Google Shape;414;p55"/>
          <p:cNvPicPr preferRelativeResize="0"/>
          <p:nvPr/>
        </p:nvPicPr>
        <p:blipFill rotWithShape="1">
          <a:blip r:embed="rId3">
            <a:alphaModFix/>
          </a:blip>
          <a:srcRect/>
          <a:stretch/>
        </p:blipFill>
        <p:spPr>
          <a:xfrm>
            <a:off x="1280037" y="1872776"/>
            <a:ext cx="6139850" cy="3270724"/>
          </a:xfrm>
          <a:prstGeom prst="rect">
            <a:avLst/>
          </a:prstGeom>
          <a:noFill/>
          <a:ln>
            <a:noFill/>
          </a:ln>
        </p:spPr>
      </p:pic>
      <p:sp>
        <p:nvSpPr>
          <p:cNvPr id="415" name="Google Shape;415;p55"/>
          <p:cNvSpPr/>
          <p:nvPr/>
        </p:nvSpPr>
        <p:spPr>
          <a:xfrm>
            <a:off x="457195" y="458308"/>
            <a:ext cx="8229600" cy="13716"/>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10"/>
            </a:schemeClr>
          </a:solidFill>
          <a:ln w="44450" cap="rnd" cmpd="sng">
            <a:solidFill>
              <a:schemeClr val="accent2">
                <a:alpha val="74510"/>
              </a:schemeClr>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6"/>
          <p:cNvSpPr txBox="1"/>
          <p:nvPr/>
        </p:nvSpPr>
        <p:spPr>
          <a:xfrm>
            <a:off x="632282" y="3651740"/>
            <a:ext cx="8705100" cy="14238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n" sz="1200" b="1" i="0" u="sng" strike="noStrike" cap="none">
                <a:solidFill>
                  <a:schemeClr val="dk1"/>
                </a:solidFill>
                <a:latin typeface="Arial"/>
                <a:ea typeface="Arial"/>
                <a:cs typeface="Arial"/>
                <a:sym typeface="Arial"/>
              </a:rPr>
              <a:t>INFERENCE:</a:t>
            </a:r>
            <a:endParaRPr sz="1200" b="0" i="0" u="sng" strike="noStrike" cap="none">
              <a:solidFill>
                <a:schemeClr val="dk1"/>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215900" marR="0" lvl="0" indent="-215900" algn="just" rtl="0">
              <a:lnSpc>
                <a:spcPct val="100000"/>
              </a:lnSpc>
              <a:spcBef>
                <a:spcPts val="0"/>
              </a:spcBef>
              <a:spcAft>
                <a:spcPts val="0"/>
              </a:spcAft>
              <a:buClr>
                <a:schemeClr val="dk1"/>
              </a:buClr>
              <a:buSzPts val="1400"/>
              <a:buFont typeface="Arial"/>
              <a:buChar char="•"/>
            </a:pPr>
            <a:r>
              <a:rPr lang="en" sz="1200" b="0" i="0" u="none" strike="noStrike" cap="none">
                <a:solidFill>
                  <a:schemeClr val="dk1"/>
                </a:solidFill>
                <a:latin typeface="Arial"/>
                <a:ea typeface="Arial"/>
                <a:cs typeface="Arial"/>
                <a:sym typeface="Arial"/>
              </a:rPr>
              <a:t>Effective prediction for survival and non-survival</a:t>
            </a:r>
            <a:endParaRPr/>
          </a:p>
          <a:p>
            <a:pPr marL="215900" marR="0" lvl="0" indent="-215900" algn="just" rtl="0">
              <a:lnSpc>
                <a:spcPct val="100000"/>
              </a:lnSpc>
              <a:spcBef>
                <a:spcPts val="0"/>
              </a:spcBef>
              <a:spcAft>
                <a:spcPts val="0"/>
              </a:spcAft>
              <a:buClr>
                <a:schemeClr val="dk1"/>
              </a:buClr>
              <a:buSzPts val="1400"/>
              <a:buFont typeface="Arial"/>
              <a:buChar char="•"/>
            </a:pPr>
            <a:r>
              <a:rPr lang="en" sz="1200" b="0" i="0" u="none" strike="noStrike" cap="none">
                <a:solidFill>
                  <a:schemeClr val="dk1"/>
                </a:solidFill>
                <a:latin typeface="Arial"/>
                <a:ea typeface="Arial"/>
                <a:cs typeface="Arial"/>
                <a:sym typeface="Arial"/>
              </a:rPr>
              <a:t>Exceptions</a:t>
            </a:r>
            <a:endParaRPr/>
          </a:p>
          <a:p>
            <a:pPr marL="914400" marR="0" lvl="1" indent="-298450" algn="just" rtl="0">
              <a:lnSpc>
                <a:spcPct val="100000"/>
              </a:lnSpc>
              <a:spcBef>
                <a:spcPts val="0"/>
              </a:spcBef>
              <a:spcAft>
                <a:spcPts val="0"/>
              </a:spcAft>
              <a:buClr>
                <a:schemeClr val="dk1"/>
              </a:buClr>
              <a:buSzPts val="1100"/>
              <a:buFont typeface="Arial"/>
              <a:buChar char="○"/>
            </a:pPr>
            <a:r>
              <a:rPr lang="en" sz="1200" b="0" i="0" u="none" strike="noStrike" cap="none">
                <a:solidFill>
                  <a:schemeClr val="dk1"/>
                </a:solidFill>
                <a:latin typeface="Arial"/>
                <a:ea typeface="Arial"/>
                <a:cs typeface="Arial"/>
                <a:sym typeface="Arial"/>
              </a:rPr>
              <a:t>Non Survival - CHF, Colon Cancer and COPD</a:t>
            </a:r>
            <a:endParaRPr/>
          </a:p>
          <a:p>
            <a:pPr marL="914400" marR="0" lvl="1" indent="-298450" algn="just" rtl="0">
              <a:lnSpc>
                <a:spcPct val="100000"/>
              </a:lnSpc>
              <a:spcBef>
                <a:spcPts val="0"/>
              </a:spcBef>
              <a:spcAft>
                <a:spcPts val="0"/>
              </a:spcAft>
              <a:buClr>
                <a:schemeClr val="dk1"/>
              </a:buClr>
              <a:buSzPts val="1100"/>
              <a:buFont typeface="Arial"/>
              <a:buChar char="○"/>
            </a:pPr>
            <a:r>
              <a:rPr lang="en" sz="1200" b="0" i="0" u="none" strike="noStrike" cap="none">
                <a:solidFill>
                  <a:schemeClr val="dk1"/>
                </a:solidFill>
                <a:latin typeface="Arial"/>
                <a:ea typeface="Arial"/>
                <a:cs typeface="Arial"/>
                <a:sym typeface="Arial"/>
              </a:rPr>
              <a:t>Survival - Lung Cancer, Coma, ARF/MOSF w/Sepsis and MOSF w/Malig</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pic>
        <p:nvPicPr>
          <p:cNvPr id="421" name="Google Shape;421;p56" descr="A screenshot of a graph&#10;&#10;Description automatically generated"/>
          <p:cNvPicPr preferRelativeResize="0"/>
          <p:nvPr/>
        </p:nvPicPr>
        <p:blipFill rotWithShape="1">
          <a:blip r:embed="rId3">
            <a:alphaModFix/>
          </a:blip>
          <a:srcRect/>
          <a:stretch/>
        </p:blipFill>
        <p:spPr>
          <a:xfrm>
            <a:off x="286106" y="130154"/>
            <a:ext cx="8280060" cy="376813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7"/>
          <p:cNvSpPr/>
          <p:nvPr/>
        </p:nvSpPr>
        <p:spPr>
          <a:xfrm>
            <a:off x="384020" y="1004133"/>
            <a:ext cx="8229600" cy="13716"/>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09"/>
            </a:schemeClr>
          </a:solidFill>
          <a:ln w="44450" cap="rnd" cmpd="sng">
            <a:solidFill>
              <a:schemeClr val="accent2">
                <a:alpha val="74509"/>
              </a:schemeClr>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27" name="Google Shape;427;p57"/>
          <p:cNvSpPr txBox="1"/>
          <p:nvPr/>
        </p:nvSpPr>
        <p:spPr>
          <a:xfrm>
            <a:off x="384025" y="327575"/>
            <a:ext cx="75966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Arial"/>
                <a:ea typeface="Arial"/>
                <a:cs typeface="Arial"/>
                <a:sym typeface="Arial"/>
              </a:rPr>
              <a:t>Conclusion : </a:t>
            </a:r>
            <a:endParaRPr sz="2400" b="1" i="0" u="none" strike="noStrike" cap="none">
              <a:solidFill>
                <a:schemeClr val="dk1"/>
              </a:solidFill>
              <a:latin typeface="Arial"/>
              <a:ea typeface="Arial"/>
              <a:cs typeface="Arial"/>
              <a:sym typeface="Arial"/>
            </a:endParaRPr>
          </a:p>
        </p:txBody>
      </p:sp>
      <p:sp>
        <p:nvSpPr>
          <p:cNvPr id="428" name="Google Shape;428;p57"/>
          <p:cNvSpPr txBox="1"/>
          <p:nvPr/>
        </p:nvSpPr>
        <p:spPr>
          <a:xfrm>
            <a:off x="161778" y="1349651"/>
            <a:ext cx="8841544" cy="3077725"/>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000000"/>
              </a:buClr>
              <a:buSzPts val="1200"/>
              <a:buFont typeface="Arial"/>
              <a:buChar char="•"/>
            </a:pPr>
            <a:r>
              <a:rPr lang="en" sz="1200" b="0" i="0" u="none" strike="noStrike" cap="none" dirty="0">
                <a:solidFill>
                  <a:srgbClr val="000000"/>
                </a:solidFill>
                <a:latin typeface="Arial"/>
                <a:ea typeface="Arial"/>
                <a:cs typeface="Arial"/>
                <a:sym typeface="Arial"/>
              </a:rPr>
              <a:t>Outliers are retained as potential special cases.</a:t>
            </a:r>
            <a:endParaRPr dirty="0"/>
          </a:p>
          <a:p>
            <a:pPr marL="171450" marR="0" lvl="0" indent="-171450" algn="l" rtl="0">
              <a:lnSpc>
                <a:spcPct val="100000"/>
              </a:lnSpc>
              <a:spcBef>
                <a:spcPts val="0"/>
              </a:spcBef>
              <a:spcAft>
                <a:spcPts val="0"/>
              </a:spcAft>
              <a:buClr>
                <a:srgbClr val="000000"/>
              </a:buClr>
              <a:buSzPts val="1200"/>
              <a:buFont typeface="Arial"/>
              <a:buChar char="•"/>
            </a:pPr>
            <a:r>
              <a:rPr lang="en" sz="1200" b="0" i="0" u="none" strike="noStrike" cap="none" dirty="0">
                <a:solidFill>
                  <a:srgbClr val="000000"/>
                </a:solidFill>
                <a:latin typeface="Arial"/>
                <a:ea typeface="Arial"/>
                <a:cs typeface="Arial"/>
                <a:sym typeface="Arial"/>
              </a:rPr>
              <a:t>Imbalances and biases exist, with notable disparities in racial categories and disease distributions.</a:t>
            </a:r>
            <a:endParaRPr dirty="0"/>
          </a:p>
          <a:p>
            <a:pPr marL="171450" marR="0" lvl="0" indent="-171450" algn="l" rtl="0">
              <a:lnSpc>
                <a:spcPct val="100000"/>
              </a:lnSpc>
              <a:spcBef>
                <a:spcPts val="0"/>
              </a:spcBef>
              <a:spcAft>
                <a:spcPts val="0"/>
              </a:spcAft>
              <a:buClr>
                <a:srgbClr val="000000"/>
              </a:buClr>
              <a:buSzPts val="1200"/>
              <a:buFont typeface="Arial"/>
              <a:buChar char="•"/>
            </a:pPr>
            <a:r>
              <a:rPr lang="en" sz="1200" b="0" i="0" u="none" strike="noStrike" cap="none" dirty="0">
                <a:solidFill>
                  <a:srgbClr val="000000"/>
                </a:solidFill>
                <a:latin typeface="Arial"/>
                <a:ea typeface="Arial"/>
                <a:cs typeface="Arial"/>
                <a:sym typeface="Arial"/>
              </a:rPr>
              <a:t>Successful predictions by SUPPORT model with some exceptions</a:t>
            </a:r>
            <a:endParaRPr dirty="0"/>
          </a:p>
          <a:p>
            <a:pPr marL="171450" marR="0" lvl="0" indent="-171450" algn="l" rtl="0">
              <a:lnSpc>
                <a:spcPct val="100000"/>
              </a:lnSpc>
              <a:spcBef>
                <a:spcPts val="0"/>
              </a:spcBef>
              <a:spcAft>
                <a:spcPts val="0"/>
              </a:spcAft>
              <a:buClr>
                <a:srgbClr val="000000"/>
              </a:buClr>
              <a:buSzPts val="1200"/>
              <a:buFont typeface="Arial"/>
              <a:buChar char="•"/>
            </a:pPr>
            <a:r>
              <a:rPr lang="en" sz="1200" b="0" i="0" u="none" strike="noStrike" cap="none" dirty="0">
                <a:solidFill>
                  <a:srgbClr val="000000"/>
                </a:solidFill>
                <a:latin typeface="Arial"/>
                <a:ea typeface="Arial"/>
                <a:cs typeface="Arial"/>
                <a:sym typeface="Arial"/>
              </a:rPr>
              <a:t>Chi Squared Test Findings :</a:t>
            </a:r>
            <a:endParaRPr dirty="0"/>
          </a:p>
          <a:p>
            <a:pPr marL="628650" marR="0" lvl="1" indent="-171450" algn="l" rtl="0">
              <a:lnSpc>
                <a:spcPct val="100000"/>
              </a:lnSpc>
              <a:spcBef>
                <a:spcPts val="0"/>
              </a:spcBef>
              <a:spcAft>
                <a:spcPts val="0"/>
              </a:spcAft>
              <a:buClr>
                <a:srgbClr val="000000"/>
              </a:buClr>
              <a:buSzPts val="1200"/>
              <a:buFont typeface="Arial"/>
              <a:buChar char="•"/>
            </a:pPr>
            <a:r>
              <a:rPr lang="en" sz="1200" b="0" i="0" u="none" strike="noStrike" cap="none" dirty="0">
                <a:solidFill>
                  <a:srgbClr val="000000"/>
                </a:solidFill>
                <a:latin typeface="Arial"/>
                <a:ea typeface="Arial"/>
                <a:cs typeface="Arial"/>
                <a:sym typeface="Arial"/>
              </a:rPr>
              <a:t>Association between serum_creatinine and BUN</a:t>
            </a:r>
            <a:endParaRPr dirty="0"/>
          </a:p>
          <a:p>
            <a:pPr marL="628650" marR="0" lvl="1" indent="-171450" algn="l" rtl="0">
              <a:lnSpc>
                <a:spcPct val="100000"/>
              </a:lnSpc>
              <a:spcBef>
                <a:spcPts val="0"/>
              </a:spcBef>
              <a:spcAft>
                <a:spcPts val="0"/>
              </a:spcAft>
              <a:buClr>
                <a:srgbClr val="000000"/>
              </a:buClr>
              <a:buSzPts val="1200"/>
              <a:buFont typeface="Arial"/>
              <a:buChar char="•"/>
            </a:pPr>
            <a:r>
              <a:rPr lang="en" sz="1200" b="0" i="0" u="none" strike="noStrike" cap="none" dirty="0">
                <a:solidFill>
                  <a:srgbClr val="000000"/>
                </a:solidFill>
                <a:latin typeface="Arial"/>
                <a:ea typeface="Arial"/>
                <a:cs typeface="Arial"/>
                <a:sym typeface="Arial"/>
              </a:rPr>
              <a:t>Association between PAFI values and mortality</a:t>
            </a:r>
            <a:endParaRPr dirty="0"/>
          </a:p>
          <a:p>
            <a:pPr marL="628650" marR="0" lvl="1" indent="-171450" algn="l" rtl="0">
              <a:lnSpc>
                <a:spcPct val="100000"/>
              </a:lnSpc>
              <a:spcBef>
                <a:spcPts val="0"/>
              </a:spcBef>
              <a:spcAft>
                <a:spcPts val="0"/>
              </a:spcAft>
              <a:buClr>
                <a:srgbClr val="000000"/>
              </a:buClr>
              <a:buSzPts val="1200"/>
              <a:buFont typeface="Arial"/>
              <a:buChar char="•"/>
            </a:pPr>
            <a:r>
              <a:rPr lang="en" sz="1200" b="0" i="0" u="none" strike="noStrike" cap="none" dirty="0">
                <a:solidFill>
                  <a:srgbClr val="000000"/>
                </a:solidFill>
                <a:latin typeface="Arial"/>
                <a:ea typeface="Arial"/>
                <a:cs typeface="Arial"/>
                <a:sym typeface="Arial"/>
              </a:rPr>
              <a:t>Association between diseases and age groups</a:t>
            </a:r>
            <a:endParaRPr dirty="0"/>
          </a:p>
          <a:p>
            <a:pPr marL="628650" marR="0" lvl="1" indent="-171450" algn="l" rtl="0">
              <a:lnSpc>
                <a:spcPct val="100000"/>
              </a:lnSpc>
              <a:spcBef>
                <a:spcPts val="0"/>
              </a:spcBef>
              <a:spcAft>
                <a:spcPts val="0"/>
              </a:spcAft>
              <a:buClr>
                <a:srgbClr val="000000"/>
              </a:buClr>
              <a:buSzPts val="1200"/>
              <a:buFont typeface="Arial"/>
              <a:buChar char="•"/>
            </a:pPr>
            <a:r>
              <a:rPr lang="en" sz="1200" b="0" i="0" u="none" strike="noStrike" cap="none" dirty="0">
                <a:solidFill>
                  <a:srgbClr val="000000"/>
                </a:solidFill>
                <a:latin typeface="Arial"/>
                <a:ea typeface="Arial"/>
                <a:cs typeface="Arial"/>
                <a:sym typeface="Arial"/>
              </a:rPr>
              <a:t>Association between diseases and DNR signed</a:t>
            </a:r>
            <a:endParaRPr dirty="0"/>
          </a:p>
          <a:p>
            <a:pPr marL="171450" marR="0" lvl="0" indent="-171450" algn="l" rtl="0">
              <a:lnSpc>
                <a:spcPct val="100000"/>
              </a:lnSpc>
              <a:spcBef>
                <a:spcPts val="0"/>
              </a:spcBef>
              <a:spcAft>
                <a:spcPts val="0"/>
              </a:spcAft>
              <a:buClr>
                <a:srgbClr val="000000"/>
              </a:buClr>
              <a:buSzPts val="1200"/>
              <a:buFont typeface="Arial"/>
              <a:buChar char="•"/>
            </a:pPr>
            <a:r>
              <a:rPr lang="en" sz="1200" b="0" i="0" u="none" strike="noStrike" cap="none" dirty="0">
                <a:solidFill>
                  <a:srgbClr val="000000"/>
                </a:solidFill>
                <a:latin typeface="Arial"/>
                <a:ea typeface="Arial"/>
                <a:cs typeface="Arial"/>
                <a:sym typeface="Arial"/>
              </a:rPr>
              <a:t>Cancer patients have lower ICU and IMCU costs, while ARF/MOSF w/Sepsis, Coma, and MOSF w/Malig incur higher costs.</a:t>
            </a:r>
            <a:endParaRPr dirty="0"/>
          </a:p>
          <a:p>
            <a:pPr marL="171450" marR="0" lvl="0" indent="-171450" algn="l" rtl="0">
              <a:lnSpc>
                <a:spcPct val="100000"/>
              </a:lnSpc>
              <a:spcBef>
                <a:spcPts val="0"/>
              </a:spcBef>
              <a:spcAft>
                <a:spcPts val="0"/>
              </a:spcAft>
              <a:buClr>
                <a:srgbClr val="000000"/>
              </a:buClr>
              <a:buSzPts val="1200"/>
              <a:buFont typeface="Arial"/>
              <a:buChar char="•"/>
            </a:pPr>
            <a:r>
              <a:rPr lang="en" sz="1200" b="0" i="0" u="none" strike="noStrike" cap="none" dirty="0">
                <a:solidFill>
                  <a:srgbClr val="000000"/>
                </a:solidFill>
                <a:latin typeface="Arial"/>
                <a:ea typeface="Arial"/>
                <a:cs typeface="Arial"/>
                <a:sym typeface="Arial"/>
              </a:rPr>
              <a:t>Younger individuals (0-30) less likely to have DNR orders, while older individuals (61-100) show increased preference for non-resuscitative care.</a:t>
            </a:r>
            <a:endParaRPr dirty="0"/>
          </a:p>
          <a:p>
            <a:pPr marL="171450" marR="0" lvl="0" indent="-171450" algn="l" rtl="0">
              <a:lnSpc>
                <a:spcPct val="100000"/>
              </a:lnSpc>
              <a:spcBef>
                <a:spcPts val="0"/>
              </a:spcBef>
              <a:spcAft>
                <a:spcPts val="0"/>
              </a:spcAft>
              <a:buClr>
                <a:srgbClr val="000000"/>
              </a:buClr>
              <a:buSzPts val="1200"/>
              <a:buFont typeface="Arial"/>
              <a:buChar char="•"/>
            </a:pPr>
            <a:r>
              <a:rPr lang="en" sz="1200" b="0" i="0" u="none" strike="noStrike" cap="none" dirty="0">
                <a:solidFill>
                  <a:srgbClr val="000000"/>
                </a:solidFill>
                <a:latin typeface="Arial"/>
                <a:ea typeface="Arial"/>
                <a:cs typeface="Arial"/>
                <a:sym typeface="Arial"/>
              </a:rPr>
              <a:t>T-Test Findings :</a:t>
            </a:r>
            <a:endParaRPr dirty="0"/>
          </a:p>
          <a:p>
            <a:pPr marL="628650" marR="0" lvl="1" indent="-171450" algn="l" rtl="0">
              <a:lnSpc>
                <a:spcPct val="100000"/>
              </a:lnSpc>
              <a:spcBef>
                <a:spcPts val="0"/>
              </a:spcBef>
              <a:spcAft>
                <a:spcPts val="0"/>
              </a:spcAft>
              <a:buClr>
                <a:srgbClr val="000000"/>
              </a:buClr>
              <a:buSzPts val="1200"/>
              <a:buFont typeface="Arial"/>
              <a:buChar char="•"/>
            </a:pPr>
            <a:r>
              <a:rPr lang="en" sz="1200" b="0" i="0" u="none" strike="noStrike" cap="none" dirty="0">
                <a:solidFill>
                  <a:srgbClr val="000000"/>
                </a:solidFill>
                <a:latin typeface="Arial"/>
                <a:ea typeface="Arial"/>
                <a:cs typeface="Arial"/>
                <a:sym typeface="Arial"/>
              </a:rPr>
              <a:t>Significant differences in 'bili' and 'hrt_rate' for groups with and without diabetes and dementia.</a:t>
            </a:r>
            <a:endParaRPr dirty="0"/>
          </a:p>
          <a:p>
            <a:pPr marL="171450" marR="0" lvl="0" indent="-171450" algn="l" rtl="0">
              <a:lnSpc>
                <a:spcPct val="100000"/>
              </a:lnSpc>
              <a:spcBef>
                <a:spcPts val="0"/>
              </a:spcBef>
              <a:spcAft>
                <a:spcPts val="0"/>
              </a:spcAft>
              <a:buClr>
                <a:srgbClr val="000000"/>
              </a:buClr>
              <a:buSzPts val="1200"/>
              <a:buFont typeface="Arial"/>
              <a:buChar char="•"/>
            </a:pPr>
            <a:r>
              <a:rPr lang="en" sz="1200" b="0" i="0" u="none" strike="noStrike" cap="none" dirty="0">
                <a:solidFill>
                  <a:srgbClr val="000000"/>
                </a:solidFill>
                <a:latin typeface="Arial"/>
                <a:ea typeface="Arial"/>
                <a:cs typeface="Arial"/>
                <a:sym typeface="Arial"/>
              </a:rPr>
              <a:t>Recommendation : </a:t>
            </a:r>
            <a:endParaRPr dirty="0"/>
          </a:p>
          <a:p>
            <a:pPr marL="628650" marR="0" lvl="1" indent="-171450" algn="l" rtl="0">
              <a:lnSpc>
                <a:spcPct val="100000"/>
              </a:lnSpc>
              <a:spcBef>
                <a:spcPts val="0"/>
              </a:spcBef>
              <a:spcAft>
                <a:spcPts val="0"/>
              </a:spcAft>
              <a:buClr>
                <a:srgbClr val="000000"/>
              </a:buClr>
              <a:buSzPts val="1200"/>
              <a:buFont typeface="Arial"/>
              <a:buChar char="•"/>
            </a:pPr>
            <a:r>
              <a:rPr lang="en" sz="1200" b="0" i="0" u="none" strike="noStrike" cap="none" dirty="0">
                <a:solidFill>
                  <a:srgbClr val="000000"/>
                </a:solidFill>
                <a:latin typeface="Arial"/>
                <a:ea typeface="Arial"/>
                <a:cs typeface="Arial"/>
                <a:sym typeface="Arial"/>
              </a:rPr>
              <a:t>SUPPORT model performance could be improved</a:t>
            </a:r>
          </a:p>
          <a:p>
            <a:pPr marL="628650" marR="0" lvl="1" indent="-171450" algn="l" rtl="0">
              <a:lnSpc>
                <a:spcPct val="100000"/>
              </a:lnSpc>
              <a:spcBef>
                <a:spcPts val="0"/>
              </a:spcBef>
              <a:spcAft>
                <a:spcPts val="0"/>
              </a:spcAft>
              <a:buClr>
                <a:srgbClr val="000000"/>
              </a:buClr>
              <a:buSzPts val="1200"/>
              <a:buFont typeface="Arial"/>
              <a:buChar char="•"/>
            </a:pPr>
            <a:r>
              <a:rPr lang="en" sz="1200" dirty="0"/>
              <a:t>Reconduct the study with latest, diverse and balanced dataset.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82550" y="1675638"/>
            <a:ext cx="8839204" cy="1342281"/>
          </a:xfrm>
          <a:prstGeom prst="rect">
            <a:avLst/>
          </a:prstGeom>
          <a:noFill/>
          <a:ln>
            <a:noFill/>
          </a:ln>
        </p:spPr>
      </p:pic>
      <p:sp>
        <p:nvSpPr>
          <p:cNvPr id="179" name="Google Shape;179;p28"/>
          <p:cNvSpPr/>
          <p:nvPr/>
        </p:nvSpPr>
        <p:spPr>
          <a:xfrm>
            <a:off x="3916400" y="2141200"/>
            <a:ext cx="490200" cy="178500"/>
          </a:xfrm>
          <a:prstGeom prst="leftArrow">
            <a:avLst>
              <a:gd name="adj1" fmla="val 50000"/>
              <a:gd name="adj2"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28"/>
          <p:cNvSpPr/>
          <p:nvPr/>
        </p:nvSpPr>
        <p:spPr>
          <a:xfrm>
            <a:off x="4225325" y="2482500"/>
            <a:ext cx="490200" cy="178500"/>
          </a:xfrm>
          <a:prstGeom prst="leftArrow">
            <a:avLst>
              <a:gd name="adj1" fmla="val 50000"/>
              <a:gd name="adj2"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1" name="Google Shape;181;p28"/>
          <p:cNvSpPr txBox="1"/>
          <p:nvPr/>
        </p:nvSpPr>
        <p:spPr>
          <a:xfrm>
            <a:off x="1365400" y="395650"/>
            <a:ext cx="33501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a:solidFill>
                <a:schemeClr val="dk1"/>
              </a:solidFill>
            </a:endParaRPr>
          </a:p>
        </p:txBody>
      </p:sp>
      <p:sp>
        <p:nvSpPr>
          <p:cNvPr id="182" name="Google Shape;182;p28"/>
          <p:cNvSpPr txBox="1"/>
          <p:nvPr/>
        </p:nvSpPr>
        <p:spPr>
          <a:xfrm>
            <a:off x="457700" y="519775"/>
            <a:ext cx="6237300" cy="48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Distribution of Cancer Status by Race</a:t>
            </a:r>
            <a:endParaRPr sz="2100" b="1">
              <a:solidFill>
                <a:schemeClr val="dk1"/>
              </a:solidFill>
            </a:endParaRPr>
          </a:p>
        </p:txBody>
      </p:sp>
      <p:sp>
        <p:nvSpPr>
          <p:cNvPr id="183" name="Google Shape;183;p28"/>
          <p:cNvSpPr/>
          <p:nvPr/>
        </p:nvSpPr>
        <p:spPr>
          <a:xfrm>
            <a:off x="491445" y="1008483"/>
            <a:ext cx="8229600" cy="13716"/>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10"/>
            </a:schemeClr>
          </a:solidFill>
          <a:ln w="44450" cap="rnd" cmpd="sng">
            <a:solidFill>
              <a:schemeClr val="accent2">
                <a:alpha val="74510"/>
              </a:schemeClr>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9"/>
          <p:cNvPicPr preferRelativeResize="0"/>
          <p:nvPr/>
        </p:nvPicPr>
        <p:blipFill>
          <a:blip r:embed="rId3">
            <a:alphaModFix/>
          </a:blip>
          <a:stretch>
            <a:fillRect/>
          </a:stretch>
        </p:blipFill>
        <p:spPr>
          <a:xfrm>
            <a:off x="152400" y="152400"/>
            <a:ext cx="8069101"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0"/>
          <p:cNvPicPr preferRelativeResize="0"/>
          <p:nvPr/>
        </p:nvPicPr>
        <p:blipFill>
          <a:blip r:embed="rId3">
            <a:alphaModFix/>
          </a:blip>
          <a:stretch>
            <a:fillRect/>
          </a:stretch>
        </p:blipFill>
        <p:spPr>
          <a:xfrm>
            <a:off x="191175" y="1859150"/>
            <a:ext cx="8839204" cy="1307753"/>
          </a:xfrm>
          <a:prstGeom prst="rect">
            <a:avLst/>
          </a:prstGeom>
          <a:noFill/>
          <a:ln>
            <a:noFill/>
          </a:ln>
        </p:spPr>
      </p:pic>
      <p:sp>
        <p:nvSpPr>
          <p:cNvPr id="194" name="Google Shape;194;p30"/>
          <p:cNvSpPr/>
          <p:nvPr/>
        </p:nvSpPr>
        <p:spPr>
          <a:xfrm>
            <a:off x="6685975" y="2195500"/>
            <a:ext cx="490200" cy="178500"/>
          </a:xfrm>
          <a:prstGeom prst="leftArrow">
            <a:avLst>
              <a:gd name="adj1" fmla="val 50000"/>
              <a:gd name="adj2"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30"/>
          <p:cNvSpPr/>
          <p:nvPr/>
        </p:nvSpPr>
        <p:spPr>
          <a:xfrm>
            <a:off x="4115325" y="2324650"/>
            <a:ext cx="490200" cy="178500"/>
          </a:xfrm>
          <a:prstGeom prst="leftArrow">
            <a:avLst>
              <a:gd name="adj1" fmla="val 50000"/>
              <a:gd name="adj2"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30"/>
          <p:cNvSpPr/>
          <p:nvPr/>
        </p:nvSpPr>
        <p:spPr>
          <a:xfrm>
            <a:off x="4326900" y="2624450"/>
            <a:ext cx="490200" cy="178500"/>
          </a:xfrm>
          <a:prstGeom prst="leftArrow">
            <a:avLst>
              <a:gd name="adj1" fmla="val 50000"/>
              <a:gd name="adj2"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30"/>
          <p:cNvSpPr txBox="1"/>
          <p:nvPr/>
        </p:nvSpPr>
        <p:spPr>
          <a:xfrm>
            <a:off x="457700" y="519775"/>
            <a:ext cx="7185300" cy="48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Distribution of Specific Types of Cancer by Race</a:t>
            </a:r>
            <a:endParaRPr sz="2100" b="1">
              <a:solidFill>
                <a:schemeClr val="dk1"/>
              </a:solidFill>
            </a:endParaRPr>
          </a:p>
        </p:txBody>
      </p:sp>
      <p:sp>
        <p:nvSpPr>
          <p:cNvPr id="198" name="Google Shape;198;p30"/>
          <p:cNvSpPr/>
          <p:nvPr/>
        </p:nvSpPr>
        <p:spPr>
          <a:xfrm>
            <a:off x="457195" y="1008483"/>
            <a:ext cx="8229600" cy="13716"/>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10"/>
            </a:schemeClr>
          </a:solidFill>
          <a:ln w="44450" cap="rnd" cmpd="sng">
            <a:solidFill>
              <a:schemeClr val="accent2">
                <a:alpha val="74510"/>
              </a:schemeClr>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31"/>
          <p:cNvPicPr preferRelativeResize="0"/>
          <p:nvPr/>
        </p:nvPicPr>
        <p:blipFill>
          <a:blip r:embed="rId3">
            <a:alphaModFix/>
          </a:blip>
          <a:stretch>
            <a:fillRect/>
          </a:stretch>
        </p:blipFill>
        <p:spPr>
          <a:xfrm>
            <a:off x="152400" y="152400"/>
            <a:ext cx="8006978"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32"/>
          <p:cNvPicPr preferRelativeResize="0"/>
          <p:nvPr/>
        </p:nvPicPr>
        <p:blipFill>
          <a:blip r:embed="rId3">
            <a:alphaModFix/>
          </a:blip>
          <a:stretch>
            <a:fillRect/>
          </a:stretch>
        </p:blipFill>
        <p:spPr>
          <a:xfrm>
            <a:off x="411075" y="1256375"/>
            <a:ext cx="7416750" cy="2925150"/>
          </a:xfrm>
          <a:prstGeom prst="rect">
            <a:avLst/>
          </a:prstGeom>
          <a:noFill/>
          <a:ln>
            <a:noFill/>
          </a:ln>
        </p:spPr>
      </p:pic>
      <p:sp>
        <p:nvSpPr>
          <p:cNvPr id="209" name="Google Shape;209;p32"/>
          <p:cNvSpPr/>
          <p:nvPr/>
        </p:nvSpPr>
        <p:spPr>
          <a:xfrm>
            <a:off x="7672550" y="1505025"/>
            <a:ext cx="411300" cy="225000"/>
          </a:xfrm>
          <a:prstGeom prst="leftArrow">
            <a:avLst>
              <a:gd name="adj1" fmla="val 50000"/>
              <a:gd name="adj2"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 name="Google Shape;210;p32"/>
          <p:cNvSpPr/>
          <p:nvPr/>
        </p:nvSpPr>
        <p:spPr>
          <a:xfrm>
            <a:off x="1626375" y="1730025"/>
            <a:ext cx="411300" cy="225000"/>
          </a:xfrm>
          <a:prstGeom prst="leftArrow">
            <a:avLst>
              <a:gd name="adj1" fmla="val 50000"/>
              <a:gd name="adj2"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32"/>
          <p:cNvSpPr/>
          <p:nvPr/>
        </p:nvSpPr>
        <p:spPr>
          <a:xfrm>
            <a:off x="2841575" y="2723025"/>
            <a:ext cx="370200" cy="162900"/>
          </a:xfrm>
          <a:prstGeom prst="leftArrow">
            <a:avLst>
              <a:gd name="adj1" fmla="val 50000"/>
              <a:gd name="adj2"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32"/>
          <p:cNvSpPr/>
          <p:nvPr/>
        </p:nvSpPr>
        <p:spPr>
          <a:xfrm>
            <a:off x="3327550" y="2184975"/>
            <a:ext cx="370200" cy="162900"/>
          </a:xfrm>
          <a:prstGeom prst="leftArrow">
            <a:avLst>
              <a:gd name="adj1" fmla="val 50000"/>
              <a:gd name="adj2"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32"/>
          <p:cNvSpPr/>
          <p:nvPr/>
        </p:nvSpPr>
        <p:spPr>
          <a:xfrm>
            <a:off x="3327550" y="2347875"/>
            <a:ext cx="370200" cy="162900"/>
          </a:xfrm>
          <a:prstGeom prst="leftArrow">
            <a:avLst>
              <a:gd name="adj1" fmla="val 50000"/>
              <a:gd name="adj2"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 name="Google Shape;214;p32"/>
          <p:cNvSpPr txBox="1"/>
          <p:nvPr/>
        </p:nvSpPr>
        <p:spPr>
          <a:xfrm>
            <a:off x="588300" y="256025"/>
            <a:ext cx="7967400" cy="76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Checking if certain columns play a significant role in determining if a patient has diabetes</a:t>
            </a:r>
            <a:endParaRPr sz="2100" b="1">
              <a:solidFill>
                <a:schemeClr val="dk1"/>
              </a:solidFill>
            </a:endParaRPr>
          </a:p>
        </p:txBody>
      </p:sp>
      <p:sp>
        <p:nvSpPr>
          <p:cNvPr id="215" name="Google Shape;215;p32"/>
          <p:cNvSpPr/>
          <p:nvPr/>
        </p:nvSpPr>
        <p:spPr>
          <a:xfrm>
            <a:off x="588295" y="1082733"/>
            <a:ext cx="8229600" cy="13716"/>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10"/>
            </a:schemeClr>
          </a:solidFill>
          <a:ln w="44450" cap="rnd" cmpd="sng">
            <a:solidFill>
              <a:schemeClr val="accent2">
                <a:alpha val="74510"/>
              </a:schemeClr>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p:nvPr/>
        </p:nvSpPr>
        <p:spPr>
          <a:xfrm>
            <a:off x="576733" y="225408"/>
            <a:ext cx="4500000" cy="424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Arial"/>
                <a:ea typeface="Arial"/>
                <a:cs typeface="Arial"/>
                <a:sym typeface="Arial"/>
              </a:rPr>
              <a:t>Converting t_test_results to results_df dataframe</a:t>
            </a:r>
            <a:endParaRPr sz="1400" b="1" i="0" u="none" strike="noStrike" cap="none">
              <a:solidFill>
                <a:schemeClr val="dk1"/>
              </a:solidFill>
              <a:latin typeface="Arial"/>
              <a:ea typeface="Arial"/>
              <a:cs typeface="Arial"/>
              <a:sym typeface="Arial"/>
            </a:endParaRPr>
          </a:p>
        </p:txBody>
      </p:sp>
      <p:pic>
        <p:nvPicPr>
          <p:cNvPr id="221" name="Google Shape;221;p33"/>
          <p:cNvPicPr preferRelativeResize="0"/>
          <p:nvPr/>
        </p:nvPicPr>
        <p:blipFill>
          <a:blip r:embed="rId3">
            <a:alphaModFix/>
          </a:blip>
          <a:stretch>
            <a:fillRect/>
          </a:stretch>
        </p:blipFill>
        <p:spPr>
          <a:xfrm>
            <a:off x="206700" y="820075"/>
            <a:ext cx="7835500" cy="2699750"/>
          </a:xfrm>
          <a:prstGeom prst="rect">
            <a:avLst/>
          </a:prstGeom>
          <a:noFill/>
          <a:ln>
            <a:noFill/>
          </a:ln>
        </p:spPr>
      </p:pic>
      <p:pic>
        <p:nvPicPr>
          <p:cNvPr id="222" name="Google Shape;222;p33"/>
          <p:cNvPicPr preferRelativeResize="0"/>
          <p:nvPr/>
        </p:nvPicPr>
        <p:blipFill>
          <a:blip r:embed="rId4">
            <a:alphaModFix/>
          </a:blip>
          <a:stretch>
            <a:fillRect/>
          </a:stretch>
        </p:blipFill>
        <p:spPr>
          <a:xfrm>
            <a:off x="206700" y="3550376"/>
            <a:ext cx="8839204" cy="1143745"/>
          </a:xfrm>
          <a:prstGeom prst="rect">
            <a:avLst/>
          </a:prstGeom>
          <a:noFill/>
          <a:ln>
            <a:noFill/>
          </a:ln>
        </p:spPr>
      </p:pic>
      <p:sp>
        <p:nvSpPr>
          <p:cNvPr id="223" name="Google Shape;223;p33"/>
          <p:cNvSpPr/>
          <p:nvPr/>
        </p:nvSpPr>
        <p:spPr>
          <a:xfrm>
            <a:off x="4643150" y="913650"/>
            <a:ext cx="370200" cy="162900"/>
          </a:xfrm>
          <a:prstGeom prst="leftArrow">
            <a:avLst>
              <a:gd name="adj1" fmla="val 50000"/>
              <a:gd name="adj2"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 name="Google Shape;224;p33"/>
          <p:cNvSpPr/>
          <p:nvPr/>
        </p:nvSpPr>
        <p:spPr>
          <a:xfrm>
            <a:off x="7222025" y="4170975"/>
            <a:ext cx="370200" cy="162900"/>
          </a:xfrm>
          <a:prstGeom prst="leftArrow">
            <a:avLst>
              <a:gd name="adj1" fmla="val 50000"/>
              <a:gd name="adj2" fmla="val 50000"/>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33"/>
          <p:cNvSpPr/>
          <p:nvPr/>
        </p:nvSpPr>
        <p:spPr>
          <a:xfrm>
            <a:off x="713445" y="649908"/>
            <a:ext cx="8229600" cy="13716"/>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510"/>
            </a:schemeClr>
          </a:solidFill>
          <a:ln w="44450" cap="rnd" cmpd="sng">
            <a:solidFill>
              <a:schemeClr val="accent2">
                <a:alpha val="74510"/>
              </a:schemeClr>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1591</Words>
  <Application>Microsoft Office PowerPoint</Application>
  <PresentationFormat>On-screen Show (16:9)</PresentationFormat>
  <Paragraphs>156</Paragraphs>
  <Slides>33</Slides>
  <Notes>33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33</vt:i4>
      </vt:variant>
    </vt:vector>
  </HeadingPairs>
  <TitlesOfParts>
    <vt:vector size="40" baseType="lpstr">
      <vt:lpstr>Times New Roman</vt:lpstr>
      <vt:lpstr>Roboto</vt:lpstr>
      <vt:lpstr>Arial</vt:lpstr>
      <vt:lpstr>Calibri</vt:lpstr>
      <vt:lpstr>Play</vt:lpstr>
      <vt:lpstr>Simple Light</vt:lpstr>
      <vt:lpstr>Office Theme</vt:lpstr>
      <vt:lpstr>ADP Coursework 2 Presentation</vt:lpstr>
      <vt:lpstr>IDA (Initial Data Analysis) </vt:lpstr>
      <vt:lpstr>EDA (Exploratory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Correlation between serum creatinine and BUN(Blood urea nitrogen levels):</vt:lpstr>
      <vt:lpstr>PowerPoint Presentation</vt:lpstr>
      <vt:lpstr>Is there an association of PAFI values with mortality? Is there any association  in patients having respiratory diseases.</vt:lpstr>
      <vt:lpstr>PowerPoint Presentation</vt:lpstr>
      <vt:lpstr>Data distribution of glucose levels across ages with and without diabetes</vt:lpstr>
      <vt:lpstr>PowerPoint Presentation</vt:lpstr>
      <vt:lpstr>Distribution of Average TISS Score Across Disease Subcategories</vt:lpstr>
      <vt:lpstr>PowerPoint Presentation</vt:lpstr>
      <vt:lpstr>PowerPoint Presentation</vt:lpstr>
      <vt:lpstr>Hospital Charges Across Disease Categories</vt:lpstr>
      <vt:lpstr> Exploring the Influence of Age on Do Not Resuscitate (DNR) Orders</vt:lpstr>
      <vt:lpstr>PowerPoint Presentation</vt:lpstr>
      <vt:lpstr>PowerPoint Presentation</vt:lpstr>
      <vt:lpstr>PowerPoint Presentation</vt:lpstr>
      <vt:lpstr> Association between disease and age categories</vt:lpstr>
      <vt:lpstr>PowerPoint Presentation</vt:lpstr>
      <vt:lpstr>Presence of Acute Respiratory Distress Syndrome (ARDS) across different diseases</vt:lpstr>
      <vt:lpstr>SUPPORT model efficiency in predicting survival status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ADP Coursework 2 Presentation</dc:title>
  <dc:creator>Muskan Asmath</dc:creator>
  <cp:lastModifiedBy>-, Muskan Asmath</cp:lastModifiedBy>
  <cp:revision>1</cp:revision>
  <dcterms:modified xsi:type="dcterms:W3CDTF">2024-01-15T11:59:13Z</dcterms:modified>
</cp:coreProperties>
</file>