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5"/>
  </p:notesMasterIdLst>
  <p:sldIdLst>
    <p:sldId id="256" r:id="rId2"/>
    <p:sldId id="257" r:id="rId3"/>
    <p:sldId id="301" r:id="rId4"/>
    <p:sldId id="258" r:id="rId5"/>
    <p:sldId id="259" r:id="rId6"/>
    <p:sldId id="300" r:id="rId7"/>
    <p:sldId id="262" r:id="rId8"/>
    <p:sldId id="263" r:id="rId9"/>
    <p:sldId id="264" r:id="rId10"/>
    <p:sldId id="265" r:id="rId11"/>
    <p:sldId id="266" r:id="rId12"/>
    <p:sldId id="267" r:id="rId13"/>
    <p:sldId id="268" r:id="rId14"/>
    <p:sldId id="269" r:id="rId15"/>
    <p:sldId id="270" r:id="rId16"/>
    <p:sldId id="272" r:id="rId17"/>
    <p:sldId id="305" r:id="rId18"/>
    <p:sldId id="273" r:id="rId19"/>
    <p:sldId id="304" r:id="rId20"/>
    <p:sldId id="303" r:id="rId21"/>
    <p:sldId id="275" r:id="rId22"/>
    <p:sldId id="302" r:id="rId23"/>
    <p:sldId id="276" r:id="rId24"/>
  </p:sldIdLst>
  <p:sldSz cx="12192000" cy="6858000"/>
  <p:notesSz cx="12192000" cy="6858000"/>
  <p:embeddedFontLst>
    <p:embeddedFont>
      <p:font typeface="Noto Sans Symbols"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91521A-F3CD-495B-B47B-FBC2C7E08422}">
  <a:tblStyle styleId="{1C91521A-F3CD-495B-B47B-FBC2C7E0842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6D45A46-FE07-4D0F-9EEF-3EDAFD07FB3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f6ba965a00_0_3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2f6ba965a00_0_3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f6ba965a00_0_6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2f6ba965a00_0_6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6ba965a00_0_6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f6ba965a00_0_6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f6ba965a00_0_2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2f6ba965a00_0_2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6ba965a00_0_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f6ba965a00_0_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f6ba965a00_0_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f6ba965a00_0_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8432AAB9-DA36-5F81-1B82-C86F111F7D7E}"/>
            </a:ext>
          </a:extLst>
        </p:cNvPr>
        <p:cNvGrpSpPr/>
        <p:nvPr/>
      </p:nvGrpSpPr>
      <p:grpSpPr>
        <a:xfrm>
          <a:off x="0" y="0"/>
          <a:ext cx="0" cy="0"/>
          <a:chOff x="0" y="0"/>
          <a:chExt cx="0" cy="0"/>
        </a:xfrm>
      </p:grpSpPr>
      <p:sp>
        <p:nvSpPr>
          <p:cNvPr id="165" name="Google Shape;165;g2f6ba965a00_0_12:notes">
            <a:extLst>
              <a:ext uri="{FF2B5EF4-FFF2-40B4-BE49-F238E27FC236}">
                <a16:creationId xmlns:a16="http://schemas.microsoft.com/office/drawing/2014/main" id="{9338613F-2A84-3D6E-A2A4-C69BD3E79FD5}"/>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f6ba965a00_0_12:notes">
            <a:extLst>
              <a:ext uri="{FF2B5EF4-FFF2-40B4-BE49-F238E27FC236}">
                <a16:creationId xmlns:a16="http://schemas.microsoft.com/office/drawing/2014/main" id="{950E91D6-9F55-10D1-AB10-C88AB8C97C04}"/>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6903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692CA84C-CA89-144F-6304-E149E488106B}"/>
            </a:ext>
          </a:extLst>
        </p:cNvPr>
        <p:cNvGrpSpPr/>
        <p:nvPr/>
      </p:nvGrpSpPr>
      <p:grpSpPr>
        <a:xfrm>
          <a:off x="0" y="0"/>
          <a:ext cx="0" cy="0"/>
          <a:chOff x="0" y="0"/>
          <a:chExt cx="0" cy="0"/>
        </a:xfrm>
      </p:grpSpPr>
      <p:sp>
        <p:nvSpPr>
          <p:cNvPr id="176" name="Google Shape;176;p38:notes">
            <a:extLst>
              <a:ext uri="{FF2B5EF4-FFF2-40B4-BE49-F238E27FC236}">
                <a16:creationId xmlns:a16="http://schemas.microsoft.com/office/drawing/2014/main" id="{31517067-14AB-AA6A-725B-8825E80F812D}"/>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8:notes">
            <a:extLst>
              <a:ext uri="{FF2B5EF4-FFF2-40B4-BE49-F238E27FC236}">
                <a16:creationId xmlns:a16="http://schemas.microsoft.com/office/drawing/2014/main" id="{C82F90F7-355F-0E7E-CC51-5E7951949677}"/>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947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457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f6ba965a00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2f6ba965a00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f6ba965a00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2f6ba965a00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95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4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53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ef5f2fc0c4_1_2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2ef5f2fc0c4_1_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6ba965a00_0_3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f6ba965a00_0_3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f5f2fc0c4_1_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ef5f2fc0c4_1_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f5f2fc0c4_1_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ef5f2fc0c4_1_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4b0d185bb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304b0d185bb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3208908" y="-1269"/>
            <a:ext cx="5774182" cy="575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86995" y="1155187"/>
            <a:ext cx="12018010" cy="46431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lvl1pPr marL="114300" marR="0" lvl="0" indent="0" algn="l">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1pPr>
            <a:lvl2pPr marL="114300" marR="0" lvl="1" indent="0" algn="l">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2pPr>
            <a:lvl3pPr marL="114300" marR="0" lvl="2" indent="0" algn="l">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3pPr>
            <a:lvl4pPr marL="114300" marR="0" lvl="3" indent="0" algn="l">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4pPr>
            <a:lvl5pPr marL="114300" marR="0" lvl="4" indent="0" algn="l">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5pPr>
            <a:lvl6pPr marL="114300" marR="0" lvl="5" indent="0" algn="l">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6pPr>
            <a:lvl7pPr marL="114300" marR="0" lvl="6" indent="0" algn="l">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7pPr>
            <a:lvl8pPr marL="114300" marR="0" lvl="7" indent="0" algn="l">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8pPr>
            <a:lvl9pPr marL="114300" marR="0" lvl="8" indent="0" algn="l">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
        <p:cNvGrpSpPr/>
        <p:nvPr/>
      </p:nvGrpSpPr>
      <p:grpSpPr>
        <a:xfrm>
          <a:off x="0" y="0"/>
          <a:ext cx="0" cy="0"/>
          <a:chOff x="0" y="0"/>
          <a:chExt cx="0" cy="0"/>
        </a:xfrm>
      </p:grpSpPr>
      <p:sp>
        <p:nvSpPr>
          <p:cNvPr id="19" name="Google Shape;1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lvl1pPr marL="114300" marR="0" lvl="0" indent="0" algn="l">
              <a:lnSpc>
                <a:spcPct val="114722"/>
              </a:lnSpc>
              <a:spcBef>
                <a:spcPts val="0"/>
              </a:spcBef>
              <a:buNone/>
              <a:defRPr sz="1800" b="1" i="0">
                <a:solidFill>
                  <a:schemeClr val="dk1"/>
                </a:solidFill>
                <a:latin typeface="Times New Roman"/>
                <a:ea typeface="Times New Roman"/>
                <a:cs typeface="Times New Roman"/>
                <a:sym typeface="Times New Roman"/>
              </a:defRPr>
            </a:lvl1pPr>
            <a:lvl2pPr marL="114300" marR="0" lvl="1" indent="0" algn="l">
              <a:lnSpc>
                <a:spcPct val="114722"/>
              </a:lnSpc>
              <a:spcBef>
                <a:spcPts val="0"/>
              </a:spcBef>
              <a:buNone/>
              <a:defRPr sz="1800" b="1" i="0">
                <a:solidFill>
                  <a:schemeClr val="dk1"/>
                </a:solidFill>
                <a:latin typeface="Times New Roman"/>
                <a:ea typeface="Times New Roman"/>
                <a:cs typeface="Times New Roman"/>
                <a:sym typeface="Times New Roman"/>
              </a:defRPr>
            </a:lvl2pPr>
            <a:lvl3pPr marL="114300" marR="0" lvl="2" indent="0" algn="l">
              <a:lnSpc>
                <a:spcPct val="114722"/>
              </a:lnSpc>
              <a:spcBef>
                <a:spcPts val="0"/>
              </a:spcBef>
              <a:buNone/>
              <a:defRPr sz="1800" b="1" i="0">
                <a:solidFill>
                  <a:schemeClr val="dk1"/>
                </a:solidFill>
                <a:latin typeface="Times New Roman"/>
                <a:ea typeface="Times New Roman"/>
                <a:cs typeface="Times New Roman"/>
                <a:sym typeface="Times New Roman"/>
              </a:defRPr>
            </a:lvl3pPr>
            <a:lvl4pPr marL="114300" marR="0" lvl="3" indent="0" algn="l">
              <a:lnSpc>
                <a:spcPct val="114722"/>
              </a:lnSpc>
              <a:spcBef>
                <a:spcPts val="0"/>
              </a:spcBef>
              <a:buNone/>
              <a:defRPr sz="1800" b="1" i="0">
                <a:solidFill>
                  <a:schemeClr val="dk1"/>
                </a:solidFill>
                <a:latin typeface="Times New Roman"/>
                <a:ea typeface="Times New Roman"/>
                <a:cs typeface="Times New Roman"/>
                <a:sym typeface="Times New Roman"/>
              </a:defRPr>
            </a:lvl4pPr>
            <a:lvl5pPr marL="114300" marR="0" lvl="4" indent="0" algn="l">
              <a:lnSpc>
                <a:spcPct val="114722"/>
              </a:lnSpc>
              <a:spcBef>
                <a:spcPts val="0"/>
              </a:spcBef>
              <a:buNone/>
              <a:defRPr sz="1800" b="1" i="0">
                <a:solidFill>
                  <a:schemeClr val="dk1"/>
                </a:solidFill>
                <a:latin typeface="Times New Roman"/>
                <a:ea typeface="Times New Roman"/>
                <a:cs typeface="Times New Roman"/>
                <a:sym typeface="Times New Roman"/>
              </a:defRPr>
            </a:lvl5pPr>
            <a:lvl6pPr marL="114300" marR="0" lvl="5" indent="0" algn="l">
              <a:lnSpc>
                <a:spcPct val="114722"/>
              </a:lnSpc>
              <a:spcBef>
                <a:spcPts val="0"/>
              </a:spcBef>
              <a:buNone/>
              <a:defRPr sz="1800" b="1" i="0">
                <a:solidFill>
                  <a:schemeClr val="dk1"/>
                </a:solidFill>
                <a:latin typeface="Times New Roman"/>
                <a:ea typeface="Times New Roman"/>
                <a:cs typeface="Times New Roman"/>
                <a:sym typeface="Times New Roman"/>
              </a:defRPr>
            </a:lvl6pPr>
            <a:lvl7pPr marL="114300" marR="0" lvl="6" indent="0" algn="l">
              <a:lnSpc>
                <a:spcPct val="114722"/>
              </a:lnSpc>
              <a:spcBef>
                <a:spcPts val="0"/>
              </a:spcBef>
              <a:buNone/>
              <a:defRPr sz="1800" b="1" i="0">
                <a:solidFill>
                  <a:schemeClr val="dk1"/>
                </a:solidFill>
                <a:latin typeface="Times New Roman"/>
                <a:ea typeface="Times New Roman"/>
                <a:cs typeface="Times New Roman"/>
                <a:sym typeface="Times New Roman"/>
              </a:defRPr>
            </a:lvl7pPr>
            <a:lvl8pPr marL="114300" marR="0" lvl="7" indent="0" algn="l">
              <a:lnSpc>
                <a:spcPct val="114722"/>
              </a:lnSpc>
              <a:spcBef>
                <a:spcPts val="0"/>
              </a:spcBef>
              <a:buNone/>
              <a:defRPr sz="1800" b="1" i="0">
                <a:solidFill>
                  <a:schemeClr val="dk1"/>
                </a:solidFill>
                <a:latin typeface="Times New Roman"/>
                <a:ea typeface="Times New Roman"/>
                <a:cs typeface="Times New Roman"/>
                <a:sym typeface="Times New Roman"/>
              </a:defRPr>
            </a:lvl8pPr>
            <a:lvl9pPr marL="114300" marR="0" lvl="8" indent="0" algn="l">
              <a:lnSpc>
                <a:spcPct val="114722"/>
              </a:lnSpc>
              <a:spcBef>
                <a:spcPts val="0"/>
              </a:spcBef>
              <a:buNone/>
              <a:defRPr sz="1800" b="1" i="0">
                <a:solidFill>
                  <a:schemeClr val="dk1"/>
                </a:solidFill>
                <a:latin typeface="Times New Roman"/>
                <a:ea typeface="Times New Roman"/>
                <a:cs typeface="Times New Roman"/>
                <a:sym typeface="Times New Roman"/>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08908" y="-1269"/>
            <a:ext cx="5774182" cy="575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lvl1pPr marL="114300" marR="0" lvl="0" indent="0" algn="l">
              <a:lnSpc>
                <a:spcPct val="114722"/>
              </a:lnSpc>
              <a:spcBef>
                <a:spcPts val="0"/>
              </a:spcBef>
              <a:buNone/>
              <a:defRPr sz="1800" b="1" i="0">
                <a:solidFill>
                  <a:schemeClr val="dk1"/>
                </a:solidFill>
                <a:latin typeface="Times New Roman"/>
                <a:ea typeface="Times New Roman"/>
                <a:cs typeface="Times New Roman"/>
                <a:sym typeface="Times New Roman"/>
              </a:defRPr>
            </a:lvl1pPr>
            <a:lvl2pPr marL="114300" marR="0" lvl="1" indent="0" algn="l">
              <a:lnSpc>
                <a:spcPct val="114722"/>
              </a:lnSpc>
              <a:spcBef>
                <a:spcPts val="0"/>
              </a:spcBef>
              <a:buNone/>
              <a:defRPr sz="1800" b="1" i="0">
                <a:solidFill>
                  <a:schemeClr val="dk1"/>
                </a:solidFill>
                <a:latin typeface="Times New Roman"/>
                <a:ea typeface="Times New Roman"/>
                <a:cs typeface="Times New Roman"/>
                <a:sym typeface="Times New Roman"/>
              </a:defRPr>
            </a:lvl2pPr>
            <a:lvl3pPr marL="114300" marR="0" lvl="2" indent="0" algn="l">
              <a:lnSpc>
                <a:spcPct val="114722"/>
              </a:lnSpc>
              <a:spcBef>
                <a:spcPts val="0"/>
              </a:spcBef>
              <a:buNone/>
              <a:defRPr sz="1800" b="1" i="0">
                <a:solidFill>
                  <a:schemeClr val="dk1"/>
                </a:solidFill>
                <a:latin typeface="Times New Roman"/>
                <a:ea typeface="Times New Roman"/>
                <a:cs typeface="Times New Roman"/>
                <a:sym typeface="Times New Roman"/>
              </a:defRPr>
            </a:lvl3pPr>
            <a:lvl4pPr marL="114300" marR="0" lvl="3" indent="0" algn="l">
              <a:lnSpc>
                <a:spcPct val="114722"/>
              </a:lnSpc>
              <a:spcBef>
                <a:spcPts val="0"/>
              </a:spcBef>
              <a:buNone/>
              <a:defRPr sz="1800" b="1" i="0">
                <a:solidFill>
                  <a:schemeClr val="dk1"/>
                </a:solidFill>
                <a:latin typeface="Times New Roman"/>
                <a:ea typeface="Times New Roman"/>
                <a:cs typeface="Times New Roman"/>
                <a:sym typeface="Times New Roman"/>
              </a:defRPr>
            </a:lvl4pPr>
            <a:lvl5pPr marL="114300" marR="0" lvl="4" indent="0" algn="l">
              <a:lnSpc>
                <a:spcPct val="114722"/>
              </a:lnSpc>
              <a:spcBef>
                <a:spcPts val="0"/>
              </a:spcBef>
              <a:buNone/>
              <a:defRPr sz="1800" b="1" i="0">
                <a:solidFill>
                  <a:schemeClr val="dk1"/>
                </a:solidFill>
                <a:latin typeface="Times New Roman"/>
                <a:ea typeface="Times New Roman"/>
                <a:cs typeface="Times New Roman"/>
                <a:sym typeface="Times New Roman"/>
              </a:defRPr>
            </a:lvl5pPr>
            <a:lvl6pPr marL="114300" marR="0" lvl="5" indent="0" algn="l">
              <a:lnSpc>
                <a:spcPct val="114722"/>
              </a:lnSpc>
              <a:spcBef>
                <a:spcPts val="0"/>
              </a:spcBef>
              <a:buNone/>
              <a:defRPr sz="1800" b="1" i="0">
                <a:solidFill>
                  <a:schemeClr val="dk1"/>
                </a:solidFill>
                <a:latin typeface="Times New Roman"/>
                <a:ea typeface="Times New Roman"/>
                <a:cs typeface="Times New Roman"/>
                <a:sym typeface="Times New Roman"/>
              </a:defRPr>
            </a:lvl6pPr>
            <a:lvl7pPr marL="114300" marR="0" lvl="6" indent="0" algn="l">
              <a:lnSpc>
                <a:spcPct val="114722"/>
              </a:lnSpc>
              <a:spcBef>
                <a:spcPts val="0"/>
              </a:spcBef>
              <a:buNone/>
              <a:defRPr sz="1800" b="1" i="0">
                <a:solidFill>
                  <a:schemeClr val="dk1"/>
                </a:solidFill>
                <a:latin typeface="Times New Roman"/>
                <a:ea typeface="Times New Roman"/>
                <a:cs typeface="Times New Roman"/>
                <a:sym typeface="Times New Roman"/>
              </a:defRPr>
            </a:lvl7pPr>
            <a:lvl8pPr marL="114300" marR="0" lvl="7" indent="0" algn="l">
              <a:lnSpc>
                <a:spcPct val="114722"/>
              </a:lnSpc>
              <a:spcBef>
                <a:spcPts val="0"/>
              </a:spcBef>
              <a:buNone/>
              <a:defRPr sz="1800" b="1" i="0">
                <a:solidFill>
                  <a:schemeClr val="dk1"/>
                </a:solidFill>
                <a:latin typeface="Times New Roman"/>
                <a:ea typeface="Times New Roman"/>
                <a:cs typeface="Times New Roman"/>
                <a:sym typeface="Times New Roman"/>
              </a:defRPr>
            </a:lvl8pPr>
            <a:lvl9pPr marL="114300" marR="0" lvl="8" indent="0" algn="l">
              <a:lnSpc>
                <a:spcPct val="114722"/>
              </a:lnSpc>
              <a:spcBef>
                <a:spcPts val="0"/>
              </a:spcBef>
              <a:buNone/>
              <a:defRPr sz="1800" b="1" i="0">
                <a:solidFill>
                  <a:schemeClr val="dk1"/>
                </a:solidFill>
                <a:latin typeface="Times New Roman"/>
                <a:ea typeface="Times New Roman"/>
                <a:cs typeface="Times New Roman"/>
                <a:sym typeface="Times New Roman"/>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5"/>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lvl1pPr marL="114300" marR="0" lvl="0" indent="0" algn="l">
              <a:lnSpc>
                <a:spcPct val="114722"/>
              </a:lnSpc>
              <a:spcBef>
                <a:spcPts val="0"/>
              </a:spcBef>
              <a:buNone/>
              <a:defRPr sz="1800" b="1" i="0">
                <a:solidFill>
                  <a:schemeClr val="dk1"/>
                </a:solidFill>
                <a:latin typeface="Times New Roman"/>
                <a:ea typeface="Times New Roman"/>
                <a:cs typeface="Times New Roman"/>
                <a:sym typeface="Times New Roman"/>
              </a:defRPr>
            </a:lvl1pPr>
            <a:lvl2pPr marL="114300" marR="0" lvl="1" indent="0" algn="l">
              <a:lnSpc>
                <a:spcPct val="114722"/>
              </a:lnSpc>
              <a:spcBef>
                <a:spcPts val="0"/>
              </a:spcBef>
              <a:buNone/>
              <a:defRPr sz="1800" b="1" i="0">
                <a:solidFill>
                  <a:schemeClr val="dk1"/>
                </a:solidFill>
                <a:latin typeface="Times New Roman"/>
                <a:ea typeface="Times New Roman"/>
                <a:cs typeface="Times New Roman"/>
                <a:sym typeface="Times New Roman"/>
              </a:defRPr>
            </a:lvl2pPr>
            <a:lvl3pPr marL="114300" marR="0" lvl="2" indent="0" algn="l">
              <a:lnSpc>
                <a:spcPct val="114722"/>
              </a:lnSpc>
              <a:spcBef>
                <a:spcPts val="0"/>
              </a:spcBef>
              <a:buNone/>
              <a:defRPr sz="1800" b="1" i="0">
                <a:solidFill>
                  <a:schemeClr val="dk1"/>
                </a:solidFill>
                <a:latin typeface="Times New Roman"/>
                <a:ea typeface="Times New Roman"/>
                <a:cs typeface="Times New Roman"/>
                <a:sym typeface="Times New Roman"/>
              </a:defRPr>
            </a:lvl3pPr>
            <a:lvl4pPr marL="114300" marR="0" lvl="3" indent="0" algn="l">
              <a:lnSpc>
                <a:spcPct val="114722"/>
              </a:lnSpc>
              <a:spcBef>
                <a:spcPts val="0"/>
              </a:spcBef>
              <a:buNone/>
              <a:defRPr sz="1800" b="1" i="0">
                <a:solidFill>
                  <a:schemeClr val="dk1"/>
                </a:solidFill>
                <a:latin typeface="Times New Roman"/>
                <a:ea typeface="Times New Roman"/>
                <a:cs typeface="Times New Roman"/>
                <a:sym typeface="Times New Roman"/>
              </a:defRPr>
            </a:lvl4pPr>
            <a:lvl5pPr marL="114300" marR="0" lvl="4" indent="0" algn="l">
              <a:lnSpc>
                <a:spcPct val="114722"/>
              </a:lnSpc>
              <a:spcBef>
                <a:spcPts val="0"/>
              </a:spcBef>
              <a:buNone/>
              <a:defRPr sz="1800" b="1" i="0">
                <a:solidFill>
                  <a:schemeClr val="dk1"/>
                </a:solidFill>
                <a:latin typeface="Times New Roman"/>
                <a:ea typeface="Times New Roman"/>
                <a:cs typeface="Times New Roman"/>
                <a:sym typeface="Times New Roman"/>
              </a:defRPr>
            </a:lvl5pPr>
            <a:lvl6pPr marL="114300" marR="0" lvl="5" indent="0" algn="l">
              <a:lnSpc>
                <a:spcPct val="114722"/>
              </a:lnSpc>
              <a:spcBef>
                <a:spcPts val="0"/>
              </a:spcBef>
              <a:buNone/>
              <a:defRPr sz="1800" b="1" i="0">
                <a:solidFill>
                  <a:schemeClr val="dk1"/>
                </a:solidFill>
                <a:latin typeface="Times New Roman"/>
                <a:ea typeface="Times New Roman"/>
                <a:cs typeface="Times New Roman"/>
                <a:sym typeface="Times New Roman"/>
              </a:defRPr>
            </a:lvl6pPr>
            <a:lvl7pPr marL="114300" marR="0" lvl="6" indent="0" algn="l">
              <a:lnSpc>
                <a:spcPct val="114722"/>
              </a:lnSpc>
              <a:spcBef>
                <a:spcPts val="0"/>
              </a:spcBef>
              <a:buNone/>
              <a:defRPr sz="1800" b="1" i="0">
                <a:solidFill>
                  <a:schemeClr val="dk1"/>
                </a:solidFill>
                <a:latin typeface="Times New Roman"/>
                <a:ea typeface="Times New Roman"/>
                <a:cs typeface="Times New Roman"/>
                <a:sym typeface="Times New Roman"/>
              </a:defRPr>
            </a:lvl7pPr>
            <a:lvl8pPr marL="114300" marR="0" lvl="7" indent="0" algn="l">
              <a:lnSpc>
                <a:spcPct val="114722"/>
              </a:lnSpc>
              <a:spcBef>
                <a:spcPts val="0"/>
              </a:spcBef>
              <a:buNone/>
              <a:defRPr sz="1800" b="1" i="0">
                <a:solidFill>
                  <a:schemeClr val="dk1"/>
                </a:solidFill>
                <a:latin typeface="Times New Roman"/>
                <a:ea typeface="Times New Roman"/>
                <a:cs typeface="Times New Roman"/>
                <a:sym typeface="Times New Roman"/>
              </a:defRPr>
            </a:lvl8pPr>
            <a:lvl9pPr marL="114300" marR="0" lvl="8" indent="0" algn="l">
              <a:lnSpc>
                <a:spcPct val="114722"/>
              </a:lnSpc>
              <a:spcBef>
                <a:spcPts val="0"/>
              </a:spcBef>
              <a:buNone/>
              <a:defRPr sz="1800" b="1" i="0">
                <a:solidFill>
                  <a:schemeClr val="dk1"/>
                </a:solidFill>
                <a:latin typeface="Times New Roman"/>
                <a:ea typeface="Times New Roman"/>
                <a:cs typeface="Times New Roman"/>
                <a:sym typeface="Times New Roman"/>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208908" y="-1269"/>
            <a:ext cx="5774182" cy="5753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lvl1pPr marL="114300" marR="0" lvl="0" indent="0" algn="l">
              <a:lnSpc>
                <a:spcPct val="114722"/>
              </a:lnSpc>
              <a:spcBef>
                <a:spcPts val="0"/>
              </a:spcBef>
              <a:buNone/>
              <a:defRPr sz="1800" b="1" i="0">
                <a:solidFill>
                  <a:schemeClr val="dk1"/>
                </a:solidFill>
                <a:latin typeface="Times New Roman"/>
                <a:ea typeface="Times New Roman"/>
                <a:cs typeface="Times New Roman"/>
                <a:sym typeface="Times New Roman"/>
              </a:defRPr>
            </a:lvl1pPr>
            <a:lvl2pPr marL="114300" marR="0" lvl="1" indent="0" algn="l">
              <a:lnSpc>
                <a:spcPct val="114722"/>
              </a:lnSpc>
              <a:spcBef>
                <a:spcPts val="0"/>
              </a:spcBef>
              <a:buNone/>
              <a:defRPr sz="1800" b="1" i="0">
                <a:solidFill>
                  <a:schemeClr val="dk1"/>
                </a:solidFill>
                <a:latin typeface="Times New Roman"/>
                <a:ea typeface="Times New Roman"/>
                <a:cs typeface="Times New Roman"/>
                <a:sym typeface="Times New Roman"/>
              </a:defRPr>
            </a:lvl2pPr>
            <a:lvl3pPr marL="114300" marR="0" lvl="2" indent="0" algn="l">
              <a:lnSpc>
                <a:spcPct val="114722"/>
              </a:lnSpc>
              <a:spcBef>
                <a:spcPts val="0"/>
              </a:spcBef>
              <a:buNone/>
              <a:defRPr sz="1800" b="1" i="0">
                <a:solidFill>
                  <a:schemeClr val="dk1"/>
                </a:solidFill>
                <a:latin typeface="Times New Roman"/>
                <a:ea typeface="Times New Roman"/>
                <a:cs typeface="Times New Roman"/>
                <a:sym typeface="Times New Roman"/>
              </a:defRPr>
            </a:lvl3pPr>
            <a:lvl4pPr marL="114300" marR="0" lvl="3" indent="0" algn="l">
              <a:lnSpc>
                <a:spcPct val="114722"/>
              </a:lnSpc>
              <a:spcBef>
                <a:spcPts val="0"/>
              </a:spcBef>
              <a:buNone/>
              <a:defRPr sz="1800" b="1" i="0">
                <a:solidFill>
                  <a:schemeClr val="dk1"/>
                </a:solidFill>
                <a:latin typeface="Times New Roman"/>
                <a:ea typeface="Times New Roman"/>
                <a:cs typeface="Times New Roman"/>
                <a:sym typeface="Times New Roman"/>
              </a:defRPr>
            </a:lvl4pPr>
            <a:lvl5pPr marL="114300" marR="0" lvl="4" indent="0" algn="l">
              <a:lnSpc>
                <a:spcPct val="114722"/>
              </a:lnSpc>
              <a:spcBef>
                <a:spcPts val="0"/>
              </a:spcBef>
              <a:buNone/>
              <a:defRPr sz="1800" b="1" i="0">
                <a:solidFill>
                  <a:schemeClr val="dk1"/>
                </a:solidFill>
                <a:latin typeface="Times New Roman"/>
                <a:ea typeface="Times New Roman"/>
                <a:cs typeface="Times New Roman"/>
                <a:sym typeface="Times New Roman"/>
              </a:defRPr>
            </a:lvl5pPr>
            <a:lvl6pPr marL="114300" marR="0" lvl="5" indent="0" algn="l">
              <a:lnSpc>
                <a:spcPct val="114722"/>
              </a:lnSpc>
              <a:spcBef>
                <a:spcPts val="0"/>
              </a:spcBef>
              <a:buNone/>
              <a:defRPr sz="1800" b="1" i="0">
                <a:solidFill>
                  <a:schemeClr val="dk1"/>
                </a:solidFill>
                <a:latin typeface="Times New Roman"/>
                <a:ea typeface="Times New Roman"/>
                <a:cs typeface="Times New Roman"/>
                <a:sym typeface="Times New Roman"/>
              </a:defRPr>
            </a:lvl6pPr>
            <a:lvl7pPr marL="114300" marR="0" lvl="6" indent="0" algn="l">
              <a:lnSpc>
                <a:spcPct val="114722"/>
              </a:lnSpc>
              <a:spcBef>
                <a:spcPts val="0"/>
              </a:spcBef>
              <a:buNone/>
              <a:defRPr sz="1800" b="1" i="0">
                <a:solidFill>
                  <a:schemeClr val="dk1"/>
                </a:solidFill>
                <a:latin typeface="Times New Roman"/>
                <a:ea typeface="Times New Roman"/>
                <a:cs typeface="Times New Roman"/>
                <a:sym typeface="Times New Roman"/>
              </a:defRPr>
            </a:lvl7pPr>
            <a:lvl8pPr marL="114300" marR="0" lvl="7" indent="0" algn="l">
              <a:lnSpc>
                <a:spcPct val="114722"/>
              </a:lnSpc>
              <a:spcBef>
                <a:spcPts val="0"/>
              </a:spcBef>
              <a:buNone/>
              <a:defRPr sz="1800" b="1" i="0">
                <a:solidFill>
                  <a:schemeClr val="dk1"/>
                </a:solidFill>
                <a:latin typeface="Times New Roman"/>
                <a:ea typeface="Times New Roman"/>
                <a:cs typeface="Times New Roman"/>
                <a:sym typeface="Times New Roman"/>
              </a:defRPr>
            </a:lvl8pPr>
            <a:lvl9pPr marL="114300" marR="0" lvl="8" indent="0" algn="l">
              <a:lnSpc>
                <a:spcPct val="114722"/>
              </a:lnSpc>
              <a:spcBef>
                <a:spcPts val="0"/>
              </a:spcBef>
              <a:buNone/>
              <a:defRPr sz="1800" b="1" i="0">
                <a:solidFill>
                  <a:schemeClr val="dk1"/>
                </a:solidFill>
                <a:latin typeface="Times New Roman"/>
                <a:ea typeface="Times New Roman"/>
                <a:cs typeface="Times New Roman"/>
                <a:sym typeface="Times New Roman"/>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7">
            <a:alphaModFix/>
          </a:blip>
          <a:srcRect/>
          <a:stretch/>
        </p:blipFill>
        <p:spPr>
          <a:xfrm>
            <a:off x="0" y="0"/>
            <a:ext cx="12191999" cy="6857998"/>
          </a:xfrm>
          <a:prstGeom prst="rect">
            <a:avLst/>
          </a:prstGeom>
          <a:noFill/>
          <a:ln>
            <a:noFill/>
          </a:ln>
        </p:spPr>
      </p:pic>
      <p:sp>
        <p:nvSpPr>
          <p:cNvPr id="7" name="Google Shape;7;p1"/>
          <p:cNvSpPr txBox="1">
            <a:spLocks noGrp="1"/>
          </p:cNvSpPr>
          <p:nvPr>
            <p:ph type="title"/>
          </p:nvPr>
        </p:nvSpPr>
        <p:spPr>
          <a:xfrm>
            <a:off x="3208908" y="-1269"/>
            <a:ext cx="5774182" cy="57531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86995" y="1155187"/>
            <a:ext cx="12018010" cy="464312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lvl1pPr marL="114300" marR="0" lvl="0" indent="0" algn="l" rtl="0">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1pPr>
            <a:lvl2pPr marL="114300" marR="0" lvl="1" indent="0" algn="l" rtl="0">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2pPr>
            <a:lvl3pPr marL="114300" marR="0" lvl="2" indent="0" algn="l" rtl="0">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3pPr>
            <a:lvl4pPr marL="114300" marR="0" lvl="3" indent="0" algn="l" rtl="0">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4pPr>
            <a:lvl5pPr marL="114300" marR="0" lvl="4" indent="0" algn="l" rtl="0">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5pPr>
            <a:lvl6pPr marL="114300" marR="0" lvl="5" indent="0" algn="l" rtl="0">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6pPr>
            <a:lvl7pPr marL="114300" marR="0" lvl="6" indent="0" algn="l" rtl="0">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7pPr>
            <a:lvl8pPr marL="114300" marR="0" lvl="7" indent="0" algn="l" rtl="0">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8pPr>
            <a:lvl9pPr marL="114300" marR="0" lvl="8" indent="0" algn="l" rtl="0">
              <a:lnSpc>
                <a:spcPct val="114722"/>
              </a:lnSpc>
              <a:spcBef>
                <a:spcPts val="0"/>
              </a:spcBef>
              <a:buNone/>
              <a:defRPr sz="1800" b="1" i="0" u="none" strike="noStrike" cap="none">
                <a:solidFill>
                  <a:schemeClr val="dk1"/>
                </a:solidFill>
                <a:latin typeface="Times New Roman"/>
                <a:ea typeface="Times New Roman"/>
                <a:cs typeface="Times New Roman"/>
                <a:sym typeface="Times New Roman"/>
              </a:defRPr>
            </a:lvl9pPr>
          </a:lstStyle>
          <a:p>
            <a:pPr marL="114300" lvl="0" indent="0" algn="l" rtl="0">
              <a:spcBef>
                <a:spcPts val="0"/>
              </a:spcBef>
              <a:spcAft>
                <a:spcPts val="0"/>
              </a:spcAft>
              <a:buNone/>
            </a:pPr>
            <a:fld id="{00000000-1234-1234-1234-123412341234}" type="slidenum">
              <a:rPr lang="en-US"/>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623440" y="0"/>
            <a:ext cx="6066405" cy="56745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20IT603L – Mini Project-I</a:t>
            </a:r>
            <a:endParaRPr dirty="0"/>
          </a:p>
        </p:txBody>
      </p:sp>
      <p:sp>
        <p:nvSpPr>
          <p:cNvPr id="45" name="Google Shape;45;p7"/>
          <p:cNvSpPr txBox="1"/>
          <p:nvPr/>
        </p:nvSpPr>
        <p:spPr>
          <a:xfrm>
            <a:off x="587071" y="1234558"/>
            <a:ext cx="10856100" cy="634276"/>
          </a:xfrm>
          <a:prstGeom prst="rect">
            <a:avLst/>
          </a:prstGeom>
          <a:noFill/>
          <a:ln>
            <a:noFill/>
          </a:ln>
        </p:spPr>
        <p:txBody>
          <a:bodyPr spcFirstLastPara="1" wrap="square" lIns="0" tIns="6350" rIns="0" bIns="0" anchor="t" anchorCtr="0">
            <a:spAutoFit/>
          </a:bodyPr>
          <a:lstStyle/>
          <a:p>
            <a:pPr marL="1671320" marR="5080" lvl="0" indent="-1659255" algn="l" rtl="0">
              <a:lnSpc>
                <a:spcPct val="102400"/>
              </a:lnSpc>
              <a:spcBef>
                <a:spcPts val="0"/>
              </a:spcBef>
              <a:spcAft>
                <a:spcPts val="0"/>
              </a:spcAft>
              <a:buNone/>
            </a:pPr>
            <a:r>
              <a:rPr lang="en-US" sz="4000" b="1" i="0" u="none" strike="noStrike" cap="none" dirty="0">
                <a:latin typeface="Times New Roman"/>
                <a:ea typeface="Times New Roman"/>
                <a:cs typeface="Times New Roman"/>
                <a:sym typeface="Times New Roman"/>
              </a:rPr>
              <a:t> </a:t>
            </a:r>
            <a:r>
              <a:rPr lang="en-US" sz="3200" b="1" i="0" u="none" strike="noStrike" cap="none" dirty="0">
                <a:solidFill>
                  <a:srgbClr val="FF0000"/>
                </a:solidFill>
                <a:latin typeface="Times New Roman"/>
                <a:ea typeface="Times New Roman"/>
                <a:cs typeface="Times New Roman"/>
                <a:sym typeface="Times New Roman"/>
              </a:rPr>
              <a:t>WIFI </a:t>
            </a:r>
            <a:r>
              <a:rPr lang="en-US" sz="3200" b="1" dirty="0">
                <a:solidFill>
                  <a:srgbClr val="FF0000"/>
                </a:solidFill>
                <a:latin typeface="Times New Roman"/>
                <a:ea typeface="Times New Roman"/>
                <a:cs typeface="Times New Roman"/>
                <a:sym typeface="Times New Roman"/>
              </a:rPr>
              <a:t>ENABLED</a:t>
            </a:r>
            <a:r>
              <a:rPr lang="en-US" sz="3200" b="1" i="0" u="none" strike="noStrike" cap="none" dirty="0">
                <a:solidFill>
                  <a:srgbClr val="FF0000"/>
                </a:solidFill>
                <a:latin typeface="Times New Roman"/>
                <a:ea typeface="Times New Roman"/>
                <a:cs typeface="Times New Roman"/>
                <a:sym typeface="Times New Roman"/>
              </a:rPr>
              <a:t> ICU </a:t>
            </a:r>
            <a:r>
              <a:rPr lang="en-US" sz="3200" b="1" dirty="0">
                <a:solidFill>
                  <a:srgbClr val="FF0000"/>
                </a:solidFill>
                <a:latin typeface="Times New Roman"/>
                <a:ea typeface="Times New Roman"/>
                <a:cs typeface="Times New Roman"/>
                <a:sym typeface="Times New Roman"/>
              </a:rPr>
              <a:t>PATIENT</a:t>
            </a:r>
            <a:r>
              <a:rPr lang="en-US" sz="3200" b="1" i="0" u="none" strike="noStrike" cap="none" dirty="0">
                <a:solidFill>
                  <a:srgbClr val="FF0000"/>
                </a:solidFill>
                <a:latin typeface="Times New Roman"/>
                <a:ea typeface="Times New Roman"/>
                <a:cs typeface="Times New Roman"/>
                <a:sym typeface="Times New Roman"/>
              </a:rPr>
              <a:t> MONITORING SYSTEM</a:t>
            </a:r>
            <a:endParaRPr sz="3200" b="0" i="0" u="none" strike="noStrike" cap="none" dirty="0">
              <a:latin typeface="Times New Roman"/>
              <a:ea typeface="Times New Roman"/>
              <a:cs typeface="Times New Roman"/>
              <a:sym typeface="Times New Roman"/>
            </a:endParaRPr>
          </a:p>
        </p:txBody>
      </p:sp>
      <p:sp>
        <p:nvSpPr>
          <p:cNvPr id="46" name="Google Shape;46;p7"/>
          <p:cNvSpPr txBox="1"/>
          <p:nvPr/>
        </p:nvSpPr>
        <p:spPr>
          <a:xfrm>
            <a:off x="708025" y="2770124"/>
            <a:ext cx="2688590" cy="39243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400" b="1" i="0" u="none" strike="noStrike" cap="none">
                <a:solidFill>
                  <a:srgbClr val="006FC0"/>
                </a:solidFill>
                <a:latin typeface="Times New Roman"/>
                <a:ea typeface="Times New Roman"/>
                <a:cs typeface="Times New Roman"/>
                <a:sym typeface="Times New Roman"/>
              </a:rPr>
              <a:t>TEAM MEMBERS:</a:t>
            </a:r>
            <a:endParaRPr sz="2400" b="0" i="0" u="none" strike="noStrike" cap="none">
              <a:latin typeface="Times New Roman"/>
              <a:ea typeface="Times New Roman"/>
              <a:cs typeface="Times New Roman"/>
              <a:sym typeface="Times New Roman"/>
            </a:endParaRPr>
          </a:p>
        </p:txBody>
      </p:sp>
      <p:sp>
        <p:nvSpPr>
          <p:cNvPr id="47" name="Google Shape;47;p7"/>
          <p:cNvSpPr txBox="1"/>
          <p:nvPr/>
        </p:nvSpPr>
        <p:spPr>
          <a:xfrm>
            <a:off x="8562720" y="2770124"/>
            <a:ext cx="1127125" cy="39243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400" b="1" i="0" u="none" strike="noStrike" cap="none">
                <a:solidFill>
                  <a:srgbClr val="006FC0"/>
                </a:solidFill>
                <a:latin typeface="Times New Roman"/>
                <a:ea typeface="Times New Roman"/>
                <a:cs typeface="Times New Roman"/>
                <a:sym typeface="Times New Roman"/>
              </a:rPr>
              <a:t>GUIDE:</a:t>
            </a:r>
            <a:endParaRPr sz="2400" b="0" i="0" u="none" strike="noStrike" cap="none">
              <a:latin typeface="Times New Roman"/>
              <a:ea typeface="Times New Roman"/>
              <a:cs typeface="Times New Roman"/>
              <a:sym typeface="Times New Roman"/>
            </a:endParaRPr>
          </a:p>
        </p:txBody>
      </p:sp>
      <p:sp>
        <p:nvSpPr>
          <p:cNvPr id="48" name="Google Shape;48;p7"/>
          <p:cNvSpPr txBox="1"/>
          <p:nvPr/>
        </p:nvSpPr>
        <p:spPr>
          <a:xfrm>
            <a:off x="708025" y="3390582"/>
            <a:ext cx="379349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i="0" u="none" strike="noStrike" cap="none">
                <a:solidFill>
                  <a:srgbClr val="001F5F"/>
                </a:solidFill>
                <a:latin typeface="Times New Roman"/>
                <a:ea typeface="Times New Roman"/>
                <a:cs typeface="Times New Roman"/>
                <a:sym typeface="Times New Roman"/>
              </a:rPr>
              <a:t>Aarthee U K (621322205001)</a:t>
            </a:r>
            <a:endParaRPr sz="2400" b="0" i="0" u="none" strike="noStrike" cap="none">
              <a:latin typeface="Times New Roman"/>
              <a:ea typeface="Times New Roman"/>
              <a:cs typeface="Times New Roman"/>
              <a:sym typeface="Times New Roman"/>
            </a:endParaRPr>
          </a:p>
        </p:txBody>
      </p:sp>
      <p:sp>
        <p:nvSpPr>
          <p:cNvPr id="49" name="Google Shape;49;p7"/>
          <p:cNvSpPr txBox="1"/>
          <p:nvPr/>
        </p:nvSpPr>
        <p:spPr>
          <a:xfrm>
            <a:off x="7799958" y="3390582"/>
            <a:ext cx="3959423"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i="0" u="none" strike="noStrike" cap="none" dirty="0">
                <a:latin typeface="Times New Roman"/>
                <a:ea typeface="Times New Roman"/>
                <a:cs typeface="Times New Roman"/>
                <a:sym typeface="Times New Roman"/>
              </a:rPr>
              <a:t>Mrs. R. </a:t>
            </a:r>
            <a:r>
              <a:rPr lang="en-US" sz="2400" b="1" dirty="0">
                <a:latin typeface="Times New Roman"/>
                <a:ea typeface="Times New Roman"/>
                <a:cs typeface="Times New Roman"/>
                <a:sym typeface="Times New Roman"/>
              </a:rPr>
              <a:t>ARUNA</a:t>
            </a:r>
            <a:r>
              <a:rPr lang="en-US" sz="2400" b="1" i="0" u="none" strike="noStrike" cap="none" dirty="0">
                <a:latin typeface="Times New Roman"/>
                <a:ea typeface="Times New Roman"/>
                <a:cs typeface="Times New Roman"/>
                <a:sym typeface="Times New Roman"/>
              </a:rPr>
              <a:t>,AP/IT</a:t>
            </a:r>
            <a:endParaRPr sz="2400" b="0" i="0" u="none" strike="noStrike" cap="none" dirty="0">
              <a:latin typeface="Times New Roman"/>
              <a:ea typeface="Times New Roman"/>
              <a:cs typeface="Times New Roman"/>
              <a:sym typeface="Times New Roman"/>
            </a:endParaRPr>
          </a:p>
        </p:txBody>
      </p:sp>
      <p:sp>
        <p:nvSpPr>
          <p:cNvPr id="50" name="Google Shape;50;p7"/>
          <p:cNvSpPr txBox="1"/>
          <p:nvPr/>
        </p:nvSpPr>
        <p:spPr>
          <a:xfrm>
            <a:off x="708025" y="4020248"/>
            <a:ext cx="6381033" cy="10115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i="0" u="none" strike="noStrike" cap="none" dirty="0" err="1">
                <a:solidFill>
                  <a:srgbClr val="001F5F"/>
                </a:solidFill>
                <a:latin typeface="Times New Roman"/>
                <a:ea typeface="Times New Roman"/>
                <a:cs typeface="Times New Roman"/>
                <a:sym typeface="Times New Roman"/>
              </a:rPr>
              <a:t>Monisha</a:t>
            </a:r>
            <a:r>
              <a:rPr lang="en-US" sz="2400" b="1" i="0" u="none" strike="noStrike" cap="none" dirty="0">
                <a:solidFill>
                  <a:srgbClr val="001F5F"/>
                </a:solidFill>
                <a:latin typeface="Times New Roman"/>
                <a:ea typeface="Times New Roman"/>
                <a:cs typeface="Times New Roman"/>
                <a:sym typeface="Times New Roman"/>
              </a:rPr>
              <a:t> B (621322205034)</a:t>
            </a:r>
            <a:endParaRPr sz="2400" b="0" i="0" u="none" strike="noStrike" cap="none" dirty="0">
              <a:latin typeface="Times New Roman"/>
              <a:ea typeface="Times New Roman"/>
              <a:cs typeface="Times New Roman"/>
              <a:sym typeface="Times New Roman"/>
            </a:endParaRPr>
          </a:p>
          <a:p>
            <a:pPr marL="12700" marR="0" lvl="0" indent="0" algn="l" rtl="0">
              <a:lnSpc>
                <a:spcPct val="100000"/>
              </a:lnSpc>
              <a:spcBef>
                <a:spcPts val="2005"/>
              </a:spcBef>
              <a:spcAft>
                <a:spcPts val="0"/>
              </a:spcAft>
              <a:buNone/>
            </a:pPr>
            <a:r>
              <a:rPr lang="en-US" sz="2400" b="1" i="0" u="none" strike="noStrike" cap="none" dirty="0">
                <a:solidFill>
                  <a:srgbClr val="001F5F"/>
                </a:solidFill>
                <a:latin typeface="Times New Roman"/>
                <a:ea typeface="Times New Roman"/>
                <a:cs typeface="Times New Roman"/>
                <a:sym typeface="Times New Roman"/>
              </a:rPr>
              <a:t>Shahira begam A (621322205045)</a:t>
            </a:r>
            <a:endParaRPr sz="2400" b="0" i="0" u="none" strike="noStrike" cap="none" dirty="0">
              <a:latin typeface="Times New Roman"/>
              <a:ea typeface="Times New Roman"/>
              <a:cs typeface="Times New Roman"/>
              <a:sym typeface="Times New Roman"/>
            </a:endParaRPr>
          </a:p>
        </p:txBody>
      </p:sp>
      <p:sp>
        <p:nvSpPr>
          <p:cNvPr id="52" name="Google Shape;52;p7"/>
          <p:cNvSpPr txBox="1"/>
          <p:nvPr/>
        </p:nvSpPr>
        <p:spPr>
          <a:xfrm>
            <a:off x="11408029" y="6434454"/>
            <a:ext cx="10287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0" i="0" u="none" strike="noStrike" cap="none">
                <a:solidFill>
                  <a:srgbClr val="888888"/>
                </a:solidFill>
                <a:latin typeface="Calibri"/>
                <a:ea typeface="Calibri"/>
                <a:cs typeface="Calibri"/>
                <a:sym typeface="Calibri"/>
              </a:rPr>
              <a:t>1</a:t>
            </a:r>
            <a:endParaRPr sz="1200" b="0" i="0" u="none" strike="noStrike" cap="none">
              <a:latin typeface="Calibri"/>
              <a:ea typeface="Calibri"/>
              <a:cs typeface="Calibri"/>
              <a:sym typeface="Calibri"/>
            </a:endParaRPr>
          </a:p>
        </p:txBody>
      </p:sp>
      <p:grpSp>
        <p:nvGrpSpPr>
          <p:cNvPr id="53" name="Google Shape;53;p7"/>
          <p:cNvGrpSpPr/>
          <p:nvPr/>
        </p:nvGrpSpPr>
        <p:grpSpPr>
          <a:xfrm>
            <a:off x="366712" y="6481762"/>
            <a:ext cx="266700" cy="247650"/>
            <a:chOff x="366712" y="6481762"/>
            <a:chExt cx="266700" cy="247650"/>
          </a:xfrm>
        </p:grpSpPr>
        <p:sp>
          <p:nvSpPr>
            <p:cNvPr id="54" name="Google Shape;54;p7"/>
            <p:cNvSpPr/>
            <p:nvPr/>
          </p:nvSpPr>
          <p:spPr>
            <a:xfrm>
              <a:off x="366712" y="6481762"/>
              <a:ext cx="266700" cy="247650"/>
            </a:xfrm>
            <a:custGeom>
              <a:avLst/>
              <a:gdLst/>
              <a:ahLst/>
              <a:cxnLst/>
              <a:rect l="l" t="t" r="r" b="b"/>
              <a:pathLst>
                <a:path w="266700" h="247650" extrusionOk="0">
                  <a:moveTo>
                    <a:pt x="266700" y="0"/>
                  </a:moveTo>
                  <a:lnTo>
                    <a:pt x="0" y="0"/>
                  </a:lnTo>
                  <a:lnTo>
                    <a:pt x="0" y="247650"/>
                  </a:lnTo>
                  <a:lnTo>
                    <a:pt x="266700" y="247650"/>
                  </a:lnTo>
                  <a:lnTo>
                    <a:pt x="266700" y="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366712" y="6481762"/>
              <a:ext cx="266700" cy="247650"/>
            </a:xfrm>
            <a:custGeom>
              <a:avLst/>
              <a:gdLst/>
              <a:ahLst/>
              <a:cxnLst/>
              <a:rect l="l" t="t" r="r" b="b"/>
              <a:pathLst>
                <a:path w="266700" h="247650" extrusionOk="0">
                  <a:moveTo>
                    <a:pt x="0" y="247650"/>
                  </a:moveTo>
                  <a:lnTo>
                    <a:pt x="266700" y="247650"/>
                  </a:lnTo>
                  <a:lnTo>
                    <a:pt x="266700" y="0"/>
                  </a:lnTo>
                  <a:lnTo>
                    <a:pt x="0" y="0"/>
                  </a:lnTo>
                  <a:lnTo>
                    <a:pt x="0" y="247650"/>
                  </a:lnTo>
                  <a:close/>
                </a:path>
              </a:pathLst>
            </a:custGeom>
            <a:noFill/>
            <a:ln w="25400" cap="flat" cmpd="sng">
              <a:solidFill>
                <a:srgbClr val="FFF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7"/>
          <p:cNvSpPr txBox="1"/>
          <p:nvPr/>
        </p:nvSpPr>
        <p:spPr>
          <a:xfrm>
            <a:off x="425767" y="6448742"/>
            <a:ext cx="1403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2897749" y="0"/>
            <a:ext cx="67416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FLOW CHART</a:t>
            </a:r>
            <a:endParaRPr dirty="0"/>
          </a:p>
        </p:txBody>
      </p:sp>
      <p:sp>
        <p:nvSpPr>
          <p:cNvPr id="119" name="Google Shape;119;p16"/>
          <p:cNvSpPr txBox="1"/>
          <p:nvPr/>
        </p:nvSpPr>
        <p:spPr>
          <a:xfrm>
            <a:off x="415606" y="6457793"/>
            <a:ext cx="1413193" cy="318549"/>
          </a:xfrm>
          <a:prstGeom prst="rect">
            <a:avLst/>
          </a:prstGeom>
          <a:noFill/>
          <a:ln>
            <a:noFill/>
          </a:ln>
        </p:spPr>
        <p:txBody>
          <a:bodyPr spcFirstLastPara="1" wrap="square" lIns="0" tIns="0" rIns="0" bIns="0" anchor="t" anchorCtr="0">
            <a:spAutoFit/>
          </a:bodyPr>
          <a:lstStyle/>
          <a:p>
            <a:pPr marL="38100" marR="0" lvl="0" indent="0" algn="l" rtl="0">
              <a:lnSpc>
                <a:spcPct val="114722"/>
              </a:lnSpc>
              <a:spcBef>
                <a:spcPts val="0"/>
              </a:spcBef>
              <a:spcAft>
                <a:spcPts val="0"/>
              </a:spcAft>
              <a:buNone/>
            </a:pPr>
            <a:fld id="{00000000-1234-1234-1234-123412341234}" type="slidenum">
              <a:rPr lang="en-US" sz="1800" b="1">
                <a:latin typeface="Times New Roman"/>
                <a:ea typeface="Times New Roman"/>
                <a:cs typeface="Times New Roman"/>
                <a:sym typeface="Times New Roman"/>
              </a:rPr>
              <a:t>10</a:t>
            </a:fld>
            <a:endParaRPr sz="1800">
              <a:latin typeface="Times New Roman"/>
              <a:ea typeface="Times New Roman"/>
              <a:cs typeface="Times New Roman"/>
              <a:sym typeface="Times New Roman"/>
            </a:endParaRPr>
          </a:p>
        </p:txBody>
      </p:sp>
      <p:sp>
        <p:nvSpPr>
          <p:cNvPr id="120" name="Google Shape;120;p16"/>
          <p:cNvSpPr txBox="1"/>
          <p:nvPr/>
        </p:nvSpPr>
        <p:spPr>
          <a:xfrm>
            <a:off x="269557" y="715327"/>
            <a:ext cx="11667600" cy="8928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endParaRPr sz="2750">
              <a:latin typeface="Times New Roman"/>
              <a:ea typeface="Times New Roman"/>
              <a:cs typeface="Times New Roman"/>
              <a:sym typeface="Times New Roman"/>
            </a:endParaRPr>
          </a:p>
          <a:p>
            <a:pPr marL="0" marR="7620" lvl="0" indent="0" algn="l" rtl="0">
              <a:lnSpc>
                <a:spcPct val="150000"/>
              </a:lnSpc>
              <a:spcBef>
                <a:spcPts val="655"/>
              </a:spcBef>
              <a:spcAft>
                <a:spcPts val="0"/>
              </a:spcAft>
              <a:buNone/>
            </a:pPr>
            <a:endParaRPr sz="2400">
              <a:latin typeface="Times New Roman"/>
              <a:ea typeface="Times New Roman"/>
              <a:cs typeface="Times New Roman"/>
              <a:sym typeface="Times New Roman"/>
            </a:endParaRPr>
          </a:p>
        </p:txBody>
      </p:sp>
      <p:pic>
        <p:nvPicPr>
          <p:cNvPr id="121" name="Google Shape;121;p16"/>
          <p:cNvPicPr preferRelativeResize="0"/>
          <p:nvPr/>
        </p:nvPicPr>
        <p:blipFill>
          <a:blip r:embed="rId3">
            <a:alphaModFix/>
          </a:blip>
          <a:stretch>
            <a:fillRect/>
          </a:stretch>
        </p:blipFill>
        <p:spPr>
          <a:xfrm>
            <a:off x="3602455" y="715327"/>
            <a:ext cx="4568152" cy="54956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3111401" y="4450"/>
            <a:ext cx="67398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MODULES SPLIT-UP</a:t>
            </a:r>
            <a:endParaRPr dirty="0"/>
          </a:p>
        </p:txBody>
      </p:sp>
      <p:sp>
        <p:nvSpPr>
          <p:cNvPr id="127" name="Google Shape;127;p17"/>
          <p:cNvSpPr txBox="1">
            <a:spLocks noGrp="1"/>
          </p:cNvSpPr>
          <p:nvPr>
            <p:ph type="sldNum" idx="12"/>
          </p:nvPr>
        </p:nvSpPr>
        <p:spPr>
          <a:xfrm>
            <a:off x="358457" y="6457793"/>
            <a:ext cx="381000" cy="2772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11</a:t>
            </a:fld>
            <a:endParaRPr/>
          </a:p>
        </p:txBody>
      </p:sp>
      <p:sp>
        <p:nvSpPr>
          <p:cNvPr id="128" name="Google Shape;128;p17"/>
          <p:cNvSpPr txBox="1"/>
          <p:nvPr/>
        </p:nvSpPr>
        <p:spPr>
          <a:xfrm>
            <a:off x="372745" y="660848"/>
            <a:ext cx="11436300" cy="5033537"/>
          </a:xfrm>
          <a:prstGeom prst="rect">
            <a:avLst/>
          </a:prstGeom>
          <a:noFill/>
          <a:ln>
            <a:noFill/>
          </a:ln>
        </p:spPr>
        <p:txBody>
          <a:bodyPr spcFirstLastPara="1" wrap="square" lIns="0" tIns="13950" rIns="0" bIns="0" anchor="t" anchorCtr="0">
            <a:spAutoFit/>
          </a:bodyPr>
          <a:lstStyle/>
          <a:p>
            <a:pPr marL="76200" marR="6350" lvl="0" algn="just" rtl="0">
              <a:lnSpc>
                <a:spcPct val="150600"/>
              </a:lnSpc>
              <a:spcBef>
                <a:spcPts val="0"/>
              </a:spcBef>
              <a:spcAft>
                <a:spcPts val="0"/>
              </a:spcAft>
              <a:buSzPts val="2400"/>
            </a:pPr>
            <a:r>
              <a:rPr lang="en-US" sz="2400" b="1" u="sng" dirty="0">
                <a:latin typeface="Times New Roman"/>
                <a:ea typeface="Times New Roman"/>
                <a:cs typeface="Times New Roman"/>
                <a:sym typeface="Times New Roman"/>
              </a:rPr>
              <a:t>1. Patient Monitoring and Data Acquisition Module:</a:t>
            </a:r>
            <a:endParaRPr sz="2400" b="1" u="sng"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Components: Heart rate sensor, temperature sensor, blood oxygen (SpO2) sensor, microcontroller.</a:t>
            </a:r>
            <a:endParaRPr sz="2400"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Function: This module is responsible for the real-time acquisition of vital signs from the patient. It includes the sensors that measure heart rate, body temperature, and blood oxygen levels, as well as the microcontroller that processes the sensor data.</a:t>
            </a:r>
            <a:endParaRPr sz="2400" dirty="0">
              <a:latin typeface="Times New Roman"/>
              <a:ea typeface="Times New Roman"/>
              <a:cs typeface="Times New Roman"/>
              <a:sym typeface="Times New Roman"/>
            </a:endParaRPr>
          </a:p>
          <a:p>
            <a:pPr marL="355600" marR="6350" lvl="0" indent="-343535" algn="just" rtl="0">
              <a:lnSpc>
                <a:spcPct val="1506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Objective: To ensure accurate, continuous, and non-intrusive monitoring of patient vitals with minimal discomfort..</a:t>
            </a:r>
            <a:endParaRPr sz="2400" dirty="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3111401" y="4450"/>
            <a:ext cx="67398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MODULES SPLIT-UP</a:t>
            </a:r>
            <a:endParaRPr/>
          </a:p>
        </p:txBody>
      </p:sp>
      <p:sp>
        <p:nvSpPr>
          <p:cNvPr id="134" name="Google Shape;134;p18"/>
          <p:cNvSpPr txBox="1">
            <a:spLocks noGrp="1"/>
          </p:cNvSpPr>
          <p:nvPr>
            <p:ph type="sldNum" idx="12"/>
          </p:nvPr>
        </p:nvSpPr>
        <p:spPr>
          <a:xfrm>
            <a:off x="358457" y="6457793"/>
            <a:ext cx="381000" cy="2772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12</a:t>
            </a:fld>
            <a:endParaRPr/>
          </a:p>
        </p:txBody>
      </p:sp>
      <p:sp>
        <p:nvSpPr>
          <p:cNvPr id="135" name="Google Shape;135;p18"/>
          <p:cNvSpPr txBox="1"/>
          <p:nvPr/>
        </p:nvSpPr>
        <p:spPr>
          <a:xfrm>
            <a:off x="372745" y="660848"/>
            <a:ext cx="11436300" cy="5591254"/>
          </a:xfrm>
          <a:prstGeom prst="rect">
            <a:avLst/>
          </a:prstGeom>
          <a:noFill/>
          <a:ln>
            <a:noFill/>
          </a:ln>
        </p:spPr>
        <p:txBody>
          <a:bodyPr spcFirstLastPara="1" wrap="square" lIns="0" tIns="13950" rIns="0" bIns="0" anchor="t" anchorCtr="0">
            <a:spAutoFit/>
          </a:bodyPr>
          <a:lstStyle/>
          <a:p>
            <a:pPr marL="76200" marR="6350" lvl="0" algn="just" rtl="0">
              <a:lnSpc>
                <a:spcPct val="150600"/>
              </a:lnSpc>
              <a:spcBef>
                <a:spcPts val="0"/>
              </a:spcBef>
              <a:spcAft>
                <a:spcPts val="0"/>
              </a:spcAft>
              <a:buSzPts val="2400"/>
            </a:pPr>
            <a:r>
              <a:rPr lang="en-US" sz="2400" b="1" u="sng" dirty="0">
                <a:latin typeface="Times New Roman"/>
                <a:ea typeface="Times New Roman"/>
                <a:cs typeface="Times New Roman"/>
                <a:sym typeface="Times New Roman"/>
              </a:rPr>
              <a:t>2. Wireless Data Transmission and Central Monitoring Module:</a:t>
            </a:r>
            <a:endParaRPr sz="2400" b="1" u="sng"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Components: Wi-Fi transceiver, central server, data processing unit, user interface (UI).</a:t>
            </a:r>
            <a:endParaRPr sz="2400"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Function: This module handles the wireless transmission of vital signs data from the patient to a central monitoring station. It ensures that data is securely and reliably transmitted in real-time. The central server processes and displays this data on a user-friendly interface for healthcare professionals to monitor and respond to.</a:t>
            </a:r>
            <a:endParaRPr sz="2400" dirty="0">
              <a:latin typeface="Times New Roman"/>
              <a:ea typeface="Times New Roman"/>
              <a:cs typeface="Times New Roman"/>
              <a:sym typeface="Times New Roman"/>
            </a:endParaRPr>
          </a:p>
          <a:p>
            <a:pPr marL="355600" marR="6350" lvl="0" indent="-343535" algn="just" rtl="0">
              <a:lnSpc>
                <a:spcPct val="1506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	Objective: To provide seamless and secure communication between the patient and the central system, ensuring healthcare providers can monitor patients in real-time and receive alerts for any critical conditions.</a:t>
            </a:r>
            <a:endParaRPr sz="2400" dirty="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3111401" y="4450"/>
            <a:ext cx="67398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MODULES SPLIT-UP</a:t>
            </a:r>
            <a:endParaRPr/>
          </a:p>
        </p:txBody>
      </p:sp>
      <p:sp>
        <p:nvSpPr>
          <p:cNvPr id="141" name="Google Shape;141;p19"/>
          <p:cNvSpPr txBox="1">
            <a:spLocks noGrp="1"/>
          </p:cNvSpPr>
          <p:nvPr>
            <p:ph type="sldNum" idx="12"/>
          </p:nvPr>
        </p:nvSpPr>
        <p:spPr>
          <a:xfrm>
            <a:off x="358457" y="6457793"/>
            <a:ext cx="381000" cy="2772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13</a:t>
            </a:fld>
            <a:endParaRPr/>
          </a:p>
        </p:txBody>
      </p:sp>
      <p:sp>
        <p:nvSpPr>
          <p:cNvPr id="142" name="Google Shape;142;p19"/>
          <p:cNvSpPr txBox="1"/>
          <p:nvPr/>
        </p:nvSpPr>
        <p:spPr>
          <a:xfrm>
            <a:off x="372750" y="660850"/>
            <a:ext cx="11436300" cy="6148971"/>
          </a:xfrm>
          <a:prstGeom prst="rect">
            <a:avLst/>
          </a:prstGeom>
          <a:noFill/>
          <a:ln>
            <a:noFill/>
          </a:ln>
        </p:spPr>
        <p:txBody>
          <a:bodyPr spcFirstLastPara="1" wrap="square" lIns="0" tIns="13950" rIns="0" bIns="0" anchor="t" anchorCtr="0">
            <a:spAutoFit/>
          </a:bodyPr>
          <a:lstStyle/>
          <a:p>
            <a:pPr marL="76200" marR="6350" lvl="0" algn="just" rtl="0">
              <a:lnSpc>
                <a:spcPct val="150600"/>
              </a:lnSpc>
              <a:spcBef>
                <a:spcPts val="0"/>
              </a:spcBef>
              <a:spcAft>
                <a:spcPts val="0"/>
              </a:spcAft>
              <a:buSzPts val="2400"/>
            </a:pPr>
            <a:r>
              <a:rPr lang="en-US" sz="2400" b="1" u="sng" dirty="0">
                <a:latin typeface="Times New Roman"/>
                <a:ea typeface="Times New Roman"/>
                <a:cs typeface="Times New Roman"/>
                <a:sym typeface="Times New Roman"/>
              </a:rPr>
              <a:t>3. Data Management, Alerting, and Security Module:</a:t>
            </a:r>
            <a:endParaRPr sz="2400" b="1" u="sng"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Components: Database management system, alert algorithms, encryption protocols, cloud storage (optional).</a:t>
            </a:r>
            <a:endParaRPr sz="2400"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Function: This module is responsible for storing, managing, and securing the collected data. It includes generating alerts and notifications based on abnormal readings and ensuring data privacy through encryption and secure protocols. It also manages long-term storage, allowing historical data retrieval and compliance with healthcare data regulations.</a:t>
            </a:r>
            <a:endParaRPr sz="2400"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Objective: To ensure that patient data is stored securely, alerts are generated promptly for critical conditions.</a:t>
            </a:r>
            <a:endParaRPr sz="2400" dirty="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3111401" y="4450"/>
            <a:ext cx="67398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ALGORITHM USED</a:t>
            </a:r>
            <a:endParaRPr dirty="0"/>
          </a:p>
        </p:txBody>
      </p:sp>
      <p:sp>
        <p:nvSpPr>
          <p:cNvPr id="148" name="Google Shape;148;p20"/>
          <p:cNvSpPr txBox="1">
            <a:spLocks noGrp="1"/>
          </p:cNvSpPr>
          <p:nvPr>
            <p:ph type="sldNum" idx="12"/>
          </p:nvPr>
        </p:nvSpPr>
        <p:spPr>
          <a:xfrm>
            <a:off x="358457" y="6457793"/>
            <a:ext cx="381000" cy="2772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14</a:t>
            </a:fld>
            <a:endParaRPr/>
          </a:p>
        </p:txBody>
      </p:sp>
      <p:sp>
        <p:nvSpPr>
          <p:cNvPr id="149" name="Google Shape;149;p20"/>
          <p:cNvSpPr txBox="1"/>
          <p:nvPr/>
        </p:nvSpPr>
        <p:spPr>
          <a:xfrm>
            <a:off x="372745" y="660848"/>
            <a:ext cx="11436300" cy="5946900"/>
          </a:xfrm>
          <a:prstGeom prst="rect">
            <a:avLst/>
          </a:prstGeom>
          <a:noFill/>
          <a:ln>
            <a:noFill/>
          </a:ln>
        </p:spPr>
        <p:txBody>
          <a:bodyPr spcFirstLastPara="1" wrap="square" lIns="0" tIns="13950" rIns="0" bIns="0" anchor="t" anchorCtr="0">
            <a:spAutoFit/>
          </a:bodyPr>
          <a:lstStyle/>
          <a:p>
            <a:pPr marL="355600" marR="6350" lvl="0" indent="-343535" algn="just" rtl="0">
              <a:lnSpc>
                <a:spcPct val="1506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MQTT (Message Queuing Telemetry Transport) Protocol: An efficient lightweight messaging protocol designed for small sensors and mobile devices, ensuring reliable data transmission in IoT systems.</a:t>
            </a:r>
            <a:endParaRPr sz="2400">
              <a:latin typeface="Times New Roman"/>
              <a:ea typeface="Times New Roman"/>
              <a:cs typeface="Times New Roman"/>
              <a:sym typeface="Times New Roman"/>
            </a:endParaRPr>
          </a:p>
          <a:p>
            <a:pPr marL="355600" marR="6350" lvl="0" indent="-343535" algn="just" rtl="0">
              <a:lnSpc>
                <a:spcPct val="1506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Publish-Subscribe Model: Unlike the traditional request-response model, MQTT uses a publish-subscribe architecture, where devices (publishers) send messages on a specific topic, and other devices (subscribers) receive messages on topics they are interested in. This model decouples the sender and receiver, which makes the system more flexible and scalable.</a:t>
            </a:r>
            <a:endParaRPr sz="2400">
              <a:latin typeface="Times New Roman"/>
              <a:ea typeface="Times New Roman"/>
              <a:cs typeface="Times New Roman"/>
              <a:sym typeface="Times New Roman"/>
            </a:endParaRPr>
          </a:p>
          <a:p>
            <a:pPr marL="355600" marR="6350" lvl="0" indent="-343535" algn="just" rtl="0">
              <a:lnSpc>
                <a:spcPct val="1506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Lightweight: MQTT has a very small code footprint and minimal network bandwidth usage, making it ideal for environments with limited resources, IoT devices.</a:t>
            </a:r>
            <a:endParaRPr sz="240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111401" y="4450"/>
            <a:ext cx="67398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SYSTEM REQUIREMENTS</a:t>
            </a:r>
            <a:endParaRPr/>
          </a:p>
        </p:txBody>
      </p:sp>
      <p:sp>
        <p:nvSpPr>
          <p:cNvPr id="155" name="Google Shape;155;p21"/>
          <p:cNvSpPr txBox="1">
            <a:spLocks noGrp="1"/>
          </p:cNvSpPr>
          <p:nvPr>
            <p:ph type="sldNum" idx="12"/>
          </p:nvPr>
        </p:nvSpPr>
        <p:spPr>
          <a:xfrm>
            <a:off x="358457" y="6457793"/>
            <a:ext cx="381000" cy="2772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15</a:t>
            </a:fld>
            <a:endParaRPr/>
          </a:p>
        </p:txBody>
      </p:sp>
      <p:sp>
        <p:nvSpPr>
          <p:cNvPr id="156" name="Google Shape;156;p21"/>
          <p:cNvSpPr txBox="1"/>
          <p:nvPr/>
        </p:nvSpPr>
        <p:spPr>
          <a:xfrm>
            <a:off x="372745" y="660848"/>
            <a:ext cx="11436300" cy="3453233"/>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b="1" u="sng" dirty="0">
                <a:latin typeface="Times New Roman"/>
                <a:ea typeface="Times New Roman"/>
                <a:cs typeface="Times New Roman"/>
                <a:sym typeface="Times New Roman"/>
              </a:rPr>
              <a:t>Hardware Requirements:</a:t>
            </a:r>
            <a:endParaRPr sz="2400" b="1" u="sng"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Times New Roman"/>
              <a:buChar char="❖"/>
            </a:pPr>
            <a:r>
              <a:rPr lang="en-US" sz="2000" dirty="0">
                <a:latin typeface="Times New Roman"/>
                <a:ea typeface="Times New Roman"/>
                <a:cs typeface="Times New Roman"/>
                <a:sym typeface="Times New Roman"/>
              </a:rPr>
              <a:t>Heart Beat sensor</a:t>
            </a:r>
            <a:endParaRPr sz="2000"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Times New Roman"/>
              <a:buChar char="❖"/>
            </a:pPr>
            <a:r>
              <a:rPr lang="en-US" sz="2000">
                <a:latin typeface="Times New Roman"/>
                <a:ea typeface="Times New Roman"/>
                <a:cs typeface="Times New Roman"/>
                <a:sym typeface="Times New Roman"/>
              </a:rPr>
              <a:t>Temperature Sensor</a:t>
            </a:r>
            <a:endParaRPr sz="2000"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Times New Roman"/>
              <a:buChar char="❖"/>
            </a:pPr>
            <a:r>
              <a:rPr lang="en-US" sz="2000" dirty="0">
                <a:latin typeface="Times New Roman"/>
                <a:ea typeface="Times New Roman"/>
                <a:cs typeface="Times New Roman"/>
                <a:sym typeface="Times New Roman"/>
              </a:rPr>
              <a:t>ESP8266</a:t>
            </a:r>
            <a:endParaRPr sz="2000"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Times New Roman"/>
              <a:buChar char="❖"/>
            </a:pPr>
            <a:r>
              <a:rPr lang="en-US" sz="2000" dirty="0">
                <a:latin typeface="Times New Roman"/>
                <a:ea typeface="Times New Roman"/>
                <a:cs typeface="Times New Roman"/>
                <a:sym typeface="Times New Roman"/>
              </a:rPr>
              <a:t>Microcontroller </a:t>
            </a:r>
            <a:endParaRPr sz="2000" dirty="0">
              <a:latin typeface="Times New Roman"/>
              <a:ea typeface="Times New Roman"/>
              <a:cs typeface="Times New Roman"/>
              <a:sym typeface="Times New Roman"/>
            </a:endParaRPr>
          </a:p>
          <a:p>
            <a:pPr marL="457200" marR="6350" lvl="0" indent="-381000" algn="just" rtl="0">
              <a:lnSpc>
                <a:spcPct val="150600"/>
              </a:lnSpc>
              <a:spcBef>
                <a:spcPts val="0"/>
              </a:spcBef>
              <a:spcAft>
                <a:spcPts val="0"/>
              </a:spcAft>
              <a:buSzPts val="2400"/>
              <a:buFont typeface="Times New Roman"/>
              <a:buChar char="❖"/>
            </a:pPr>
            <a:r>
              <a:rPr lang="en-US" sz="2000" dirty="0">
                <a:latin typeface="Times New Roman"/>
                <a:ea typeface="Times New Roman"/>
                <a:cs typeface="Times New Roman"/>
                <a:sym typeface="Times New Roman"/>
              </a:rPr>
              <a:t>Power Supply</a:t>
            </a:r>
            <a:endParaRPr sz="2000" dirty="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0C0DBD29-AA0C-C298-84D8-DF936977A4A0}"/>
              </a:ext>
            </a:extLst>
          </p:cNvPr>
          <p:cNvSpPr txBox="1"/>
          <p:nvPr/>
        </p:nvSpPr>
        <p:spPr>
          <a:xfrm>
            <a:off x="235974" y="3931398"/>
            <a:ext cx="6096000" cy="1988173"/>
          </a:xfrm>
          <a:prstGeom prst="rect">
            <a:avLst/>
          </a:prstGeom>
          <a:noFill/>
        </p:spPr>
        <p:txBody>
          <a:bodyPr wrap="square">
            <a:spAutoFit/>
          </a:bodyPr>
          <a:lstStyle/>
          <a:p>
            <a:pPr marL="457200" marR="6350" lvl="0" indent="0" algn="just" rtl="0">
              <a:lnSpc>
                <a:spcPct val="150600"/>
              </a:lnSpc>
              <a:spcBef>
                <a:spcPts val="0"/>
              </a:spcBef>
              <a:spcAft>
                <a:spcPts val="0"/>
              </a:spcAft>
              <a:buNone/>
            </a:pPr>
            <a:r>
              <a:rPr lang="en-US" sz="2400" b="1" u="sng" dirty="0">
                <a:latin typeface="Times New Roman"/>
                <a:ea typeface="Times New Roman"/>
                <a:cs typeface="Times New Roman"/>
                <a:sym typeface="Times New Roman"/>
              </a:rPr>
              <a:t>Software Requirements:</a:t>
            </a:r>
          </a:p>
          <a:p>
            <a:pPr marL="457200" marR="6350" lvl="0" indent="-381000" algn="just" rtl="0">
              <a:lnSpc>
                <a:spcPct val="150600"/>
              </a:lnSpc>
              <a:spcBef>
                <a:spcPts val="0"/>
              </a:spcBef>
              <a:spcAft>
                <a:spcPts val="0"/>
              </a:spcAft>
              <a:buSzPts val="2400"/>
              <a:buFont typeface="Times New Roman"/>
              <a:buChar char="❖"/>
            </a:pPr>
            <a:r>
              <a:rPr lang="en-US" sz="2000" dirty="0">
                <a:latin typeface="Times New Roman"/>
                <a:ea typeface="Times New Roman"/>
                <a:cs typeface="Times New Roman"/>
                <a:sym typeface="Times New Roman"/>
              </a:rPr>
              <a:t>Arduino IDE</a:t>
            </a:r>
          </a:p>
          <a:p>
            <a:pPr marL="457200" marR="6350" lvl="0" indent="-381000" algn="just" rtl="0">
              <a:lnSpc>
                <a:spcPct val="150600"/>
              </a:lnSpc>
              <a:spcBef>
                <a:spcPts val="0"/>
              </a:spcBef>
              <a:spcAft>
                <a:spcPts val="0"/>
              </a:spcAft>
              <a:buSzPts val="2400"/>
              <a:buFont typeface="Times New Roman"/>
              <a:buChar char="❖"/>
            </a:pPr>
            <a:r>
              <a:rPr lang="en-US" sz="2000" dirty="0">
                <a:latin typeface="Times New Roman"/>
                <a:ea typeface="Times New Roman"/>
                <a:cs typeface="Times New Roman"/>
                <a:sym typeface="Times New Roman"/>
              </a:rPr>
              <a:t>Embedded C</a:t>
            </a:r>
          </a:p>
          <a:p>
            <a:pPr marL="457200" marR="6350" lvl="0" indent="-381000" algn="just" rtl="0">
              <a:lnSpc>
                <a:spcPct val="150600"/>
              </a:lnSpc>
              <a:spcBef>
                <a:spcPts val="0"/>
              </a:spcBef>
              <a:spcAft>
                <a:spcPts val="0"/>
              </a:spcAft>
              <a:buSzPts val="2400"/>
              <a:buFont typeface="Times New Roman"/>
              <a:buChar char="❖"/>
            </a:pPr>
            <a:r>
              <a:rPr lang="en-US" sz="2000" dirty="0">
                <a:latin typeface="Times New Roman"/>
                <a:ea typeface="Times New Roman"/>
                <a:cs typeface="Times New Roman"/>
                <a:sym typeface="Times New Roman"/>
              </a:rPr>
              <a:t>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3060224" y="-5350"/>
            <a:ext cx="6071552"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CODE IMPLEMENTATION </a:t>
            </a:r>
            <a:endParaRPr dirty="0"/>
          </a:p>
        </p:txBody>
      </p:sp>
      <p:sp>
        <p:nvSpPr>
          <p:cNvPr id="169" name="Google Shape;169;p23"/>
          <p:cNvSpPr txBox="1">
            <a:spLocks noGrp="1"/>
          </p:cNvSpPr>
          <p:nvPr>
            <p:ph type="sldNum" idx="12"/>
          </p:nvPr>
        </p:nvSpPr>
        <p:spPr>
          <a:xfrm>
            <a:off x="358457" y="6457793"/>
            <a:ext cx="381000" cy="2772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16</a:t>
            </a:fld>
            <a:endParaRPr/>
          </a:p>
        </p:txBody>
      </p:sp>
      <p:sp>
        <p:nvSpPr>
          <p:cNvPr id="170" name="Google Shape;170;p23"/>
          <p:cNvSpPr txBox="1"/>
          <p:nvPr/>
        </p:nvSpPr>
        <p:spPr>
          <a:xfrm>
            <a:off x="372750" y="660850"/>
            <a:ext cx="7045200" cy="939900"/>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a:latin typeface="Times New Roman"/>
              <a:ea typeface="Times New Roman"/>
              <a:cs typeface="Times New Roman"/>
              <a:sym typeface="Times New Roman"/>
            </a:endParaRPr>
          </a:p>
        </p:txBody>
      </p:sp>
      <p:sp>
        <p:nvSpPr>
          <p:cNvPr id="171" name="Google Shape;171;p23"/>
          <p:cNvSpPr txBox="1"/>
          <p:nvPr/>
        </p:nvSpPr>
        <p:spPr>
          <a:xfrm>
            <a:off x="3475050" y="3224850"/>
            <a:ext cx="7045200" cy="939900"/>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a:latin typeface="Times New Roman"/>
              <a:ea typeface="Times New Roman"/>
              <a:cs typeface="Times New Roman"/>
              <a:sym typeface="Times New Roman"/>
            </a:endParaRPr>
          </a:p>
        </p:txBody>
      </p:sp>
      <p:sp>
        <p:nvSpPr>
          <p:cNvPr id="172" name="Google Shape;172;p23"/>
          <p:cNvSpPr txBox="1"/>
          <p:nvPr/>
        </p:nvSpPr>
        <p:spPr>
          <a:xfrm>
            <a:off x="516050" y="922600"/>
            <a:ext cx="3941100" cy="939900"/>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dirty="0">
                <a:latin typeface="Times New Roman"/>
                <a:ea typeface="Times New Roman"/>
                <a:cs typeface="Times New Roman"/>
                <a:sym typeface="Times New Roman"/>
              </a:rPr>
              <a:t>.</a:t>
            </a:r>
          </a:p>
          <a:p>
            <a:pPr marL="457200" marR="6350" lvl="0" indent="0" algn="just" rtl="0">
              <a:lnSpc>
                <a:spcPct val="150600"/>
              </a:lnSpc>
              <a:spcBef>
                <a:spcPts val="0"/>
              </a:spcBef>
              <a:spcAft>
                <a:spcPts val="0"/>
              </a:spcAft>
              <a:buNone/>
            </a:pPr>
            <a:endParaRPr lang="en-US" sz="2400" dirty="0">
              <a:latin typeface="Times New Roman"/>
              <a:ea typeface="Times New Roman"/>
              <a:cs typeface="Times New Roman"/>
              <a:sym typeface="Times New Roman"/>
            </a:endParaRPr>
          </a:p>
        </p:txBody>
      </p:sp>
      <p:sp>
        <p:nvSpPr>
          <p:cNvPr id="173" name="Google Shape;173;p23"/>
          <p:cNvSpPr txBox="1"/>
          <p:nvPr/>
        </p:nvSpPr>
        <p:spPr>
          <a:xfrm>
            <a:off x="390224" y="465799"/>
            <a:ext cx="5806200" cy="5954174"/>
          </a:xfrm>
          <a:prstGeom prst="rect">
            <a:avLst/>
          </a:prstGeom>
          <a:noFill/>
          <a:ln>
            <a:noFill/>
          </a:ln>
        </p:spPr>
        <p:txBody>
          <a:bodyPr spcFirstLastPara="1" wrap="square" lIns="0" tIns="13950" rIns="0" bIns="0" anchor="t" anchorCtr="0">
            <a:spAutoFit/>
          </a:bodyPr>
          <a:lstStyle/>
          <a:p>
            <a:pPr marL="0" lvl="0" indent="0" algn="l" rtl="0">
              <a:spcBef>
                <a:spcPts val="0"/>
              </a:spcBef>
              <a:spcAft>
                <a:spcPts val="0"/>
              </a:spcAft>
              <a:buNone/>
            </a:pPr>
            <a:endParaRPr lang="en-IN"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#include &lt;ESP8266WiFi.h&gt;</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#include &lt;</a:t>
            </a:r>
            <a:r>
              <a:rPr lang="en-IN" sz="1200" dirty="0" err="1">
                <a:latin typeface="Times New Roman" panose="02020603050405020304" pitchFamily="18" charset="0"/>
                <a:cs typeface="Times New Roman" panose="02020603050405020304" pitchFamily="18" charset="0"/>
              </a:rPr>
              <a:t>DHT.h</a:t>
            </a:r>
            <a:r>
              <a:rPr lang="en-IN" sz="1200" dirty="0">
                <a:latin typeface="Times New Roman" panose="02020603050405020304" pitchFamily="18" charset="0"/>
                <a:cs typeface="Times New Roman" panose="02020603050405020304" pitchFamily="18" charset="0"/>
              </a:rPr>
              <a:t>&gt;</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#include &lt;</a:t>
            </a:r>
            <a:r>
              <a:rPr lang="en-IN" sz="1200" dirty="0" err="1">
                <a:latin typeface="Times New Roman" panose="02020603050405020304" pitchFamily="18" charset="0"/>
                <a:cs typeface="Times New Roman" panose="02020603050405020304" pitchFamily="18" charset="0"/>
              </a:rPr>
              <a:t>WiFiClientSecure.h</a:t>
            </a:r>
            <a:r>
              <a:rPr lang="en-IN" sz="1200" dirty="0">
                <a:latin typeface="Times New Roman" panose="02020603050405020304" pitchFamily="18" charset="0"/>
                <a:cs typeface="Times New Roman" panose="02020603050405020304" pitchFamily="18" charset="0"/>
              </a:rPr>
              <a:t>&gt;</a:t>
            </a:r>
          </a:p>
          <a:p>
            <a:pPr marL="0" lvl="0" indent="0" algn="l" rtl="0">
              <a:spcBef>
                <a:spcPts val="0"/>
              </a:spcBef>
              <a:spcAft>
                <a:spcPts val="0"/>
              </a:spcAft>
              <a:buNone/>
            </a:pPr>
            <a:endParaRPr lang="en-IN"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#define DHTPIN 4          // Pin where the DHT sensor is connected</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#define DHTTYPE DHT11     // Change to DHT22 if you're using that</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#define LDRPIN A0         // Pin where the LDR is connected</a:t>
            </a:r>
          </a:p>
          <a:p>
            <a:pPr marL="0" lvl="0" indent="0" algn="l" rtl="0">
              <a:spcBef>
                <a:spcPts val="0"/>
              </a:spcBef>
              <a:spcAft>
                <a:spcPts val="0"/>
              </a:spcAft>
              <a:buNone/>
            </a:pPr>
            <a:endParaRPr lang="en-IN"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200" dirty="0" err="1">
                <a:latin typeface="Times New Roman" panose="02020603050405020304" pitchFamily="18" charset="0"/>
                <a:cs typeface="Times New Roman" panose="02020603050405020304" pitchFamily="18" charset="0"/>
              </a:rPr>
              <a:t>const</a:t>
            </a:r>
            <a:r>
              <a:rPr lang="en-IN" sz="1200" dirty="0">
                <a:latin typeface="Times New Roman" panose="02020603050405020304" pitchFamily="18" charset="0"/>
                <a:cs typeface="Times New Roman" panose="02020603050405020304" pitchFamily="18" charset="0"/>
              </a:rPr>
              <a:t> char* </a:t>
            </a:r>
            <a:r>
              <a:rPr lang="en-IN" sz="1200" dirty="0" err="1">
                <a:latin typeface="Times New Roman" panose="02020603050405020304" pitchFamily="18" charset="0"/>
                <a:cs typeface="Times New Roman" panose="02020603050405020304" pitchFamily="18" charset="0"/>
              </a:rPr>
              <a:t>ssid</a:t>
            </a:r>
            <a:r>
              <a:rPr lang="en-IN" sz="1200" dirty="0">
                <a:latin typeface="Times New Roman" panose="02020603050405020304" pitchFamily="18" charset="0"/>
                <a:cs typeface="Times New Roman" panose="02020603050405020304" pitchFamily="18" charset="0"/>
              </a:rPr>
              <a:t> = "Shahisha073";                // Replace with your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SSID</a:t>
            </a:r>
          </a:p>
          <a:p>
            <a:pPr marL="0" lvl="0" indent="0" algn="l" rtl="0">
              <a:spcBef>
                <a:spcPts val="0"/>
              </a:spcBef>
              <a:spcAft>
                <a:spcPts val="0"/>
              </a:spcAft>
              <a:buNone/>
            </a:pPr>
            <a:r>
              <a:rPr lang="en-IN" sz="1200" dirty="0" err="1">
                <a:latin typeface="Times New Roman" panose="02020603050405020304" pitchFamily="18" charset="0"/>
                <a:cs typeface="Times New Roman" panose="02020603050405020304" pitchFamily="18" charset="0"/>
              </a:rPr>
              <a:t>const</a:t>
            </a:r>
            <a:r>
              <a:rPr lang="en-IN" sz="1200" dirty="0">
                <a:latin typeface="Times New Roman" panose="02020603050405020304" pitchFamily="18" charset="0"/>
                <a:cs typeface="Times New Roman" panose="02020603050405020304" pitchFamily="18" charset="0"/>
              </a:rPr>
              <a:t> char* password = "shahira7";       //kindly enter your pass check </a:t>
            </a:r>
            <a:r>
              <a:rPr lang="en-IN" sz="1200" dirty="0" err="1">
                <a:latin typeface="Times New Roman" panose="02020603050405020304" pitchFamily="18" charset="0"/>
                <a:cs typeface="Times New Roman" panose="02020603050405020304" pitchFamily="18" charset="0"/>
              </a:rPr>
              <a:t>ssid</a:t>
            </a:r>
            <a:r>
              <a:rPr lang="en-IN" sz="1200" dirty="0">
                <a:latin typeface="Times New Roman" panose="02020603050405020304" pitchFamily="18" charset="0"/>
                <a:cs typeface="Times New Roman" panose="02020603050405020304" pitchFamily="18" charset="0"/>
              </a:rPr>
              <a:t> and pass  is correct is it </a:t>
            </a:r>
            <a:r>
              <a:rPr lang="en-IN" sz="1200" dirty="0" err="1">
                <a:latin typeface="Times New Roman" panose="02020603050405020304" pitchFamily="18" charset="0"/>
                <a:cs typeface="Times New Roman" panose="02020603050405020304" pitchFamily="18" charset="0"/>
              </a:rPr>
              <a:t>corrtct</a:t>
            </a:r>
            <a:r>
              <a:rPr lang="en-IN" sz="12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//yes correct</a:t>
            </a:r>
          </a:p>
          <a:p>
            <a:pPr marL="0" lvl="0" indent="0" algn="l" rtl="0">
              <a:spcBef>
                <a:spcPts val="0"/>
              </a:spcBef>
              <a:spcAft>
                <a:spcPts val="0"/>
              </a:spcAft>
              <a:buNone/>
            </a:pPr>
            <a:r>
              <a:rPr lang="en-IN" sz="1200" dirty="0" err="1">
                <a:latin typeface="Times New Roman" panose="02020603050405020304" pitchFamily="18" charset="0"/>
                <a:cs typeface="Times New Roman" panose="02020603050405020304" pitchFamily="18" charset="0"/>
              </a:rPr>
              <a:t>const</a:t>
            </a:r>
            <a:r>
              <a:rPr lang="en-IN" sz="1200" dirty="0">
                <a:latin typeface="Times New Roman" panose="02020603050405020304" pitchFamily="18" charset="0"/>
                <a:cs typeface="Times New Roman" panose="02020603050405020304" pitchFamily="18" charset="0"/>
              </a:rPr>
              <a:t> char* </a:t>
            </a:r>
            <a:r>
              <a:rPr lang="en-IN" sz="1200" dirty="0" err="1">
                <a:latin typeface="Times New Roman" panose="02020603050405020304" pitchFamily="18" charset="0"/>
                <a:cs typeface="Times New Roman" panose="02020603050405020304" pitchFamily="18" charset="0"/>
              </a:rPr>
              <a:t>serverUrl</a:t>
            </a:r>
            <a:r>
              <a:rPr lang="en-IN" sz="1200" dirty="0">
                <a:latin typeface="Times New Roman" panose="02020603050405020304" pitchFamily="18" charset="0"/>
                <a:cs typeface="Times New Roman" panose="02020603050405020304" pitchFamily="18" charset="0"/>
              </a:rPr>
              <a:t> = "iot.pythonanywhere.com"; // Your API endpoint without "https://"</a:t>
            </a:r>
          </a:p>
          <a:p>
            <a:pPr marL="0" lvl="0" indent="0" algn="l" rtl="0">
              <a:spcBef>
                <a:spcPts val="0"/>
              </a:spcBef>
              <a:spcAft>
                <a:spcPts val="0"/>
              </a:spcAft>
              <a:buNone/>
            </a:pPr>
            <a:endParaRPr lang="en-IN"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Create a DHT object</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DHT </a:t>
            </a:r>
            <a:r>
              <a:rPr lang="en-IN" sz="1200" dirty="0" err="1">
                <a:latin typeface="Times New Roman" panose="02020603050405020304" pitchFamily="18" charset="0"/>
                <a:cs typeface="Times New Roman" panose="02020603050405020304" pitchFamily="18" charset="0"/>
              </a:rPr>
              <a:t>dht</a:t>
            </a:r>
            <a:r>
              <a:rPr lang="en-IN" sz="1200" dirty="0">
                <a:latin typeface="Times New Roman" panose="02020603050405020304" pitchFamily="18" charset="0"/>
                <a:cs typeface="Times New Roman" panose="02020603050405020304" pitchFamily="18" charset="0"/>
              </a:rPr>
              <a:t>(DHTPIN, DHTTYPE);</a:t>
            </a:r>
          </a:p>
          <a:p>
            <a:pPr marL="0" lvl="0" indent="0" algn="l" rtl="0">
              <a:spcBef>
                <a:spcPts val="0"/>
              </a:spcBef>
              <a:spcAft>
                <a:spcPts val="0"/>
              </a:spcAft>
              <a:buNone/>
            </a:pPr>
            <a:endParaRPr lang="en-IN"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void setup() {</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Serial.begin</a:t>
            </a:r>
            <a:r>
              <a:rPr lang="en-IN" sz="1200" dirty="0">
                <a:latin typeface="Times New Roman" panose="02020603050405020304" pitchFamily="18" charset="0"/>
                <a:cs typeface="Times New Roman" panose="02020603050405020304" pitchFamily="18" charset="0"/>
              </a:rPr>
              <a:t>(115200);</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dht.begin</a:t>
            </a:r>
            <a:r>
              <a:rPr lang="en-IN" sz="12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 Connect to </a:t>
            </a:r>
            <a:r>
              <a:rPr lang="en-IN" sz="1200" dirty="0" err="1">
                <a:latin typeface="Times New Roman" panose="02020603050405020304" pitchFamily="18" charset="0"/>
                <a:cs typeface="Times New Roman" panose="02020603050405020304" pitchFamily="18" charset="0"/>
              </a:rPr>
              <a:t>WiFi</a:t>
            </a:r>
            <a:endParaRPr lang="en-IN"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WiFi.begin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ssid</a:t>
            </a:r>
            <a:r>
              <a:rPr lang="en-IN" sz="1200" dirty="0">
                <a:latin typeface="Times New Roman" panose="02020603050405020304" pitchFamily="18" charset="0"/>
                <a:cs typeface="Times New Roman" panose="02020603050405020304" pitchFamily="18" charset="0"/>
              </a:rPr>
              <a:t>, password);</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while (</a:t>
            </a:r>
            <a:r>
              <a:rPr lang="en-IN" sz="1200" dirty="0" err="1">
                <a:latin typeface="Times New Roman" panose="02020603050405020304" pitchFamily="18" charset="0"/>
                <a:cs typeface="Times New Roman" panose="02020603050405020304" pitchFamily="18" charset="0"/>
              </a:rPr>
              <a:t>WiFi.status</a:t>
            </a:r>
            <a:r>
              <a:rPr lang="en-IN" sz="1200" dirty="0">
                <a:latin typeface="Times New Roman" panose="02020603050405020304" pitchFamily="18" charset="0"/>
                <a:cs typeface="Times New Roman" panose="02020603050405020304" pitchFamily="18" charset="0"/>
              </a:rPr>
              <a:t>() != WL_CONNECTED) {</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delay(500);</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Serial.print</a:t>
            </a:r>
            <a:r>
              <a:rPr lang="en-IN" sz="12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Serial.println</a:t>
            </a:r>
            <a:r>
              <a:rPr lang="en-IN" sz="1200" dirty="0">
                <a:latin typeface="Times New Roman" panose="02020603050405020304" pitchFamily="18" charset="0"/>
                <a:cs typeface="Times New Roman" panose="02020603050405020304" pitchFamily="18" charset="0"/>
              </a:rPr>
              <a:t>("Connected to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2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lang="en-IN"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200" dirty="0">
              <a:latin typeface="Times New Roman" panose="02020603050405020304" pitchFamily="18" charset="0"/>
              <a:cs typeface="Times New Roman" panose="02020603050405020304" pitchFamily="18" charset="0"/>
            </a:endParaRPr>
          </a:p>
        </p:txBody>
      </p:sp>
      <p:sp>
        <p:nvSpPr>
          <p:cNvPr id="174" name="Google Shape;174;p23"/>
          <p:cNvSpPr txBox="1"/>
          <p:nvPr/>
        </p:nvSpPr>
        <p:spPr>
          <a:xfrm>
            <a:off x="6461776" y="1085818"/>
            <a:ext cx="5340000" cy="42780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void loop() {</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 Read temperature and humidity</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float temperature = </a:t>
            </a:r>
            <a:r>
              <a:rPr lang="en-IN" dirty="0" err="1">
                <a:solidFill>
                  <a:schemeClr val="dk1"/>
                </a:solidFill>
                <a:latin typeface="Times New Roman"/>
                <a:ea typeface="Times New Roman"/>
                <a:cs typeface="Times New Roman"/>
                <a:sym typeface="Times New Roman"/>
              </a:rPr>
              <a:t>dht.readTemperature</a:t>
            </a:r>
            <a:r>
              <a:rPr lang="en-IN" dirty="0">
                <a:solidFill>
                  <a:schemeClr val="dk1"/>
                </a:solidFill>
                <a:latin typeface="Times New Roman"/>
                <a:ea typeface="Times New Roman"/>
                <a:cs typeface="Times New Roman"/>
                <a:sym typeface="Times New Roman"/>
              </a:rPr>
              <a:t>();</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float humidity = </a:t>
            </a:r>
            <a:r>
              <a:rPr lang="en-IN" dirty="0" err="1">
                <a:solidFill>
                  <a:schemeClr val="dk1"/>
                </a:solidFill>
                <a:latin typeface="Times New Roman"/>
                <a:ea typeface="Times New Roman"/>
                <a:cs typeface="Times New Roman"/>
                <a:sym typeface="Times New Roman"/>
              </a:rPr>
              <a:t>dht.readHumidity</a:t>
            </a:r>
            <a:r>
              <a:rPr lang="en-IN" dirty="0">
                <a:solidFill>
                  <a:schemeClr val="dk1"/>
                </a:solidFill>
                <a:latin typeface="Times New Roman"/>
                <a:ea typeface="Times New Roman"/>
                <a:cs typeface="Times New Roman"/>
                <a:sym typeface="Times New Roman"/>
              </a:rPr>
              <a:t>();</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 Read LDR value</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int </a:t>
            </a:r>
            <a:r>
              <a:rPr lang="en-IN" dirty="0" err="1">
                <a:solidFill>
                  <a:schemeClr val="dk1"/>
                </a:solidFill>
                <a:latin typeface="Times New Roman"/>
                <a:ea typeface="Times New Roman"/>
                <a:cs typeface="Times New Roman"/>
                <a:sym typeface="Times New Roman"/>
              </a:rPr>
              <a:t>ldrValue</a:t>
            </a:r>
            <a:r>
              <a:rPr lang="en-IN" dirty="0">
                <a:solidFill>
                  <a:schemeClr val="dk1"/>
                </a:solidFill>
                <a:latin typeface="Times New Roman"/>
                <a:ea typeface="Times New Roman"/>
                <a:cs typeface="Times New Roman"/>
                <a:sym typeface="Times New Roman"/>
              </a:rPr>
              <a:t> = </a:t>
            </a:r>
            <a:r>
              <a:rPr lang="en-IN" dirty="0" err="1">
                <a:solidFill>
                  <a:schemeClr val="dk1"/>
                </a:solidFill>
                <a:latin typeface="Times New Roman"/>
                <a:ea typeface="Times New Roman"/>
                <a:cs typeface="Times New Roman"/>
                <a:sym typeface="Times New Roman"/>
              </a:rPr>
              <a:t>analogRead</a:t>
            </a:r>
            <a:r>
              <a:rPr lang="en-IN" dirty="0">
                <a:solidFill>
                  <a:schemeClr val="dk1"/>
                </a:solidFill>
                <a:latin typeface="Times New Roman"/>
                <a:ea typeface="Times New Roman"/>
                <a:cs typeface="Times New Roman"/>
                <a:sym typeface="Times New Roman"/>
              </a:rPr>
              <a:t>(LDRPIN);</a:t>
            </a:r>
          </a:p>
          <a:p>
            <a:pPr marL="0" lvl="0" indent="0" algn="l" rtl="0">
              <a:spcBef>
                <a:spcPts val="0"/>
              </a:spcBef>
              <a:spcAft>
                <a:spcPts val="0"/>
              </a:spcAft>
              <a:buClr>
                <a:schemeClr val="dk1"/>
              </a:buClr>
              <a:buSzPts val="1100"/>
              <a:buFont typeface="Arial"/>
              <a:buNone/>
            </a:pPr>
            <a:endParaRPr lang="en-IN"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 Check if any reads failed</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if (</a:t>
            </a:r>
            <a:r>
              <a:rPr lang="en-IN" dirty="0" err="1">
                <a:solidFill>
                  <a:schemeClr val="dk1"/>
                </a:solidFill>
                <a:latin typeface="Times New Roman"/>
                <a:ea typeface="Times New Roman"/>
                <a:cs typeface="Times New Roman"/>
                <a:sym typeface="Times New Roman"/>
              </a:rPr>
              <a:t>isnan</a:t>
            </a:r>
            <a:r>
              <a:rPr lang="en-IN" dirty="0">
                <a:solidFill>
                  <a:schemeClr val="dk1"/>
                </a:solidFill>
                <a:latin typeface="Times New Roman"/>
                <a:ea typeface="Times New Roman"/>
                <a:cs typeface="Times New Roman"/>
                <a:sym typeface="Times New Roman"/>
              </a:rPr>
              <a:t>(temperature) || </a:t>
            </a:r>
            <a:r>
              <a:rPr lang="en-IN" dirty="0" err="1">
                <a:solidFill>
                  <a:schemeClr val="dk1"/>
                </a:solidFill>
                <a:latin typeface="Times New Roman"/>
                <a:ea typeface="Times New Roman"/>
                <a:cs typeface="Times New Roman"/>
                <a:sym typeface="Times New Roman"/>
              </a:rPr>
              <a:t>isnan</a:t>
            </a:r>
            <a:r>
              <a:rPr lang="en-IN" dirty="0">
                <a:solidFill>
                  <a:schemeClr val="dk1"/>
                </a:solidFill>
                <a:latin typeface="Times New Roman"/>
                <a:ea typeface="Times New Roman"/>
                <a:cs typeface="Times New Roman"/>
                <a:sym typeface="Times New Roman"/>
              </a:rPr>
              <a:t>(humidity)) {</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a:t>
            </a:r>
            <a:r>
              <a:rPr lang="en-IN" dirty="0" err="1">
                <a:solidFill>
                  <a:schemeClr val="dk1"/>
                </a:solidFill>
                <a:latin typeface="Times New Roman"/>
                <a:ea typeface="Times New Roman"/>
                <a:cs typeface="Times New Roman"/>
                <a:sym typeface="Times New Roman"/>
              </a:rPr>
              <a:t>Serial.println</a:t>
            </a:r>
            <a:r>
              <a:rPr lang="en-IN" dirty="0">
                <a:solidFill>
                  <a:schemeClr val="dk1"/>
                </a:solidFill>
                <a:latin typeface="Times New Roman"/>
                <a:ea typeface="Times New Roman"/>
                <a:cs typeface="Times New Roman"/>
                <a:sym typeface="Times New Roman"/>
              </a:rPr>
              <a:t>("Failed to read from DHT sensor!");</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delay(10000); // Wait before retrying</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return;</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a:t>
            </a:r>
          </a:p>
          <a:p>
            <a:pPr marL="0" lvl="0" indent="0" algn="l" rtl="0">
              <a:spcBef>
                <a:spcPts val="0"/>
              </a:spcBef>
              <a:spcAft>
                <a:spcPts val="0"/>
              </a:spcAft>
              <a:buClr>
                <a:schemeClr val="dk1"/>
              </a:buClr>
              <a:buSzPts val="1100"/>
              <a:buFont typeface="Arial"/>
              <a:buNone/>
            </a:pPr>
            <a:endParaRPr lang="en-IN"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 Create JSON payload</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String </a:t>
            </a:r>
            <a:r>
              <a:rPr lang="en-IN" dirty="0" err="1">
                <a:solidFill>
                  <a:schemeClr val="dk1"/>
                </a:solidFill>
                <a:latin typeface="Times New Roman"/>
                <a:ea typeface="Times New Roman"/>
                <a:cs typeface="Times New Roman"/>
                <a:sym typeface="Times New Roman"/>
              </a:rPr>
              <a:t>jsonPayload</a:t>
            </a:r>
            <a:r>
              <a:rPr lang="en-IN" dirty="0">
                <a:solidFill>
                  <a:schemeClr val="dk1"/>
                </a:solidFill>
                <a:latin typeface="Times New Roman"/>
                <a:ea typeface="Times New Roman"/>
                <a:cs typeface="Times New Roman"/>
                <a:sym typeface="Times New Roman"/>
              </a:rPr>
              <a:t> = String("{\"temperature\":") + temperature +</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",\"humidity\":" + humidity +</a:t>
            </a:r>
          </a:p>
          <a:p>
            <a:pPr marL="0" lvl="0" indent="0" algn="l" rtl="0">
              <a:spcBef>
                <a:spcPts val="0"/>
              </a:spcBef>
              <a:spcAft>
                <a:spcPts val="0"/>
              </a:spcAft>
              <a:buClr>
                <a:schemeClr val="dk1"/>
              </a:buClr>
              <a:buSzPts val="1100"/>
              <a:buFont typeface="Arial"/>
              <a:buNone/>
            </a:pPr>
            <a:r>
              <a:rPr lang="en-IN" dirty="0">
                <a:solidFill>
                  <a:schemeClr val="dk1"/>
                </a:solidFill>
                <a:latin typeface="Times New Roman"/>
                <a:ea typeface="Times New Roman"/>
                <a:cs typeface="Times New Roman"/>
                <a:sym typeface="Times New Roman"/>
              </a:rPr>
              <a:t>                         ",\"</a:t>
            </a:r>
            <a:r>
              <a:rPr lang="en-IN" dirty="0" err="1">
                <a:solidFill>
                  <a:schemeClr val="dk1"/>
                </a:solidFill>
                <a:latin typeface="Times New Roman"/>
                <a:ea typeface="Times New Roman"/>
                <a:cs typeface="Times New Roman"/>
                <a:sym typeface="Times New Roman"/>
              </a:rPr>
              <a:t>hb</a:t>
            </a:r>
            <a:r>
              <a:rPr lang="en-IN" dirty="0">
                <a:solidFill>
                  <a:schemeClr val="dk1"/>
                </a:solidFill>
                <a:latin typeface="Times New Roman"/>
                <a:ea typeface="Times New Roman"/>
                <a:cs typeface="Times New Roman"/>
                <a:sym typeface="Times New Roman"/>
              </a:rPr>
              <a:t>\":" + </a:t>
            </a:r>
            <a:r>
              <a:rPr lang="en-IN" dirty="0" err="1">
                <a:solidFill>
                  <a:schemeClr val="dk1"/>
                </a:solidFill>
                <a:latin typeface="Times New Roman"/>
                <a:ea typeface="Times New Roman"/>
                <a:cs typeface="Times New Roman"/>
                <a:sym typeface="Times New Roman"/>
              </a:rPr>
              <a:t>ldrValue</a:t>
            </a:r>
            <a:r>
              <a:rPr lang="en-IN" dirty="0">
                <a:solidFill>
                  <a:schemeClr val="dk1"/>
                </a:solidFill>
                <a:latin typeface="Times New Roman"/>
                <a:ea typeface="Times New Roman"/>
                <a:cs typeface="Times New Roman"/>
                <a:sym typeface="Times New Roman"/>
              </a:rPr>
              <a:t> +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4D93A9B1-A4F6-327E-9539-16EC1EDACF90}"/>
            </a:ext>
          </a:extLst>
        </p:cNvPr>
        <p:cNvGrpSpPr/>
        <p:nvPr/>
      </p:nvGrpSpPr>
      <p:grpSpPr>
        <a:xfrm>
          <a:off x="0" y="0"/>
          <a:ext cx="0" cy="0"/>
          <a:chOff x="0" y="0"/>
          <a:chExt cx="0" cy="0"/>
        </a:xfrm>
      </p:grpSpPr>
      <p:sp>
        <p:nvSpPr>
          <p:cNvPr id="168" name="Google Shape;168;p23">
            <a:extLst>
              <a:ext uri="{FF2B5EF4-FFF2-40B4-BE49-F238E27FC236}">
                <a16:creationId xmlns:a16="http://schemas.microsoft.com/office/drawing/2014/main" id="{854317FB-3300-5793-C019-3402A715CE95}"/>
              </a:ext>
            </a:extLst>
          </p:cNvPr>
          <p:cNvSpPr txBox="1">
            <a:spLocks noGrp="1"/>
          </p:cNvSpPr>
          <p:nvPr>
            <p:ph type="title"/>
          </p:nvPr>
        </p:nvSpPr>
        <p:spPr>
          <a:xfrm>
            <a:off x="3060224" y="-5350"/>
            <a:ext cx="6071552"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CODE IMPLEMENTATION </a:t>
            </a:r>
            <a:endParaRPr dirty="0"/>
          </a:p>
        </p:txBody>
      </p:sp>
      <p:sp>
        <p:nvSpPr>
          <p:cNvPr id="169" name="Google Shape;169;p23">
            <a:extLst>
              <a:ext uri="{FF2B5EF4-FFF2-40B4-BE49-F238E27FC236}">
                <a16:creationId xmlns:a16="http://schemas.microsoft.com/office/drawing/2014/main" id="{35E4AEA6-00AD-1C51-1ADC-15401FCB5A7D}"/>
              </a:ext>
            </a:extLst>
          </p:cNvPr>
          <p:cNvSpPr txBox="1">
            <a:spLocks noGrp="1"/>
          </p:cNvSpPr>
          <p:nvPr>
            <p:ph type="sldNum" idx="12"/>
          </p:nvPr>
        </p:nvSpPr>
        <p:spPr>
          <a:xfrm>
            <a:off x="358457" y="6457793"/>
            <a:ext cx="381000" cy="2772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17</a:t>
            </a:fld>
            <a:endParaRPr/>
          </a:p>
        </p:txBody>
      </p:sp>
      <p:sp>
        <p:nvSpPr>
          <p:cNvPr id="170" name="Google Shape;170;p23">
            <a:extLst>
              <a:ext uri="{FF2B5EF4-FFF2-40B4-BE49-F238E27FC236}">
                <a16:creationId xmlns:a16="http://schemas.microsoft.com/office/drawing/2014/main" id="{D5FD202C-96E1-E70D-81C6-D5F54F5B8AF7}"/>
              </a:ext>
            </a:extLst>
          </p:cNvPr>
          <p:cNvSpPr txBox="1"/>
          <p:nvPr/>
        </p:nvSpPr>
        <p:spPr>
          <a:xfrm>
            <a:off x="372750" y="660850"/>
            <a:ext cx="7045200" cy="939900"/>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a:latin typeface="Times New Roman"/>
              <a:ea typeface="Times New Roman"/>
              <a:cs typeface="Times New Roman"/>
              <a:sym typeface="Times New Roman"/>
            </a:endParaRPr>
          </a:p>
        </p:txBody>
      </p:sp>
      <p:sp>
        <p:nvSpPr>
          <p:cNvPr id="171" name="Google Shape;171;p23">
            <a:extLst>
              <a:ext uri="{FF2B5EF4-FFF2-40B4-BE49-F238E27FC236}">
                <a16:creationId xmlns:a16="http://schemas.microsoft.com/office/drawing/2014/main" id="{399F7D98-E9B8-875C-386B-49128049E398}"/>
              </a:ext>
            </a:extLst>
          </p:cNvPr>
          <p:cNvSpPr txBox="1"/>
          <p:nvPr/>
        </p:nvSpPr>
        <p:spPr>
          <a:xfrm>
            <a:off x="3475050" y="3224850"/>
            <a:ext cx="7045200" cy="939900"/>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a:latin typeface="Times New Roman"/>
              <a:ea typeface="Times New Roman"/>
              <a:cs typeface="Times New Roman"/>
              <a:sym typeface="Times New Roman"/>
            </a:endParaRPr>
          </a:p>
        </p:txBody>
      </p:sp>
      <p:sp>
        <p:nvSpPr>
          <p:cNvPr id="172" name="Google Shape;172;p23">
            <a:extLst>
              <a:ext uri="{FF2B5EF4-FFF2-40B4-BE49-F238E27FC236}">
                <a16:creationId xmlns:a16="http://schemas.microsoft.com/office/drawing/2014/main" id="{5C6B0F8C-D3CA-DA9F-52BF-1F0BD2F05883}"/>
              </a:ext>
            </a:extLst>
          </p:cNvPr>
          <p:cNvSpPr txBox="1"/>
          <p:nvPr/>
        </p:nvSpPr>
        <p:spPr>
          <a:xfrm>
            <a:off x="516050" y="922600"/>
            <a:ext cx="3941100" cy="939900"/>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dirty="0">
                <a:latin typeface="Times New Roman"/>
                <a:ea typeface="Times New Roman"/>
                <a:cs typeface="Times New Roman"/>
                <a:sym typeface="Times New Roman"/>
              </a:rPr>
              <a:t>.</a:t>
            </a:r>
          </a:p>
          <a:p>
            <a:pPr marL="457200" marR="6350" lvl="0" indent="0" algn="just" rtl="0">
              <a:lnSpc>
                <a:spcPct val="150600"/>
              </a:lnSpc>
              <a:spcBef>
                <a:spcPts val="0"/>
              </a:spcBef>
              <a:spcAft>
                <a:spcPts val="0"/>
              </a:spcAft>
              <a:buNone/>
            </a:pPr>
            <a:endParaRPr lang="en-US" sz="2400" dirty="0">
              <a:latin typeface="Times New Roman"/>
              <a:ea typeface="Times New Roman"/>
              <a:cs typeface="Times New Roman"/>
              <a:sym typeface="Times New Roman"/>
            </a:endParaRPr>
          </a:p>
        </p:txBody>
      </p:sp>
      <p:sp>
        <p:nvSpPr>
          <p:cNvPr id="173" name="Google Shape;173;p23">
            <a:extLst>
              <a:ext uri="{FF2B5EF4-FFF2-40B4-BE49-F238E27FC236}">
                <a16:creationId xmlns:a16="http://schemas.microsoft.com/office/drawing/2014/main" id="{FF437336-8B80-9008-A957-B353C4EBD990}"/>
              </a:ext>
            </a:extLst>
          </p:cNvPr>
          <p:cNvSpPr txBox="1"/>
          <p:nvPr/>
        </p:nvSpPr>
        <p:spPr>
          <a:xfrm>
            <a:off x="380392" y="831912"/>
            <a:ext cx="5806200" cy="5400176"/>
          </a:xfrm>
          <a:prstGeom prst="rect">
            <a:avLst/>
          </a:prstGeom>
          <a:noFill/>
          <a:ln>
            <a:noFill/>
          </a:ln>
        </p:spPr>
        <p:txBody>
          <a:bodyPr spcFirstLastPara="1" wrap="square" lIns="0" tIns="13950" rIns="0" bIns="0" anchor="t" anchorCtr="0">
            <a:spAutoFit/>
          </a:bodyPr>
          <a:lstStyle/>
          <a:p>
            <a:pPr marL="0" lvl="0" indent="0" algn="l" rtl="0">
              <a:spcBef>
                <a:spcPts val="0"/>
              </a:spcBef>
              <a:spcAft>
                <a:spcPts val="0"/>
              </a:spcAft>
              <a:buNone/>
            </a:pPr>
            <a:endParaRPr lang="en-IN"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Send HTTPS POST request</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if (</a:t>
            </a:r>
            <a:r>
              <a:rPr lang="en-IN" sz="1600" dirty="0" err="1">
                <a:latin typeface="Times New Roman" panose="02020603050405020304" pitchFamily="18" charset="0"/>
                <a:cs typeface="Times New Roman" panose="02020603050405020304" pitchFamily="18" charset="0"/>
              </a:rPr>
              <a:t>WiFi.status</a:t>
            </a:r>
            <a:r>
              <a:rPr lang="en-IN" sz="1600" dirty="0">
                <a:latin typeface="Times New Roman" panose="02020603050405020304" pitchFamily="18" charset="0"/>
                <a:cs typeface="Times New Roman" panose="02020603050405020304" pitchFamily="18" charset="0"/>
              </a:rPr>
              <a:t>() == WL_CONNECTED) {</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WiFiClientSecure</a:t>
            </a:r>
            <a:r>
              <a:rPr lang="en-IN" sz="1600" dirty="0">
                <a:latin typeface="Times New Roman" panose="02020603050405020304" pitchFamily="18" charset="0"/>
                <a:cs typeface="Times New Roman" panose="02020603050405020304" pitchFamily="18" charset="0"/>
              </a:rPr>
              <a:t> client; // Create </a:t>
            </a:r>
            <a:r>
              <a:rPr lang="en-IN" sz="1600" dirty="0" err="1">
                <a:latin typeface="Times New Roman" panose="02020603050405020304" pitchFamily="18" charset="0"/>
                <a:cs typeface="Times New Roman" panose="02020603050405020304" pitchFamily="18" charset="0"/>
              </a:rPr>
              <a:t>WiFiClientSecure</a:t>
            </a:r>
            <a:r>
              <a:rPr lang="en-IN" sz="1600" dirty="0">
                <a:latin typeface="Times New Roman" panose="02020603050405020304" pitchFamily="18" charset="0"/>
                <a:cs typeface="Times New Roman" panose="02020603050405020304" pitchFamily="18" charset="0"/>
              </a:rPr>
              <a:t> object</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client.setInsecure</a:t>
            </a:r>
            <a:r>
              <a:rPr lang="en-IN" sz="1600" dirty="0">
                <a:latin typeface="Times New Roman" panose="02020603050405020304" pitchFamily="18" charset="0"/>
                <a:cs typeface="Times New Roman" panose="02020603050405020304" pitchFamily="18" charset="0"/>
              </a:rPr>
              <a:t>();    // Use this for testing; for production, use a proper certificate</a:t>
            </a:r>
          </a:p>
          <a:p>
            <a:pPr marL="0" lvl="0" indent="0" algn="l" rtl="0">
              <a:spcBef>
                <a:spcPts val="0"/>
              </a:spcBef>
              <a:spcAft>
                <a:spcPts val="0"/>
              </a:spcAft>
              <a:buNone/>
            </a:pPr>
            <a:endParaRPr lang="en-IN"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 Begin connection</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if (</a:t>
            </a:r>
            <a:r>
              <a:rPr lang="en-IN" sz="1600" dirty="0" err="1">
                <a:latin typeface="Times New Roman" panose="02020603050405020304" pitchFamily="18" charset="0"/>
                <a:cs typeface="Times New Roman" panose="02020603050405020304" pitchFamily="18" charset="0"/>
              </a:rPr>
              <a:t>client.connect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serverUrl</a:t>
            </a:r>
            <a:r>
              <a:rPr lang="en-IN" sz="1600" dirty="0">
                <a:latin typeface="Times New Roman" panose="02020603050405020304" pitchFamily="18" charset="0"/>
                <a:cs typeface="Times New Roman" panose="02020603050405020304" pitchFamily="18" charset="0"/>
              </a:rPr>
              <a:t>, 443)) { // Port 443 for HTTPS</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 Create HTTP POST request</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client.println</a:t>
            </a:r>
            <a:r>
              <a:rPr lang="en-IN" sz="1600" dirty="0">
                <a:latin typeface="Times New Roman" panose="02020603050405020304" pitchFamily="18" charset="0"/>
                <a:cs typeface="Times New Roman" panose="02020603050405020304" pitchFamily="18" charset="0"/>
              </a:rPr>
              <a:t>("POST /data HTTP/1.1");</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client.println</a:t>
            </a:r>
            <a:r>
              <a:rPr lang="en-IN" sz="1600" dirty="0">
                <a:latin typeface="Times New Roman" panose="02020603050405020304" pitchFamily="18" charset="0"/>
                <a:cs typeface="Times New Roman" panose="02020603050405020304" pitchFamily="18" charset="0"/>
              </a:rPr>
              <a:t>("Host: " + String(</a:t>
            </a:r>
            <a:r>
              <a:rPr lang="en-IN" sz="1600" dirty="0" err="1">
                <a:latin typeface="Times New Roman" panose="02020603050405020304" pitchFamily="18" charset="0"/>
                <a:cs typeface="Times New Roman" panose="02020603050405020304" pitchFamily="18" charset="0"/>
              </a:rPr>
              <a:t>serverUrl</a:t>
            </a:r>
            <a:r>
              <a:rPr lang="en-IN" sz="16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client.println</a:t>
            </a:r>
            <a:r>
              <a:rPr lang="en-IN" sz="1600" dirty="0">
                <a:latin typeface="Times New Roman" panose="02020603050405020304" pitchFamily="18" charset="0"/>
                <a:cs typeface="Times New Roman" panose="02020603050405020304" pitchFamily="18" charset="0"/>
              </a:rPr>
              <a:t>("Content-Type: application/</a:t>
            </a:r>
            <a:r>
              <a:rPr lang="en-IN" sz="1600" dirty="0" err="1">
                <a:latin typeface="Times New Roman" panose="02020603050405020304" pitchFamily="18" charset="0"/>
                <a:cs typeface="Times New Roman" panose="02020603050405020304" pitchFamily="18" charset="0"/>
              </a:rPr>
              <a:t>json</a:t>
            </a:r>
            <a:r>
              <a:rPr lang="en-IN" sz="16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client.print</a:t>
            </a:r>
            <a:r>
              <a:rPr lang="en-IN" sz="1600" dirty="0">
                <a:latin typeface="Times New Roman" panose="02020603050405020304" pitchFamily="18" charset="0"/>
                <a:cs typeface="Times New Roman" panose="02020603050405020304" pitchFamily="18" charset="0"/>
              </a:rPr>
              <a:t>("Content-Length: ");</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jsonPayload.length</a:t>
            </a:r>
            <a:r>
              <a:rPr lang="en-IN" sz="16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client.println</a:t>
            </a:r>
            <a:r>
              <a:rPr lang="en-IN" sz="1600" dirty="0">
                <a:latin typeface="Times New Roman" panose="02020603050405020304" pitchFamily="18" charset="0"/>
                <a:cs typeface="Times New Roman" panose="02020603050405020304" pitchFamily="18" charset="0"/>
              </a:rPr>
              <a:t>("Connection: close");</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client.println</a:t>
            </a:r>
            <a:r>
              <a:rPr lang="en-IN" sz="1600" dirty="0">
                <a:latin typeface="Times New Roman" panose="02020603050405020304" pitchFamily="18" charset="0"/>
                <a:cs typeface="Times New Roman" panose="02020603050405020304" pitchFamily="18" charset="0"/>
              </a:rPr>
              <a:t>(); // End of headers</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jsonPayload</a:t>
            </a:r>
            <a:r>
              <a:rPr lang="en-IN" sz="1600" dirty="0">
                <a:latin typeface="Times New Roman" panose="02020603050405020304" pitchFamily="18" charset="0"/>
                <a:cs typeface="Times New Roman" panose="02020603050405020304" pitchFamily="18" charset="0"/>
              </a:rPr>
              <a:t>); // Send the JSON payload</a:t>
            </a:r>
          </a:p>
          <a:p>
            <a:pPr marL="0" lvl="0" indent="0" algn="l" rtl="0">
              <a:spcBef>
                <a:spcPts val="0"/>
              </a:spcBef>
              <a:spcAft>
                <a:spcPts val="0"/>
              </a:spcAft>
              <a:buNone/>
            </a:pPr>
            <a:endParaRPr lang="en-IN"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600" dirty="0">
              <a:latin typeface="Times New Roman" panose="02020603050405020304" pitchFamily="18" charset="0"/>
              <a:cs typeface="Times New Roman" panose="02020603050405020304" pitchFamily="18" charset="0"/>
            </a:endParaRPr>
          </a:p>
        </p:txBody>
      </p:sp>
      <p:sp>
        <p:nvSpPr>
          <p:cNvPr id="174" name="Google Shape;174;p23">
            <a:extLst>
              <a:ext uri="{FF2B5EF4-FFF2-40B4-BE49-F238E27FC236}">
                <a16:creationId xmlns:a16="http://schemas.microsoft.com/office/drawing/2014/main" id="{835688BE-88CA-167A-0BD1-3CE4350C327C}"/>
              </a:ext>
            </a:extLst>
          </p:cNvPr>
          <p:cNvSpPr txBox="1"/>
          <p:nvPr/>
        </p:nvSpPr>
        <p:spPr>
          <a:xfrm>
            <a:off x="6471608" y="1085818"/>
            <a:ext cx="5340000" cy="535528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 Wait for response</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while (</a:t>
            </a:r>
            <a:r>
              <a:rPr lang="en-IN" sz="1600" dirty="0" err="1">
                <a:latin typeface="Times New Roman" panose="02020603050405020304" pitchFamily="18" charset="0"/>
                <a:cs typeface="Times New Roman" panose="02020603050405020304" pitchFamily="18" charset="0"/>
              </a:rPr>
              <a:t>client.connected</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client.available</a:t>
            </a:r>
            <a:r>
              <a:rPr lang="en-IN" sz="16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if (</a:t>
            </a:r>
            <a:r>
              <a:rPr lang="en-IN" sz="1600" dirty="0" err="1">
                <a:latin typeface="Times New Roman" panose="02020603050405020304" pitchFamily="18" charset="0"/>
                <a:cs typeface="Times New Roman" panose="02020603050405020304" pitchFamily="18" charset="0"/>
              </a:rPr>
              <a:t>client.available</a:t>
            </a:r>
            <a:r>
              <a:rPr lang="en-IN" sz="16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String line = </a:t>
            </a:r>
            <a:r>
              <a:rPr lang="en-IN" sz="1600" dirty="0" err="1">
                <a:latin typeface="Times New Roman" panose="02020603050405020304" pitchFamily="18" charset="0"/>
                <a:cs typeface="Times New Roman" panose="02020603050405020304" pitchFamily="18" charset="0"/>
              </a:rPr>
              <a:t>client.readStringUntil</a:t>
            </a:r>
            <a:r>
              <a:rPr lang="en-IN" sz="1600" dirty="0">
                <a:latin typeface="Times New Roman" panose="02020603050405020304" pitchFamily="18" charset="0"/>
                <a:cs typeface="Times New Roman" panose="02020603050405020304" pitchFamily="18" charset="0"/>
              </a:rPr>
              <a:t>('\n');</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Serial.println</a:t>
            </a:r>
            <a:r>
              <a:rPr lang="en-IN" sz="1600" dirty="0">
                <a:latin typeface="Times New Roman" panose="02020603050405020304" pitchFamily="18" charset="0"/>
                <a:cs typeface="Times New Roman" panose="02020603050405020304" pitchFamily="18" charset="0"/>
              </a:rPr>
              <a:t>(line); // Print response from server</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 else {</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Serial.println</a:t>
            </a:r>
            <a:r>
              <a:rPr lang="en-IN" sz="1600" dirty="0">
                <a:latin typeface="Times New Roman" panose="02020603050405020304" pitchFamily="18" charset="0"/>
                <a:cs typeface="Times New Roman" panose="02020603050405020304" pitchFamily="18" charset="0"/>
              </a:rPr>
              <a:t>("Connection failed");</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IN"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 Close the connection</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client.stop</a:t>
            </a:r>
            <a:r>
              <a:rPr lang="en-IN" sz="16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 else {</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Serial.println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WiFi</a:t>
            </a:r>
            <a:r>
              <a:rPr lang="en-IN" sz="1600" dirty="0">
                <a:latin typeface="Times New Roman" panose="02020603050405020304" pitchFamily="18" charset="0"/>
                <a:cs typeface="Times New Roman" panose="02020603050405020304" pitchFamily="18" charset="0"/>
              </a:rPr>
              <a:t> Disconnected");</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IN"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    delay(10000); // Send data every 10 seconds</a:t>
            </a:r>
          </a:p>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lang="en-IN"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600" dirty="0">
                <a:solidFill>
                  <a:schemeClr val="dk1"/>
                </a:solidFill>
                <a:latin typeface="Times New Roman"/>
                <a:ea typeface="Times New Roman"/>
                <a:cs typeface="Times New Roman"/>
                <a:sym typeface="Times New Roman"/>
              </a:rPr>
              <a:t>    </a:t>
            </a:r>
          </a:p>
        </p:txBody>
      </p:sp>
    </p:spTree>
    <p:extLst>
      <p:ext uri="{BB962C8B-B14F-4D97-AF65-F5344CB8AC3E}">
        <p14:creationId xmlns:p14="http://schemas.microsoft.com/office/powerpoint/2010/main" val="146809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3374566" y="4444"/>
            <a:ext cx="6288439"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EXPECTED OUTPUT</a:t>
            </a:r>
            <a:endParaRPr dirty="0"/>
          </a:p>
        </p:txBody>
      </p:sp>
      <p:sp>
        <p:nvSpPr>
          <p:cNvPr id="180" name="Google Shape;180;p24"/>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18</a:t>
            </a:fld>
            <a:endParaRPr/>
          </a:p>
        </p:txBody>
      </p:sp>
      <p:sp>
        <p:nvSpPr>
          <p:cNvPr id="181" name="Google Shape;181;p24"/>
          <p:cNvSpPr txBox="1"/>
          <p:nvPr/>
        </p:nvSpPr>
        <p:spPr>
          <a:xfrm>
            <a:off x="2820977" y="572044"/>
            <a:ext cx="11436300" cy="939900"/>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3DD267F-64A4-49D5-9619-8E11F35AEFDA}"/>
              </a:ext>
            </a:extLst>
          </p:cNvPr>
          <p:cNvPicPr>
            <a:picLocks noChangeAspect="1"/>
          </p:cNvPicPr>
          <p:nvPr/>
        </p:nvPicPr>
        <p:blipFill>
          <a:blip r:embed="rId3"/>
          <a:stretch>
            <a:fillRect/>
          </a:stretch>
        </p:blipFill>
        <p:spPr>
          <a:xfrm>
            <a:off x="3689197" y="1041995"/>
            <a:ext cx="4038957" cy="45962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BED92453-99E6-935F-0232-529E61D99DCF}"/>
            </a:ext>
          </a:extLst>
        </p:cNvPr>
        <p:cNvGrpSpPr/>
        <p:nvPr/>
      </p:nvGrpSpPr>
      <p:grpSpPr>
        <a:xfrm>
          <a:off x="0" y="0"/>
          <a:ext cx="0" cy="0"/>
          <a:chOff x="0" y="0"/>
          <a:chExt cx="0" cy="0"/>
        </a:xfrm>
      </p:grpSpPr>
      <p:sp>
        <p:nvSpPr>
          <p:cNvPr id="179" name="Google Shape;179;p24">
            <a:extLst>
              <a:ext uri="{FF2B5EF4-FFF2-40B4-BE49-F238E27FC236}">
                <a16:creationId xmlns:a16="http://schemas.microsoft.com/office/drawing/2014/main" id="{161097EF-7D79-14EC-243B-EEF97F5CE976}"/>
              </a:ext>
            </a:extLst>
          </p:cNvPr>
          <p:cNvSpPr txBox="1">
            <a:spLocks noGrp="1"/>
          </p:cNvSpPr>
          <p:nvPr>
            <p:ph type="title"/>
          </p:nvPr>
        </p:nvSpPr>
        <p:spPr>
          <a:xfrm>
            <a:off x="3374566" y="4444"/>
            <a:ext cx="6288439"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EXPECTED OUTPUT</a:t>
            </a:r>
            <a:endParaRPr dirty="0"/>
          </a:p>
        </p:txBody>
      </p:sp>
      <p:sp>
        <p:nvSpPr>
          <p:cNvPr id="180" name="Google Shape;180;p24">
            <a:extLst>
              <a:ext uri="{FF2B5EF4-FFF2-40B4-BE49-F238E27FC236}">
                <a16:creationId xmlns:a16="http://schemas.microsoft.com/office/drawing/2014/main" id="{A17597BE-3BC1-863B-441B-8EFFFEBF878E}"/>
              </a:ext>
            </a:extLst>
          </p:cNvPr>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19</a:t>
            </a:fld>
            <a:endParaRPr/>
          </a:p>
        </p:txBody>
      </p:sp>
      <p:sp>
        <p:nvSpPr>
          <p:cNvPr id="181" name="Google Shape;181;p24">
            <a:extLst>
              <a:ext uri="{FF2B5EF4-FFF2-40B4-BE49-F238E27FC236}">
                <a16:creationId xmlns:a16="http://schemas.microsoft.com/office/drawing/2014/main" id="{5E6D3B77-9F07-892F-E9E2-4EF539E288B7}"/>
              </a:ext>
            </a:extLst>
          </p:cNvPr>
          <p:cNvSpPr txBox="1"/>
          <p:nvPr/>
        </p:nvSpPr>
        <p:spPr>
          <a:xfrm>
            <a:off x="2820977" y="572044"/>
            <a:ext cx="11436300" cy="939900"/>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D7D1EF56-44F0-093F-C10D-0A0D7020A4A1}"/>
              </a:ext>
            </a:extLst>
          </p:cNvPr>
          <p:cNvPicPr>
            <a:picLocks noChangeAspect="1"/>
          </p:cNvPicPr>
          <p:nvPr/>
        </p:nvPicPr>
        <p:blipFill>
          <a:blip r:embed="rId3"/>
          <a:stretch>
            <a:fillRect/>
          </a:stretch>
        </p:blipFill>
        <p:spPr>
          <a:xfrm>
            <a:off x="55189" y="1632276"/>
            <a:ext cx="5531576" cy="4395245"/>
          </a:xfrm>
          <a:prstGeom prst="rect">
            <a:avLst/>
          </a:prstGeom>
        </p:spPr>
      </p:pic>
      <p:pic>
        <p:nvPicPr>
          <p:cNvPr id="6" name="Picture 5">
            <a:extLst>
              <a:ext uri="{FF2B5EF4-FFF2-40B4-BE49-F238E27FC236}">
                <a16:creationId xmlns:a16="http://schemas.microsoft.com/office/drawing/2014/main" id="{880C3B74-C5B0-605B-5A6F-F8CFB2E30890}"/>
              </a:ext>
            </a:extLst>
          </p:cNvPr>
          <p:cNvPicPr>
            <a:picLocks noChangeAspect="1"/>
          </p:cNvPicPr>
          <p:nvPr/>
        </p:nvPicPr>
        <p:blipFill>
          <a:blip r:embed="rId4"/>
          <a:stretch>
            <a:fillRect/>
          </a:stretch>
        </p:blipFill>
        <p:spPr>
          <a:xfrm>
            <a:off x="5796545" y="1511944"/>
            <a:ext cx="6173268" cy="4635910"/>
          </a:xfrm>
          <a:prstGeom prst="rect">
            <a:avLst/>
          </a:prstGeom>
        </p:spPr>
      </p:pic>
    </p:spTree>
    <p:extLst>
      <p:ext uri="{BB962C8B-B14F-4D97-AF65-F5344CB8AC3E}">
        <p14:creationId xmlns:p14="http://schemas.microsoft.com/office/powerpoint/2010/main" val="189817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3601728" y="0"/>
            <a:ext cx="75201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TABLE OF CONTENTS</a:t>
            </a:r>
            <a:endParaRPr/>
          </a:p>
        </p:txBody>
      </p:sp>
      <p:sp>
        <p:nvSpPr>
          <p:cNvPr id="62" name="Google Shape;62;p8"/>
          <p:cNvSpPr txBox="1"/>
          <p:nvPr/>
        </p:nvSpPr>
        <p:spPr>
          <a:xfrm>
            <a:off x="415607" y="6457793"/>
            <a:ext cx="191135" cy="279400"/>
          </a:xfrm>
          <a:prstGeom prst="rect">
            <a:avLst/>
          </a:prstGeom>
          <a:noFill/>
          <a:ln>
            <a:noFill/>
          </a:ln>
        </p:spPr>
        <p:txBody>
          <a:bodyPr spcFirstLastPara="1" wrap="square" lIns="0" tIns="0" rIns="0" bIns="0" anchor="t" anchorCtr="0">
            <a:spAutoFit/>
          </a:bodyPr>
          <a:lstStyle/>
          <a:p>
            <a:pPr marL="38100" marR="0" lvl="0" indent="0" algn="l" rtl="0">
              <a:lnSpc>
                <a:spcPct val="114722"/>
              </a:lnSpc>
              <a:spcBef>
                <a:spcPts val="0"/>
              </a:spcBef>
              <a:spcAft>
                <a:spcPts val="0"/>
              </a:spcAft>
              <a:buNone/>
            </a:pPr>
            <a:fld id="{00000000-1234-1234-1234-123412341234}" type="slidenum">
              <a:rPr lang="en-US" sz="1800" b="1">
                <a:latin typeface="Times New Roman"/>
                <a:ea typeface="Times New Roman"/>
                <a:cs typeface="Times New Roman"/>
                <a:sym typeface="Times New Roman"/>
              </a:rPr>
              <a:t>2</a:t>
            </a:fld>
            <a:endParaRPr sz="1800">
              <a:latin typeface="Times New Roman"/>
              <a:ea typeface="Times New Roman"/>
              <a:cs typeface="Times New Roman"/>
              <a:sym typeface="Times New Roman"/>
            </a:endParaRPr>
          </a:p>
        </p:txBody>
      </p:sp>
      <p:graphicFrame>
        <p:nvGraphicFramePr>
          <p:cNvPr id="63" name="Google Shape;63;p8"/>
          <p:cNvGraphicFramePr/>
          <p:nvPr>
            <p:extLst>
              <p:ext uri="{D42A27DB-BD31-4B8C-83A1-F6EECF244321}">
                <p14:modId xmlns:p14="http://schemas.microsoft.com/office/powerpoint/2010/main" val="1517699937"/>
              </p:ext>
            </p:extLst>
          </p:nvPr>
        </p:nvGraphicFramePr>
        <p:xfrm>
          <a:off x="838394" y="753435"/>
          <a:ext cx="10706221" cy="5539209"/>
        </p:xfrm>
        <a:graphic>
          <a:graphicData uri="http://schemas.openxmlformats.org/drawingml/2006/table">
            <a:tbl>
              <a:tblPr firstRow="1" bandRow="1">
                <a:noFill/>
                <a:tableStyleId>{1C91521A-F3CD-495B-B47B-FBC2C7E08422}</a:tableStyleId>
              </a:tblPr>
              <a:tblGrid>
                <a:gridCol w="946787">
                  <a:extLst>
                    <a:ext uri="{9D8B030D-6E8A-4147-A177-3AD203B41FA5}">
                      <a16:colId xmlns:a16="http://schemas.microsoft.com/office/drawing/2014/main" val="20000"/>
                    </a:ext>
                  </a:extLst>
                </a:gridCol>
                <a:gridCol w="8356563">
                  <a:extLst>
                    <a:ext uri="{9D8B030D-6E8A-4147-A177-3AD203B41FA5}">
                      <a16:colId xmlns:a16="http://schemas.microsoft.com/office/drawing/2014/main" val="20001"/>
                    </a:ext>
                  </a:extLst>
                </a:gridCol>
                <a:gridCol w="1402871">
                  <a:extLst>
                    <a:ext uri="{9D8B030D-6E8A-4147-A177-3AD203B41FA5}">
                      <a16:colId xmlns:a16="http://schemas.microsoft.com/office/drawing/2014/main" val="20002"/>
                    </a:ext>
                  </a:extLst>
                </a:gridCol>
              </a:tblGrid>
              <a:tr h="901194">
                <a:tc>
                  <a:txBody>
                    <a:bodyPr/>
                    <a:lstStyle/>
                    <a:p>
                      <a:pPr marL="168275" marR="0" lvl="0" indent="0" algn="l"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S.NO</a:t>
                      </a:r>
                      <a:endParaRPr sz="2400" u="none" strike="noStrike" cap="none">
                        <a:latin typeface="Times New Roman"/>
                        <a:ea typeface="Times New Roman"/>
                        <a:cs typeface="Times New Roman"/>
                        <a:sym typeface="Times New Roman"/>
                      </a:endParaRPr>
                    </a:p>
                  </a:txBody>
                  <a:tcPr marL="0" marR="0" marT="1517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22884" marR="0" lvl="0" indent="0" algn="ctr" rtl="0">
                        <a:lnSpc>
                          <a:spcPct val="150000"/>
                        </a:lnSpc>
                        <a:spcBef>
                          <a:spcPts val="0"/>
                        </a:spcBef>
                        <a:spcAft>
                          <a:spcPts val="0"/>
                        </a:spcAft>
                        <a:buNone/>
                      </a:pPr>
                      <a:r>
                        <a:rPr lang="en-US" sz="2400" b="1" u="none" strike="noStrike" cap="none" dirty="0">
                          <a:latin typeface="Times New Roman"/>
                          <a:ea typeface="Times New Roman"/>
                          <a:cs typeface="Times New Roman"/>
                          <a:sym typeface="Times New Roman"/>
                        </a:rPr>
                        <a:t>TOPIC</a:t>
                      </a:r>
                      <a:endParaRPr sz="2400" u="none" strike="noStrike" cap="none" dirty="0">
                        <a:latin typeface="Times New Roman"/>
                        <a:ea typeface="Times New Roman"/>
                        <a:cs typeface="Times New Roman"/>
                        <a:sym typeface="Times New Roman"/>
                      </a:endParaRPr>
                    </a:p>
                  </a:txBody>
                  <a:tcPr marL="0" marR="0" marT="1517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9695" marR="0" lvl="0" indent="0" algn="l" rtl="0">
                        <a:lnSpc>
                          <a:spcPct val="119375"/>
                        </a:lnSpc>
                        <a:spcBef>
                          <a:spcPts val="0"/>
                        </a:spcBef>
                        <a:spcAft>
                          <a:spcPts val="0"/>
                        </a:spcAft>
                        <a:buNone/>
                      </a:pPr>
                      <a:r>
                        <a:rPr lang="en-US" sz="2400" b="1" u="none" strike="noStrike" cap="none" dirty="0">
                          <a:latin typeface="Times New Roman"/>
                          <a:ea typeface="Times New Roman"/>
                          <a:cs typeface="Times New Roman"/>
                          <a:sym typeface="Times New Roman"/>
                        </a:rPr>
                        <a:t>Page.</a:t>
                      </a:r>
                      <a:endParaRPr sz="2400" u="none" strike="noStrike" cap="none" dirty="0">
                        <a:latin typeface="Times New Roman"/>
                        <a:ea typeface="Times New Roman"/>
                        <a:cs typeface="Times New Roman"/>
                        <a:sym typeface="Times New Roman"/>
                      </a:endParaRPr>
                    </a:p>
                    <a:p>
                      <a:pPr marL="99695" marR="0" lvl="0" indent="0" algn="l" rtl="0">
                        <a:lnSpc>
                          <a:spcPct val="119375"/>
                        </a:lnSpc>
                        <a:spcBef>
                          <a:spcPts val="0"/>
                        </a:spcBef>
                        <a:spcAft>
                          <a:spcPts val="0"/>
                        </a:spcAft>
                        <a:buNone/>
                      </a:pPr>
                      <a:r>
                        <a:rPr lang="en-US" sz="2400" b="1" u="none" strike="noStrike" cap="none" dirty="0">
                          <a:latin typeface="Times New Roman"/>
                          <a:ea typeface="Times New Roman"/>
                          <a:cs typeface="Times New Roman"/>
                          <a:sym typeface="Times New Roman"/>
                        </a:rPr>
                        <a:t>No</a:t>
                      </a:r>
                      <a:endParaRPr sz="2400" u="none" strike="noStrike" cap="none" dirty="0">
                        <a:latin typeface="Times New Roman"/>
                        <a:ea typeface="Times New Roman"/>
                        <a:cs typeface="Times New Roman"/>
                        <a:sym typeface="Times New Roman"/>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8702">
                <a:tc>
                  <a:txBody>
                    <a:bodyPr/>
                    <a:lstStyle/>
                    <a:p>
                      <a:pPr marL="244475" marR="0" lvl="0" indent="0" algn="l" rtl="0">
                        <a:lnSpc>
                          <a:spcPct val="100000"/>
                        </a:lnSpc>
                        <a:spcBef>
                          <a:spcPts val="0"/>
                        </a:spcBef>
                        <a:spcAft>
                          <a:spcPts val="0"/>
                        </a:spcAft>
                        <a:buNone/>
                      </a:pPr>
                      <a:r>
                        <a:rPr lang="en-US" sz="2400" u="none" strike="noStrike" cap="none">
                          <a:latin typeface="Times New Roman"/>
                          <a:ea typeface="Times New Roman"/>
                          <a:cs typeface="Times New Roman"/>
                          <a:sym typeface="Times New Roman"/>
                        </a:rPr>
                        <a:t>1.</a:t>
                      </a:r>
                      <a:endParaRPr sz="2400" u="none" strike="noStrike" cap="none">
                        <a:latin typeface="Times New Roman"/>
                        <a:ea typeface="Times New Roman"/>
                        <a:cs typeface="Times New Roman"/>
                        <a:sym typeface="Times New Roman"/>
                      </a:endParaRPr>
                    </a:p>
                  </a:txBody>
                  <a:tcPr marL="0" marR="0" marT="387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Abstract</a:t>
                      </a:r>
                      <a:endParaRPr sz="2400" u="none" strike="noStrike" cap="none" dirty="0">
                        <a:latin typeface="Times New Roman"/>
                        <a:ea typeface="Times New Roman"/>
                        <a:cs typeface="Times New Roman"/>
                        <a:sym typeface="Times New Roman"/>
                      </a:endParaRPr>
                    </a:p>
                  </a:txBody>
                  <a:tcPr marL="0" marR="0" marT="387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0955"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4</a:t>
                      </a:r>
                      <a:endParaRPr sz="2400" u="none" strike="noStrike" cap="none" dirty="0">
                        <a:latin typeface="Times New Roman"/>
                        <a:ea typeface="Times New Roman"/>
                        <a:cs typeface="Times New Roman"/>
                        <a:sym typeface="Times New Roman"/>
                      </a:endParaRPr>
                    </a:p>
                  </a:txBody>
                  <a:tcPr marL="0" marR="0" marT="387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9375">
                <a:tc>
                  <a:txBody>
                    <a:bodyPr/>
                    <a:lstStyle/>
                    <a:p>
                      <a:pPr marL="244475" marR="0" lvl="0" indent="0" algn="l" rtl="0">
                        <a:lnSpc>
                          <a:spcPct val="100000"/>
                        </a:lnSpc>
                        <a:spcBef>
                          <a:spcPts val="0"/>
                        </a:spcBef>
                        <a:spcAft>
                          <a:spcPts val="0"/>
                        </a:spcAft>
                        <a:buNone/>
                      </a:pPr>
                      <a:r>
                        <a:rPr lang="en-US" sz="2400" u="none" strike="noStrike" cap="none">
                          <a:latin typeface="Times New Roman"/>
                          <a:ea typeface="Times New Roman"/>
                          <a:cs typeface="Times New Roman"/>
                          <a:sym typeface="Times New Roman"/>
                        </a:rPr>
                        <a:t>2.</a:t>
                      </a:r>
                      <a:endParaRPr sz="2400" u="none" strike="noStrike" cap="none">
                        <a:latin typeface="Times New Roman"/>
                        <a:ea typeface="Times New Roman"/>
                        <a:cs typeface="Times New Roman"/>
                        <a:sym typeface="Times New Roman"/>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Introduction</a:t>
                      </a:r>
                      <a:endParaRPr sz="2400" u="none" strike="noStrike" cap="none" dirty="0">
                        <a:latin typeface="Times New Roman"/>
                        <a:ea typeface="Times New Roman"/>
                        <a:cs typeface="Times New Roman"/>
                        <a:sym typeface="Times New Roman"/>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0955" lvl="0" indent="0" algn="ctr" rtl="0">
                        <a:lnSpc>
                          <a:spcPct val="100000"/>
                        </a:lnSpc>
                        <a:spcBef>
                          <a:spcPts val="0"/>
                        </a:spcBef>
                        <a:spcAft>
                          <a:spcPts val="0"/>
                        </a:spcAft>
                        <a:buNone/>
                      </a:pPr>
                      <a:r>
                        <a:rPr lang="en-US" sz="2400" dirty="0">
                          <a:latin typeface="Times New Roman"/>
                          <a:ea typeface="Times New Roman"/>
                          <a:cs typeface="Times New Roman"/>
                          <a:sym typeface="Times New Roman"/>
                        </a:rPr>
                        <a:t>5  </a:t>
                      </a:r>
                      <a:endParaRPr sz="2400" u="none" strike="noStrike" cap="none" dirty="0">
                        <a:latin typeface="Times New Roman"/>
                        <a:ea typeface="Times New Roman"/>
                        <a:cs typeface="Times New Roman"/>
                        <a:sym typeface="Times New Roman"/>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0022">
                <a:tc>
                  <a:txBody>
                    <a:bodyPr/>
                    <a:lstStyle/>
                    <a:p>
                      <a:pPr marL="244475" marR="0" lvl="0" indent="0" algn="l" rtl="0">
                        <a:lnSpc>
                          <a:spcPct val="100000"/>
                        </a:lnSpc>
                        <a:spcBef>
                          <a:spcPts val="0"/>
                        </a:spcBef>
                        <a:spcAft>
                          <a:spcPts val="0"/>
                        </a:spcAft>
                        <a:buNone/>
                      </a:pPr>
                      <a:r>
                        <a:rPr lang="en-US" sz="2400" u="none" strike="noStrike" cap="none">
                          <a:latin typeface="Times New Roman"/>
                          <a:ea typeface="Times New Roman"/>
                          <a:cs typeface="Times New Roman"/>
                          <a:sym typeface="Times New Roman"/>
                        </a:rPr>
                        <a:t>3.</a:t>
                      </a:r>
                      <a:endParaRPr sz="2400" u="none" strike="noStrike" cap="none">
                        <a:latin typeface="Times New Roman"/>
                        <a:ea typeface="Times New Roman"/>
                        <a:cs typeface="Times New Roman"/>
                        <a:sym typeface="Times New Roman"/>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Literature survey</a:t>
                      </a:r>
                      <a:endParaRPr sz="2400" u="none" strike="noStrike" cap="none" dirty="0">
                        <a:latin typeface="Times New Roman"/>
                        <a:ea typeface="Times New Roman"/>
                        <a:cs typeface="Times New Roman"/>
                        <a:sym typeface="Times New Roman"/>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0955"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6</a:t>
                      </a:r>
                      <a:endParaRPr sz="2400" u="none" strike="noStrike" cap="none" dirty="0">
                        <a:latin typeface="Times New Roman"/>
                        <a:ea typeface="Times New Roman"/>
                        <a:cs typeface="Times New Roman"/>
                        <a:sym typeface="Times New Roman"/>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0694">
                <a:tc>
                  <a:txBody>
                    <a:bodyPr/>
                    <a:lstStyle/>
                    <a:p>
                      <a:pPr marL="244475" marR="0" lvl="0" indent="0" algn="l" rtl="0">
                        <a:lnSpc>
                          <a:spcPct val="100000"/>
                        </a:lnSpc>
                        <a:spcBef>
                          <a:spcPts val="0"/>
                        </a:spcBef>
                        <a:spcAft>
                          <a:spcPts val="0"/>
                        </a:spcAft>
                        <a:buNone/>
                      </a:pPr>
                      <a:r>
                        <a:rPr lang="en-US" sz="2400" u="none" strike="noStrike" cap="none">
                          <a:latin typeface="Times New Roman"/>
                          <a:ea typeface="Times New Roman"/>
                          <a:cs typeface="Times New Roman"/>
                          <a:sym typeface="Times New Roman"/>
                        </a:rPr>
                        <a:t>4.</a:t>
                      </a:r>
                      <a:endParaRPr sz="2400" u="none" strike="noStrike" cap="none">
                        <a:latin typeface="Times New Roman"/>
                        <a:ea typeface="Times New Roman"/>
                        <a:cs typeface="Times New Roman"/>
                        <a:sym typeface="Times New Roman"/>
                      </a:endParaRPr>
                    </a:p>
                  </a:txBody>
                  <a:tcPr marL="0" marR="0" marT="4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Existing system</a:t>
                      </a:r>
                      <a:endParaRPr sz="2400" u="none" strike="noStrike" cap="none" dirty="0">
                        <a:latin typeface="Times New Roman"/>
                        <a:ea typeface="Times New Roman"/>
                        <a:cs typeface="Times New Roman"/>
                        <a:sym typeface="Times New Roman"/>
                      </a:endParaRPr>
                    </a:p>
                  </a:txBody>
                  <a:tcPr marL="0" marR="0" marT="4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032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7</a:t>
                      </a:r>
                      <a:endParaRPr sz="2400" u="none" strike="noStrike" cap="none" dirty="0">
                        <a:latin typeface="Times New Roman"/>
                        <a:ea typeface="Times New Roman"/>
                        <a:cs typeface="Times New Roman"/>
                        <a:sym typeface="Times New Roman"/>
                      </a:endParaRPr>
                    </a:p>
                  </a:txBody>
                  <a:tcPr marL="0" marR="0" marT="4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1341">
                <a:tc>
                  <a:txBody>
                    <a:bodyPr/>
                    <a:lstStyle/>
                    <a:p>
                      <a:pPr marL="244475" marR="0" lvl="0" indent="0" algn="l" rtl="0">
                        <a:lnSpc>
                          <a:spcPct val="100000"/>
                        </a:lnSpc>
                        <a:spcBef>
                          <a:spcPts val="0"/>
                        </a:spcBef>
                        <a:spcAft>
                          <a:spcPts val="0"/>
                        </a:spcAft>
                        <a:buNone/>
                      </a:pPr>
                      <a:r>
                        <a:rPr lang="en-US" sz="2400" u="none" strike="noStrike" cap="none">
                          <a:latin typeface="Times New Roman"/>
                          <a:ea typeface="Times New Roman"/>
                          <a:cs typeface="Times New Roman"/>
                          <a:sym typeface="Times New Roman"/>
                        </a:rPr>
                        <a:t>5.</a:t>
                      </a:r>
                      <a:endParaRPr sz="2400" u="none" strike="noStrike" cap="none">
                        <a:latin typeface="Times New Roman"/>
                        <a:ea typeface="Times New Roman"/>
                        <a:cs typeface="Times New Roman"/>
                        <a:sym typeface="Times New Roman"/>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Proposed system</a:t>
                      </a:r>
                      <a:endParaRPr sz="2400" u="none" strike="noStrike" cap="none" dirty="0">
                        <a:latin typeface="Times New Roman"/>
                        <a:ea typeface="Times New Roman"/>
                        <a:cs typeface="Times New Roman"/>
                        <a:sym typeface="Times New Roman"/>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937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8</a:t>
                      </a:r>
                      <a:endParaRPr sz="2400" u="none" strike="noStrike" cap="none" dirty="0">
                        <a:latin typeface="Times New Roman"/>
                        <a:ea typeface="Times New Roman"/>
                        <a:cs typeface="Times New Roman"/>
                        <a:sym typeface="Times New Roman"/>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1988">
                <a:tc>
                  <a:txBody>
                    <a:bodyPr/>
                    <a:lstStyle/>
                    <a:p>
                      <a:pPr marL="244475" marR="0" lvl="0" indent="0" algn="l" rtl="0">
                        <a:lnSpc>
                          <a:spcPct val="100000"/>
                        </a:lnSpc>
                        <a:spcBef>
                          <a:spcPts val="0"/>
                        </a:spcBef>
                        <a:spcAft>
                          <a:spcPts val="0"/>
                        </a:spcAft>
                        <a:buNone/>
                      </a:pPr>
                      <a:r>
                        <a:rPr lang="en-US" sz="2400" u="none" strike="noStrike" cap="none">
                          <a:latin typeface="Times New Roman"/>
                          <a:ea typeface="Times New Roman"/>
                          <a:cs typeface="Times New Roman"/>
                          <a:sym typeface="Times New Roman"/>
                        </a:rPr>
                        <a:t>6.</a:t>
                      </a:r>
                      <a:endParaRPr sz="2400" u="none" strike="noStrike" cap="none">
                        <a:latin typeface="Times New Roman"/>
                        <a:ea typeface="Times New Roman"/>
                        <a:cs typeface="Times New Roman"/>
                        <a:sym typeface="Times New Roman"/>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Solution Architecture</a:t>
                      </a:r>
                      <a:endParaRPr sz="2400" u="none" strike="noStrike" cap="none" dirty="0">
                        <a:latin typeface="Times New Roman"/>
                        <a:ea typeface="Times New Roman"/>
                        <a:cs typeface="Times New Roman"/>
                        <a:sym typeface="Times New Roman"/>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032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9</a:t>
                      </a:r>
                      <a:endParaRPr sz="2400" u="none" strike="noStrike" cap="none" dirty="0">
                        <a:latin typeface="Times New Roman"/>
                        <a:ea typeface="Times New Roman"/>
                        <a:cs typeface="Times New Roman"/>
                        <a:sym typeface="Times New Roman"/>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22661">
                <a:tc>
                  <a:txBody>
                    <a:bodyPr/>
                    <a:lstStyle/>
                    <a:p>
                      <a:pPr marL="244475" marR="0" lvl="0" indent="0" algn="l" rtl="0">
                        <a:lnSpc>
                          <a:spcPct val="100000"/>
                        </a:lnSpc>
                        <a:spcBef>
                          <a:spcPts val="0"/>
                        </a:spcBef>
                        <a:spcAft>
                          <a:spcPts val="0"/>
                        </a:spcAft>
                        <a:buNone/>
                      </a:pPr>
                      <a:r>
                        <a:rPr lang="en-US" sz="2400" u="none" strike="noStrike" cap="none">
                          <a:latin typeface="Times New Roman"/>
                          <a:ea typeface="Times New Roman"/>
                          <a:cs typeface="Times New Roman"/>
                          <a:sym typeface="Times New Roman"/>
                        </a:rPr>
                        <a:t>7.</a:t>
                      </a:r>
                      <a:endParaRPr sz="2400" u="none" strike="noStrike" cap="none">
                        <a:latin typeface="Times New Roman"/>
                        <a:ea typeface="Times New Roman"/>
                        <a:cs typeface="Times New Roman"/>
                        <a:sym typeface="Times New Roman"/>
                      </a:endParaRPr>
                    </a:p>
                  </a:txBody>
                  <a:tcPr marL="0" marR="0" marT="425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Modules split-up</a:t>
                      </a:r>
                      <a:endParaRPr sz="2400" u="none" strike="noStrike" cap="none" dirty="0">
                        <a:latin typeface="Times New Roman"/>
                        <a:ea typeface="Times New Roman"/>
                        <a:cs typeface="Times New Roman"/>
                        <a:sym typeface="Times New Roman"/>
                      </a:endParaRPr>
                    </a:p>
                  </a:txBody>
                  <a:tcPr marL="0" marR="0" marT="425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032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11</a:t>
                      </a:r>
                      <a:endParaRPr sz="2400" u="none" strike="noStrike" cap="none" dirty="0">
                        <a:latin typeface="Times New Roman"/>
                        <a:ea typeface="Times New Roman"/>
                        <a:cs typeface="Times New Roman"/>
                        <a:sym typeface="Times New Roman"/>
                      </a:endParaRPr>
                    </a:p>
                  </a:txBody>
                  <a:tcPr marL="0" marR="0" marT="425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23308">
                <a:tc>
                  <a:txBody>
                    <a:bodyPr/>
                    <a:lstStyle/>
                    <a:p>
                      <a:pPr marL="244475"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8.</a:t>
                      </a:r>
                      <a:endParaRPr sz="2400" u="none" strike="noStrike" cap="none" dirty="0">
                        <a:latin typeface="Times New Roman"/>
                        <a:ea typeface="Times New Roman"/>
                        <a:cs typeface="Times New Roman"/>
                        <a:sym typeface="Times New Roman"/>
                      </a:endParaRPr>
                    </a:p>
                  </a:txBody>
                  <a:tcPr marL="0" marR="0" marT="431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Algorithm used</a:t>
                      </a:r>
                      <a:endParaRPr sz="2400" u="none" strike="noStrike" cap="none" dirty="0">
                        <a:latin typeface="Times New Roman"/>
                        <a:ea typeface="Times New Roman"/>
                        <a:cs typeface="Times New Roman"/>
                        <a:sym typeface="Times New Roman"/>
                      </a:endParaRPr>
                    </a:p>
                  </a:txBody>
                  <a:tcPr marL="0" marR="0" marT="431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2032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14</a:t>
                      </a:r>
                      <a:endParaRPr sz="2400" u="none" strike="noStrike" cap="none" dirty="0">
                        <a:latin typeface="Times New Roman"/>
                        <a:ea typeface="Times New Roman"/>
                        <a:cs typeface="Times New Roman"/>
                        <a:sym typeface="Times New Roman"/>
                      </a:endParaRPr>
                    </a:p>
                  </a:txBody>
                  <a:tcPr marL="0" marR="0" marT="431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23308">
                <a:tc>
                  <a:txBody>
                    <a:bodyPr/>
                    <a:lstStyle/>
                    <a:p>
                      <a:pPr marL="244475"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9.</a:t>
                      </a:r>
                      <a:endParaRPr sz="2400" u="none" strike="noStrike" cap="none" dirty="0">
                        <a:latin typeface="Times New Roman"/>
                        <a:ea typeface="Times New Roman"/>
                        <a:cs typeface="Times New Roman"/>
                        <a:sym typeface="Times New Roman"/>
                      </a:endParaRPr>
                    </a:p>
                  </a:txBody>
                  <a:tcPr marL="0" marR="0" marT="43175"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System Requirement</a:t>
                      </a:r>
                      <a:endParaRPr sz="2400" u="none" strike="noStrike" cap="none" dirty="0">
                        <a:latin typeface="Times New Roman"/>
                        <a:ea typeface="Times New Roman"/>
                        <a:cs typeface="Times New Roman"/>
                        <a:sym typeface="Times New Roman"/>
                      </a:endParaRPr>
                    </a:p>
                  </a:txBody>
                  <a:tcPr marL="0" marR="0" marT="43175"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2032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15</a:t>
                      </a:r>
                      <a:endParaRPr sz="2400" u="none" strike="noStrike" cap="none" dirty="0">
                        <a:latin typeface="Times New Roman"/>
                        <a:ea typeface="Times New Roman"/>
                        <a:cs typeface="Times New Roman"/>
                        <a:sym typeface="Times New Roman"/>
                      </a:endParaRPr>
                    </a:p>
                  </a:txBody>
                  <a:tcPr marL="0" marR="0" marT="43175"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2887372372"/>
                  </a:ext>
                </a:extLst>
              </a:tr>
              <a:tr h="423308">
                <a:tc>
                  <a:txBody>
                    <a:bodyPr/>
                    <a:lstStyle/>
                    <a:p>
                      <a:pPr marL="244475"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10.</a:t>
                      </a:r>
                      <a:endParaRPr sz="2400" u="none" strike="noStrike" cap="none" dirty="0">
                        <a:latin typeface="Times New Roman"/>
                        <a:ea typeface="Times New Roman"/>
                        <a:cs typeface="Times New Roman"/>
                        <a:sym typeface="Times New Roman"/>
                      </a:endParaRPr>
                    </a:p>
                  </a:txBody>
                  <a:tcPr marL="0" marR="0" marT="43175"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Code Implementation</a:t>
                      </a:r>
                      <a:endParaRPr sz="2400" u="none" strike="noStrike" cap="none" dirty="0">
                        <a:latin typeface="Times New Roman"/>
                        <a:ea typeface="Times New Roman"/>
                        <a:cs typeface="Times New Roman"/>
                        <a:sym typeface="Times New Roman"/>
                      </a:endParaRPr>
                    </a:p>
                  </a:txBody>
                  <a:tcPr marL="0" marR="0" marT="43175"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2032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16</a:t>
                      </a:r>
                      <a:endParaRPr sz="2400" u="none" strike="noStrike" cap="none" dirty="0">
                        <a:latin typeface="Times New Roman"/>
                        <a:ea typeface="Times New Roman"/>
                        <a:cs typeface="Times New Roman"/>
                        <a:sym typeface="Times New Roman"/>
                      </a:endParaRPr>
                    </a:p>
                  </a:txBody>
                  <a:tcPr marL="0" marR="0" marT="43175"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2811886969"/>
                  </a:ext>
                </a:extLst>
              </a:tr>
              <a:tr h="423308">
                <a:tc>
                  <a:txBody>
                    <a:bodyPr/>
                    <a:lstStyle/>
                    <a:p>
                      <a:pPr marL="244475"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11.</a:t>
                      </a:r>
                      <a:endParaRPr sz="2400" u="none" strike="noStrike" cap="none" dirty="0">
                        <a:latin typeface="Times New Roman"/>
                        <a:ea typeface="Times New Roman"/>
                        <a:cs typeface="Times New Roman"/>
                        <a:sym typeface="Times New Roman"/>
                      </a:endParaRPr>
                    </a:p>
                  </a:txBody>
                  <a:tcPr marL="0" marR="0" marT="43175"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Expected Output</a:t>
                      </a:r>
                      <a:endParaRPr sz="2400" u="none" strike="noStrike" cap="none" dirty="0">
                        <a:latin typeface="Times New Roman"/>
                        <a:ea typeface="Times New Roman"/>
                        <a:cs typeface="Times New Roman"/>
                        <a:sym typeface="Times New Roman"/>
                      </a:endParaRPr>
                    </a:p>
                  </a:txBody>
                  <a:tcPr marL="0" marR="0" marT="43175"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032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17</a:t>
                      </a:r>
                      <a:endParaRPr sz="2400" u="none" strike="noStrike" cap="none" dirty="0">
                        <a:latin typeface="Times New Roman"/>
                        <a:ea typeface="Times New Roman"/>
                        <a:cs typeface="Times New Roman"/>
                        <a:sym typeface="Times New Roman"/>
                      </a:endParaRPr>
                    </a:p>
                  </a:txBody>
                  <a:tcPr marL="0" marR="0" marT="43175"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36928317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3374566" y="4444"/>
            <a:ext cx="6288439"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EXPECTED OUTPUT</a:t>
            </a:r>
            <a:endParaRPr dirty="0"/>
          </a:p>
        </p:txBody>
      </p:sp>
      <p:sp>
        <p:nvSpPr>
          <p:cNvPr id="180" name="Google Shape;180;p24"/>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20</a:t>
            </a:fld>
            <a:endParaRPr/>
          </a:p>
        </p:txBody>
      </p:sp>
      <p:sp>
        <p:nvSpPr>
          <p:cNvPr id="181" name="Google Shape;181;p24"/>
          <p:cNvSpPr txBox="1"/>
          <p:nvPr/>
        </p:nvSpPr>
        <p:spPr>
          <a:xfrm>
            <a:off x="2820977" y="572044"/>
            <a:ext cx="11436300" cy="939900"/>
          </a:xfrm>
          <a:prstGeom prst="rect">
            <a:avLst/>
          </a:prstGeom>
          <a:noFill/>
          <a:ln>
            <a:noFill/>
          </a:ln>
        </p:spPr>
        <p:txBody>
          <a:bodyPr spcFirstLastPara="1" wrap="square" lIns="0" tIns="13950" rIns="0" bIns="0" anchor="t" anchorCtr="0">
            <a:spAutoFit/>
          </a:bodyPr>
          <a:lstStyle/>
          <a:p>
            <a:pPr marL="457200" marR="6350" lvl="0" indent="0" algn="just" rtl="0">
              <a:lnSpc>
                <a:spcPct val="150600"/>
              </a:lnSpc>
              <a:spcBef>
                <a:spcPts val="0"/>
              </a:spcBef>
              <a:spcAft>
                <a:spcPts val="0"/>
              </a:spcAft>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7E497E1B-4C29-5FEF-43FC-566EB80A0D72}"/>
              </a:ext>
            </a:extLst>
          </p:cNvPr>
          <p:cNvPicPr>
            <a:picLocks noChangeAspect="1"/>
          </p:cNvPicPr>
          <p:nvPr/>
        </p:nvPicPr>
        <p:blipFill>
          <a:blip r:embed="rId3"/>
          <a:stretch>
            <a:fillRect/>
          </a:stretch>
        </p:blipFill>
        <p:spPr>
          <a:xfrm>
            <a:off x="0" y="1343607"/>
            <a:ext cx="5578295" cy="4198373"/>
          </a:xfrm>
          <a:prstGeom prst="rect">
            <a:avLst/>
          </a:prstGeom>
        </p:spPr>
      </p:pic>
      <p:pic>
        <p:nvPicPr>
          <p:cNvPr id="7" name="Picture 6">
            <a:extLst>
              <a:ext uri="{FF2B5EF4-FFF2-40B4-BE49-F238E27FC236}">
                <a16:creationId xmlns:a16="http://schemas.microsoft.com/office/drawing/2014/main" id="{3C986D21-D678-5E57-3E4A-3FB887EFC996}"/>
              </a:ext>
            </a:extLst>
          </p:cNvPr>
          <p:cNvPicPr>
            <a:picLocks noChangeAspect="1"/>
          </p:cNvPicPr>
          <p:nvPr/>
        </p:nvPicPr>
        <p:blipFill>
          <a:blip r:embed="rId4"/>
          <a:stretch>
            <a:fillRect/>
          </a:stretch>
        </p:blipFill>
        <p:spPr>
          <a:xfrm>
            <a:off x="5578295" y="1316020"/>
            <a:ext cx="6288439" cy="4021997"/>
          </a:xfrm>
          <a:prstGeom prst="rect">
            <a:avLst/>
          </a:prstGeom>
        </p:spPr>
      </p:pic>
    </p:spTree>
    <p:extLst>
      <p:ext uri="{BB962C8B-B14F-4D97-AF65-F5344CB8AC3E}">
        <p14:creationId xmlns:p14="http://schemas.microsoft.com/office/powerpoint/2010/main" val="1827849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4537455" y="4444"/>
            <a:ext cx="31275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CONCLUSION</a:t>
            </a:r>
            <a:endParaRPr/>
          </a:p>
        </p:txBody>
      </p:sp>
      <p:sp>
        <p:nvSpPr>
          <p:cNvPr id="196" name="Google Shape;196;p26"/>
          <p:cNvSpPr txBox="1">
            <a:spLocks noGrp="1"/>
          </p:cNvSpPr>
          <p:nvPr>
            <p:ph type="sldNum" idx="12"/>
          </p:nvPr>
        </p:nvSpPr>
        <p:spPr>
          <a:xfrm>
            <a:off x="358457" y="6457793"/>
            <a:ext cx="381000" cy="2772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21</a:t>
            </a:fld>
            <a:endParaRPr/>
          </a:p>
        </p:txBody>
      </p:sp>
      <p:sp>
        <p:nvSpPr>
          <p:cNvPr id="197" name="Google Shape;197;p26"/>
          <p:cNvSpPr txBox="1"/>
          <p:nvPr/>
        </p:nvSpPr>
        <p:spPr>
          <a:xfrm>
            <a:off x="372745" y="660848"/>
            <a:ext cx="11436300" cy="4834200"/>
          </a:xfrm>
          <a:prstGeom prst="rect">
            <a:avLst/>
          </a:prstGeom>
          <a:noFill/>
          <a:ln>
            <a:noFill/>
          </a:ln>
        </p:spPr>
        <p:txBody>
          <a:bodyPr spcFirstLastPara="1" wrap="square" lIns="0" tIns="13950" rIns="0" bIns="0" anchor="t" anchorCtr="0">
            <a:spAutoFit/>
          </a:bodyPr>
          <a:lstStyle/>
          <a:p>
            <a:pPr marL="355600" marR="6350" lvl="0" indent="-343535" algn="just" rtl="0">
              <a:lnSpc>
                <a:spcPct val="1506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The Wi-Fi based ICU patient monitoring system presents a significant advancement over traditional wired systems, offering enhanced patient comfort, mobility, and real-time data accessibility. By leveraging modern wireless technology, the proposed system ensures continuous monitoring of vital signs and timely medical intervention in critical situations. The successful implementation of this system can improve the efficiency of healthcare delivery in ICUs, ultimately leading to better patient outcomes. Future work will focus on optimizing the system for scalability, security, and integration with existing hospital information systems.</a:t>
            </a:r>
            <a:endParaRPr sz="2400">
              <a:latin typeface="Times New Roman"/>
              <a:ea typeface="Times New Roman"/>
              <a:cs typeface="Times New Roman"/>
              <a:sym typeface="Times New Roman"/>
            </a:endParaRPr>
          </a:p>
          <a:p>
            <a:pPr marL="457200" marR="6350" lvl="0" indent="0" algn="just" rtl="0">
              <a:lnSpc>
                <a:spcPct val="150600"/>
              </a:lnSpc>
              <a:spcBef>
                <a:spcPts val="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4857136" y="0"/>
            <a:ext cx="5260258"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REFERENCE</a:t>
            </a:r>
            <a:endParaRPr dirty="0"/>
          </a:p>
        </p:txBody>
      </p:sp>
      <p:sp>
        <p:nvSpPr>
          <p:cNvPr id="196" name="Google Shape;196;p26"/>
          <p:cNvSpPr txBox="1">
            <a:spLocks noGrp="1"/>
          </p:cNvSpPr>
          <p:nvPr>
            <p:ph type="sldNum" idx="12"/>
          </p:nvPr>
        </p:nvSpPr>
        <p:spPr>
          <a:xfrm>
            <a:off x="358457" y="6457793"/>
            <a:ext cx="381000" cy="2772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22</a:t>
            </a:fld>
            <a:endParaRPr/>
          </a:p>
        </p:txBody>
      </p:sp>
      <p:sp>
        <p:nvSpPr>
          <p:cNvPr id="3" name="TextBox 2">
            <a:extLst>
              <a:ext uri="{FF2B5EF4-FFF2-40B4-BE49-F238E27FC236}">
                <a16:creationId xmlns:a16="http://schemas.microsoft.com/office/drawing/2014/main" id="{7D918951-3C06-4FD1-1D98-37D7D66A3EBC}"/>
              </a:ext>
            </a:extLst>
          </p:cNvPr>
          <p:cNvSpPr txBox="1"/>
          <p:nvPr/>
        </p:nvSpPr>
        <p:spPr>
          <a:xfrm>
            <a:off x="167149" y="567600"/>
            <a:ext cx="12024851" cy="5451749"/>
          </a:xfrm>
          <a:prstGeom prst="rect">
            <a:avLst/>
          </a:prstGeom>
          <a:noFill/>
        </p:spPr>
        <p:txBody>
          <a:bodyPr wrap="square">
            <a:spAutoFit/>
          </a:bodyPr>
          <a:lstStyle/>
          <a:p>
            <a:pPr algn="just">
              <a:lnSpc>
                <a:spcPct val="150000"/>
              </a:lnSpc>
              <a:spcAft>
                <a:spcPts val="1140"/>
              </a:spcAft>
            </a:pPr>
            <a:br>
              <a:rPr lang="en-US" sz="1800" b="1" dirty="0">
                <a:solidFill>
                  <a:srgbClr val="000000"/>
                </a:solidFill>
                <a:effectLst/>
                <a:latin typeface="Times New Roman" panose="02020603050405020304" pitchFamily="18" charset="0"/>
                <a:ea typeface="Calibri" panose="020F0502020204030204" pitchFamily="34"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Farhan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Ishtiaque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Sadman Rahman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Sadid</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Mohammed Shihab Kabir, Syeda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Omia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Ahalam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Md.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Sharjis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Ibne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Wadud</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"IoT-Based Low-cost Remote Patient Monitoring and Management system with Deep Learning-Based Arrhythmia and Pneumonia detection." 2021 IEEE 4th International Conference on Computing, Power and Communication Technologies (GUCON), 2021.</a:t>
            </a:r>
          </a:p>
          <a:p>
            <a:pPr algn="just">
              <a:lnSpc>
                <a:spcPct val="150000"/>
              </a:lnSpc>
              <a:spcAft>
                <a:spcPts val="114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Mily Lal, Manisha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Bhende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Akanksha Goel, Abha Pathak, Poi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Tamrakar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Swati Sharma, Pallavi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Thorat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"Enhancing Patient Care and Monitoring Through AI and IoT in Healthcare." 2023 IEEE International Conference on Computer Vision and Machine Intelligence (CVMI), 2023.</a:t>
            </a:r>
          </a:p>
          <a:p>
            <a:pPr algn="just">
              <a:lnSpc>
                <a:spcPct val="150000"/>
              </a:lnSpc>
              <a:spcAft>
                <a:spcPts val="114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R.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Kiruthika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 Ramya, R. Prabha, M.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Harinarayanan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Divakaran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Iswariya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"IoT Based Patient Monitoring System." 2022 8th International Conference on Advanced Computing and Communication Systems (ICACCS), 2022.</a:t>
            </a:r>
          </a:p>
          <a:p>
            <a:pPr algn="just">
              <a:lnSpc>
                <a:spcPct val="150000"/>
              </a:lnSpc>
              <a:spcAft>
                <a:spcPts val="114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V. P. Kavitha, G.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Theivanathan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 Magesh,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Jayandhi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 "A Comprehensive Survey of IoT Applications in Remote Patient Monitoring, Chronic Disease Management, and Smart Healthcare Infrastructure." 2024 3rd International Conference on Sentiment Analysis and Deep Learning (ICSADL), 2024.</a:t>
            </a:r>
          </a:p>
        </p:txBody>
      </p:sp>
    </p:spTree>
    <p:extLst>
      <p:ext uri="{BB962C8B-B14F-4D97-AF65-F5344CB8AC3E}">
        <p14:creationId xmlns:p14="http://schemas.microsoft.com/office/powerpoint/2010/main" val="3901056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1598847" y="2390109"/>
            <a:ext cx="9954056" cy="149034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9600" b="0" dirty="0">
                <a:solidFill>
                  <a:srgbClr val="17375E"/>
                </a:solidFill>
                <a:latin typeface="Times New Roman"/>
                <a:ea typeface="Times New Roman"/>
                <a:cs typeface="Times New Roman"/>
                <a:sym typeface="Times New Roman"/>
              </a:rPr>
              <a:t>THANK YOU</a:t>
            </a:r>
            <a:r>
              <a:rPr lang="en-US" sz="9600" b="0" dirty="0">
                <a:solidFill>
                  <a:srgbClr val="17375E"/>
                </a:solidFill>
                <a:latin typeface="Noto Sans Symbols"/>
                <a:ea typeface="Noto Sans Symbols"/>
                <a:cs typeface="Noto Sans Symbols"/>
                <a:sym typeface="Noto Sans Symbols"/>
              </a:rPr>
              <a:t>!!!</a:t>
            </a:r>
            <a:endParaRPr sz="9600" dirty="0">
              <a:latin typeface="Noto Sans Symbols"/>
              <a:ea typeface="Noto Sans Symbols"/>
              <a:cs typeface="Noto Sans Symbols"/>
              <a:sym typeface="Noto Sans Symbols"/>
            </a:endParaRPr>
          </a:p>
        </p:txBody>
      </p:sp>
      <p:sp>
        <p:nvSpPr>
          <p:cNvPr id="203" name="Google Shape;203;p27"/>
          <p:cNvSpPr txBox="1">
            <a:spLocks noGrp="1"/>
          </p:cNvSpPr>
          <p:nvPr>
            <p:ph type="sldNum" idx="12"/>
          </p:nvPr>
        </p:nvSpPr>
        <p:spPr>
          <a:xfrm>
            <a:off x="358457" y="6457793"/>
            <a:ext cx="381000" cy="279400"/>
          </a:xfrm>
          <a:prstGeom prst="rect">
            <a:avLst/>
          </a:prstGeom>
          <a:noFill/>
          <a:ln>
            <a:noFill/>
          </a:ln>
        </p:spPr>
        <p:txBody>
          <a:bodyPr spcFirstLastPara="1" wrap="square" lIns="0" tIns="0" rIns="0" bIns="0" anchor="t" anchorCtr="0">
            <a:spAutoFit/>
          </a:bodyPr>
          <a:lstStyle/>
          <a:p>
            <a:pPr marL="114300" lvl="0" indent="0" algn="l" rtl="0">
              <a:lnSpc>
                <a:spcPct val="114722"/>
              </a:lnSpc>
              <a:spcBef>
                <a:spcPts val="0"/>
              </a:spcBef>
              <a:spcAft>
                <a:spcPts val="0"/>
              </a:spcAft>
              <a:buNone/>
            </a:pPr>
            <a:fld id="{00000000-1234-1234-1234-123412341234}" type="slidenum">
              <a:rPr lang="en-US"/>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3601728" y="0"/>
            <a:ext cx="75201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TABLE OF CONTENTS</a:t>
            </a:r>
            <a:endParaRPr/>
          </a:p>
        </p:txBody>
      </p:sp>
      <p:sp>
        <p:nvSpPr>
          <p:cNvPr id="62" name="Google Shape;62;p8"/>
          <p:cNvSpPr txBox="1"/>
          <p:nvPr/>
        </p:nvSpPr>
        <p:spPr>
          <a:xfrm>
            <a:off x="415607" y="6457793"/>
            <a:ext cx="191135" cy="279400"/>
          </a:xfrm>
          <a:prstGeom prst="rect">
            <a:avLst/>
          </a:prstGeom>
          <a:noFill/>
          <a:ln>
            <a:noFill/>
          </a:ln>
        </p:spPr>
        <p:txBody>
          <a:bodyPr spcFirstLastPara="1" wrap="square" lIns="0" tIns="0" rIns="0" bIns="0" anchor="t" anchorCtr="0">
            <a:spAutoFit/>
          </a:bodyPr>
          <a:lstStyle/>
          <a:p>
            <a:pPr marL="38100" marR="0" lvl="0" indent="0" algn="l" rtl="0">
              <a:lnSpc>
                <a:spcPct val="114722"/>
              </a:lnSpc>
              <a:spcBef>
                <a:spcPts val="0"/>
              </a:spcBef>
              <a:spcAft>
                <a:spcPts val="0"/>
              </a:spcAft>
              <a:buNone/>
            </a:pPr>
            <a:fld id="{00000000-1234-1234-1234-123412341234}" type="slidenum">
              <a:rPr lang="en-US" sz="1800" b="1">
                <a:latin typeface="Times New Roman"/>
                <a:ea typeface="Times New Roman"/>
                <a:cs typeface="Times New Roman"/>
                <a:sym typeface="Times New Roman"/>
              </a:rPr>
              <a:t>3</a:t>
            </a:fld>
            <a:endParaRPr sz="1800">
              <a:latin typeface="Times New Roman"/>
              <a:ea typeface="Times New Roman"/>
              <a:cs typeface="Times New Roman"/>
              <a:sym typeface="Times New Roman"/>
            </a:endParaRPr>
          </a:p>
        </p:txBody>
      </p:sp>
      <p:graphicFrame>
        <p:nvGraphicFramePr>
          <p:cNvPr id="63" name="Google Shape;63;p8"/>
          <p:cNvGraphicFramePr/>
          <p:nvPr>
            <p:extLst>
              <p:ext uri="{D42A27DB-BD31-4B8C-83A1-F6EECF244321}">
                <p14:modId xmlns:p14="http://schemas.microsoft.com/office/powerpoint/2010/main" val="1712296680"/>
              </p:ext>
            </p:extLst>
          </p:nvPr>
        </p:nvGraphicFramePr>
        <p:xfrm>
          <a:off x="742889" y="1677667"/>
          <a:ext cx="10706221" cy="3252120"/>
        </p:xfrm>
        <a:graphic>
          <a:graphicData uri="http://schemas.openxmlformats.org/drawingml/2006/table">
            <a:tbl>
              <a:tblPr firstRow="1" bandRow="1">
                <a:noFill/>
                <a:tableStyleId>{1C91521A-F3CD-495B-B47B-FBC2C7E08422}</a:tableStyleId>
              </a:tblPr>
              <a:tblGrid>
                <a:gridCol w="946787">
                  <a:extLst>
                    <a:ext uri="{9D8B030D-6E8A-4147-A177-3AD203B41FA5}">
                      <a16:colId xmlns:a16="http://schemas.microsoft.com/office/drawing/2014/main" val="20000"/>
                    </a:ext>
                  </a:extLst>
                </a:gridCol>
                <a:gridCol w="8356563">
                  <a:extLst>
                    <a:ext uri="{9D8B030D-6E8A-4147-A177-3AD203B41FA5}">
                      <a16:colId xmlns:a16="http://schemas.microsoft.com/office/drawing/2014/main" val="20001"/>
                    </a:ext>
                  </a:extLst>
                </a:gridCol>
                <a:gridCol w="1402871">
                  <a:extLst>
                    <a:ext uri="{9D8B030D-6E8A-4147-A177-3AD203B41FA5}">
                      <a16:colId xmlns:a16="http://schemas.microsoft.com/office/drawing/2014/main" val="20002"/>
                    </a:ext>
                  </a:extLst>
                </a:gridCol>
              </a:tblGrid>
              <a:tr h="901194">
                <a:tc>
                  <a:txBody>
                    <a:bodyPr/>
                    <a:lstStyle/>
                    <a:p>
                      <a:pPr marL="168275" marR="0" lvl="0" indent="0" algn="l"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S.NO</a:t>
                      </a:r>
                      <a:endParaRPr sz="2400" u="none" strike="noStrike" cap="none">
                        <a:latin typeface="Times New Roman"/>
                        <a:ea typeface="Times New Roman"/>
                        <a:cs typeface="Times New Roman"/>
                        <a:sym typeface="Times New Roman"/>
                      </a:endParaRPr>
                    </a:p>
                  </a:txBody>
                  <a:tcPr marL="0" marR="0" marT="1517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22884" marR="0" lvl="0" indent="0" algn="ctr" rtl="0">
                        <a:lnSpc>
                          <a:spcPct val="150000"/>
                        </a:lnSpc>
                        <a:spcBef>
                          <a:spcPts val="0"/>
                        </a:spcBef>
                        <a:spcAft>
                          <a:spcPts val="0"/>
                        </a:spcAft>
                        <a:buNone/>
                      </a:pPr>
                      <a:r>
                        <a:rPr lang="en-US" sz="2400" b="1" u="none" strike="noStrike" cap="none" dirty="0">
                          <a:latin typeface="Times New Roman"/>
                          <a:ea typeface="Times New Roman"/>
                          <a:cs typeface="Times New Roman"/>
                          <a:sym typeface="Times New Roman"/>
                        </a:rPr>
                        <a:t>TOPIC</a:t>
                      </a:r>
                      <a:endParaRPr sz="2400" u="none" strike="noStrike" cap="none" dirty="0">
                        <a:latin typeface="Times New Roman"/>
                        <a:ea typeface="Times New Roman"/>
                        <a:cs typeface="Times New Roman"/>
                        <a:sym typeface="Times New Roman"/>
                      </a:endParaRPr>
                    </a:p>
                  </a:txBody>
                  <a:tcPr marL="0" marR="0" marT="1517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9695" marR="0" lvl="0" indent="0" algn="l" rtl="0">
                        <a:lnSpc>
                          <a:spcPct val="119375"/>
                        </a:lnSpc>
                        <a:spcBef>
                          <a:spcPts val="0"/>
                        </a:spcBef>
                        <a:spcAft>
                          <a:spcPts val="0"/>
                        </a:spcAft>
                        <a:buNone/>
                      </a:pPr>
                      <a:r>
                        <a:rPr lang="en-US" sz="2400" b="1" u="none" strike="noStrike" cap="none" dirty="0">
                          <a:latin typeface="Times New Roman"/>
                          <a:ea typeface="Times New Roman"/>
                          <a:cs typeface="Times New Roman"/>
                          <a:sym typeface="Times New Roman"/>
                        </a:rPr>
                        <a:t>Page.</a:t>
                      </a:r>
                      <a:endParaRPr sz="2400" u="none" strike="noStrike" cap="none" dirty="0">
                        <a:latin typeface="Times New Roman"/>
                        <a:ea typeface="Times New Roman"/>
                        <a:cs typeface="Times New Roman"/>
                        <a:sym typeface="Times New Roman"/>
                      </a:endParaRPr>
                    </a:p>
                    <a:p>
                      <a:pPr marL="99695" marR="0" lvl="0" indent="0" algn="l" rtl="0">
                        <a:lnSpc>
                          <a:spcPct val="119375"/>
                        </a:lnSpc>
                        <a:spcBef>
                          <a:spcPts val="0"/>
                        </a:spcBef>
                        <a:spcAft>
                          <a:spcPts val="0"/>
                        </a:spcAft>
                        <a:buNone/>
                      </a:pPr>
                      <a:r>
                        <a:rPr lang="en-US" sz="2400" b="1" u="none" strike="noStrike" cap="none" dirty="0">
                          <a:latin typeface="Times New Roman"/>
                          <a:ea typeface="Times New Roman"/>
                          <a:cs typeface="Times New Roman"/>
                          <a:sym typeface="Times New Roman"/>
                        </a:rPr>
                        <a:t>No</a:t>
                      </a:r>
                      <a:endParaRPr sz="2400" u="none" strike="noStrike" cap="none" dirty="0">
                        <a:latin typeface="Times New Roman"/>
                        <a:ea typeface="Times New Roman"/>
                        <a:cs typeface="Times New Roman"/>
                        <a:sym typeface="Times New Roman"/>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8702">
                <a:tc>
                  <a:txBody>
                    <a:bodyPr/>
                    <a:lstStyle/>
                    <a:p>
                      <a:pPr marL="244475"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13.</a:t>
                      </a:r>
                      <a:endParaRPr sz="2400" u="none" strike="noStrike" cap="none" dirty="0">
                        <a:latin typeface="Times New Roman"/>
                        <a:ea typeface="Times New Roman"/>
                        <a:cs typeface="Times New Roman"/>
                        <a:sym typeface="Times New Roman"/>
                      </a:endParaRPr>
                    </a:p>
                  </a:txBody>
                  <a:tcPr marL="0" marR="0" marT="387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System Requirements</a:t>
                      </a:r>
                      <a:endParaRPr sz="2400" u="none" strike="noStrike" cap="none" dirty="0">
                        <a:latin typeface="Times New Roman"/>
                        <a:ea typeface="Times New Roman"/>
                        <a:cs typeface="Times New Roman"/>
                        <a:sym typeface="Times New Roman"/>
                      </a:endParaRPr>
                    </a:p>
                  </a:txBody>
                  <a:tcPr marL="0" marR="0" marT="387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20955"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15</a:t>
                      </a:r>
                      <a:endParaRPr sz="2400" u="none" strike="noStrike" cap="none" dirty="0">
                        <a:latin typeface="Times New Roman"/>
                        <a:ea typeface="Times New Roman"/>
                        <a:cs typeface="Times New Roman"/>
                        <a:sym typeface="Times New Roman"/>
                      </a:endParaRPr>
                    </a:p>
                  </a:txBody>
                  <a:tcPr marL="0" marR="0" marT="387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3056">
                <a:tc>
                  <a:txBody>
                    <a:bodyPr/>
                    <a:lstStyle/>
                    <a:p>
                      <a:pPr marL="244475"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14.</a:t>
                      </a:r>
                      <a:endParaRPr sz="2400" u="none" strike="noStrike" cap="none" dirty="0">
                        <a:latin typeface="Times New Roman"/>
                        <a:ea typeface="Times New Roman"/>
                        <a:cs typeface="Times New Roman"/>
                        <a:sym typeface="Times New Roman"/>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Code Implementation</a:t>
                      </a:r>
                      <a:endParaRPr sz="2400" u="none" strike="noStrike" cap="none" dirty="0">
                        <a:latin typeface="Times New Roman"/>
                        <a:ea typeface="Times New Roman"/>
                        <a:cs typeface="Times New Roman"/>
                        <a:sym typeface="Times New Roman"/>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20955" lvl="0" indent="0" algn="ctr" rtl="0">
                        <a:lnSpc>
                          <a:spcPct val="100000"/>
                        </a:lnSpc>
                        <a:spcBef>
                          <a:spcPts val="0"/>
                        </a:spcBef>
                        <a:spcAft>
                          <a:spcPts val="0"/>
                        </a:spcAft>
                        <a:buNone/>
                      </a:pPr>
                      <a:r>
                        <a:rPr lang="en-US" sz="2400" dirty="0">
                          <a:latin typeface="Times New Roman"/>
                          <a:ea typeface="Times New Roman"/>
                          <a:cs typeface="Times New Roman"/>
                          <a:sym typeface="Times New Roman"/>
                        </a:rPr>
                        <a:t>16 </a:t>
                      </a:r>
                      <a:endParaRPr sz="2400" u="none" strike="noStrike" cap="none" dirty="0">
                        <a:latin typeface="Times New Roman"/>
                        <a:ea typeface="Times New Roman"/>
                        <a:cs typeface="Times New Roman"/>
                        <a:sym typeface="Times New Roman"/>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83056">
                <a:tc>
                  <a:txBody>
                    <a:bodyPr/>
                    <a:lstStyle/>
                    <a:p>
                      <a:pPr marL="244475"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16.</a:t>
                      </a:r>
                      <a:endParaRPr sz="2400" u="none" strike="noStrike" cap="none" dirty="0">
                        <a:latin typeface="Times New Roman"/>
                        <a:ea typeface="Times New Roman"/>
                        <a:cs typeface="Times New Roman"/>
                        <a:sym typeface="Times New Roman"/>
                      </a:endParaRPr>
                    </a:p>
                  </a:txBody>
                  <a:tcPr marL="0" marR="0" marT="39375"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Expected Outcomes</a:t>
                      </a:r>
                      <a:endParaRPr sz="2400" u="none" strike="noStrike" cap="none" dirty="0">
                        <a:latin typeface="Times New Roman"/>
                        <a:ea typeface="Times New Roman"/>
                        <a:cs typeface="Times New Roman"/>
                        <a:sym typeface="Times New Roman"/>
                      </a:endParaRPr>
                    </a:p>
                  </a:txBody>
                  <a:tcPr marL="0" marR="0" marT="39375"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20955"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17</a:t>
                      </a:r>
                      <a:endParaRPr sz="2400" u="none" strike="noStrike" cap="none" dirty="0">
                        <a:latin typeface="Times New Roman"/>
                        <a:ea typeface="Times New Roman"/>
                        <a:cs typeface="Times New Roman"/>
                        <a:sym typeface="Times New Roman"/>
                      </a:endParaRPr>
                    </a:p>
                  </a:txBody>
                  <a:tcPr marL="0" marR="0" marT="39375"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3430354244"/>
                  </a:ext>
                </a:extLst>
              </a:tr>
              <a:tr h="483056">
                <a:tc>
                  <a:txBody>
                    <a:bodyPr/>
                    <a:lstStyle/>
                    <a:p>
                      <a:pPr marL="244475"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17.</a:t>
                      </a:r>
                      <a:endParaRPr sz="2400" u="none" strike="noStrike" cap="none" dirty="0">
                        <a:latin typeface="Times New Roman"/>
                        <a:ea typeface="Times New Roman"/>
                        <a:cs typeface="Times New Roman"/>
                        <a:sym typeface="Times New Roman"/>
                      </a:endParaRPr>
                    </a:p>
                  </a:txBody>
                  <a:tcPr marL="0" marR="0" marT="39375"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Conclusion</a:t>
                      </a:r>
                      <a:endParaRPr sz="2400" u="none" strike="noStrike" cap="none" dirty="0">
                        <a:latin typeface="Times New Roman"/>
                        <a:ea typeface="Times New Roman"/>
                        <a:cs typeface="Times New Roman"/>
                        <a:sym typeface="Times New Roman"/>
                      </a:endParaRPr>
                    </a:p>
                  </a:txBody>
                  <a:tcPr marL="0" marR="0" marT="39375"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20955"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18</a:t>
                      </a:r>
                      <a:endParaRPr sz="2400" u="none" strike="noStrike" cap="none" dirty="0">
                        <a:latin typeface="Times New Roman"/>
                        <a:ea typeface="Times New Roman"/>
                        <a:cs typeface="Times New Roman"/>
                        <a:sym typeface="Times New Roman"/>
                      </a:endParaRPr>
                    </a:p>
                  </a:txBody>
                  <a:tcPr marL="0" marR="0" marT="39375"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818774659"/>
                  </a:ext>
                </a:extLst>
              </a:tr>
              <a:tr h="483056">
                <a:tc>
                  <a:txBody>
                    <a:bodyPr/>
                    <a:lstStyle/>
                    <a:p>
                      <a:pPr marL="244475"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18.</a:t>
                      </a:r>
                      <a:endParaRPr sz="2400" u="none" strike="noStrike" cap="none" dirty="0">
                        <a:latin typeface="Times New Roman"/>
                        <a:ea typeface="Times New Roman"/>
                        <a:cs typeface="Times New Roman"/>
                        <a:sym typeface="Times New Roman"/>
                      </a:endParaRPr>
                    </a:p>
                  </a:txBody>
                  <a:tcPr marL="0" marR="0" marT="39375"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Reference</a:t>
                      </a:r>
                      <a:endParaRPr sz="2400" u="none" strike="noStrike" cap="none" dirty="0">
                        <a:latin typeface="Times New Roman"/>
                        <a:ea typeface="Times New Roman"/>
                        <a:cs typeface="Times New Roman"/>
                        <a:sym typeface="Times New Roman"/>
                      </a:endParaRPr>
                    </a:p>
                  </a:txBody>
                  <a:tcPr marL="0" marR="0" marT="39375" marB="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20955" lvl="0" indent="0" algn="ctr" rtl="0">
                        <a:lnSpc>
                          <a:spcPct val="100000"/>
                        </a:lnSpc>
                        <a:spcBef>
                          <a:spcPts val="0"/>
                        </a:spcBef>
                        <a:spcAft>
                          <a:spcPts val="0"/>
                        </a:spcAft>
                        <a:buNone/>
                      </a:pPr>
                      <a:r>
                        <a:rPr lang="en-US" sz="2400" u="none" strike="noStrike" cap="none">
                          <a:latin typeface="Times New Roman"/>
                          <a:ea typeface="Times New Roman"/>
                          <a:cs typeface="Times New Roman"/>
                          <a:sym typeface="Times New Roman"/>
                        </a:rPr>
                        <a:t>19</a:t>
                      </a:r>
                      <a:endParaRPr sz="2400" u="none" strike="noStrike" cap="none" dirty="0">
                        <a:latin typeface="Times New Roman"/>
                        <a:ea typeface="Times New Roman"/>
                        <a:cs typeface="Times New Roman"/>
                        <a:sym typeface="Times New Roman"/>
                      </a:endParaRPr>
                    </a:p>
                  </a:txBody>
                  <a:tcPr marL="0" marR="0" marT="39375"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2832057927"/>
                  </a:ext>
                </a:extLst>
              </a:tr>
            </a:tbl>
          </a:graphicData>
        </a:graphic>
      </p:graphicFrame>
    </p:spTree>
    <p:extLst>
      <p:ext uri="{BB962C8B-B14F-4D97-AF65-F5344CB8AC3E}">
        <p14:creationId xmlns:p14="http://schemas.microsoft.com/office/powerpoint/2010/main" val="216143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613528" y="0"/>
            <a:ext cx="2513330"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ABSTRACT</a:t>
            </a:r>
            <a:endParaRPr/>
          </a:p>
        </p:txBody>
      </p:sp>
      <p:sp>
        <p:nvSpPr>
          <p:cNvPr id="69" name="Google Shape;69;p9"/>
          <p:cNvSpPr txBox="1"/>
          <p:nvPr/>
        </p:nvSpPr>
        <p:spPr>
          <a:xfrm>
            <a:off x="415607" y="6457793"/>
            <a:ext cx="191135" cy="279400"/>
          </a:xfrm>
          <a:prstGeom prst="rect">
            <a:avLst/>
          </a:prstGeom>
          <a:noFill/>
          <a:ln>
            <a:noFill/>
          </a:ln>
        </p:spPr>
        <p:txBody>
          <a:bodyPr spcFirstLastPara="1" wrap="square" lIns="0" tIns="0" rIns="0" bIns="0" anchor="t" anchorCtr="0">
            <a:spAutoFit/>
          </a:bodyPr>
          <a:lstStyle/>
          <a:p>
            <a:pPr marL="38100" marR="0" lvl="0" indent="0" algn="l" rtl="0">
              <a:lnSpc>
                <a:spcPct val="114722"/>
              </a:lnSpc>
              <a:spcBef>
                <a:spcPts val="0"/>
              </a:spcBef>
              <a:spcAft>
                <a:spcPts val="0"/>
              </a:spcAft>
              <a:buNone/>
            </a:pPr>
            <a:fld id="{00000000-1234-1234-1234-123412341234}" type="slidenum">
              <a:rPr lang="en-US" sz="1800" b="1">
                <a:latin typeface="Times New Roman"/>
                <a:ea typeface="Times New Roman"/>
                <a:cs typeface="Times New Roman"/>
                <a:sym typeface="Times New Roman"/>
              </a:rPr>
              <a:t>4</a:t>
            </a:fld>
            <a:endParaRPr sz="1800">
              <a:latin typeface="Times New Roman"/>
              <a:ea typeface="Times New Roman"/>
              <a:cs typeface="Times New Roman"/>
              <a:sym typeface="Times New Roman"/>
            </a:endParaRPr>
          </a:p>
        </p:txBody>
      </p:sp>
      <p:sp>
        <p:nvSpPr>
          <p:cNvPr id="70" name="Google Shape;70;p9"/>
          <p:cNvSpPr txBox="1"/>
          <p:nvPr/>
        </p:nvSpPr>
        <p:spPr>
          <a:xfrm>
            <a:off x="269557" y="867350"/>
            <a:ext cx="11667600" cy="4446725"/>
          </a:xfrm>
          <a:prstGeom prst="rect">
            <a:avLst/>
          </a:prstGeom>
          <a:noFill/>
          <a:ln>
            <a:noFill/>
          </a:ln>
        </p:spPr>
        <p:txBody>
          <a:bodyPr spcFirstLastPara="1" wrap="square" lIns="0" tIns="14600" rIns="0" bIns="0" anchor="t" anchorCtr="0">
            <a:spAutoFit/>
          </a:bodyPr>
          <a:lstStyle/>
          <a:p>
            <a:pPr marL="355600" marR="5080" lvl="0" indent="-343535" algn="just" rtl="0">
              <a:lnSpc>
                <a:spcPct val="1504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In Intensive Care Units (ICUs), continuous monitoring of patients' vital signs is crucial for timely medical intervention. Traditional monitoring systems often require patients to be physically connected to monitoring devices, which can be uncomfortable and limit their mobility. </a:t>
            </a:r>
            <a:endParaRPr sz="2400" dirty="0">
              <a:latin typeface="Times New Roman"/>
              <a:ea typeface="Times New Roman"/>
              <a:cs typeface="Times New Roman"/>
              <a:sym typeface="Times New Roman"/>
            </a:endParaRPr>
          </a:p>
          <a:p>
            <a:pPr marL="355600" marR="5080" lvl="0" indent="-343535" algn="just" rtl="0">
              <a:lnSpc>
                <a:spcPct val="1504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This project proposes a Wi-Fi based ICU patient monitoring system that allows for wireless transmission of patients' vital signs, such as heart rate</a:t>
            </a:r>
            <a:r>
              <a:rPr lang="en-US" sz="2400">
                <a:latin typeface="Times New Roman"/>
                <a:ea typeface="Times New Roman"/>
                <a:cs typeface="Times New Roman"/>
                <a:sym typeface="Times New Roman"/>
              </a:rPr>
              <a:t>, temperature to a central monitoring station. </a:t>
            </a:r>
            <a:r>
              <a:rPr lang="en-US" sz="2400" dirty="0">
                <a:latin typeface="Times New Roman"/>
                <a:ea typeface="Times New Roman"/>
                <a:cs typeface="Times New Roman"/>
                <a:sym typeface="Times New Roman"/>
              </a:rPr>
              <a:t>The system aims to enhance patient comfort, improve the efficiency of healthcare delivery, and ensure real-time monitoring and alerting for critical conditions</a:t>
            </a:r>
            <a:r>
              <a:rPr lang="en-US" sz="2400" dirty="0">
                <a:latin typeface="Calibri"/>
                <a:ea typeface="Calibri"/>
                <a:cs typeface="Calibri"/>
                <a:sym typeface="Calibri"/>
              </a:rPr>
              <a:t>.</a:t>
            </a:r>
            <a:endParaRPr sz="24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3534126" y="0"/>
            <a:ext cx="56034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INTRODUCTION</a:t>
            </a:r>
            <a:endParaRPr dirty="0"/>
          </a:p>
        </p:txBody>
      </p:sp>
      <p:sp>
        <p:nvSpPr>
          <p:cNvPr id="76" name="Google Shape;76;p10"/>
          <p:cNvSpPr txBox="1"/>
          <p:nvPr/>
        </p:nvSpPr>
        <p:spPr>
          <a:xfrm>
            <a:off x="415607" y="6457793"/>
            <a:ext cx="191100" cy="277200"/>
          </a:xfrm>
          <a:prstGeom prst="rect">
            <a:avLst/>
          </a:prstGeom>
          <a:noFill/>
          <a:ln>
            <a:noFill/>
          </a:ln>
        </p:spPr>
        <p:txBody>
          <a:bodyPr spcFirstLastPara="1" wrap="square" lIns="0" tIns="0" rIns="0" bIns="0" anchor="t" anchorCtr="0">
            <a:spAutoFit/>
          </a:bodyPr>
          <a:lstStyle/>
          <a:p>
            <a:pPr marL="38100" marR="0" lvl="0" indent="0" algn="l" rtl="0">
              <a:lnSpc>
                <a:spcPct val="114722"/>
              </a:lnSpc>
              <a:spcBef>
                <a:spcPts val="0"/>
              </a:spcBef>
              <a:spcAft>
                <a:spcPts val="0"/>
              </a:spcAft>
              <a:buNone/>
            </a:pPr>
            <a:fld id="{00000000-1234-1234-1234-123412341234}" type="slidenum">
              <a:rPr lang="en-US" sz="1800" b="1">
                <a:latin typeface="Times New Roman"/>
                <a:ea typeface="Times New Roman"/>
                <a:cs typeface="Times New Roman"/>
                <a:sym typeface="Times New Roman"/>
              </a:rPr>
              <a:t>5</a:t>
            </a:fld>
            <a:endParaRPr sz="1800">
              <a:latin typeface="Times New Roman"/>
              <a:ea typeface="Times New Roman"/>
              <a:cs typeface="Times New Roman"/>
              <a:sym typeface="Times New Roman"/>
            </a:endParaRPr>
          </a:p>
        </p:txBody>
      </p:sp>
      <p:sp>
        <p:nvSpPr>
          <p:cNvPr id="77" name="Google Shape;77;p10"/>
          <p:cNvSpPr txBox="1"/>
          <p:nvPr/>
        </p:nvSpPr>
        <p:spPr>
          <a:xfrm>
            <a:off x="269557" y="867350"/>
            <a:ext cx="11667600" cy="3162300"/>
          </a:xfrm>
          <a:prstGeom prst="rect">
            <a:avLst/>
          </a:prstGeom>
          <a:noFill/>
          <a:ln>
            <a:noFill/>
          </a:ln>
        </p:spPr>
        <p:txBody>
          <a:bodyPr spcFirstLastPara="1" wrap="square" lIns="0" tIns="14600" rIns="0" bIns="0" anchor="t" anchorCtr="0">
            <a:spAutoFit/>
          </a:bodyPr>
          <a:lstStyle/>
          <a:p>
            <a:pPr marL="355600" marR="5080" lvl="0" indent="-343535" algn="just" rtl="0">
              <a:lnSpc>
                <a:spcPct val="1504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Traditional ICU patient monitoring systems are often cumbersome due to the need for wired connections between patients and monitoring devices. These systems can limit patient mobility, cause discomfort, and pose challenges in terms of scalability and real-time data accessibility. There is a need for a more flexible, efficient, and patient-friendly monitoring solution that leverages modern wireless technology to provide continuous and reliable monitoring of patients' vital signs</a:t>
            </a:r>
            <a:r>
              <a:rPr lang="en-US" sz="2400">
                <a:latin typeface="Calibri"/>
                <a:ea typeface="Calibri"/>
                <a:cs typeface="Calibri"/>
                <a:sym typeface="Calibri"/>
              </a:rPr>
              <a:t>.</a:t>
            </a:r>
            <a:endParaRPr sz="2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D4BD208-01E6-2809-73DB-4711C3F98789}"/>
              </a:ext>
            </a:extLst>
          </p:cNvPr>
          <p:cNvGraphicFramePr>
            <a:graphicFrameLocks noGrp="1"/>
          </p:cNvGraphicFramePr>
          <p:nvPr>
            <p:extLst>
              <p:ext uri="{D42A27DB-BD31-4B8C-83A1-F6EECF244321}">
                <p14:modId xmlns:p14="http://schemas.microsoft.com/office/powerpoint/2010/main" val="3322761492"/>
              </p:ext>
            </p:extLst>
          </p:nvPr>
        </p:nvGraphicFramePr>
        <p:xfrm>
          <a:off x="152400" y="765814"/>
          <a:ext cx="11887200" cy="5463887"/>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831690">
                  <a:extLst>
                    <a:ext uri="{9D8B030D-6E8A-4147-A177-3AD203B41FA5}">
                      <a16:colId xmlns:a16="http://schemas.microsoft.com/office/drawing/2014/main" val="20003"/>
                    </a:ext>
                  </a:extLst>
                </a:gridCol>
                <a:gridCol w="4026310">
                  <a:extLst>
                    <a:ext uri="{9D8B030D-6E8A-4147-A177-3AD203B41FA5}">
                      <a16:colId xmlns:a16="http://schemas.microsoft.com/office/drawing/2014/main" val="20004"/>
                    </a:ext>
                  </a:extLst>
                </a:gridCol>
              </a:tblGrid>
              <a:tr h="553574">
                <a:tc>
                  <a:txBody>
                    <a:bodyPr/>
                    <a:lstStyle/>
                    <a:p>
                      <a:pPr marL="0" marR="0" algn="ctr">
                        <a:spcBef>
                          <a:spcPts val="0"/>
                        </a:spcBef>
                        <a:spcAft>
                          <a:spcPts val="0"/>
                        </a:spcAft>
                      </a:pPr>
                      <a:r>
                        <a:rPr lang="en-US" sz="1800" b="1" dirty="0">
                          <a:solidFill>
                            <a:srgbClr val="FFFF00"/>
                          </a:solidFill>
                          <a:latin typeface="Times New Roman" pitchFamily="18" charset="0"/>
                          <a:ea typeface="Times New Roman"/>
                          <a:cs typeface="Times New Roman" pitchFamily="18" charset="0"/>
                        </a:rPr>
                        <a:t>S-no</a:t>
                      </a:r>
                    </a:p>
                  </a:txBody>
                  <a:tcPr marL="59006" marR="59006" marT="4926" marB="0" anchor="ctr"/>
                </a:tc>
                <a:tc>
                  <a:txBody>
                    <a:bodyPr/>
                    <a:lstStyle/>
                    <a:p>
                      <a:pPr marL="0" marR="0" algn="ctr">
                        <a:spcBef>
                          <a:spcPts val="0"/>
                        </a:spcBef>
                        <a:spcAft>
                          <a:spcPts val="0"/>
                        </a:spcAft>
                      </a:pPr>
                      <a:r>
                        <a:rPr lang="en-US" sz="1800" b="1" dirty="0">
                          <a:solidFill>
                            <a:srgbClr val="FFFF00"/>
                          </a:solidFill>
                          <a:latin typeface="Times New Roman" pitchFamily="18" charset="0"/>
                          <a:ea typeface="Times New Roman"/>
                          <a:cs typeface="Times New Roman" pitchFamily="18" charset="0"/>
                        </a:rPr>
                        <a:t>Author &amp; Year of Publication </a:t>
                      </a:r>
                      <a:endParaRPr lang="en-US" sz="1800" dirty="0">
                        <a:solidFill>
                          <a:srgbClr val="FFFF00"/>
                        </a:solidFill>
                        <a:latin typeface="Times New Roman" pitchFamily="18" charset="0"/>
                        <a:ea typeface="Times New Roman"/>
                        <a:cs typeface="Times New Roman" pitchFamily="18" charset="0"/>
                      </a:endParaRPr>
                    </a:p>
                  </a:txBody>
                  <a:tcPr marL="59006" marR="59006" marT="4926" marB="0" anchor="ctr"/>
                </a:tc>
                <a:tc>
                  <a:txBody>
                    <a:bodyPr/>
                    <a:lstStyle/>
                    <a:p>
                      <a:pPr marL="0" marR="0" algn="ctr">
                        <a:spcBef>
                          <a:spcPts val="0"/>
                        </a:spcBef>
                        <a:spcAft>
                          <a:spcPts val="0"/>
                        </a:spcAft>
                      </a:pPr>
                      <a:r>
                        <a:rPr lang="en-US" sz="1800" b="1" dirty="0">
                          <a:solidFill>
                            <a:srgbClr val="FFFF00"/>
                          </a:solidFill>
                          <a:latin typeface="Times New Roman" pitchFamily="18" charset="0"/>
                          <a:ea typeface="Times New Roman"/>
                          <a:cs typeface="Times New Roman" pitchFamily="18" charset="0"/>
                        </a:rPr>
                        <a:t>Journal</a:t>
                      </a:r>
                      <a:r>
                        <a:rPr lang="en-US" sz="2000" b="1" dirty="0">
                          <a:solidFill>
                            <a:srgbClr val="FFFF00"/>
                          </a:solidFill>
                          <a:latin typeface="Times New Roman" pitchFamily="18" charset="0"/>
                          <a:ea typeface="Times New Roman"/>
                          <a:cs typeface="Times New Roman" pitchFamily="18" charset="0"/>
                        </a:rPr>
                        <a:t> </a:t>
                      </a:r>
                      <a:endParaRPr lang="en-US" sz="2000" dirty="0">
                        <a:solidFill>
                          <a:srgbClr val="FFFF00"/>
                        </a:solidFill>
                        <a:latin typeface="Times New Roman" pitchFamily="18" charset="0"/>
                        <a:ea typeface="Times New Roman"/>
                        <a:cs typeface="Times New Roman" pitchFamily="18" charset="0"/>
                      </a:endParaRPr>
                    </a:p>
                  </a:txBody>
                  <a:tcPr marL="59006" marR="59006" marT="4926" marB="0" anchor="ctr"/>
                </a:tc>
                <a:tc>
                  <a:txBody>
                    <a:bodyPr/>
                    <a:lstStyle/>
                    <a:p>
                      <a:pPr marL="0" marR="0" algn="ctr">
                        <a:spcBef>
                          <a:spcPts val="0"/>
                        </a:spcBef>
                        <a:spcAft>
                          <a:spcPts val="0"/>
                        </a:spcAft>
                      </a:pPr>
                      <a:r>
                        <a:rPr lang="en-US" sz="1800" b="1" dirty="0">
                          <a:solidFill>
                            <a:srgbClr val="FFFF00"/>
                          </a:solidFill>
                          <a:latin typeface="Times New Roman" pitchFamily="18" charset="0"/>
                          <a:ea typeface="Times New Roman"/>
                          <a:cs typeface="Times New Roman" pitchFamily="18" charset="0"/>
                        </a:rPr>
                        <a:t>Title of the paper</a:t>
                      </a:r>
                      <a:endParaRPr lang="en-US" sz="1800" dirty="0">
                        <a:solidFill>
                          <a:srgbClr val="FFFF00"/>
                        </a:solidFill>
                        <a:latin typeface="Times New Roman" pitchFamily="18" charset="0"/>
                        <a:ea typeface="Times New Roman"/>
                        <a:cs typeface="Times New Roman" pitchFamily="18" charset="0"/>
                      </a:endParaRPr>
                    </a:p>
                  </a:txBody>
                  <a:tcPr marL="59006" marR="59006" marT="4926" marB="0" anchor="ctr"/>
                </a:tc>
                <a:tc>
                  <a:txBody>
                    <a:bodyPr/>
                    <a:lstStyle/>
                    <a:p>
                      <a:pPr marL="0" marR="0" algn="ctr">
                        <a:spcBef>
                          <a:spcPts val="0"/>
                        </a:spcBef>
                        <a:spcAft>
                          <a:spcPts val="0"/>
                        </a:spcAft>
                      </a:pPr>
                      <a:r>
                        <a:rPr lang="en-US" sz="1800" b="1" dirty="0">
                          <a:solidFill>
                            <a:srgbClr val="FFFF00"/>
                          </a:solidFill>
                          <a:latin typeface="Times New Roman" pitchFamily="18" charset="0"/>
                          <a:ea typeface="Times New Roman"/>
                          <a:cs typeface="Times New Roman" pitchFamily="18" charset="0"/>
                        </a:rPr>
                        <a:t>Advantages &amp;Limitations</a:t>
                      </a:r>
                    </a:p>
                  </a:txBody>
                  <a:tcPr marL="59006" marR="59006" marT="4926" marB="0" anchor="ctr"/>
                </a:tc>
                <a:extLst>
                  <a:ext uri="{0D108BD9-81ED-4DB2-BD59-A6C34878D82A}">
                    <a16:rowId xmlns:a16="http://schemas.microsoft.com/office/drawing/2014/main" val="10000"/>
                  </a:ext>
                </a:extLst>
              </a:tr>
              <a:tr h="2405719">
                <a:tc>
                  <a:txBody>
                    <a:bodyPr/>
                    <a:lstStyle/>
                    <a:p>
                      <a:pPr marL="0" algn="just" defTabSz="914400" rtl="0" eaLnBrk="1" latinLnBrk="0" hangingPunct="1">
                        <a:lnSpc>
                          <a:spcPct val="107000"/>
                        </a:lnSpc>
                        <a:spcAft>
                          <a:spcPts val="800"/>
                        </a:spcAft>
                      </a:pPr>
                      <a:r>
                        <a:rPr lang="en-IN" sz="1800" b="0" i="0" kern="1200" dirty="0">
                          <a:solidFill>
                            <a:schemeClr val="dk1"/>
                          </a:solidFill>
                          <a:effectLst/>
                          <a:latin typeface="Times New Roman" pitchFamily="18" charset="0"/>
                          <a:ea typeface="+mn-ea"/>
                          <a:cs typeface="Times New Roman" pitchFamily="18" charset="0"/>
                        </a:rPr>
                        <a:t>1. </a:t>
                      </a:r>
                    </a:p>
                  </a:txBody>
                  <a:tcPr marL="59160" marR="59160" marT="5196" marB="0" anchor="ctr"/>
                </a:tc>
                <a:tc>
                  <a:txBody>
                    <a:bodyPr/>
                    <a:lstStyle/>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pt-BR" sz="1600" dirty="0">
                          <a:latin typeface="Times New Roman"/>
                          <a:ea typeface="Times New Roman"/>
                          <a:cs typeface="Times New Roman"/>
                          <a:sym typeface="Times New Roman"/>
                        </a:rPr>
                        <a:t>Itamir de Morais Barroca Filho, Gibeon Aquino, Ramon Santos Malaquias, Gustavo Girão, Sávio Rennan Menêzes Melo / IEEE Access</a:t>
                      </a:r>
                    </a:p>
                    <a:p>
                      <a:pPr marL="0" algn="ctr" defTabSz="914400" rtl="0" eaLnBrk="1" latinLnBrk="0" hangingPunct="1">
                        <a:lnSpc>
                          <a:spcPct val="107000"/>
                        </a:lnSpc>
                        <a:spcAft>
                          <a:spcPts val="800"/>
                        </a:spcAft>
                      </a:pPr>
                      <a:r>
                        <a:rPr lang="en-IN" sz="1800" b="0" kern="1200" dirty="0">
                          <a:solidFill>
                            <a:schemeClr val="tx1"/>
                          </a:solidFill>
                          <a:effectLst/>
                          <a:latin typeface="Times New Roman" pitchFamily="18" charset="0"/>
                          <a:ea typeface="Calibri" panose="020F0502020204030204" pitchFamily="34" charset="0"/>
                          <a:cs typeface="Times New Roman" pitchFamily="18" charset="0"/>
                        </a:rPr>
                        <a:t>(2021)</a:t>
                      </a:r>
                    </a:p>
                  </a:txBody>
                  <a:tcPr marL="59160" marR="59160" marT="5196" marB="0" anchor="ctr"/>
                </a:tc>
                <a:tc>
                  <a:txBody>
                    <a:bodyPr/>
                    <a:lstStyle/>
                    <a:p>
                      <a:pPr marL="0" algn="ctr" defTabSz="914400" rtl="0" eaLnBrk="1" latinLnBrk="0" hangingPunct="1">
                        <a:lnSpc>
                          <a:spcPct val="107000"/>
                        </a:lnSpc>
                        <a:spcAft>
                          <a:spcPts val="800"/>
                        </a:spcAft>
                      </a:pPr>
                      <a:endParaRPr lang="en-US" sz="2000" dirty="0">
                        <a:latin typeface="Times New Roman" panose="02020603050405020304" pitchFamily="18" charset="0"/>
                        <a:cs typeface="Times New Roman" panose="02020603050405020304" pitchFamily="18" charset="0"/>
                      </a:endParaRPr>
                    </a:p>
                    <a:p>
                      <a:pPr marL="0" algn="ctr" defTabSz="914400" rtl="0" eaLnBrk="1" latinLnBrk="0" hangingPunct="1">
                        <a:lnSpc>
                          <a:spcPct val="107000"/>
                        </a:lnSpc>
                        <a:spcAft>
                          <a:spcPts val="800"/>
                        </a:spcAft>
                      </a:pPr>
                      <a:r>
                        <a:rPr lang="en-US" sz="2000" dirty="0">
                          <a:latin typeface="Times New Roman" panose="02020603050405020304" pitchFamily="18" charset="0"/>
                          <a:cs typeface="Times New Roman" panose="02020603050405020304" pitchFamily="18" charset="0"/>
                        </a:rPr>
                        <a:t>Conference on Emerging Devices and Smart Systems (ICEDSS)</a:t>
                      </a:r>
                      <a:endParaRPr lang="en-US" sz="2000" b="0" i="0" kern="1200" dirty="0">
                        <a:solidFill>
                          <a:schemeClr val="dk1"/>
                        </a:solidFill>
                        <a:effectLst/>
                        <a:latin typeface="Times New Roman" pitchFamily="18" charset="0"/>
                        <a:ea typeface="+mn-ea"/>
                        <a:cs typeface="Times New Roman" pitchFamily="18" charset="0"/>
                      </a:endParaRPr>
                    </a:p>
                  </a:txBody>
                  <a:tcPr marL="59160" marR="59160" marT="5196" marB="0"/>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endParaRPr lang="en-US" sz="1800" dirty="0">
                        <a:latin typeface="+mn-lt"/>
                        <a:cs typeface="+mn-cs"/>
                      </a:endParaRPr>
                    </a:p>
                    <a:p>
                      <a:pPr marL="0" marR="0" lvl="0" indent="0" algn="ctr" defTabSz="914400" rtl="0" eaLnBrk="1" fontAlgn="auto" latinLnBrk="0" hangingPunct="1">
                        <a:lnSpc>
                          <a:spcPct val="150000"/>
                        </a:lnSpc>
                        <a:spcBef>
                          <a:spcPts val="0"/>
                        </a:spcBef>
                        <a:spcAft>
                          <a:spcPts val="800"/>
                        </a:spcAft>
                        <a:buClrTx/>
                        <a:buSzTx/>
                        <a:buFontTx/>
                        <a:buNone/>
                        <a:tabLst/>
                        <a:defRPr/>
                      </a:pPr>
                      <a:r>
                        <a:rPr lang="en-US" sz="1800" dirty="0">
                          <a:latin typeface="Times New Roman" panose="02020603050405020304" pitchFamily="18" charset="0"/>
                          <a:cs typeface="Times New Roman" panose="02020603050405020304" pitchFamily="18" charset="0"/>
                        </a:rPr>
                        <a:t>“</a:t>
                      </a:r>
                      <a:r>
                        <a:rPr lang="en-US" sz="1800" b="1" dirty="0">
                          <a:latin typeface="Times New Roman"/>
                          <a:ea typeface="Times New Roman"/>
                          <a:cs typeface="Times New Roman"/>
                          <a:sym typeface="Times New Roman"/>
                        </a:rPr>
                        <a:t>An IoT-Based Healthcare Platform for Patients in ICU Beds During the COVID-19 Outbreak</a:t>
                      </a:r>
                      <a:r>
                        <a:rPr lang="en-US" sz="1800" dirty="0">
                          <a:latin typeface="Times New Roman" panose="02020603050405020304" pitchFamily="18" charset="0"/>
                          <a:cs typeface="Times New Roman" panose="02020603050405020304" pitchFamily="18" charset="0"/>
                        </a:rPr>
                        <a:t>”</a:t>
                      </a:r>
                      <a:endParaRPr lang="en-IN" sz="1800" b="0" i="0" kern="1200" dirty="0">
                        <a:solidFill>
                          <a:schemeClr val="dk1"/>
                        </a:solidFill>
                        <a:effectLst/>
                        <a:latin typeface="Times New Roman" pitchFamily="18" charset="0"/>
                        <a:ea typeface="+mn-ea"/>
                        <a:cs typeface="Times New Roman" pitchFamily="18" charset="0"/>
                      </a:endParaRPr>
                    </a:p>
                  </a:txBody>
                  <a:tcPr marL="59160" marR="59160" marT="5196" marB="0"/>
                </a:tc>
                <a:tc>
                  <a:txBody>
                    <a:bodyPr/>
                    <a:lstStyle/>
                    <a:p>
                      <a:pPr algn="l"/>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Advantages:</a:t>
                      </a:r>
                    </a:p>
                    <a:p>
                      <a:pPr algn="l"/>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platform can help in tracking vital signs, managing medication</a:t>
                      </a:r>
                      <a:r>
                        <a:rPr lang="en-US" sz="2000" dirty="0">
                          <a:latin typeface="Times New Roman" panose="02020603050405020304" pitchFamily="18" charset="0"/>
                          <a:cs typeface="Times New Roman" panose="02020603050405020304" pitchFamily="18" charset="0"/>
                        </a:rPr>
                        <a:t>.</a:t>
                      </a:r>
                      <a:endParaRPr lang="en-US" sz="2000" b="1" i="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Limitations:</a:t>
                      </a:r>
                    </a:p>
                    <a:p>
                      <a:pPr algn="l"/>
                      <a:r>
                        <a:rPr lang="en-US" sz="1600" b="0" dirty="0">
                          <a:latin typeface="Times New Roman" panose="02020603050405020304" pitchFamily="18" charset="0"/>
                          <a:cs typeface="Times New Roman" panose="02020603050405020304" pitchFamily="18" charset="0"/>
                        </a:rPr>
                        <a:t>      It does not provide a detailed analysis of the technical aspects of the platform, such as the communication protocols, security measures, and data storage</a:t>
                      </a:r>
                      <a:r>
                        <a:rPr lang="en-US" sz="1800" dirty="0"/>
                        <a:t>.</a:t>
                      </a:r>
                      <a:endParaRPr lang="en-US" sz="1800" b="1"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59160" marR="59160" marT="5196" marB="0" anchor="ctr"/>
                </a:tc>
                <a:extLst>
                  <a:ext uri="{0D108BD9-81ED-4DB2-BD59-A6C34878D82A}">
                    <a16:rowId xmlns:a16="http://schemas.microsoft.com/office/drawing/2014/main" val="10001"/>
                  </a:ext>
                </a:extLst>
              </a:tr>
              <a:tr h="2504594">
                <a:tc>
                  <a:txBody>
                    <a:bodyPr/>
                    <a:lstStyle/>
                    <a:p>
                      <a:pPr marL="0" algn="just" defTabSz="914400" rtl="0" eaLnBrk="1" latinLnBrk="0" hangingPunct="1">
                        <a:lnSpc>
                          <a:spcPct val="107000"/>
                        </a:lnSpc>
                        <a:spcAft>
                          <a:spcPts val="800"/>
                        </a:spcAft>
                      </a:pPr>
                      <a:r>
                        <a:rPr lang="en-IN" sz="1800" b="0" i="0" kern="1200" dirty="0">
                          <a:solidFill>
                            <a:schemeClr val="dk1"/>
                          </a:solidFill>
                          <a:effectLst/>
                          <a:latin typeface="Times New Roman" pitchFamily="18" charset="0"/>
                          <a:ea typeface="+mn-ea"/>
                          <a:cs typeface="Times New Roman" pitchFamily="18" charset="0"/>
                        </a:rPr>
                        <a:t>2.</a:t>
                      </a:r>
                    </a:p>
                  </a:txBody>
                  <a:tcPr marL="59160" marR="59160" marT="5196" marB="0" anchor="ctr"/>
                </a:tc>
                <a:tc>
                  <a:txBody>
                    <a:bodyPr/>
                    <a:lstStyle/>
                    <a:p>
                      <a:pPr marL="0" algn="ctr" defTabSz="914400" rtl="0" eaLnBrk="1" latinLnBrk="0" hangingPunct="1">
                        <a:lnSpc>
                          <a:spcPct val="107000"/>
                        </a:lnSpc>
                        <a:spcAft>
                          <a:spcPts val="800"/>
                        </a:spcAft>
                      </a:pPr>
                      <a:endParaRPr lang="en-IN" sz="1800" b="0" kern="1200" dirty="0">
                        <a:solidFill>
                          <a:schemeClr val="tx1"/>
                        </a:solidFill>
                        <a:effectLst/>
                        <a:latin typeface="Times New Roman" pitchFamily="18" charset="0"/>
                        <a:ea typeface="Calibri" panose="020F0502020204030204" pitchFamily="34" charset="0"/>
                        <a:cs typeface="Times New Roman" pitchFamily="18" charset="0"/>
                      </a:endParaRPr>
                    </a:p>
                    <a:p>
                      <a:pPr marL="0" marR="0" lvl="0" indent="0" algn="ctr" defTabSz="914400" rtl="0" eaLnBrk="1" fontAlgn="auto" latinLnBrk="0" hangingPunct="1">
                        <a:lnSpc>
                          <a:spcPct val="107000"/>
                        </a:lnSpc>
                        <a:spcBef>
                          <a:spcPts val="0"/>
                        </a:spcBef>
                        <a:spcAft>
                          <a:spcPts val="800"/>
                        </a:spcAft>
                        <a:buClr>
                          <a:srgbClr val="000000"/>
                        </a:buClr>
                        <a:buSzTx/>
                        <a:buFont typeface="Arial"/>
                        <a:buNone/>
                        <a:tabLst/>
                        <a:defRPr/>
                      </a:pPr>
                      <a:r>
                        <a:rPr lang="en-US" sz="1600" dirty="0">
                          <a:latin typeface="Times New Roman"/>
                          <a:ea typeface="Times New Roman"/>
                          <a:cs typeface="Times New Roman"/>
                          <a:sym typeface="Times New Roman"/>
                        </a:rPr>
                        <a:t>Sai Srinivas </a:t>
                      </a:r>
                      <a:r>
                        <a:rPr lang="en-US" sz="1600" dirty="0" err="1">
                          <a:latin typeface="Times New Roman"/>
                          <a:ea typeface="Times New Roman"/>
                          <a:cs typeface="Times New Roman"/>
                          <a:sym typeface="Times New Roman"/>
                        </a:rPr>
                        <a:t>Vellela</a:t>
                      </a:r>
                      <a:r>
                        <a:rPr lang="en-US" sz="1600" dirty="0">
                          <a:latin typeface="Times New Roman"/>
                          <a:ea typeface="Times New Roman"/>
                          <a:cs typeface="Times New Roman"/>
                          <a:sym typeface="Times New Roman"/>
                        </a:rPr>
                        <a:t> / International Journal for Modern Trends in Science and Technology</a:t>
                      </a:r>
                    </a:p>
                    <a:p>
                      <a:pPr marL="0" algn="ctr" defTabSz="914400" rtl="0" eaLnBrk="1" latinLnBrk="0" hangingPunct="1">
                        <a:lnSpc>
                          <a:spcPct val="107000"/>
                        </a:lnSpc>
                        <a:spcAft>
                          <a:spcPts val="800"/>
                        </a:spcAft>
                      </a:pPr>
                      <a:r>
                        <a:rPr lang="en-IN" sz="1800" b="0" kern="1200" dirty="0">
                          <a:solidFill>
                            <a:schemeClr val="tx1"/>
                          </a:solidFill>
                          <a:effectLst/>
                          <a:latin typeface="Times New Roman" pitchFamily="18" charset="0"/>
                          <a:ea typeface="Calibri" panose="020F0502020204030204" pitchFamily="34" charset="0"/>
                          <a:cs typeface="Times New Roman" pitchFamily="18" charset="0"/>
                        </a:rPr>
                        <a:t>(2024)</a:t>
                      </a:r>
                    </a:p>
                  </a:txBody>
                  <a:tcPr marL="59160" marR="59160" marT="5196" marB="0"/>
                </a:tc>
                <a:tc>
                  <a:txBody>
                    <a:bodyPr/>
                    <a:lstStyle/>
                    <a:p>
                      <a:pPr marL="0" algn="ctr" defTabSz="914400" rtl="0" eaLnBrk="1" latinLnBrk="0" hangingPunct="1">
                        <a:lnSpc>
                          <a:spcPct val="107000"/>
                        </a:lnSpc>
                        <a:spcAft>
                          <a:spcPts val="800"/>
                        </a:spcAft>
                      </a:pPr>
                      <a:r>
                        <a:rPr lang="en-US" sz="2000" dirty="0">
                          <a:latin typeface="Times New Roman" panose="02020603050405020304" pitchFamily="18" charset="0"/>
                          <a:cs typeface="Times New Roman" panose="02020603050405020304" pitchFamily="18" charset="0"/>
                        </a:rPr>
                        <a:t>International Journal of Latest Trends in Engineering and Technology</a:t>
                      </a:r>
                      <a:r>
                        <a:rPr lang="en-US" sz="1800" dirty="0"/>
                        <a:t>,</a:t>
                      </a:r>
                    </a:p>
                    <a:p>
                      <a:pPr marL="0" algn="ctr" defTabSz="914400" rtl="0" eaLnBrk="1" latinLnBrk="0" hangingPunct="1">
                        <a:lnSpc>
                          <a:spcPct val="107000"/>
                        </a:lnSpc>
                        <a:spcAft>
                          <a:spcPts val="800"/>
                        </a:spcAft>
                      </a:pPr>
                      <a:r>
                        <a:rPr lang="en-US" sz="1800" b="0" i="0" kern="1200" dirty="0">
                          <a:solidFill>
                            <a:schemeClr val="dk1"/>
                          </a:solidFill>
                          <a:effectLst/>
                          <a:latin typeface="Times New Roman" pitchFamily="18" charset="0"/>
                          <a:ea typeface="+mn-ea"/>
                          <a:cs typeface="Times New Roman" pitchFamily="18" charset="0"/>
                        </a:rPr>
                        <a:t>(IJLTET)</a:t>
                      </a:r>
                      <a:endParaRPr lang="en-IN" sz="1800" b="0" i="0" kern="1200" dirty="0">
                        <a:solidFill>
                          <a:schemeClr val="dk1"/>
                        </a:solidFill>
                        <a:effectLst/>
                        <a:latin typeface="Times New Roman" pitchFamily="18" charset="0"/>
                        <a:ea typeface="+mn-ea"/>
                        <a:cs typeface="Times New Roman" pitchFamily="18" charset="0"/>
                      </a:endParaRPr>
                    </a:p>
                  </a:txBody>
                  <a:tcPr marL="59160" marR="59160" marT="5196" marB="0" anchor="ct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800" dirty="0">
                          <a:latin typeface="Times New Roman" panose="02020603050405020304" pitchFamily="18" charset="0"/>
                          <a:cs typeface="Times New Roman" panose="02020603050405020304" pitchFamily="18" charset="0"/>
                        </a:rPr>
                        <a:t>"</a:t>
                      </a:r>
                      <a:r>
                        <a:rPr lang="en-US" sz="1800" b="1" dirty="0">
                          <a:latin typeface="Times New Roman"/>
                          <a:ea typeface="Times New Roman"/>
                          <a:cs typeface="Times New Roman"/>
                          <a:sym typeface="Times New Roman"/>
                        </a:rPr>
                        <a:t>IoT Based ICU Patient Monitoring System</a:t>
                      </a:r>
                      <a:r>
                        <a:rPr lang="en-US" sz="1800" dirty="0">
                          <a:latin typeface="Times New Roman" panose="02020603050405020304" pitchFamily="18" charset="0"/>
                          <a:cs typeface="Times New Roman" panose="02020603050405020304" pitchFamily="18" charset="0"/>
                        </a:rPr>
                        <a:t>" </a:t>
                      </a:r>
                      <a:endParaRPr lang="en-IN" sz="1800" b="0" i="0" kern="1200" dirty="0">
                        <a:solidFill>
                          <a:schemeClr val="dk1"/>
                        </a:solidFill>
                        <a:effectLst/>
                        <a:latin typeface="Times New Roman" pitchFamily="18" charset="0"/>
                        <a:ea typeface="+mn-ea"/>
                        <a:cs typeface="Times New Roman" pitchFamily="18" charset="0"/>
                      </a:endParaRPr>
                    </a:p>
                  </a:txBody>
                  <a:tcPr marL="59160" marR="59160" marT="5196" marB="0" anchor="ct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Advantage</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Reducing the workload of healthcare professionals by automating some tasks, such as recording vital signs and generating alerts when necessary.</a:t>
                      </a:r>
                    </a:p>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Limitations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The cost of implementing and maintaining the IoT-based ICU patient monitoring system can be high.</a:t>
                      </a:r>
                    </a:p>
                  </a:txBody>
                  <a:tcPr marL="59160" marR="59160" marT="5196" marB="0"/>
                </a:tc>
                <a:extLst>
                  <a:ext uri="{0D108BD9-81ED-4DB2-BD59-A6C34878D82A}">
                    <a16:rowId xmlns:a16="http://schemas.microsoft.com/office/drawing/2014/main" val="10002"/>
                  </a:ext>
                </a:extLst>
              </a:tr>
            </a:tbl>
          </a:graphicData>
        </a:graphic>
      </p:graphicFrame>
      <p:sp>
        <p:nvSpPr>
          <p:cNvPr id="2" name="Title 1">
            <a:extLst>
              <a:ext uri="{FF2B5EF4-FFF2-40B4-BE49-F238E27FC236}">
                <a16:creationId xmlns:a16="http://schemas.microsoft.com/office/drawing/2014/main" id="{61A5997B-6DC8-E3A9-DA34-F9D875F8ECED}"/>
              </a:ext>
            </a:extLst>
          </p:cNvPr>
          <p:cNvSpPr>
            <a:spLocks noGrp="1"/>
          </p:cNvSpPr>
          <p:nvPr>
            <p:ph type="title"/>
          </p:nvPr>
        </p:nvSpPr>
        <p:spPr>
          <a:xfrm>
            <a:off x="1905000" y="-30163"/>
            <a:ext cx="8229600" cy="685801"/>
          </a:xfrm>
        </p:spPr>
        <p:txBody>
          <a:bodyPr rtlCol="0">
            <a:normAutofit/>
          </a:bodyPr>
          <a:lstStyle/>
          <a:p>
            <a:pPr eaLnBrk="1" fontAlgn="auto" hangingPunct="1">
              <a:spcAft>
                <a:spcPts val="0"/>
              </a:spcAft>
              <a:defRPr/>
            </a:pPr>
            <a:r>
              <a:rPr lang="en-IN" altLang="en-US" sz="3600" b="1" dirty="0">
                <a:solidFill>
                  <a:schemeClr val="bg1"/>
                </a:solidFill>
                <a:latin typeface="Times New Roman" pitchFamily="18" charset="0"/>
                <a:ea typeface="+mn-ea"/>
                <a:cs typeface="Times New Roman" pitchFamily="18" charset="0"/>
              </a:rPr>
              <a:t>            LITERATURE  SURVEY</a:t>
            </a:r>
          </a:p>
        </p:txBody>
      </p:sp>
      <p:sp>
        <p:nvSpPr>
          <p:cNvPr id="13341" name="Slide Number Placeholder 2">
            <a:extLst>
              <a:ext uri="{FF2B5EF4-FFF2-40B4-BE49-F238E27FC236}">
                <a16:creationId xmlns:a16="http://schemas.microsoft.com/office/drawing/2014/main" id="{4077A146-93E9-231A-11BF-1B002D52D72E}"/>
              </a:ext>
            </a:extLst>
          </p:cNvPr>
          <p:cNvSpPr>
            <a:spLocks noGrp="1" noChangeArrowheads="1"/>
          </p:cNvSpPr>
          <p:nvPr>
            <p:ph type="sldNum" sz="quarter" idx="11"/>
          </p:nvPr>
        </p:nvSpPr>
        <p:spPr bwMode="auto">
          <a:xfrm>
            <a:off x="381000" y="6400800"/>
            <a:ext cx="4154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3073D3-C445-46E9-A7C3-8C85A1E11503}" type="slidenum">
              <a:rPr lang="en-IN" altLang="en-US" sz="1800" smtClean="0">
                <a:latin typeface="Times New Roman" panose="02020603050405020304" pitchFamily="18" charset="0"/>
              </a:rPr>
              <a:pPr>
                <a:spcBef>
                  <a:spcPct val="0"/>
                </a:spcBef>
                <a:buFontTx/>
                <a:buNone/>
              </a:pPr>
              <a:t>6</a:t>
            </a:fld>
            <a:endParaRPr lang="en-IN" altLang="en-US" sz="180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2979173" y="0"/>
            <a:ext cx="6660175"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EXISTING SYSTEM</a:t>
            </a:r>
            <a:endParaRPr dirty="0"/>
          </a:p>
        </p:txBody>
      </p:sp>
      <p:sp>
        <p:nvSpPr>
          <p:cNvPr id="97" name="Google Shape;97;p13"/>
          <p:cNvSpPr txBox="1"/>
          <p:nvPr/>
        </p:nvSpPr>
        <p:spPr>
          <a:xfrm>
            <a:off x="415607" y="6457793"/>
            <a:ext cx="191100" cy="277200"/>
          </a:xfrm>
          <a:prstGeom prst="rect">
            <a:avLst/>
          </a:prstGeom>
          <a:noFill/>
          <a:ln>
            <a:noFill/>
          </a:ln>
        </p:spPr>
        <p:txBody>
          <a:bodyPr spcFirstLastPara="1" wrap="square" lIns="0" tIns="0" rIns="0" bIns="0" anchor="t" anchorCtr="0">
            <a:spAutoFit/>
          </a:bodyPr>
          <a:lstStyle/>
          <a:p>
            <a:pPr marL="38100" marR="0" lvl="0" indent="0" algn="l" rtl="0">
              <a:lnSpc>
                <a:spcPct val="114722"/>
              </a:lnSpc>
              <a:spcBef>
                <a:spcPts val="0"/>
              </a:spcBef>
              <a:spcAft>
                <a:spcPts val="0"/>
              </a:spcAft>
              <a:buNone/>
            </a:pPr>
            <a:fld id="{00000000-1234-1234-1234-123412341234}" type="slidenum">
              <a:rPr lang="en-US" sz="1800" b="1">
                <a:latin typeface="Times New Roman"/>
                <a:ea typeface="Times New Roman"/>
                <a:cs typeface="Times New Roman"/>
                <a:sym typeface="Times New Roman"/>
              </a:rPr>
              <a:t>7</a:t>
            </a:fld>
            <a:endParaRPr sz="1800">
              <a:latin typeface="Times New Roman"/>
              <a:ea typeface="Times New Roman"/>
              <a:cs typeface="Times New Roman"/>
              <a:sym typeface="Times New Roman"/>
            </a:endParaRPr>
          </a:p>
        </p:txBody>
      </p:sp>
      <p:sp>
        <p:nvSpPr>
          <p:cNvPr id="98" name="Google Shape;98;p13"/>
          <p:cNvSpPr txBox="1"/>
          <p:nvPr/>
        </p:nvSpPr>
        <p:spPr>
          <a:xfrm>
            <a:off x="269557" y="715327"/>
            <a:ext cx="11667600" cy="5091779"/>
          </a:xfrm>
          <a:prstGeom prst="rect">
            <a:avLst/>
          </a:prstGeom>
          <a:noFill/>
          <a:ln>
            <a:noFill/>
          </a:ln>
        </p:spPr>
        <p:txBody>
          <a:bodyPr spcFirstLastPara="1" wrap="square" lIns="0" tIns="15875" rIns="0" bIns="0" anchor="t" anchorCtr="0">
            <a:spAutoFit/>
          </a:bodyPr>
          <a:lstStyle/>
          <a:p>
            <a:pPr marL="457200" marR="7620" lvl="0" indent="-381000" algn="l" rtl="0">
              <a:lnSpc>
                <a:spcPct val="150000"/>
              </a:lnSpc>
              <a:spcBef>
                <a:spcPts val="655"/>
              </a:spcBef>
              <a:spcAft>
                <a:spcPts val="0"/>
              </a:spcAft>
              <a:buSzPts val="2400"/>
              <a:buFont typeface="Times New Roman"/>
              <a:buChar char="❖"/>
            </a:pPr>
            <a:r>
              <a:rPr lang="en-US" sz="2400" dirty="0">
                <a:latin typeface="Times New Roman"/>
                <a:ea typeface="Times New Roman"/>
                <a:cs typeface="Times New Roman"/>
                <a:sym typeface="Times New Roman"/>
              </a:rPr>
              <a:t>The existing patient monitoring systems in Intensive Care Units (ICUs) primarily rely on wired devices to continuously track vital signs such as heart rate,  temperature, and humidity. These systems involve attaching sensors directly to the patient's body, which are connected via cables to bedside monitors. While effective in providing real-time data to healthcare professionals, these traditional systems can cause discomfort and restrict patient movement due to the physical constraints of the cables and devices. Additionally, the reliance on wired connections can limit the scalability of monitoring and complicate patient care logistics, especially in situations requiring frequent repositioning or transportation of patients. </a:t>
            </a:r>
            <a:endParaRPr sz="24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2897749" y="0"/>
            <a:ext cx="67416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        PROPOSED SYSTEM</a:t>
            </a:r>
            <a:endParaRPr dirty="0"/>
          </a:p>
        </p:txBody>
      </p:sp>
      <p:sp>
        <p:nvSpPr>
          <p:cNvPr id="104" name="Google Shape;104;p14"/>
          <p:cNvSpPr txBox="1"/>
          <p:nvPr/>
        </p:nvSpPr>
        <p:spPr>
          <a:xfrm>
            <a:off x="415607" y="6457793"/>
            <a:ext cx="191100" cy="277200"/>
          </a:xfrm>
          <a:prstGeom prst="rect">
            <a:avLst/>
          </a:prstGeom>
          <a:noFill/>
          <a:ln>
            <a:noFill/>
          </a:ln>
        </p:spPr>
        <p:txBody>
          <a:bodyPr spcFirstLastPara="1" wrap="square" lIns="0" tIns="0" rIns="0" bIns="0" anchor="t" anchorCtr="0">
            <a:spAutoFit/>
          </a:bodyPr>
          <a:lstStyle/>
          <a:p>
            <a:pPr marL="38100" marR="0" lvl="0" indent="0" algn="l" rtl="0">
              <a:lnSpc>
                <a:spcPct val="114722"/>
              </a:lnSpc>
              <a:spcBef>
                <a:spcPts val="0"/>
              </a:spcBef>
              <a:spcAft>
                <a:spcPts val="0"/>
              </a:spcAft>
              <a:buNone/>
            </a:pPr>
            <a:fld id="{00000000-1234-1234-1234-123412341234}" type="slidenum">
              <a:rPr lang="en-US" sz="1800" b="1">
                <a:latin typeface="Times New Roman"/>
                <a:ea typeface="Times New Roman"/>
                <a:cs typeface="Times New Roman"/>
                <a:sym typeface="Times New Roman"/>
              </a:rPr>
              <a:t>8</a:t>
            </a:fld>
            <a:endParaRPr sz="1800">
              <a:latin typeface="Times New Roman"/>
              <a:ea typeface="Times New Roman"/>
              <a:cs typeface="Times New Roman"/>
              <a:sym typeface="Times New Roman"/>
            </a:endParaRPr>
          </a:p>
        </p:txBody>
      </p:sp>
      <p:sp>
        <p:nvSpPr>
          <p:cNvPr id="105" name="Google Shape;105;p14"/>
          <p:cNvSpPr txBox="1"/>
          <p:nvPr/>
        </p:nvSpPr>
        <p:spPr>
          <a:xfrm>
            <a:off x="269557" y="715327"/>
            <a:ext cx="11667600" cy="6289542"/>
          </a:xfrm>
          <a:prstGeom prst="rect">
            <a:avLst/>
          </a:prstGeom>
          <a:noFill/>
          <a:ln>
            <a:noFill/>
          </a:ln>
        </p:spPr>
        <p:txBody>
          <a:bodyPr spcFirstLastPara="1" wrap="square" lIns="0" tIns="15875" rIns="0" bIns="0" anchor="t" anchorCtr="0">
            <a:spAutoFit/>
          </a:bodyPr>
          <a:lstStyle/>
          <a:p>
            <a:pPr marL="0" marR="7620" lvl="0" indent="0" algn="l" rtl="0">
              <a:lnSpc>
                <a:spcPct val="150000"/>
              </a:lnSpc>
              <a:spcBef>
                <a:spcPts val="655"/>
              </a:spcBef>
              <a:spcAft>
                <a:spcPts val="0"/>
              </a:spcAft>
              <a:buNone/>
            </a:pPr>
            <a:r>
              <a:rPr lang="en-US" sz="2400" dirty="0">
                <a:latin typeface="Times New Roman"/>
                <a:ea typeface="Times New Roman"/>
                <a:cs typeface="Times New Roman"/>
                <a:sym typeface="Times New Roman"/>
              </a:rPr>
              <a:t>The proposed system consists of three main components:</a:t>
            </a:r>
            <a:endParaRPr sz="2400" dirty="0">
              <a:latin typeface="Times New Roman"/>
              <a:ea typeface="Times New Roman"/>
              <a:cs typeface="Times New Roman"/>
              <a:sym typeface="Times New Roman"/>
            </a:endParaRPr>
          </a:p>
          <a:p>
            <a:pPr marL="457200" marR="7620" lvl="0" indent="-381000" algn="l" rtl="0">
              <a:lnSpc>
                <a:spcPct val="150000"/>
              </a:lnSpc>
              <a:spcBef>
                <a:spcPts val="655"/>
              </a:spcBef>
              <a:spcAft>
                <a:spcPts val="0"/>
              </a:spcAft>
              <a:buSzPts val="2400"/>
              <a:buFont typeface="Times New Roman"/>
              <a:buChar char="❖"/>
            </a:pPr>
            <a:r>
              <a:rPr lang="en-US" sz="2400" b="1" dirty="0">
                <a:latin typeface="Times New Roman"/>
                <a:ea typeface="Times New Roman"/>
                <a:cs typeface="Times New Roman"/>
                <a:sym typeface="Times New Roman"/>
              </a:rPr>
              <a:t>Sensor Modules:</a:t>
            </a:r>
            <a:r>
              <a:rPr lang="en-US" sz="2400" dirty="0">
                <a:latin typeface="Times New Roman"/>
                <a:ea typeface="Times New Roman"/>
                <a:cs typeface="Times New Roman"/>
                <a:sym typeface="Times New Roman"/>
              </a:rPr>
              <a:t> These modules are equipped with sensors to measure patients' vital signs such as heart rate, body temperature, and humidity. Each sensor module is connected to a microcontroller with a Wi-Fi module for wireless data transmission.</a:t>
            </a:r>
            <a:endParaRPr sz="2400" dirty="0">
              <a:latin typeface="Times New Roman"/>
              <a:ea typeface="Times New Roman"/>
              <a:cs typeface="Times New Roman"/>
              <a:sym typeface="Times New Roman"/>
            </a:endParaRPr>
          </a:p>
          <a:p>
            <a:pPr marL="457200" marR="7620" lvl="0" indent="-381000" algn="l" rtl="0">
              <a:lnSpc>
                <a:spcPct val="15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Wi-Fi Network:</a:t>
            </a:r>
            <a:r>
              <a:rPr lang="en-US" sz="2400" dirty="0">
                <a:latin typeface="Times New Roman"/>
                <a:ea typeface="Times New Roman"/>
                <a:cs typeface="Times New Roman"/>
                <a:sym typeface="Times New Roman"/>
              </a:rPr>
              <a:t> A robust Wi-Fi network ensures reliable and continuous data transmission from the sensor modules to the central monitoring station. </a:t>
            </a:r>
            <a:endParaRPr sz="2400" dirty="0">
              <a:latin typeface="Times New Roman"/>
              <a:ea typeface="Times New Roman"/>
              <a:cs typeface="Times New Roman"/>
              <a:sym typeface="Times New Roman"/>
            </a:endParaRPr>
          </a:p>
          <a:p>
            <a:pPr marL="457200" marR="7620" lvl="0" indent="-381000" algn="l" rtl="0">
              <a:lnSpc>
                <a:spcPct val="150000"/>
              </a:lnSpc>
              <a:spcBef>
                <a:spcPts val="0"/>
              </a:spcBef>
              <a:spcAft>
                <a:spcPts val="0"/>
              </a:spcAft>
              <a:buSzPts val="2400"/>
              <a:buFont typeface="Times New Roman"/>
              <a:buChar char="❖"/>
            </a:pPr>
            <a:r>
              <a:rPr lang="en-US" sz="2400" b="1" dirty="0">
                <a:latin typeface="Times New Roman"/>
                <a:ea typeface="Times New Roman"/>
                <a:cs typeface="Times New Roman"/>
                <a:sym typeface="Times New Roman"/>
              </a:rPr>
              <a:t>Monitoring Station:</a:t>
            </a:r>
            <a:r>
              <a:rPr lang="en-US" sz="2400" dirty="0">
                <a:latin typeface="Times New Roman"/>
                <a:ea typeface="Times New Roman"/>
                <a:cs typeface="Times New Roman"/>
                <a:sym typeface="Times New Roman"/>
              </a:rPr>
              <a:t> This station receives the data transmitted from the sensor modules. It includes a computer or server with software that processes and visualizes the data in real-time. The software also includes an alert system to notify healthcare professionals of any critical changes in patients' conditions.</a:t>
            </a:r>
            <a:endParaRPr sz="2400" dirty="0">
              <a:latin typeface="Times New Roman"/>
              <a:ea typeface="Times New Roman"/>
              <a:cs typeface="Times New Roman"/>
              <a:sym typeface="Times New Roman"/>
            </a:endParaRPr>
          </a:p>
          <a:p>
            <a:pPr marL="76200" marR="7620" lvl="0" algn="l" rtl="0">
              <a:lnSpc>
                <a:spcPct val="150000"/>
              </a:lnSpc>
              <a:spcBef>
                <a:spcPts val="0"/>
              </a:spcBef>
              <a:spcAft>
                <a:spcPts val="0"/>
              </a:spcAft>
              <a:buSzPts val="2400"/>
            </a:pP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2897749" y="0"/>
            <a:ext cx="67416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SOLUTION ARCHITECTURE</a:t>
            </a:r>
            <a:endParaRPr/>
          </a:p>
        </p:txBody>
      </p:sp>
      <p:sp>
        <p:nvSpPr>
          <p:cNvPr id="111" name="Google Shape;111;p15"/>
          <p:cNvSpPr txBox="1"/>
          <p:nvPr/>
        </p:nvSpPr>
        <p:spPr>
          <a:xfrm>
            <a:off x="415607" y="6457793"/>
            <a:ext cx="191100" cy="277200"/>
          </a:xfrm>
          <a:prstGeom prst="rect">
            <a:avLst/>
          </a:prstGeom>
          <a:noFill/>
          <a:ln>
            <a:noFill/>
          </a:ln>
        </p:spPr>
        <p:txBody>
          <a:bodyPr spcFirstLastPara="1" wrap="square" lIns="0" tIns="0" rIns="0" bIns="0" anchor="t" anchorCtr="0">
            <a:spAutoFit/>
          </a:bodyPr>
          <a:lstStyle/>
          <a:p>
            <a:pPr marL="38100" marR="0" lvl="0" indent="0" algn="l" rtl="0">
              <a:lnSpc>
                <a:spcPct val="114722"/>
              </a:lnSpc>
              <a:spcBef>
                <a:spcPts val="0"/>
              </a:spcBef>
              <a:spcAft>
                <a:spcPts val="0"/>
              </a:spcAft>
              <a:buNone/>
            </a:pPr>
            <a:fld id="{00000000-1234-1234-1234-123412341234}" type="slidenum">
              <a:rPr lang="en-US" sz="1800" b="1">
                <a:latin typeface="Times New Roman"/>
                <a:ea typeface="Times New Roman"/>
                <a:cs typeface="Times New Roman"/>
                <a:sym typeface="Times New Roman"/>
              </a:rPr>
              <a:t>9</a:t>
            </a:fld>
            <a:endParaRPr sz="1800">
              <a:latin typeface="Times New Roman"/>
              <a:ea typeface="Times New Roman"/>
              <a:cs typeface="Times New Roman"/>
              <a:sym typeface="Times New Roman"/>
            </a:endParaRPr>
          </a:p>
        </p:txBody>
      </p:sp>
      <p:sp>
        <p:nvSpPr>
          <p:cNvPr id="112" name="Google Shape;112;p15"/>
          <p:cNvSpPr txBox="1"/>
          <p:nvPr/>
        </p:nvSpPr>
        <p:spPr>
          <a:xfrm>
            <a:off x="269557" y="715327"/>
            <a:ext cx="11667600" cy="8928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endParaRPr sz="2750">
              <a:latin typeface="Times New Roman"/>
              <a:ea typeface="Times New Roman"/>
              <a:cs typeface="Times New Roman"/>
              <a:sym typeface="Times New Roman"/>
            </a:endParaRPr>
          </a:p>
          <a:p>
            <a:pPr marL="0" marR="7620" lvl="0" indent="0" algn="l" rtl="0">
              <a:lnSpc>
                <a:spcPct val="150000"/>
              </a:lnSpc>
              <a:spcBef>
                <a:spcPts val="655"/>
              </a:spcBef>
              <a:spcAft>
                <a:spcPts val="0"/>
              </a:spcAft>
              <a:buNone/>
            </a:pPr>
            <a:endParaRPr sz="2400">
              <a:latin typeface="Times New Roman"/>
              <a:ea typeface="Times New Roman"/>
              <a:cs typeface="Times New Roman"/>
              <a:sym typeface="Times New Roman"/>
            </a:endParaRPr>
          </a:p>
        </p:txBody>
      </p:sp>
      <p:pic>
        <p:nvPicPr>
          <p:cNvPr id="113" name="Google Shape;113;p15"/>
          <p:cNvPicPr preferRelativeResize="0"/>
          <p:nvPr/>
        </p:nvPicPr>
        <p:blipFill>
          <a:blip r:embed="rId3">
            <a:alphaModFix/>
          </a:blip>
          <a:stretch>
            <a:fillRect/>
          </a:stretch>
        </p:blipFill>
        <p:spPr>
          <a:xfrm>
            <a:off x="1067074" y="1088513"/>
            <a:ext cx="9634879" cy="4945073"/>
          </a:xfrm>
          <a:prstGeom prst="rect">
            <a:avLst/>
          </a:prstGeom>
          <a:noFill/>
          <a:ln>
            <a:noFill/>
          </a:ln>
        </p:spPr>
      </p:pic>
      <p:pic>
        <p:nvPicPr>
          <p:cNvPr id="2" name="Picture 1">
            <a:extLst>
              <a:ext uri="{FF2B5EF4-FFF2-40B4-BE49-F238E27FC236}">
                <a16:creationId xmlns:a16="http://schemas.microsoft.com/office/drawing/2014/main" id="{BDAA906A-7D59-F0A8-187F-2C88149FE040}"/>
              </a:ext>
            </a:extLst>
          </p:cNvPr>
          <p:cNvPicPr>
            <a:picLocks noChangeAspect="1"/>
          </p:cNvPicPr>
          <p:nvPr/>
        </p:nvPicPr>
        <p:blipFill>
          <a:blip r:embed="rId4"/>
          <a:stretch>
            <a:fillRect/>
          </a:stretch>
        </p:blipFill>
        <p:spPr>
          <a:xfrm>
            <a:off x="1276694" y="966689"/>
            <a:ext cx="9638611" cy="4944285"/>
          </a:xfrm>
          <a:prstGeom prst="rect">
            <a:avLst/>
          </a:prstGeom>
        </p:spPr>
      </p:pic>
      <p:sp>
        <p:nvSpPr>
          <p:cNvPr id="3" name="Rectangle 2">
            <a:extLst>
              <a:ext uri="{FF2B5EF4-FFF2-40B4-BE49-F238E27FC236}">
                <a16:creationId xmlns:a16="http://schemas.microsoft.com/office/drawing/2014/main" id="{DA5636AB-EEEF-BA85-14C1-F129B369777C}"/>
              </a:ext>
            </a:extLst>
          </p:cNvPr>
          <p:cNvSpPr/>
          <p:nvPr/>
        </p:nvSpPr>
        <p:spPr>
          <a:xfrm>
            <a:off x="3608438" y="2387039"/>
            <a:ext cx="1396181" cy="786581"/>
          </a:xfrm>
          <a:prstGeom prst="rect">
            <a:avLst/>
          </a:prstGeom>
          <a:ln>
            <a:solidFill>
              <a:schemeClr val="bg1"/>
            </a:solidFill>
          </a:ln>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2151</Words>
  <Application>Microsoft Office PowerPoint</Application>
  <PresentationFormat>Widescreen</PresentationFormat>
  <Paragraphs>273</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Noto Sans Symbols</vt:lpstr>
      <vt:lpstr>Arial</vt:lpstr>
      <vt:lpstr>Calibri</vt:lpstr>
      <vt:lpstr>Office Theme</vt:lpstr>
      <vt:lpstr>20IT603L – Mini Project-I</vt:lpstr>
      <vt:lpstr>TABLE OF CONTENTS</vt:lpstr>
      <vt:lpstr>TABLE OF CONTENTS</vt:lpstr>
      <vt:lpstr>ABSTRACT</vt:lpstr>
      <vt:lpstr>       INTRODUCTION</vt:lpstr>
      <vt:lpstr>            LITERATURE  SURVEY</vt:lpstr>
      <vt:lpstr>        EXISTING SYSTEM</vt:lpstr>
      <vt:lpstr>        PROPOSED SYSTEM</vt:lpstr>
      <vt:lpstr>SOLUTION ARCHITECTURE</vt:lpstr>
      <vt:lpstr>         FLOW CHART</vt:lpstr>
      <vt:lpstr>       MODULES SPLIT-UP</vt:lpstr>
      <vt:lpstr>MODULES SPLIT-UP</vt:lpstr>
      <vt:lpstr>MODULES SPLIT-UP</vt:lpstr>
      <vt:lpstr>       ALGORITHM USED</vt:lpstr>
      <vt:lpstr>SYSTEM REQUIREMENTS</vt:lpstr>
      <vt:lpstr>CODE IMPLEMENTATION </vt:lpstr>
      <vt:lpstr>CODE IMPLEMENTATION </vt:lpstr>
      <vt:lpstr> EXPECTED OUTPUT</vt:lpstr>
      <vt:lpstr> EXPECTED OUTPUT</vt:lpstr>
      <vt:lpstr> EXPECTED OUTPUT</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SHAHIRA BEGAM</dc:creator>
  <cp:lastModifiedBy>SHAHIRA BEGAM</cp:lastModifiedBy>
  <cp:revision>5</cp:revision>
  <dcterms:modified xsi:type="dcterms:W3CDTF">2024-11-02T13:39:39Z</dcterms:modified>
</cp:coreProperties>
</file>