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5" r:id="rId10"/>
    <p:sldId id="264" r:id="rId11"/>
  </p:sldIdLst>
  <p:sldSz cx="12344400" cy="7315200"/>
  <p:notesSz cx="6858000" cy="9144000"/>
  <p:defaultTextStyle>
    <a:defPPr>
      <a:defRPr lang="en-US"/>
    </a:defPPr>
    <a:lvl1pPr marL="0" algn="l" defTabSz="943661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1pPr>
    <a:lvl2pPr marL="471830" algn="l" defTabSz="943661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2pPr>
    <a:lvl3pPr marL="943661" algn="l" defTabSz="943661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3pPr>
    <a:lvl4pPr marL="1415491" algn="l" defTabSz="943661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4pPr>
    <a:lvl5pPr marL="1887322" algn="l" defTabSz="943661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5pPr>
    <a:lvl6pPr marL="2359152" algn="l" defTabSz="943661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6pPr>
    <a:lvl7pPr marL="2830982" algn="l" defTabSz="943661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7pPr>
    <a:lvl8pPr marL="3302813" algn="l" defTabSz="943661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8pPr>
    <a:lvl9pPr marL="3774643" algn="l" defTabSz="943661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4" d="100"/>
          <a:sy n="64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3F1E2-9F71-406C-B8F8-ABF7FAD6B98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5500" y="1143000"/>
            <a:ext cx="520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C408A-2818-41A1-937A-3AAA8592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7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3661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1pPr>
    <a:lvl2pPr marL="471830" algn="l" defTabSz="943661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2pPr>
    <a:lvl3pPr marL="943661" algn="l" defTabSz="943661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3pPr>
    <a:lvl4pPr marL="1415491" algn="l" defTabSz="943661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4pPr>
    <a:lvl5pPr marL="1887322" algn="l" defTabSz="943661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5pPr>
    <a:lvl6pPr marL="2359152" algn="l" defTabSz="943661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6pPr>
    <a:lvl7pPr marL="2830982" algn="l" defTabSz="943661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7pPr>
    <a:lvl8pPr marL="3302813" algn="l" defTabSz="943661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8pPr>
    <a:lvl9pPr marL="3774643" algn="l" defTabSz="943661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C408A-2818-41A1-937A-3AAA85923A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0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0" y="1143000"/>
            <a:ext cx="5207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C408A-2818-41A1-937A-3AAA85923A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8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344400" cy="73152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392" y="2239715"/>
            <a:ext cx="8935979" cy="2856158"/>
          </a:xfrm>
        </p:spPr>
        <p:txBody>
          <a:bodyPr anchor="b"/>
          <a:lstStyle>
            <a:lvl1pPr>
              <a:defRPr sz="54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69392" y="5095872"/>
            <a:ext cx="8935979" cy="91884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4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40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259143" y="1919961"/>
            <a:ext cx="1056639" cy="30860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71AF50E-116D-4054-B426-083DCBB185DC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9340" y="3451276"/>
            <a:ext cx="4117115" cy="30861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Emotion, Age and Gender Detection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568284" y="0"/>
            <a:ext cx="694373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1948" y="315445"/>
            <a:ext cx="848676" cy="818866"/>
          </a:xfrm>
        </p:spPr>
        <p:txBody>
          <a:bodyPr/>
          <a:lstStyle/>
          <a:p>
            <a:fld id="{2507752D-9534-4D12-B08B-582B6BF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344400" cy="73152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391" y="5301255"/>
            <a:ext cx="8935980" cy="604521"/>
          </a:xfrm>
        </p:spPr>
        <p:txBody>
          <a:bodyPr anchor="b">
            <a:normAutofit/>
          </a:bodyPr>
          <a:lstStyle>
            <a:lvl1pPr algn="l">
              <a:defRPr sz="243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91" y="731520"/>
            <a:ext cx="8935980" cy="3657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20"/>
            </a:lvl1pPr>
            <a:lvl2pPr marL="462915" indent="0">
              <a:buNone/>
              <a:defRPr sz="1620"/>
            </a:lvl2pPr>
            <a:lvl3pPr marL="925830" indent="0">
              <a:buNone/>
              <a:defRPr sz="1620"/>
            </a:lvl3pPr>
            <a:lvl4pPr marL="1388745" indent="0">
              <a:buNone/>
              <a:defRPr sz="1620"/>
            </a:lvl4pPr>
            <a:lvl5pPr marL="1851660" indent="0">
              <a:buNone/>
              <a:defRPr sz="1620"/>
            </a:lvl5pPr>
            <a:lvl6pPr marL="2314575" indent="0">
              <a:buNone/>
              <a:defRPr sz="1620"/>
            </a:lvl6pPr>
            <a:lvl7pPr marL="2777490" indent="0">
              <a:buNone/>
              <a:defRPr sz="1620"/>
            </a:lvl7pPr>
            <a:lvl8pPr marL="3240405" indent="0">
              <a:buNone/>
              <a:defRPr sz="1620"/>
            </a:lvl8pPr>
            <a:lvl9pPr marL="3703320" indent="0">
              <a:buNone/>
              <a:defRPr sz="1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391" y="5905776"/>
            <a:ext cx="8935979" cy="526626"/>
          </a:xfrm>
        </p:spPr>
        <p:txBody>
          <a:bodyPr>
            <a:normAutofit/>
          </a:bodyPr>
          <a:lstStyle>
            <a:lvl1pPr marL="0" indent="0">
              <a:buNone/>
              <a:defRPr sz="1215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2915" indent="0">
              <a:buNone/>
              <a:defRPr sz="1215"/>
            </a:lvl2pPr>
            <a:lvl3pPr marL="925830" indent="0">
              <a:buNone/>
              <a:defRPr sz="1013"/>
            </a:lvl3pPr>
            <a:lvl4pPr marL="1388745" indent="0">
              <a:buNone/>
              <a:defRPr sz="911"/>
            </a:lvl4pPr>
            <a:lvl5pPr marL="1851660" indent="0">
              <a:buNone/>
              <a:defRPr sz="911"/>
            </a:lvl5pPr>
            <a:lvl6pPr marL="2314575" indent="0">
              <a:buNone/>
              <a:defRPr sz="911"/>
            </a:lvl6pPr>
            <a:lvl7pPr marL="2777490" indent="0">
              <a:buNone/>
              <a:defRPr sz="911"/>
            </a:lvl7pPr>
            <a:lvl8pPr marL="3240405" indent="0">
              <a:buNone/>
              <a:defRPr sz="911"/>
            </a:lvl8pPr>
            <a:lvl9pPr marL="3703320" indent="0">
              <a:buNone/>
              <a:defRPr sz="9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D252-CCD3-45CA-92AE-D53448B4131D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Emotion, Age and Gender Detection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568284" y="0"/>
            <a:ext cx="694373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6174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344400" cy="73152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158" y="1134312"/>
            <a:ext cx="8942214" cy="1464518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391" y="3779520"/>
            <a:ext cx="8935980" cy="2641600"/>
          </a:xfrm>
        </p:spPr>
        <p:txBody>
          <a:bodyPr anchor="ctr">
            <a:normAutofit/>
          </a:bodyPr>
          <a:lstStyle>
            <a:lvl1pPr marL="0" indent="0">
              <a:buNone/>
              <a:defRPr sz="1823"/>
            </a:lvl1pPr>
            <a:lvl2pPr marL="462915" indent="0">
              <a:buNone/>
              <a:defRPr sz="1215"/>
            </a:lvl2pPr>
            <a:lvl3pPr marL="925830" indent="0">
              <a:buNone/>
              <a:defRPr sz="1013"/>
            </a:lvl3pPr>
            <a:lvl4pPr marL="1388745" indent="0">
              <a:buNone/>
              <a:defRPr sz="911"/>
            </a:lvl4pPr>
            <a:lvl5pPr marL="1851660" indent="0">
              <a:buNone/>
              <a:defRPr sz="911"/>
            </a:lvl5pPr>
            <a:lvl6pPr marL="2314575" indent="0">
              <a:buNone/>
              <a:defRPr sz="911"/>
            </a:lvl6pPr>
            <a:lvl7pPr marL="2777490" indent="0">
              <a:buNone/>
              <a:defRPr sz="911"/>
            </a:lvl7pPr>
            <a:lvl8pPr marL="3240405" indent="0">
              <a:buNone/>
              <a:defRPr sz="911"/>
            </a:lvl8pPr>
            <a:lvl9pPr marL="3703320" indent="0">
              <a:buNone/>
              <a:defRPr sz="9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D252-CCD3-45CA-92AE-D53448B4131D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Emotion, Age and Gender Detection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568284" y="0"/>
            <a:ext cx="694373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1279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344400" cy="73152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92586" y="647826"/>
            <a:ext cx="811936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0008014" y="2788040"/>
            <a:ext cx="660923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651" y="1047610"/>
            <a:ext cx="8559580" cy="2876407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70270" y="3924017"/>
            <a:ext cx="7827859" cy="364986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18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62915" indent="0">
              <a:buNone/>
              <a:defRPr sz="1215"/>
            </a:lvl2pPr>
            <a:lvl3pPr marL="925830" indent="0">
              <a:buNone/>
              <a:defRPr sz="1013"/>
            </a:lvl3pPr>
            <a:lvl4pPr marL="1388745" indent="0">
              <a:buNone/>
              <a:defRPr sz="911"/>
            </a:lvl4pPr>
            <a:lvl5pPr marL="1851660" indent="0">
              <a:buNone/>
              <a:defRPr sz="911"/>
            </a:lvl5pPr>
            <a:lvl6pPr marL="2314575" indent="0">
              <a:buNone/>
              <a:defRPr sz="911"/>
            </a:lvl6pPr>
            <a:lvl7pPr marL="2777490" indent="0">
              <a:buNone/>
              <a:defRPr sz="911"/>
            </a:lvl7pPr>
            <a:lvl8pPr marL="3240405" indent="0">
              <a:buNone/>
              <a:defRPr sz="911"/>
            </a:lvl8pPr>
            <a:lvl9pPr marL="3703320" indent="0">
              <a:buNone/>
              <a:defRPr sz="9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392" y="5364479"/>
            <a:ext cx="9360458" cy="1064381"/>
          </a:xfrm>
        </p:spPr>
        <p:txBody>
          <a:bodyPr anchor="ctr">
            <a:normAutofit/>
          </a:bodyPr>
          <a:lstStyle>
            <a:lvl1pPr marL="0" indent="0">
              <a:buNone/>
              <a:defRPr sz="1418"/>
            </a:lvl1pPr>
            <a:lvl2pPr marL="462915" indent="0">
              <a:buNone/>
              <a:defRPr sz="1215"/>
            </a:lvl2pPr>
            <a:lvl3pPr marL="925830" indent="0">
              <a:buNone/>
              <a:defRPr sz="1013"/>
            </a:lvl3pPr>
            <a:lvl4pPr marL="1388745" indent="0">
              <a:buNone/>
              <a:defRPr sz="911"/>
            </a:lvl4pPr>
            <a:lvl5pPr marL="1851660" indent="0">
              <a:buNone/>
              <a:defRPr sz="911"/>
            </a:lvl5pPr>
            <a:lvl6pPr marL="2314575" indent="0">
              <a:buNone/>
              <a:defRPr sz="911"/>
            </a:lvl6pPr>
            <a:lvl7pPr marL="2777490" indent="0">
              <a:buNone/>
              <a:defRPr sz="911"/>
            </a:lvl7pPr>
            <a:lvl8pPr marL="3240405" indent="0">
              <a:buNone/>
              <a:defRPr sz="911"/>
            </a:lvl8pPr>
            <a:lvl9pPr marL="3703320" indent="0">
              <a:buNone/>
              <a:defRPr sz="9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D252-CCD3-45CA-92AE-D53448B4131D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Emotion, Age and Gender Detection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568284" y="0"/>
            <a:ext cx="694373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9485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344400" cy="73152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391" y="2528711"/>
            <a:ext cx="8935981" cy="1944015"/>
          </a:xfrm>
        </p:spPr>
        <p:txBody>
          <a:bodyPr anchor="b"/>
          <a:lstStyle>
            <a:lvl1pPr algn="l">
              <a:defRPr sz="40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391" y="5359965"/>
            <a:ext cx="8935980" cy="917760"/>
          </a:xfrm>
        </p:spPr>
        <p:txBody>
          <a:bodyPr anchor="t"/>
          <a:lstStyle>
            <a:lvl1pPr marL="0" indent="0" algn="l">
              <a:buNone/>
              <a:defRPr sz="2025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2915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2pPr>
            <a:lvl3pPr marL="92583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38874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4pPr>
            <a:lvl5pPr marL="185166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5pPr>
            <a:lvl6pPr marL="231457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6pPr>
            <a:lvl7pPr marL="27774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7pPr>
            <a:lvl8pPr marL="324040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8pPr>
            <a:lvl9pPr marL="370332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D252-CCD3-45CA-92AE-D53448B4131D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Emotion, Age and Gender Detection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568284" y="0"/>
            <a:ext cx="694373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9061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391" y="1038579"/>
            <a:ext cx="8935980" cy="754095"/>
          </a:xfrm>
        </p:spPr>
        <p:txBody>
          <a:bodyPr/>
          <a:lstStyle>
            <a:lvl1pPr>
              <a:defRPr sz="3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391" y="2777069"/>
            <a:ext cx="3181151" cy="614679"/>
          </a:xfrm>
        </p:spPr>
        <p:txBody>
          <a:bodyPr anchor="b">
            <a:noAutofit/>
          </a:bodyPr>
          <a:lstStyle>
            <a:lvl1pPr marL="0" indent="0">
              <a:buNone/>
              <a:defRPr sz="243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69391" y="3391749"/>
            <a:ext cx="3181152" cy="3037113"/>
          </a:xfrm>
        </p:spPr>
        <p:txBody>
          <a:bodyPr anchor="t">
            <a:normAutofit/>
          </a:bodyPr>
          <a:lstStyle>
            <a:lvl1pPr marL="0" indent="0">
              <a:buNone/>
              <a:defRPr sz="1418"/>
            </a:lvl1pPr>
            <a:lvl2pPr marL="462915" indent="0">
              <a:buNone/>
              <a:defRPr sz="1215"/>
            </a:lvl2pPr>
            <a:lvl3pPr marL="925830" indent="0">
              <a:buNone/>
              <a:defRPr sz="1013"/>
            </a:lvl3pPr>
            <a:lvl4pPr marL="1388745" indent="0">
              <a:buNone/>
              <a:defRPr sz="911"/>
            </a:lvl4pPr>
            <a:lvl5pPr marL="1851660" indent="0">
              <a:buNone/>
              <a:defRPr sz="911"/>
            </a:lvl5pPr>
            <a:lvl6pPr marL="2314575" indent="0">
              <a:buNone/>
              <a:defRPr sz="911"/>
            </a:lvl6pPr>
            <a:lvl7pPr marL="2777490" indent="0">
              <a:buNone/>
              <a:defRPr sz="911"/>
            </a:lvl7pPr>
            <a:lvl8pPr marL="3240405" indent="0">
              <a:buNone/>
              <a:defRPr sz="911"/>
            </a:lvl8pPr>
            <a:lvl9pPr marL="3703320" indent="0">
              <a:buNone/>
              <a:defRPr sz="9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9130" y="2777067"/>
            <a:ext cx="3186347" cy="614679"/>
          </a:xfrm>
        </p:spPr>
        <p:txBody>
          <a:bodyPr anchor="b">
            <a:noAutofit/>
          </a:bodyPr>
          <a:lstStyle>
            <a:lvl1pPr marL="0" indent="0">
              <a:buNone/>
              <a:defRPr sz="243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69130" y="3391748"/>
            <a:ext cx="3186347" cy="3037113"/>
          </a:xfrm>
        </p:spPr>
        <p:txBody>
          <a:bodyPr anchor="t">
            <a:normAutofit/>
          </a:bodyPr>
          <a:lstStyle>
            <a:lvl1pPr marL="0" indent="0">
              <a:buNone/>
              <a:defRPr sz="1418"/>
            </a:lvl1pPr>
            <a:lvl2pPr marL="462915" indent="0">
              <a:buNone/>
              <a:defRPr sz="1215"/>
            </a:lvl2pPr>
            <a:lvl3pPr marL="925830" indent="0">
              <a:buNone/>
              <a:defRPr sz="1013"/>
            </a:lvl3pPr>
            <a:lvl4pPr marL="1388745" indent="0">
              <a:buNone/>
              <a:defRPr sz="911"/>
            </a:lvl4pPr>
            <a:lvl5pPr marL="1851660" indent="0">
              <a:buNone/>
              <a:defRPr sz="911"/>
            </a:lvl5pPr>
            <a:lvl6pPr marL="2314575" indent="0">
              <a:buNone/>
              <a:defRPr sz="911"/>
            </a:lvl6pPr>
            <a:lvl7pPr marL="2777490" indent="0">
              <a:buNone/>
              <a:defRPr sz="911"/>
            </a:lvl7pPr>
            <a:lvl8pPr marL="3240405" indent="0">
              <a:buNone/>
              <a:defRPr sz="911"/>
            </a:lvl8pPr>
            <a:lvl9pPr marL="3703320" indent="0">
              <a:buNone/>
              <a:defRPr sz="9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6737" y="2777068"/>
            <a:ext cx="3185052" cy="614679"/>
          </a:xfrm>
        </p:spPr>
        <p:txBody>
          <a:bodyPr anchor="b">
            <a:noAutofit/>
          </a:bodyPr>
          <a:lstStyle>
            <a:lvl1pPr marL="0" indent="0">
              <a:buNone/>
              <a:defRPr sz="243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86933" y="3391746"/>
            <a:ext cx="3184855" cy="3037113"/>
          </a:xfrm>
        </p:spPr>
        <p:txBody>
          <a:bodyPr anchor="t">
            <a:normAutofit/>
          </a:bodyPr>
          <a:lstStyle>
            <a:lvl1pPr marL="0" indent="0">
              <a:buNone/>
              <a:defRPr sz="1418"/>
            </a:lvl1pPr>
            <a:lvl2pPr marL="462915" indent="0">
              <a:buNone/>
              <a:defRPr sz="1215"/>
            </a:lvl2pPr>
            <a:lvl3pPr marL="925830" indent="0">
              <a:buNone/>
              <a:defRPr sz="1013"/>
            </a:lvl3pPr>
            <a:lvl4pPr marL="1388745" indent="0">
              <a:buNone/>
              <a:defRPr sz="911"/>
            </a:lvl4pPr>
            <a:lvl5pPr marL="1851660" indent="0">
              <a:buNone/>
              <a:defRPr sz="911"/>
            </a:lvl5pPr>
            <a:lvl6pPr marL="2314575" indent="0">
              <a:buNone/>
              <a:defRPr sz="911"/>
            </a:lvl6pPr>
            <a:lvl7pPr marL="2777490" indent="0">
              <a:buNone/>
              <a:defRPr sz="911"/>
            </a:lvl7pPr>
            <a:lvl8pPr marL="3240405" indent="0">
              <a:buNone/>
              <a:defRPr sz="911"/>
            </a:lvl8pPr>
            <a:lvl9pPr marL="3703320" indent="0">
              <a:buNone/>
              <a:defRPr sz="9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59021" y="2740943"/>
            <a:ext cx="0" cy="372533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69556" y="2740943"/>
            <a:ext cx="0" cy="372533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D252-CCD3-45CA-92AE-D53448B4131D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Emotion, Age and Gender Detection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2141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391" y="1038579"/>
            <a:ext cx="8935980" cy="754095"/>
          </a:xfrm>
        </p:spPr>
        <p:txBody>
          <a:bodyPr/>
          <a:lstStyle>
            <a:lvl1pPr>
              <a:defRPr sz="3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391" y="4835034"/>
            <a:ext cx="3088568" cy="614679"/>
          </a:xfrm>
        </p:spPr>
        <p:txBody>
          <a:bodyPr anchor="b">
            <a:noAutofit/>
          </a:bodyPr>
          <a:lstStyle>
            <a:lvl1pPr marL="0" indent="0">
              <a:buNone/>
              <a:defRPr sz="243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51235" y="2777067"/>
            <a:ext cx="2724883" cy="1697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20"/>
            </a:lvl1pPr>
            <a:lvl2pPr marL="462915" indent="0">
              <a:buNone/>
              <a:defRPr sz="1620"/>
            </a:lvl2pPr>
            <a:lvl3pPr marL="925830" indent="0">
              <a:buNone/>
              <a:defRPr sz="1620"/>
            </a:lvl3pPr>
            <a:lvl4pPr marL="1388745" indent="0">
              <a:buNone/>
              <a:defRPr sz="1620"/>
            </a:lvl4pPr>
            <a:lvl5pPr marL="1851660" indent="0">
              <a:buNone/>
              <a:defRPr sz="1620"/>
            </a:lvl5pPr>
            <a:lvl6pPr marL="2314575" indent="0">
              <a:buNone/>
              <a:defRPr sz="1620"/>
            </a:lvl6pPr>
            <a:lvl7pPr marL="2777490" indent="0">
              <a:buNone/>
              <a:defRPr sz="1620"/>
            </a:lvl7pPr>
            <a:lvl8pPr marL="3240405" indent="0">
              <a:buNone/>
              <a:defRPr sz="1620"/>
            </a:lvl8pPr>
            <a:lvl9pPr marL="3703320" indent="0">
              <a:buNone/>
              <a:defRPr sz="1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69391" y="5449713"/>
            <a:ext cx="3088568" cy="979149"/>
          </a:xfrm>
        </p:spPr>
        <p:txBody>
          <a:bodyPr anchor="t">
            <a:normAutofit/>
          </a:bodyPr>
          <a:lstStyle>
            <a:lvl1pPr marL="0" indent="0">
              <a:buNone/>
              <a:defRPr sz="1418"/>
            </a:lvl1pPr>
            <a:lvl2pPr marL="462915" indent="0">
              <a:buNone/>
              <a:defRPr sz="1215"/>
            </a:lvl2pPr>
            <a:lvl3pPr marL="925830" indent="0">
              <a:buNone/>
              <a:defRPr sz="1013"/>
            </a:lvl3pPr>
            <a:lvl4pPr marL="1388745" indent="0">
              <a:buNone/>
              <a:defRPr sz="911"/>
            </a:lvl4pPr>
            <a:lvl5pPr marL="1851660" indent="0">
              <a:buNone/>
              <a:defRPr sz="911"/>
            </a:lvl5pPr>
            <a:lvl6pPr marL="2314575" indent="0">
              <a:buNone/>
              <a:defRPr sz="911"/>
            </a:lvl6pPr>
            <a:lvl7pPr marL="2777490" indent="0">
              <a:buNone/>
              <a:defRPr sz="911"/>
            </a:lvl7pPr>
            <a:lvl8pPr marL="3240405" indent="0">
              <a:buNone/>
              <a:defRPr sz="911"/>
            </a:lvl8pPr>
            <a:lvl9pPr marL="3703320" indent="0">
              <a:buNone/>
              <a:defRPr sz="9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976" y="4835034"/>
            <a:ext cx="3088568" cy="614681"/>
          </a:xfrm>
        </p:spPr>
        <p:txBody>
          <a:bodyPr anchor="b">
            <a:noAutofit/>
          </a:bodyPr>
          <a:lstStyle>
            <a:lvl1pPr marL="0" indent="0">
              <a:buNone/>
              <a:defRPr sz="243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07818" y="2777067"/>
            <a:ext cx="2724884" cy="1697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20"/>
            </a:lvl1pPr>
            <a:lvl2pPr marL="462915" indent="0">
              <a:buNone/>
              <a:defRPr sz="1620"/>
            </a:lvl2pPr>
            <a:lvl3pPr marL="925830" indent="0">
              <a:buNone/>
              <a:defRPr sz="1620"/>
            </a:lvl3pPr>
            <a:lvl4pPr marL="1388745" indent="0">
              <a:buNone/>
              <a:defRPr sz="1620"/>
            </a:lvl4pPr>
            <a:lvl5pPr marL="1851660" indent="0">
              <a:buNone/>
              <a:defRPr sz="1620"/>
            </a:lvl5pPr>
            <a:lvl6pPr marL="2314575" indent="0">
              <a:buNone/>
              <a:defRPr sz="1620"/>
            </a:lvl6pPr>
            <a:lvl7pPr marL="2777490" indent="0">
              <a:buNone/>
              <a:defRPr sz="1620"/>
            </a:lvl7pPr>
            <a:lvl8pPr marL="3240405" indent="0">
              <a:buNone/>
              <a:defRPr sz="1620"/>
            </a:lvl8pPr>
            <a:lvl9pPr marL="3703320" indent="0">
              <a:buNone/>
              <a:defRPr sz="1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27299" y="5449712"/>
            <a:ext cx="3088568" cy="979149"/>
          </a:xfrm>
        </p:spPr>
        <p:txBody>
          <a:bodyPr anchor="t">
            <a:normAutofit/>
          </a:bodyPr>
          <a:lstStyle>
            <a:lvl1pPr marL="0" indent="0">
              <a:buNone/>
              <a:defRPr sz="1418"/>
            </a:lvl1pPr>
            <a:lvl2pPr marL="462915" indent="0">
              <a:buNone/>
              <a:defRPr sz="1215"/>
            </a:lvl2pPr>
            <a:lvl3pPr marL="925830" indent="0">
              <a:buNone/>
              <a:defRPr sz="1013"/>
            </a:lvl3pPr>
            <a:lvl4pPr marL="1388745" indent="0">
              <a:buNone/>
              <a:defRPr sz="911"/>
            </a:lvl4pPr>
            <a:lvl5pPr marL="1851660" indent="0">
              <a:buNone/>
              <a:defRPr sz="911"/>
            </a:lvl5pPr>
            <a:lvl6pPr marL="2314575" indent="0">
              <a:buNone/>
              <a:defRPr sz="911"/>
            </a:lvl6pPr>
            <a:lvl7pPr marL="2777490" indent="0">
              <a:buNone/>
              <a:defRPr sz="911"/>
            </a:lvl7pPr>
            <a:lvl8pPr marL="3240405" indent="0">
              <a:buNone/>
              <a:defRPr sz="911"/>
            </a:lvl8pPr>
            <a:lvl9pPr marL="3703320" indent="0">
              <a:buNone/>
              <a:defRPr sz="9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82560" y="4835035"/>
            <a:ext cx="3089234" cy="614679"/>
          </a:xfrm>
        </p:spPr>
        <p:txBody>
          <a:bodyPr anchor="b">
            <a:noAutofit/>
          </a:bodyPr>
          <a:lstStyle>
            <a:lvl1pPr marL="0" indent="0">
              <a:buNone/>
              <a:defRPr sz="243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265069" y="2777067"/>
            <a:ext cx="2724883" cy="1697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20"/>
            </a:lvl1pPr>
            <a:lvl2pPr marL="462915" indent="0">
              <a:buNone/>
              <a:defRPr sz="1620"/>
            </a:lvl2pPr>
            <a:lvl3pPr marL="925830" indent="0">
              <a:buNone/>
              <a:defRPr sz="1620"/>
            </a:lvl3pPr>
            <a:lvl4pPr marL="1388745" indent="0">
              <a:buNone/>
              <a:defRPr sz="1620"/>
            </a:lvl4pPr>
            <a:lvl5pPr marL="1851660" indent="0">
              <a:buNone/>
              <a:defRPr sz="1620"/>
            </a:lvl5pPr>
            <a:lvl6pPr marL="2314575" indent="0">
              <a:buNone/>
              <a:defRPr sz="1620"/>
            </a:lvl6pPr>
            <a:lvl7pPr marL="2777490" indent="0">
              <a:buNone/>
              <a:defRPr sz="1620"/>
            </a:lvl7pPr>
            <a:lvl8pPr marL="3240405" indent="0">
              <a:buNone/>
              <a:defRPr sz="1620"/>
            </a:lvl8pPr>
            <a:lvl9pPr marL="3703320" indent="0">
              <a:buNone/>
              <a:defRPr sz="1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82560" y="5449711"/>
            <a:ext cx="3089235" cy="979149"/>
          </a:xfrm>
        </p:spPr>
        <p:txBody>
          <a:bodyPr anchor="t">
            <a:normAutofit/>
          </a:bodyPr>
          <a:lstStyle>
            <a:lvl1pPr marL="0" indent="0">
              <a:buNone/>
              <a:defRPr sz="1418"/>
            </a:lvl1pPr>
            <a:lvl2pPr marL="462915" indent="0">
              <a:buNone/>
              <a:defRPr sz="1215"/>
            </a:lvl2pPr>
            <a:lvl3pPr marL="925830" indent="0">
              <a:buNone/>
              <a:defRPr sz="1013"/>
            </a:lvl3pPr>
            <a:lvl4pPr marL="1388745" indent="0">
              <a:buNone/>
              <a:defRPr sz="911"/>
            </a:lvl4pPr>
            <a:lvl5pPr marL="1851660" indent="0">
              <a:buNone/>
              <a:defRPr sz="911"/>
            </a:lvl5pPr>
            <a:lvl6pPr marL="2314575" indent="0">
              <a:buNone/>
              <a:defRPr sz="911"/>
            </a:lvl6pPr>
            <a:lvl7pPr marL="2777490" indent="0">
              <a:buNone/>
              <a:defRPr sz="911"/>
            </a:lvl7pPr>
            <a:lvl8pPr marL="3240405" indent="0">
              <a:buNone/>
              <a:defRPr sz="911"/>
            </a:lvl8pPr>
            <a:lvl9pPr marL="3703320" indent="0">
              <a:buNone/>
              <a:defRPr sz="9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60904" y="2740943"/>
            <a:ext cx="0" cy="372533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95275" y="2740943"/>
            <a:ext cx="0" cy="372533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D252-CCD3-45CA-92AE-D53448B4131D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8125" y="6817961"/>
            <a:ext cx="3689836" cy="325121"/>
          </a:xfrm>
        </p:spPr>
        <p:txBody>
          <a:bodyPr/>
          <a:lstStyle/>
          <a:p>
            <a:r>
              <a:rPr lang="en-US"/>
              <a:t>Emotion, Age and Gender Detection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647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391" y="1038579"/>
            <a:ext cx="8935980" cy="7540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9391" y="2777067"/>
            <a:ext cx="8935980" cy="3644053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29133" y="6817961"/>
            <a:ext cx="1002981" cy="325119"/>
          </a:xfrm>
        </p:spPr>
        <p:txBody>
          <a:bodyPr/>
          <a:lstStyle/>
          <a:p>
            <a:fld id="{F9191007-E1FF-4F78-9299-0287240D1769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Emotion, Age and Gender Detection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39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344400" cy="73152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92551" y="1363698"/>
            <a:ext cx="1427590" cy="506516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9392" y="1363698"/>
            <a:ext cx="6334225" cy="506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6268" y="6817961"/>
            <a:ext cx="1004537" cy="325119"/>
          </a:xfrm>
        </p:spPr>
        <p:txBody>
          <a:bodyPr/>
          <a:lstStyle/>
          <a:p>
            <a:fld id="{6BD2E7CB-067D-4032-BC4A-1CD5353ADA49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Emotion, Age and Gender Detection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568284" y="0"/>
            <a:ext cx="694373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9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391" y="2777067"/>
            <a:ext cx="8935980" cy="36440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4F32-B0AE-4FA5-B94C-890497530A78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Emotion, Age and Gender Detection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8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344400" cy="73152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391" y="2856155"/>
            <a:ext cx="4405413" cy="2436079"/>
          </a:xfrm>
        </p:spPr>
        <p:txBody>
          <a:bodyPr anchor="ctr"/>
          <a:lstStyle>
            <a:lvl1pPr algn="l">
              <a:defRPr sz="40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1754" y="2856154"/>
            <a:ext cx="3804514" cy="2436079"/>
          </a:xfrm>
        </p:spPr>
        <p:txBody>
          <a:bodyPr anchor="ctr"/>
          <a:lstStyle>
            <a:lvl1pPr marL="0" indent="0" algn="l">
              <a:buNone/>
              <a:defRPr sz="2025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2915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2pPr>
            <a:lvl3pPr marL="92583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38874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4pPr>
            <a:lvl5pPr marL="185166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5pPr>
            <a:lvl6pPr marL="231457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6pPr>
            <a:lvl7pPr marL="27774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7pPr>
            <a:lvl8pPr marL="324040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8pPr>
            <a:lvl9pPr marL="370332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43C7-67FE-4769-9E79-35F95BDF2824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Emotion, Age and Gender Detection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568284" y="0"/>
            <a:ext cx="694373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391" y="2777067"/>
            <a:ext cx="4885472" cy="36440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322" y="2777067"/>
            <a:ext cx="4885473" cy="364405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CFD9-F2D8-429E-B18C-56DCD01865B1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Emotion, Age and Gender Detection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392" y="2777067"/>
            <a:ext cx="4885471" cy="614679"/>
          </a:xfrm>
        </p:spPr>
        <p:txBody>
          <a:bodyPr anchor="b">
            <a:noAutofit/>
          </a:bodyPr>
          <a:lstStyle>
            <a:lvl1pPr marL="0" indent="0">
              <a:buNone/>
              <a:defRPr sz="2430" b="0">
                <a:solidFill>
                  <a:schemeClr val="accent1"/>
                </a:solidFill>
              </a:defRPr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391" y="3391747"/>
            <a:ext cx="4885472" cy="30293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322" y="2777067"/>
            <a:ext cx="4885473" cy="614679"/>
          </a:xfrm>
        </p:spPr>
        <p:txBody>
          <a:bodyPr anchor="b">
            <a:noAutofit/>
          </a:bodyPr>
          <a:lstStyle>
            <a:lvl1pPr marL="0" indent="0">
              <a:buNone/>
              <a:defRPr sz="2430" b="0">
                <a:solidFill>
                  <a:schemeClr val="accent1"/>
                </a:solidFill>
              </a:defRPr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6322" y="3391747"/>
            <a:ext cx="4885473" cy="3029375"/>
          </a:xfrm>
        </p:spPr>
        <p:txBody>
          <a:bodyPr>
            <a:normAutofit/>
          </a:bodyPr>
          <a:lstStyle>
            <a:lvl1pPr>
              <a:defRPr sz="1823"/>
            </a:lvl1pPr>
            <a:lvl2pPr>
              <a:defRPr sz="1620"/>
            </a:lvl2pPr>
            <a:lvl3pPr>
              <a:defRPr sz="1418"/>
            </a:lvl3pPr>
            <a:lvl4pPr>
              <a:defRPr sz="1215"/>
            </a:lvl4pPr>
            <a:lvl5pPr>
              <a:defRPr sz="1215"/>
            </a:lvl5pPr>
            <a:lvl6pPr>
              <a:defRPr sz="1215"/>
            </a:lvl6pPr>
            <a:lvl7pPr>
              <a:defRPr sz="1215"/>
            </a:lvl7pPr>
            <a:lvl8pPr>
              <a:defRPr sz="1215"/>
            </a:lvl8pPr>
            <a:lvl9pPr>
              <a:defRPr sz="1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2FA3-910B-44B7-A524-102DA19863F0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Emotion, Age and Gender Detection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69391" y="1038579"/>
            <a:ext cx="8870931" cy="75409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D681-473C-4AC4-ACC9-ADFC458844F9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Emotion, Age and Gender Detection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2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615A-71CF-4655-A335-09FE0FAC6FE1}" type="datetime1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Emotion, Age and Gender Detection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0568284" y="0"/>
            <a:ext cx="694373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0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344400" cy="73152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392" y="1381760"/>
            <a:ext cx="2828072" cy="1706880"/>
          </a:xfrm>
        </p:spPr>
        <p:txBody>
          <a:bodyPr anchor="b"/>
          <a:lstStyle>
            <a:lvl1pPr algn="l">
              <a:defRPr sz="243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3410" y="1544320"/>
            <a:ext cx="5254942" cy="48768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69391" y="3337899"/>
            <a:ext cx="2828072" cy="3088639"/>
          </a:xfrm>
        </p:spPr>
        <p:txBody>
          <a:bodyPr/>
          <a:lstStyle>
            <a:lvl1pPr marL="0" indent="0">
              <a:buNone/>
              <a:defRPr sz="1418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2915" indent="0">
              <a:buNone/>
              <a:defRPr sz="1215"/>
            </a:lvl2pPr>
            <a:lvl3pPr marL="925830" indent="0">
              <a:buNone/>
              <a:defRPr sz="1013"/>
            </a:lvl3pPr>
            <a:lvl4pPr marL="1388745" indent="0">
              <a:buNone/>
              <a:defRPr sz="911"/>
            </a:lvl4pPr>
            <a:lvl5pPr marL="1851660" indent="0">
              <a:buNone/>
              <a:defRPr sz="911"/>
            </a:lvl5pPr>
            <a:lvl6pPr marL="2314575" indent="0">
              <a:buNone/>
              <a:defRPr sz="911"/>
            </a:lvl6pPr>
            <a:lvl7pPr marL="2777490" indent="0">
              <a:buNone/>
              <a:defRPr sz="911"/>
            </a:lvl7pPr>
            <a:lvl8pPr marL="3240405" indent="0">
              <a:buNone/>
              <a:defRPr sz="911"/>
            </a:lvl8pPr>
            <a:lvl9pPr marL="3703320" indent="0">
              <a:buNone/>
              <a:defRPr sz="9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226B-72B9-4297-948A-E78CB107D73A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Emotion, Age and Gender Detection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568284" y="0"/>
            <a:ext cx="694373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8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344400" cy="73152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392" y="1806222"/>
            <a:ext cx="3913448" cy="1851378"/>
          </a:xfrm>
        </p:spPr>
        <p:txBody>
          <a:bodyPr anchor="b">
            <a:normAutofit/>
          </a:bodyPr>
          <a:lstStyle>
            <a:lvl1pPr algn="l">
              <a:defRPr sz="3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29719" y="1219200"/>
            <a:ext cx="3267533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20"/>
            </a:lvl1pPr>
            <a:lvl2pPr marL="462915" indent="0">
              <a:buNone/>
              <a:defRPr sz="1620"/>
            </a:lvl2pPr>
            <a:lvl3pPr marL="925830" indent="0">
              <a:buNone/>
              <a:defRPr sz="1620"/>
            </a:lvl3pPr>
            <a:lvl4pPr marL="1388745" indent="0">
              <a:buNone/>
              <a:defRPr sz="1620"/>
            </a:lvl4pPr>
            <a:lvl5pPr marL="1851660" indent="0">
              <a:buNone/>
              <a:defRPr sz="1620"/>
            </a:lvl5pPr>
            <a:lvl6pPr marL="2314575" indent="0">
              <a:buNone/>
              <a:defRPr sz="1620"/>
            </a:lvl6pPr>
            <a:lvl7pPr marL="2777490" indent="0">
              <a:buNone/>
              <a:defRPr sz="1620"/>
            </a:lvl7pPr>
            <a:lvl8pPr marL="3240405" indent="0">
              <a:buNone/>
              <a:defRPr sz="1620"/>
            </a:lvl8pPr>
            <a:lvl9pPr marL="3703320" indent="0">
              <a:buNone/>
              <a:defRPr sz="162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69391" y="3901440"/>
            <a:ext cx="3907452" cy="1463040"/>
          </a:xfrm>
        </p:spPr>
        <p:txBody>
          <a:bodyPr>
            <a:normAutofit/>
          </a:bodyPr>
          <a:lstStyle>
            <a:lvl1pPr marL="0" indent="0">
              <a:buNone/>
              <a:defRPr sz="1418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2915" indent="0">
              <a:buNone/>
              <a:defRPr sz="1215"/>
            </a:lvl2pPr>
            <a:lvl3pPr marL="925830" indent="0">
              <a:buNone/>
              <a:defRPr sz="1013"/>
            </a:lvl3pPr>
            <a:lvl4pPr marL="1388745" indent="0">
              <a:buNone/>
              <a:defRPr sz="911"/>
            </a:lvl4pPr>
            <a:lvl5pPr marL="1851660" indent="0">
              <a:buNone/>
              <a:defRPr sz="911"/>
            </a:lvl5pPr>
            <a:lvl6pPr marL="2314575" indent="0">
              <a:buNone/>
              <a:defRPr sz="911"/>
            </a:lvl6pPr>
            <a:lvl7pPr marL="2777490" indent="0">
              <a:buNone/>
              <a:defRPr sz="911"/>
            </a:lvl7pPr>
            <a:lvl8pPr marL="3240405" indent="0">
              <a:buNone/>
              <a:defRPr sz="911"/>
            </a:lvl8pPr>
            <a:lvl9pPr marL="3703320" indent="0">
              <a:buNone/>
              <a:defRPr sz="9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DAE1-B93C-4F2B-B3E9-B127E9A68747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Emotion, Age and Gender Detection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568284" y="0"/>
            <a:ext cx="694373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1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344400" cy="73152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69391" y="1038579"/>
            <a:ext cx="8870931" cy="754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391" y="2777067"/>
            <a:ext cx="8870931" cy="364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86269" y="6817961"/>
            <a:ext cx="1002981" cy="325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3" b="1" i="0">
                <a:solidFill>
                  <a:schemeClr val="accent1"/>
                </a:solidFill>
              </a:defRPr>
            </a:lvl1pPr>
          </a:lstStyle>
          <a:p>
            <a:fld id="{B528D252-CCD3-45CA-92AE-D53448B4131D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8125" y="6817961"/>
            <a:ext cx="3908042" cy="3251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Emotion, Age and Gender Detection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568284" y="0"/>
            <a:ext cx="694373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81948" y="315445"/>
            <a:ext cx="848676" cy="818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35" b="0" i="0">
                <a:solidFill>
                  <a:schemeClr val="bg1"/>
                </a:solidFill>
              </a:defRPr>
            </a:lvl1pPr>
          </a:lstStyle>
          <a:p>
            <a:fld id="{2507752D-9534-4D12-B08B-582B6BF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/>
  <p:txStyles>
    <p:titleStyle>
      <a:lvl1pPr algn="l" defTabSz="462915" rtl="0" eaLnBrk="1" latinLnBrk="0" hangingPunct="1">
        <a:spcBef>
          <a:spcPct val="0"/>
        </a:spcBef>
        <a:buNone/>
        <a:defRPr sz="3645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7186" indent="-347186" algn="l" defTabSz="462915" rtl="0" eaLnBrk="1" latinLnBrk="0" hangingPunct="1">
        <a:spcBef>
          <a:spcPts val="101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2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52237" indent="-289322" algn="l" defTabSz="462915" rtl="0" eaLnBrk="1" latinLnBrk="0" hangingPunct="1">
        <a:spcBef>
          <a:spcPts val="101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57288" indent="-231458" algn="l" defTabSz="462915" rtl="0" eaLnBrk="1" latinLnBrk="0" hangingPunct="1">
        <a:spcBef>
          <a:spcPts val="101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18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20203" indent="-231458" algn="l" defTabSz="462915" rtl="0" eaLnBrk="1" latinLnBrk="0" hangingPunct="1">
        <a:spcBef>
          <a:spcPts val="101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1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83118" indent="-231458" algn="l" defTabSz="462915" rtl="0" eaLnBrk="1" latinLnBrk="0" hangingPunct="1">
        <a:spcBef>
          <a:spcPts val="101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1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46033" indent="-231458" algn="l" defTabSz="462915" rtl="0" eaLnBrk="1" latinLnBrk="0" hangingPunct="1">
        <a:spcBef>
          <a:spcPts val="101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1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008948" indent="-231458" algn="l" defTabSz="462915" rtl="0" eaLnBrk="1" latinLnBrk="0" hangingPunct="1">
        <a:spcBef>
          <a:spcPts val="101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1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71863" indent="-231458" algn="l" defTabSz="462915" rtl="0" eaLnBrk="1" latinLnBrk="0" hangingPunct="1">
        <a:spcBef>
          <a:spcPts val="101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1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934778" indent="-231458" algn="l" defTabSz="462915" rtl="0" eaLnBrk="1" latinLnBrk="0" hangingPunct="1">
        <a:spcBef>
          <a:spcPts val="101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1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2915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algn="l" defTabSz="462915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2pPr>
      <a:lvl3pPr marL="925830" algn="l" defTabSz="462915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388745" algn="l" defTabSz="462915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algn="l" defTabSz="462915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314575" algn="l" defTabSz="462915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2777490" algn="l" defTabSz="462915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algn="l" defTabSz="462915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703320" algn="l" defTabSz="462915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veersinghcse/Age-and-Gender-Detection-System/tree/master/constants" TargetMode="External"/><Relationship Id="rId2" Type="http://schemas.openxmlformats.org/officeDocument/2006/relationships/hyperlink" Target="https://github.com/GSNCodes/Emotion-Detection-FER2013/blob/master/emotion_detection_model.h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eadskull7/fer20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6706" y="1588097"/>
            <a:ext cx="8935979" cy="214129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Emotion, Age, and Gender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5654" y="3970745"/>
            <a:ext cx="8487030" cy="1708224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Real-Time Solution Integrating Deep Learning and OpenCV</a:t>
            </a:r>
          </a:p>
          <a:p>
            <a:pPr algn="ctr"/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Tahir Mahmood and Shahid Ali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2300-4531-4AEA-98E1-E9F4AA98A139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Emotion, Age and Gender Detection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4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50" b="1" dirty="0"/>
              <a:t>Question and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25" b="1" dirty="0"/>
          </a:p>
          <a:p>
            <a:pPr marL="0" indent="0" algn="ctr">
              <a:buNone/>
            </a:pPr>
            <a:endParaRPr lang="en-US" sz="2025" b="1" dirty="0"/>
          </a:p>
          <a:p>
            <a:pPr marL="0" indent="0" algn="ctr">
              <a:buNone/>
            </a:pPr>
            <a:r>
              <a:rPr lang="en-US" sz="8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6F36-CD25-4457-ADC8-BF914A5E96F9}" type="datetime1">
              <a:rPr lang="en-US" smtClean="0">
                <a:solidFill>
                  <a:srgbClr val="FF0000"/>
                </a:solidFill>
              </a:rPr>
              <a:t>12/17/2024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Emotion, Age and Gender Detection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06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 and applications: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331" y="2777067"/>
            <a:ext cx="9203802" cy="3069097"/>
          </a:xfrm>
        </p:spPr>
        <p:txBody>
          <a:bodyPr/>
          <a:lstStyle/>
          <a:p>
            <a:pPr lvl="1"/>
            <a:r>
              <a:rPr lang="en-US" sz="24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real-time system to detect emotions, age, and gender</a:t>
            </a:r>
          </a:p>
          <a:p>
            <a:r>
              <a:rPr lang="en-US" sz="283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en-US" sz="283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Human-computer interaction</a:t>
            </a:r>
          </a:p>
          <a:p>
            <a:pPr lvl="1"/>
            <a:r>
              <a:rPr lang="en-US" sz="24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</a:p>
          <a:p>
            <a:pPr lvl="1"/>
            <a:r>
              <a:rPr lang="en-US" sz="24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surveillance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8343-AF89-4CA8-88C8-184CC1C07F28}" type="datetime1">
              <a:rPr lang="en-US" smtClean="0">
                <a:solidFill>
                  <a:srgbClr val="FF0000"/>
                </a:solidFill>
              </a:rPr>
              <a:pPr/>
              <a:t>12/17/2024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Emotion, Age and Gender Detection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8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342" y="2712860"/>
            <a:ext cx="8935980" cy="4062608"/>
          </a:xfrm>
        </p:spPr>
        <p:txBody>
          <a:bodyPr>
            <a:noAutofit/>
          </a:bodyPr>
          <a:lstStyle/>
          <a:p>
            <a:r>
              <a:rPr lang="en-US" sz="20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Models:</a:t>
            </a:r>
            <a:endParaRPr lang="en-US" sz="20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23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Emotion </a:t>
            </a:r>
            <a:r>
              <a:rPr lang="en-US" sz="182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Detection: TensorFlow-based Keras model.</a:t>
            </a:r>
          </a:p>
          <a:p>
            <a:pPr lvl="1"/>
            <a:r>
              <a:rPr lang="en-US" sz="182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and Gender Detection: Pre-trained DNN models using Caffe framework.</a:t>
            </a:r>
          </a:p>
          <a:p>
            <a:r>
              <a:rPr lang="en-US" sz="20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  <a:endParaRPr lang="en-US" sz="20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2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 for live camera detection</a:t>
            </a:r>
          </a:p>
          <a:p>
            <a:pPr lvl="1"/>
            <a:r>
              <a:rPr lang="en-US" sz="182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 and Keras for deep learning.</a:t>
            </a:r>
          </a:p>
          <a:p>
            <a:pPr lvl="1"/>
            <a:r>
              <a:rPr lang="en-US" sz="182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Caffe models for age and gender.</a:t>
            </a:r>
          </a:p>
          <a:p>
            <a:r>
              <a:rPr lang="en-US" sz="20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and Tools:</a:t>
            </a:r>
            <a:endParaRPr lang="en-US" sz="20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2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Python, OpenCV, TensorFlow, NumPy.</a:t>
            </a:r>
          </a:p>
          <a:p>
            <a:endParaRPr lang="en-US" sz="2025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AE0F-E70C-4414-8D1F-B6E6D1D7E6D8}" type="datetime1">
              <a:rPr lang="en-US" smtClean="0">
                <a:solidFill>
                  <a:srgbClr val="FF0000"/>
                </a:solidFill>
              </a:rPr>
              <a:t>12/17/2024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Emotion, Age and Gender Detection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04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Emotion Detection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391" y="2821781"/>
            <a:ext cx="8935980" cy="4198761"/>
          </a:xfrm>
        </p:spPr>
        <p:txBody>
          <a:bodyPr>
            <a:noAutofit/>
          </a:bodyPr>
          <a:lstStyle/>
          <a:p>
            <a:r>
              <a:rPr lang="en-US" sz="20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r>
              <a:rPr lang="en-US" sz="20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TensorFlow/Keras pre-trained emotion detection model.</a:t>
            </a:r>
          </a:p>
          <a:p>
            <a:r>
              <a:rPr lang="en-US" sz="20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  <a:endParaRPr lang="en-US" sz="20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2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Angry, Disgust, Fear, Happy, Sad, Surprise, Neutral.</a:t>
            </a:r>
          </a:p>
          <a:p>
            <a:r>
              <a:rPr lang="en-US" sz="20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 Requirements:</a:t>
            </a:r>
            <a:endParaRPr lang="en-US" sz="20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2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Grayscale, 48x48 resolution.</a:t>
            </a:r>
          </a:p>
          <a:p>
            <a:r>
              <a:rPr lang="en-US" sz="20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Steps:</a:t>
            </a:r>
            <a:endParaRPr lang="en-US" sz="20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2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Resize and normalize the input.</a:t>
            </a:r>
          </a:p>
          <a:p>
            <a:pPr lvl="1"/>
            <a:r>
              <a:rPr lang="en-US" sz="182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Prediction: Use softmax to determine the highest confidence class.</a:t>
            </a:r>
          </a:p>
          <a:p>
            <a:r>
              <a:rPr lang="en-US" sz="20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en-US" sz="20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TensorFlow-based Keras model trained on FER2013 dataset.</a:t>
            </a:r>
          </a:p>
          <a:p>
            <a:endParaRPr lang="en-US" sz="2025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882A-B8D7-4155-80D8-99829530C649}" type="datetime1">
              <a:rPr lang="en-US" smtClean="0">
                <a:solidFill>
                  <a:srgbClr val="FF0000"/>
                </a:solidFill>
              </a:rPr>
              <a:t>12/17/2024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Emotion, Age and Gender Detection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8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Age and Gender Detection Models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69391" y="2510087"/>
            <a:ext cx="7444730" cy="408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583" tIns="46292" rIns="92583" bIns="46292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  <a:r>
              <a:rPr lang="en-US" sz="20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Caffe (Deep Learning framework).</a:t>
            </a:r>
          </a:p>
          <a:p>
            <a:pPr marL="0" indent="0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  <a:endParaRPr lang="en-US" sz="20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2915" lvl="1" indent="0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Prediction: Trained on a labeled dataset of age groups.</a:t>
            </a:r>
          </a:p>
          <a:p>
            <a:pPr marL="462915" lvl="1" indent="0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Prediction: Binary classification for male and female.</a:t>
            </a:r>
          </a:p>
          <a:p>
            <a:pPr marL="0" indent="0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Groups:</a:t>
            </a:r>
            <a:endParaRPr lang="en-US" sz="20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2915" lvl="1" indent="0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(0-2), (4-6), (8-12), (15-20), (20-30), (30-40), (40-55), (60-100).</a:t>
            </a:r>
          </a:p>
          <a:p>
            <a:pPr marL="0" indent="0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Requirements:</a:t>
            </a:r>
            <a:endParaRPr lang="en-US" sz="20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2915" lvl="1" indent="0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resized to 227x227, RGB channels, blob format.</a:t>
            </a:r>
          </a:p>
          <a:p>
            <a:pPr marL="0" indent="0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Files:</a:t>
            </a:r>
            <a:endParaRPr lang="en-US" sz="20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2915" lvl="1" indent="0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age_deploy.prototxt and age_net.caffemodel</a:t>
            </a:r>
          </a:p>
          <a:p>
            <a:pPr marL="462915" lvl="1" indent="0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gender_deploy.prototxt and gender_net.caffemodel</a:t>
            </a:r>
          </a:p>
          <a:p>
            <a:pPr marL="0" indent="0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D49-4423-4822-BB00-7ACC2ADDFDF9}" type="datetime1">
              <a:rPr lang="en-US" smtClean="0">
                <a:solidFill>
                  <a:srgbClr val="FF0000"/>
                </a:solidFill>
              </a:rPr>
              <a:t>12/17/2024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Emotion, Age and Gender Detection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4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50" y="2231792"/>
            <a:ext cx="10335452" cy="4579985"/>
          </a:xfrm>
        </p:spPr>
        <p:txBody>
          <a:bodyPr>
            <a:noAutofit/>
          </a:bodyPr>
          <a:lstStyle/>
          <a:p>
            <a:r>
              <a:rPr lang="en-US" sz="1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endParaRPr lang="en-US" sz="16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 Detection:</a:t>
            </a:r>
          </a:p>
          <a:p>
            <a:pPr lvl="2"/>
            <a:r>
              <a:rPr lang="en-US" sz="16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frame to grayscale, resize to 48x48.</a:t>
            </a:r>
          </a:p>
          <a:p>
            <a:pPr lvl="2"/>
            <a:r>
              <a:rPr lang="en-US" sz="16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 pixel values to [0, 1].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and Gender Detection:</a:t>
            </a:r>
          </a:p>
          <a:p>
            <a:pPr lvl="2"/>
            <a:r>
              <a:rPr lang="en-US" sz="16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Resize image to 227x227.</a:t>
            </a:r>
          </a:p>
          <a:p>
            <a:pPr lvl="2"/>
            <a:r>
              <a:rPr lang="en-US" sz="16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to blob format.</a:t>
            </a:r>
          </a:p>
          <a:p>
            <a:r>
              <a:rPr lang="en-US" sz="1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Pipeline:</a:t>
            </a:r>
            <a:endParaRPr lang="en-US" sz="16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the processed image into the models.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emotion, age group, and gender.</a:t>
            </a:r>
          </a:p>
          <a:p>
            <a:r>
              <a:rPr lang="en-US" sz="16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Integration:</a:t>
            </a:r>
            <a:endParaRPr lang="en-US" sz="16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OpenCV to capture video and overlay predictions.</a:t>
            </a:r>
          </a:p>
          <a:p>
            <a:endParaRPr lang="en-US" sz="16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34A7-2113-4913-897B-80332DE6326C}" type="datetime1">
              <a:rPr lang="en-US" smtClean="0">
                <a:solidFill>
                  <a:srgbClr val="FF0000"/>
                </a:solidFill>
              </a:rPr>
              <a:t>12/17/2024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Emotion, Age and Gender Detection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4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</a:rPr>
              <a:t>Core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9524" y="2958663"/>
            <a:ext cx="8491313" cy="356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83" tIns="46292" rIns="92583" bIns="46292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sz="20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preprocess_image(image):</a:t>
            </a:r>
            <a:endParaRPr lang="en-US" sz="20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Resizes image to 48x48 and normalizes it for emotion detection.</a:t>
            </a:r>
          </a:p>
          <a:p>
            <a:pPr marL="0" indent="0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sz="20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detect_emotion(image):</a:t>
            </a:r>
            <a:endParaRPr lang="en-US" sz="20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image to grayscale.</a:t>
            </a:r>
          </a:p>
          <a:p>
            <a:pPr lvl="1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Feeds preprocessed image into the Keras model.</a:t>
            </a:r>
          </a:p>
          <a:p>
            <a:pPr lvl="1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 emotion label and confidence.</a:t>
            </a:r>
          </a:p>
          <a:p>
            <a:pPr marL="0" indent="0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lang="en-US" sz="20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detect_age_and_gender(image):</a:t>
            </a:r>
            <a:endParaRPr lang="en-US" sz="20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image to blob format.</a:t>
            </a:r>
          </a:p>
          <a:p>
            <a:pPr lvl="1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Feeds blob into the Caffe models.</a:t>
            </a:r>
          </a:p>
          <a:p>
            <a:pPr lvl="1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 predicted age group and gender.</a:t>
            </a:r>
          </a:p>
          <a:p>
            <a:pPr marL="0" indent="0" defTabSz="92583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9605-DC59-4C2E-8A3C-45407C349F4C}" type="datetime1">
              <a:rPr lang="en-US" smtClean="0">
                <a:solidFill>
                  <a:srgbClr val="FF0000"/>
                </a:solidFill>
              </a:rPr>
              <a:t>12/17/2024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Emotion, Age and Gender Detection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7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link of Pre-Trained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30" b="1" dirty="0"/>
          </a:p>
          <a:p>
            <a:pPr marL="0" indent="0">
              <a:buNone/>
            </a:pPr>
            <a:r>
              <a:rPr lang="en-US" sz="2430" b="1" dirty="0">
                <a:solidFill>
                  <a:schemeClr val="tx1"/>
                </a:solidFill>
              </a:rPr>
              <a:t>Link for emotion model</a:t>
            </a:r>
          </a:p>
          <a:p>
            <a:pPr marL="0" indent="0">
              <a:buNone/>
            </a:pPr>
            <a:r>
              <a:rPr lang="en-US" sz="2430" b="1" dirty="0">
                <a:hlinkClick r:id="rId2"/>
              </a:rPr>
              <a:t>https://</a:t>
            </a:r>
            <a:r>
              <a:rPr lang="en-US" sz="2430" b="1" dirty="0">
                <a:solidFill>
                  <a:schemeClr val="tx1"/>
                </a:solidFill>
                <a:hlinkClick r:id="rId2"/>
              </a:rPr>
              <a:t>github.com/GSNCodes/Emotion-Detection-FER2013/blob/master/emotion_detection_model.h5 </a:t>
            </a:r>
            <a:endParaRPr lang="en-US" sz="2430" b="1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endParaRPr lang="en-US" sz="2430" b="1" dirty="0"/>
          </a:p>
          <a:p>
            <a:pPr marL="0" indent="0">
              <a:buNone/>
            </a:pPr>
            <a:r>
              <a:rPr lang="en-US" sz="2430" b="1" dirty="0">
                <a:solidFill>
                  <a:schemeClr val="tx1"/>
                </a:solidFill>
              </a:rPr>
              <a:t>Link for age and gender model</a:t>
            </a:r>
            <a:r>
              <a:rPr lang="en-US" sz="2430" b="1" dirty="0"/>
              <a:t> 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https://github.com/rajveersinghcse/Age-and-Gender-Detection-System/tree/master/constants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1FDD-3EB5-4C1A-B541-F6F798D69465}" type="datetime1">
              <a:rPr lang="en-US" smtClean="0">
                <a:solidFill>
                  <a:srgbClr val="FF0000"/>
                </a:solidFill>
              </a:rPr>
              <a:t>12/17/2024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Emotion, Age and Gender Detection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Dataset</a:t>
            </a:r>
          </a:p>
          <a:p>
            <a:r>
              <a:rPr lang="en-US" dirty="0"/>
              <a:t>The dataset for this project can be found at this link:- </a:t>
            </a:r>
            <a:r>
              <a:rPr lang="en-US" u="sng" dirty="0">
                <a:hlinkClick r:id="rId2"/>
              </a:rPr>
              <a:t>https://www.kaggle.com/deadskull7/fer2013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4F32-B0AE-4FA5-B94C-890497530A78}" type="datetime1">
              <a:rPr lang="en-US" smtClean="0">
                <a:solidFill>
                  <a:srgbClr val="FF0000"/>
                </a:solidFill>
              </a:rPr>
              <a:t>12/17/2024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Emotion, Age and Gender Detection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52D-9534-4D12-B08B-582B6BF4BE4D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37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731</TotalTime>
  <Words>590</Words>
  <Application>Microsoft Office PowerPoint</Application>
  <PresentationFormat>Custom</PresentationFormat>
  <Paragraphs>114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Emotion, Age, and Gender Detection</vt:lpstr>
      <vt:lpstr>Objective and applications:</vt:lpstr>
      <vt:lpstr>Key Components</vt:lpstr>
      <vt:lpstr>Emotion Detection Model</vt:lpstr>
      <vt:lpstr>Age and Gender Detection Models</vt:lpstr>
      <vt:lpstr>Methodology</vt:lpstr>
      <vt:lpstr>Core Functions</vt:lpstr>
      <vt:lpstr>Reference link of Pre-Trained Models</vt:lpstr>
      <vt:lpstr>Reference</vt:lpstr>
      <vt:lpstr>Question and Answer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Emotion, Age, and Gender Detection</dc:title>
  <dc:creator>Tahir Mahmood</dc:creator>
  <cp:lastModifiedBy>Shahid Ali</cp:lastModifiedBy>
  <cp:revision>57</cp:revision>
  <dcterms:created xsi:type="dcterms:W3CDTF">2024-12-16T07:26:04Z</dcterms:created>
  <dcterms:modified xsi:type="dcterms:W3CDTF">2024-12-17T16:04:43Z</dcterms:modified>
</cp:coreProperties>
</file>