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8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>
        <p:scale>
          <a:sx n="60" d="100"/>
          <a:sy n="60" d="100"/>
        </p:scale>
        <p:origin x="996" y="-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Age Wise Percentage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Demographics!$B$1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1F-4AB8-AF74-ED436A337D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1F-4AB8-AF74-ED436A337D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1F-4AB8-AF74-ED436A337D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1F-4AB8-AF74-ED436A337D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1F-4AB8-AF74-ED436A337D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61F-4AB8-AF74-ED436A337D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61F-4AB8-AF74-ED436A337D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61F-4AB8-AF74-ED436A337DA5}"/>
              </c:ext>
            </c:extLst>
          </c:dPt>
          <c:cat>
            <c:strRef>
              <c:f>Demographics!$A$2:$A$9</c:f>
              <c:strCache>
                <c:ptCount val="8"/>
                <c:pt idx="0">
                  <c:v>Under 18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Above 65</c:v>
                </c:pt>
                <c:pt idx="7">
                  <c:v>others</c:v>
                </c:pt>
              </c:strCache>
            </c:strRef>
          </c:cat>
          <c:val>
            <c:numRef>
              <c:f>Demographics!$B$2:$B$9</c:f>
              <c:numCache>
                <c:formatCode>0.00%</c:formatCode>
                <c:ptCount val="8"/>
                <c:pt idx="0">
                  <c:v>4.6300000000000001E-2</c:v>
                </c:pt>
                <c:pt idx="1">
                  <c:v>0.2011</c:v>
                </c:pt>
                <c:pt idx="2">
                  <c:v>0.37280000000000002</c:v>
                </c:pt>
                <c:pt idx="3">
                  <c:v>0.23019999999999999</c:v>
                </c:pt>
                <c:pt idx="4">
                  <c:v>9.3399999999999997E-2</c:v>
                </c:pt>
                <c:pt idx="5">
                  <c:v>3.7999999999999999E-2</c:v>
                </c:pt>
                <c:pt idx="6">
                  <c:v>1.3100000000000001E-2</c:v>
                </c:pt>
                <c:pt idx="7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61F-4AB8-AF74-ED436A337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822576" cy="1325563"/>
          </a:xfrm>
        </p:spPr>
        <p:txBody>
          <a:bodyPr anchor="ctr">
            <a:normAutofit/>
          </a:bodyPr>
          <a:lstStyle/>
          <a:p>
            <a:r>
              <a:rPr lang="en-US" sz="4400" b="1" dirty="0" smtClean="0">
                <a:solidFill>
                  <a:srgbClr val="0E659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Stack Overflow Survey 2023</a:t>
            </a:r>
            <a:endParaRPr lang="en-US" sz="4400" b="1" dirty="0">
              <a:solidFill>
                <a:srgbClr val="0E659B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241044"/>
            <a:ext cx="5181600" cy="151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Shahid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02 July 2023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59" y="78254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PostgreSQ</a:t>
            </a:r>
            <a:r>
              <a:rPr lang="en-US" dirty="0" smtClean="0"/>
              <a:t>L in on top</a:t>
            </a:r>
            <a:endParaRPr lang="en-US" dirty="0"/>
          </a:p>
          <a:p>
            <a:r>
              <a:rPr lang="en-US" dirty="0" smtClean="0"/>
              <a:t>MySQL &amp; SQLite are used widely</a:t>
            </a:r>
          </a:p>
          <a:p>
            <a:r>
              <a:rPr lang="en-US" dirty="0" smtClean="0"/>
              <a:t>Oracle and MS SQL server are overpowered by </a:t>
            </a:r>
            <a:r>
              <a:rPr lang="en-US" dirty="0" err="1" smtClean="0"/>
              <a:t>MangoDB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MySQL is still the DB of choice for newbies</a:t>
            </a:r>
            <a:endParaRPr lang="en-US" dirty="0"/>
          </a:p>
          <a:p>
            <a:r>
              <a:rPr lang="en-US" dirty="0" smtClean="0"/>
              <a:t>PostgreSQL is popular among professional</a:t>
            </a:r>
            <a:endParaRPr lang="en-US" dirty="0"/>
          </a:p>
          <a:p>
            <a:r>
              <a:rPr lang="en-US" dirty="0" smtClean="0"/>
              <a:t>Oracle &amp; </a:t>
            </a:r>
            <a:r>
              <a:rPr lang="en-US" dirty="0" smtClean="0"/>
              <a:t>SQL server etc. are losing 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1836" y="2705724"/>
            <a:ext cx="7379368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 smtClean="0">
                <a:ln/>
                <a:solidFill>
                  <a:schemeClr val="accent1"/>
                </a:solidFill>
              </a:rPr>
              <a:t>This Section Presents Dashboard - Charts</a:t>
            </a:r>
            <a:endParaRPr lang="en-US" sz="4400" b="1" dirty="0">
              <a:ln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</a:t>
            </a:r>
            <a:r>
              <a:rPr lang="en-US" dirty="0" smtClean="0"/>
              <a:t>1 – 2023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16" y="1410134"/>
            <a:ext cx="9978189" cy="49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</a:t>
            </a:r>
            <a:r>
              <a:rPr lang="en-US" dirty="0" smtClean="0"/>
              <a:t>2 - 2024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26" y="1458676"/>
            <a:ext cx="10375232" cy="48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351338"/>
          </a:xfrm>
        </p:spPr>
        <p:txBody>
          <a:bodyPr/>
          <a:lstStyle/>
          <a:p>
            <a:r>
              <a:rPr lang="en-US" dirty="0" smtClean="0"/>
              <a:t>Top 10 Countries</a:t>
            </a: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880908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14321"/>
            <a:ext cx="5567363" cy="40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7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The data seems very authentic as stack overflow is one of the top place for programmers and developers to go to. The trends and data correlates with technology and jobs.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 Scripts is popular and </a:t>
            </a:r>
            <a:r>
              <a:rPr lang="en-US" dirty="0" smtClean="0"/>
              <a:t>Python is getting popular with rise of AI</a:t>
            </a:r>
          </a:p>
          <a:p>
            <a:r>
              <a:rPr lang="en-US" dirty="0" smtClean="0"/>
              <a:t>Young men from developing countries are mostly the interested ones.</a:t>
            </a:r>
          </a:p>
          <a:p>
            <a:r>
              <a:rPr lang="en-US" dirty="0" smtClean="0"/>
              <a:t>Complex languages and DBs are replacing by user friendly ones.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Skills are more promising in getting jobs than degrees</a:t>
            </a:r>
            <a:endParaRPr lang="en-US" dirty="0"/>
          </a:p>
          <a:p>
            <a:r>
              <a:rPr lang="en-US" dirty="0" smtClean="0"/>
              <a:t>AI powered technology is getting popular</a:t>
            </a:r>
          </a:p>
          <a:p>
            <a:r>
              <a:rPr lang="en-US" dirty="0" smtClean="0"/>
              <a:t>Women rate in technological fields are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 smtClean="0"/>
              <a:t>Globalization making it possible to work from any where, with skill set despite background education</a:t>
            </a:r>
            <a:endParaRPr lang="en-US" dirty="0"/>
          </a:p>
          <a:p>
            <a:r>
              <a:rPr lang="en-US" dirty="0" smtClean="0"/>
              <a:t>Programming is becoming more AI oriented</a:t>
            </a:r>
            <a:endParaRPr lang="en-US" dirty="0"/>
          </a:p>
          <a:p>
            <a:r>
              <a:rPr lang="en-US" dirty="0" smtClean="0"/>
              <a:t>Young generation uplifting economies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46" y="1835734"/>
            <a:ext cx="7298406" cy="39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98" y="1531517"/>
            <a:ext cx="9004634" cy="47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Familiarizing, cleaning and wrangling collected data</a:t>
            </a:r>
            <a:endParaRPr lang="en-US" sz="2200" dirty="0"/>
          </a:p>
          <a:p>
            <a:r>
              <a:rPr lang="en-US" sz="2200" dirty="0" smtClean="0"/>
              <a:t>Analyzing Data</a:t>
            </a:r>
            <a:endParaRPr lang="en-US" sz="2200" dirty="0"/>
          </a:p>
          <a:p>
            <a:pPr lvl="1"/>
            <a:r>
              <a:rPr lang="en-US" sz="1800" dirty="0" smtClean="0"/>
              <a:t>Exploring Trends</a:t>
            </a:r>
            <a:endParaRPr lang="en-US" sz="1800" dirty="0"/>
          </a:p>
          <a:p>
            <a:pPr lvl="1"/>
            <a:r>
              <a:rPr lang="en-US" sz="1800" dirty="0" smtClean="0"/>
              <a:t>Relationships</a:t>
            </a:r>
          </a:p>
          <a:p>
            <a:r>
              <a:rPr lang="en-US" sz="2200" dirty="0" smtClean="0"/>
              <a:t>Presenting Results with Graphs and Charts</a:t>
            </a:r>
            <a:endParaRPr lang="en-US" sz="2200" dirty="0"/>
          </a:p>
          <a:p>
            <a:r>
              <a:rPr lang="en-US" sz="2200" dirty="0" smtClean="0"/>
              <a:t>Presenting Findings and Implications</a:t>
            </a:r>
            <a:endParaRPr lang="en-US" sz="2200" dirty="0"/>
          </a:p>
          <a:p>
            <a:r>
              <a:rPr lang="en-US" sz="2200" dirty="0" smtClean="0"/>
              <a:t>Discussion of the finding, results and trends</a:t>
            </a:r>
          </a:p>
          <a:p>
            <a:r>
              <a:rPr lang="en-US" sz="2200" dirty="0" smtClean="0"/>
              <a:t>Conclusion of the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048709" y="1559859"/>
            <a:ext cx="8143292" cy="461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Stack Overflow’s Annual Summary</a:t>
            </a:r>
            <a:endParaRPr lang="en-US" dirty="0"/>
          </a:p>
          <a:p>
            <a:r>
              <a:rPr lang="en-US" dirty="0" smtClean="0"/>
              <a:t>One of the biggest survey in tech world</a:t>
            </a:r>
            <a:endParaRPr lang="en-US" dirty="0"/>
          </a:p>
          <a:p>
            <a:r>
              <a:rPr lang="en-US" dirty="0" smtClean="0"/>
              <a:t>90,000 </a:t>
            </a:r>
            <a:r>
              <a:rPr lang="en-US" dirty="0"/>
              <a:t>developers </a:t>
            </a:r>
            <a:r>
              <a:rPr lang="en-US" dirty="0" smtClean="0"/>
              <a:t>participated in </a:t>
            </a:r>
            <a:r>
              <a:rPr lang="en-US" dirty="0"/>
              <a:t>survey about how they learn and level up, which tools they're using, and which ones they </a:t>
            </a:r>
            <a:r>
              <a:rPr lang="en-US" dirty="0" smtClean="0"/>
              <a:t>want.</a:t>
            </a:r>
          </a:p>
          <a:p>
            <a:r>
              <a:rPr lang="en-US" sz="2800" dirty="0" smtClean="0"/>
              <a:t>What are the current trends</a:t>
            </a:r>
            <a:endParaRPr lang="en-US" dirty="0"/>
          </a:p>
          <a:p>
            <a:r>
              <a:rPr lang="en-US" sz="2800" dirty="0" smtClean="0"/>
              <a:t>Where is the future headin</a:t>
            </a:r>
            <a:r>
              <a:rPr lang="en-US" dirty="0" smtClean="0"/>
              <a:t>g towards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Collection through different tools</a:t>
            </a:r>
            <a:endParaRPr lang="en-US" sz="2200" dirty="0"/>
          </a:p>
          <a:p>
            <a:r>
              <a:rPr lang="en-US" sz="2200" dirty="0" smtClean="0"/>
              <a:t>Data </a:t>
            </a:r>
            <a:r>
              <a:rPr lang="en-US" sz="2200" dirty="0"/>
              <a:t>Cleaning</a:t>
            </a:r>
          </a:p>
          <a:p>
            <a:pPr lvl="1"/>
            <a:r>
              <a:rPr lang="en-US" sz="1800" dirty="0" smtClean="0"/>
              <a:t>Missing data handling</a:t>
            </a:r>
          </a:p>
          <a:p>
            <a:pPr lvl="1"/>
            <a:r>
              <a:rPr lang="en-US" sz="1800" dirty="0" smtClean="0"/>
              <a:t>Outliers handling</a:t>
            </a:r>
            <a:endParaRPr lang="en-US" sz="2200" dirty="0"/>
          </a:p>
          <a:p>
            <a:r>
              <a:rPr lang="en-US" sz="2200" dirty="0" smtClean="0"/>
              <a:t>Data Analysis</a:t>
            </a:r>
            <a:endParaRPr lang="en-US" sz="2200" dirty="0"/>
          </a:p>
          <a:p>
            <a:r>
              <a:rPr lang="en-US" sz="2200" dirty="0" smtClean="0"/>
              <a:t>Data Visualization</a:t>
            </a:r>
            <a:endParaRPr lang="en-US" sz="2200" dirty="0"/>
          </a:p>
          <a:p>
            <a:pPr lvl="1"/>
            <a:r>
              <a:rPr lang="en-US" sz="1800" dirty="0" smtClean="0"/>
              <a:t>Data distribution</a:t>
            </a:r>
          </a:p>
          <a:p>
            <a:pPr lvl="1"/>
            <a:r>
              <a:rPr lang="en-US" sz="1800" dirty="0" smtClean="0"/>
              <a:t>Relations</a:t>
            </a:r>
            <a:endParaRPr lang="en-US" sz="1800" dirty="0"/>
          </a:p>
          <a:p>
            <a:pPr lvl="1"/>
            <a:r>
              <a:rPr lang="en-US" sz="1800" dirty="0" smtClean="0"/>
              <a:t>Results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rends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390274" y="2397084"/>
            <a:ext cx="7379368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400" b="1" dirty="0" smtClean="0">
                <a:ln/>
                <a:solidFill>
                  <a:schemeClr val="accent1"/>
                </a:solidFill>
              </a:rPr>
              <a:t>This Section Presents Results of the Projects</a:t>
            </a:r>
            <a:endParaRPr lang="en-US" sz="4400" b="1" dirty="0">
              <a:ln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81251" y="1537181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4263" y="1537180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2024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1" y="2158229"/>
            <a:ext cx="5359518" cy="3892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41" y="2133000"/>
            <a:ext cx="4819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55735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JavaScript Stays on top</a:t>
            </a:r>
            <a:endParaRPr lang="en-US" dirty="0"/>
          </a:p>
          <a:p>
            <a:r>
              <a:rPr lang="en-US" dirty="0" smtClean="0"/>
              <a:t>New coders prefer Python</a:t>
            </a:r>
            <a:endParaRPr lang="en-US" dirty="0"/>
          </a:p>
          <a:p>
            <a:r>
              <a:rPr lang="en-US" dirty="0" smtClean="0"/>
              <a:t>JavaScript, Python, HTML/CSS remains in top 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7353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Interest towards General purpose languages</a:t>
            </a:r>
            <a:endParaRPr lang="en-US" dirty="0"/>
          </a:p>
          <a:p>
            <a:r>
              <a:rPr lang="en-US" dirty="0" smtClean="0"/>
              <a:t>Python is growing</a:t>
            </a:r>
          </a:p>
          <a:p>
            <a:r>
              <a:rPr lang="en-US" dirty="0" smtClean="0"/>
              <a:t>Ruby, VB etc. </a:t>
            </a:r>
            <a:r>
              <a:rPr lang="en-US" dirty="0" smtClean="0"/>
              <a:t>are shrinking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5614" y="162855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9396" y="1628556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2024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1" y="2232762"/>
            <a:ext cx="4549588" cy="3944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6" y="2232762"/>
            <a:ext cx="45815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416</Words>
  <Application>Microsoft Office PowerPoint</Application>
  <PresentationFormat>Widescreen</PresentationFormat>
  <Paragraphs>105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Helv</vt:lpstr>
      <vt:lpstr>IBM Plex Mono SemiBold</vt:lpstr>
      <vt:lpstr>IBM Plex Mono Text</vt:lpstr>
      <vt:lpstr>IBM Plex Sans Text</vt:lpstr>
      <vt:lpstr>SLIDE_TEMPLATE_skill_network</vt:lpstr>
      <vt:lpstr>Stack Overflow Survey 2023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 – 2023</vt:lpstr>
      <vt:lpstr>DASHBOARD TAB 2 - 2024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Afghan</cp:lastModifiedBy>
  <cp:revision>33</cp:revision>
  <dcterms:created xsi:type="dcterms:W3CDTF">2020-10-28T18:29:43Z</dcterms:created>
  <dcterms:modified xsi:type="dcterms:W3CDTF">2023-07-05T14:42:14Z</dcterms:modified>
</cp:coreProperties>
</file>