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70" r:id="rId5"/>
    <p:sldId id="260" r:id="rId6"/>
    <p:sldId id="262" r:id="rId7"/>
    <p:sldId id="263" r:id="rId8"/>
    <p:sldId id="264" r:id="rId9"/>
    <p:sldId id="265" r:id="rId10"/>
    <p:sldId id="273" r:id="rId11"/>
    <p:sldId id="266" r:id="rId12"/>
    <p:sldId id="274" r:id="rId13"/>
    <p:sldId id="267" r:id="rId14"/>
    <p:sldId id="269"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6" d="100"/>
          <a:sy n="96" d="100"/>
        </p:scale>
        <p:origin x="86" y="14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518B892-A4A7-4064-8CB0-6723DC7C5222}" type="datetimeFigureOut">
              <a:rPr lang="en-IN" smtClean="0"/>
              <a:t>19-05-2025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C75EB2-2BAA-4405-BB5F-D017141A70FE}" type="slidenum">
              <a:rPr lang="en-IN" smtClean="0"/>
              <a:t>‹#›</a:t>
            </a:fld>
            <a:endParaRPr lang="en-IN"/>
          </a:p>
        </p:txBody>
      </p:sp>
    </p:spTree>
    <p:extLst>
      <p:ext uri="{BB962C8B-B14F-4D97-AF65-F5344CB8AC3E}">
        <p14:creationId xmlns:p14="http://schemas.microsoft.com/office/powerpoint/2010/main" val="4269833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518B892-A4A7-4064-8CB0-6723DC7C5222}" type="datetimeFigureOut">
              <a:rPr lang="en-IN" smtClean="0"/>
              <a:t>19-05-2025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C75EB2-2BAA-4405-BB5F-D017141A70FE}" type="slidenum">
              <a:rPr lang="en-IN" smtClean="0"/>
              <a:t>‹#›</a:t>
            </a:fld>
            <a:endParaRPr lang="en-IN"/>
          </a:p>
        </p:txBody>
      </p:sp>
    </p:spTree>
    <p:extLst>
      <p:ext uri="{BB962C8B-B14F-4D97-AF65-F5344CB8AC3E}">
        <p14:creationId xmlns:p14="http://schemas.microsoft.com/office/powerpoint/2010/main" val="4059494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518B892-A4A7-4064-8CB0-6723DC7C5222}" type="datetimeFigureOut">
              <a:rPr lang="en-IN" smtClean="0"/>
              <a:t>19-05-2025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C75EB2-2BAA-4405-BB5F-D017141A70FE}" type="slidenum">
              <a:rPr lang="en-IN" smtClean="0"/>
              <a:t>‹#›</a:t>
            </a:fld>
            <a:endParaRPr lang="en-IN"/>
          </a:p>
        </p:txBody>
      </p:sp>
    </p:spTree>
    <p:extLst>
      <p:ext uri="{BB962C8B-B14F-4D97-AF65-F5344CB8AC3E}">
        <p14:creationId xmlns:p14="http://schemas.microsoft.com/office/powerpoint/2010/main" val="2591440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518B892-A4A7-4064-8CB0-6723DC7C5222}" type="datetimeFigureOut">
              <a:rPr lang="en-IN" smtClean="0"/>
              <a:t>19-05-2025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C75EB2-2BAA-4405-BB5F-D017141A70FE}" type="slidenum">
              <a:rPr lang="en-IN" smtClean="0"/>
              <a:t>‹#›</a:t>
            </a:fld>
            <a:endParaRPr lang="en-IN"/>
          </a:p>
        </p:txBody>
      </p:sp>
    </p:spTree>
    <p:extLst>
      <p:ext uri="{BB962C8B-B14F-4D97-AF65-F5344CB8AC3E}">
        <p14:creationId xmlns:p14="http://schemas.microsoft.com/office/powerpoint/2010/main" val="2859311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18B892-A4A7-4064-8CB0-6723DC7C5222}" type="datetimeFigureOut">
              <a:rPr lang="en-IN" smtClean="0"/>
              <a:t>19-05-2025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C75EB2-2BAA-4405-BB5F-D017141A70FE}" type="slidenum">
              <a:rPr lang="en-IN" smtClean="0"/>
              <a:t>‹#›</a:t>
            </a:fld>
            <a:endParaRPr lang="en-IN"/>
          </a:p>
        </p:txBody>
      </p:sp>
    </p:spTree>
    <p:extLst>
      <p:ext uri="{BB962C8B-B14F-4D97-AF65-F5344CB8AC3E}">
        <p14:creationId xmlns:p14="http://schemas.microsoft.com/office/powerpoint/2010/main" val="1527309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B518B892-A4A7-4064-8CB0-6723DC7C5222}" type="datetimeFigureOut">
              <a:rPr lang="en-IN" smtClean="0"/>
              <a:t>19-05-2025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C75EB2-2BAA-4405-BB5F-D017141A70FE}" type="slidenum">
              <a:rPr lang="en-IN" smtClean="0"/>
              <a:t>‹#›</a:t>
            </a:fld>
            <a:endParaRPr lang="en-IN"/>
          </a:p>
        </p:txBody>
      </p:sp>
    </p:spTree>
    <p:extLst>
      <p:ext uri="{BB962C8B-B14F-4D97-AF65-F5344CB8AC3E}">
        <p14:creationId xmlns:p14="http://schemas.microsoft.com/office/powerpoint/2010/main" val="4136187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B518B892-A4A7-4064-8CB0-6723DC7C5222}" type="datetimeFigureOut">
              <a:rPr lang="en-IN" smtClean="0"/>
              <a:t>19-05-2025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AC75EB2-2BAA-4405-BB5F-D017141A70FE}" type="slidenum">
              <a:rPr lang="en-IN" smtClean="0"/>
              <a:t>‹#›</a:t>
            </a:fld>
            <a:endParaRPr lang="en-IN"/>
          </a:p>
        </p:txBody>
      </p:sp>
    </p:spTree>
    <p:extLst>
      <p:ext uri="{BB962C8B-B14F-4D97-AF65-F5344CB8AC3E}">
        <p14:creationId xmlns:p14="http://schemas.microsoft.com/office/powerpoint/2010/main" val="2985294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518B892-A4A7-4064-8CB0-6723DC7C5222}" type="datetimeFigureOut">
              <a:rPr lang="en-IN" smtClean="0"/>
              <a:t>19-05-2025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AC75EB2-2BAA-4405-BB5F-D017141A70FE}" type="slidenum">
              <a:rPr lang="en-IN" smtClean="0"/>
              <a:t>‹#›</a:t>
            </a:fld>
            <a:endParaRPr lang="en-IN"/>
          </a:p>
        </p:txBody>
      </p:sp>
    </p:spTree>
    <p:extLst>
      <p:ext uri="{BB962C8B-B14F-4D97-AF65-F5344CB8AC3E}">
        <p14:creationId xmlns:p14="http://schemas.microsoft.com/office/powerpoint/2010/main" val="3302276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18B892-A4A7-4064-8CB0-6723DC7C5222}" type="datetimeFigureOut">
              <a:rPr lang="en-IN" smtClean="0"/>
              <a:t>19-05-2025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AC75EB2-2BAA-4405-BB5F-D017141A70FE}" type="slidenum">
              <a:rPr lang="en-IN" smtClean="0"/>
              <a:t>‹#›</a:t>
            </a:fld>
            <a:endParaRPr lang="en-IN"/>
          </a:p>
        </p:txBody>
      </p:sp>
    </p:spTree>
    <p:extLst>
      <p:ext uri="{BB962C8B-B14F-4D97-AF65-F5344CB8AC3E}">
        <p14:creationId xmlns:p14="http://schemas.microsoft.com/office/powerpoint/2010/main" val="2266279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18B892-A4A7-4064-8CB0-6723DC7C5222}" type="datetimeFigureOut">
              <a:rPr lang="en-IN" smtClean="0"/>
              <a:t>19-05-2025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C75EB2-2BAA-4405-BB5F-D017141A70FE}" type="slidenum">
              <a:rPr lang="en-IN" smtClean="0"/>
              <a:t>‹#›</a:t>
            </a:fld>
            <a:endParaRPr lang="en-IN"/>
          </a:p>
        </p:txBody>
      </p:sp>
    </p:spTree>
    <p:extLst>
      <p:ext uri="{BB962C8B-B14F-4D97-AF65-F5344CB8AC3E}">
        <p14:creationId xmlns:p14="http://schemas.microsoft.com/office/powerpoint/2010/main" val="374471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18B892-A4A7-4064-8CB0-6723DC7C5222}" type="datetimeFigureOut">
              <a:rPr lang="en-IN" smtClean="0"/>
              <a:t>19-05-2025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C75EB2-2BAA-4405-BB5F-D017141A70FE}" type="slidenum">
              <a:rPr lang="en-IN" smtClean="0"/>
              <a:t>‹#›</a:t>
            </a:fld>
            <a:endParaRPr lang="en-IN"/>
          </a:p>
        </p:txBody>
      </p:sp>
    </p:spTree>
    <p:extLst>
      <p:ext uri="{BB962C8B-B14F-4D97-AF65-F5344CB8AC3E}">
        <p14:creationId xmlns:p14="http://schemas.microsoft.com/office/powerpoint/2010/main" val="3770049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18B892-A4A7-4064-8CB0-6723DC7C5222}" type="datetimeFigureOut">
              <a:rPr lang="en-IN" smtClean="0"/>
              <a:t>19-05-2025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C75EB2-2BAA-4405-BB5F-D017141A70FE}" type="slidenum">
              <a:rPr lang="en-IN" smtClean="0"/>
              <a:t>‹#›</a:t>
            </a:fld>
            <a:endParaRPr lang="en-IN"/>
          </a:p>
        </p:txBody>
      </p:sp>
    </p:spTree>
    <p:extLst>
      <p:ext uri="{BB962C8B-B14F-4D97-AF65-F5344CB8AC3E}">
        <p14:creationId xmlns:p14="http://schemas.microsoft.com/office/powerpoint/2010/main" val="37444443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emf"/></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B4F4599B-458C-4072-B3D3-06857680332D}"/>
              </a:ext>
            </a:extLst>
          </p:cNvPr>
          <p:cNvSpPr>
            <a:spLocks noGrp="1"/>
          </p:cNvSpPr>
          <p:nvPr>
            <p:ph type="ctrTitle"/>
          </p:nvPr>
        </p:nvSpPr>
        <p:spPr>
          <a:xfrm>
            <a:off x="0" y="65314"/>
            <a:ext cx="12192000" cy="677636"/>
          </a:xfrm>
          <a:solidFill>
            <a:schemeClr val="accent1">
              <a:lumMod val="75000"/>
            </a:schemeClr>
          </a:solidFill>
        </p:spPr>
        <p:txBody>
          <a:bodyPr>
            <a:noAutofit/>
          </a:bodyPr>
          <a:lstStyle/>
          <a:p>
            <a:r>
              <a:rPr lang="en-US" sz="4400" b="1" dirty="0">
                <a:solidFill>
                  <a:schemeClr val="bg1"/>
                </a:solidFill>
                <a:latin typeface="Times New Roman" panose="02020603050405020304" pitchFamily="18" charset="0"/>
                <a:cs typeface="Times New Roman" panose="02020603050405020304" pitchFamily="18" charset="0"/>
              </a:rPr>
              <a:t>Noida institute of Engineering &amp; Technology</a:t>
            </a:r>
            <a:endParaRPr lang="en-IN" sz="4400" b="1" dirty="0">
              <a:solidFill>
                <a:schemeClr val="bg1"/>
              </a:solidFill>
              <a:latin typeface="Times New Roman" panose="02020603050405020304" pitchFamily="18" charset="0"/>
              <a:cs typeface="Times New Roman" panose="02020603050405020304" pitchFamily="18" charset="0"/>
            </a:endParaRPr>
          </a:p>
        </p:txBody>
      </p:sp>
      <p:sp>
        <p:nvSpPr>
          <p:cNvPr id="10" name="Subtitle 2">
            <a:extLst>
              <a:ext uri="{FF2B5EF4-FFF2-40B4-BE49-F238E27FC236}">
                <a16:creationId xmlns:a16="http://schemas.microsoft.com/office/drawing/2014/main" id="{61131B16-705F-4F6A-8977-EAD6F7DD2AFC}"/>
              </a:ext>
            </a:extLst>
          </p:cNvPr>
          <p:cNvSpPr>
            <a:spLocks noGrp="1"/>
          </p:cNvSpPr>
          <p:nvPr>
            <p:ph type="subTitle" idx="1"/>
          </p:nvPr>
        </p:nvSpPr>
        <p:spPr>
          <a:xfrm>
            <a:off x="212271" y="906235"/>
            <a:ext cx="11919858" cy="5821135"/>
          </a:xfrm>
        </p:spPr>
        <p:txBody>
          <a:bodyPr>
            <a:normAutofit fontScale="85000" lnSpcReduction="20000"/>
          </a:bodyPr>
          <a:lstStyle/>
          <a:p>
            <a:endParaRPr lang="en-US" sz="4400" dirty="0"/>
          </a:p>
          <a:p>
            <a:endParaRPr lang="en-US" sz="4400" dirty="0"/>
          </a:p>
          <a:p>
            <a:endParaRPr lang="en-US" sz="1500" dirty="0">
              <a:latin typeface="Times New Roman" panose="02020603050405020304" pitchFamily="18" charset="0"/>
              <a:cs typeface="Times New Roman" panose="02020603050405020304" pitchFamily="18" charset="0"/>
            </a:endParaRPr>
          </a:p>
          <a:p>
            <a:pPr>
              <a:lnSpc>
                <a:spcPct val="120000"/>
              </a:lnSpc>
            </a:pPr>
            <a:r>
              <a:rPr lang="en-US" sz="2800" dirty="0">
                <a:latin typeface="Times New Roman" panose="02020603050405020304" pitchFamily="18" charset="0"/>
                <a:cs typeface="Times New Roman" panose="02020603050405020304" pitchFamily="18" charset="0"/>
              </a:rPr>
              <a:t>Department of CSE (AI)</a:t>
            </a:r>
          </a:p>
          <a:p>
            <a:pPr>
              <a:lnSpc>
                <a:spcPct val="120000"/>
              </a:lnSpc>
            </a:pPr>
            <a:r>
              <a:rPr lang="en-US" dirty="0">
                <a:latin typeface="Times New Roman" panose="02020603050405020304" pitchFamily="18" charset="0"/>
                <a:cs typeface="Times New Roman" panose="02020603050405020304" pitchFamily="18" charset="0"/>
              </a:rPr>
              <a:t>Session (2024-25)</a:t>
            </a:r>
          </a:p>
          <a:p>
            <a:endParaRPr lang="en-US" dirty="0"/>
          </a:p>
          <a:p>
            <a:r>
              <a:rPr lang="en-US" sz="3300" dirty="0">
                <a:latin typeface="Times New Roman" panose="02020603050405020304" pitchFamily="18" charset="0"/>
                <a:cs typeface="Times New Roman" panose="02020603050405020304" pitchFamily="18" charset="0"/>
              </a:rPr>
              <a:t> </a:t>
            </a:r>
            <a:r>
              <a:rPr lang="en-US" sz="3300" dirty="0"/>
              <a:t>Programming for Data Analytics </a:t>
            </a:r>
            <a:r>
              <a:rPr lang="en-US" sz="3200" dirty="0">
                <a:latin typeface="Times New Roman" panose="02020603050405020304" pitchFamily="18" charset="0"/>
                <a:cs typeface="Times New Roman" panose="02020603050405020304" pitchFamily="18" charset="0"/>
              </a:rPr>
              <a:t>(</a:t>
            </a:r>
            <a:r>
              <a:rPr lang="en-US" sz="3300" dirty="0"/>
              <a:t>ACSAI0617</a:t>
            </a:r>
            <a:r>
              <a:rPr lang="en-US" sz="3200" dirty="0">
                <a:latin typeface="Times New Roman" panose="02020603050405020304" pitchFamily="18" charset="0"/>
                <a:cs typeface="Times New Roman" panose="02020603050405020304" pitchFamily="18" charset="0"/>
              </a:rPr>
              <a:t>) Presentation on</a:t>
            </a:r>
          </a:p>
          <a:p>
            <a:r>
              <a:rPr lang="en-US" sz="2800" b="1" dirty="0">
                <a:solidFill>
                  <a:srgbClr val="FF0000"/>
                </a:solidFill>
                <a:latin typeface="Times New Roman" panose="02020603050405020304" pitchFamily="18" charset="0"/>
                <a:cs typeface="Times New Roman" panose="02020603050405020304" pitchFamily="18" charset="0"/>
              </a:rPr>
              <a:t>“TWITTER SENTIMENTAL ANALYSIS”</a:t>
            </a:r>
          </a:p>
          <a:p>
            <a:endParaRPr lang="en-US" sz="2800" b="1" dirty="0">
              <a:latin typeface="Times New Roman" panose="02020603050405020304" pitchFamily="18" charset="0"/>
              <a:cs typeface="Times New Roman" panose="02020603050405020304" pitchFamily="18" charset="0"/>
            </a:endParaRPr>
          </a:p>
          <a:p>
            <a:pPr algn="l"/>
            <a:endParaRPr lang="en-US" dirty="0"/>
          </a:p>
          <a:p>
            <a:pPr algn="l"/>
            <a:r>
              <a:rPr lang="en-US" b="1" dirty="0">
                <a:solidFill>
                  <a:srgbClr val="FF0000"/>
                </a:solidFill>
              </a:rPr>
              <a:t>Submitted To:               		                                                                    Member:</a:t>
            </a:r>
          </a:p>
          <a:p>
            <a:pPr algn="l"/>
            <a:r>
              <a:rPr lang="en-US" dirty="0"/>
              <a:t>Dr. Garima </a:t>
            </a:r>
            <a:r>
              <a:rPr lang="en-US" dirty="0" err="1"/>
              <a:t>jain</a:t>
            </a:r>
            <a:r>
              <a:rPr lang="en-US" dirty="0"/>
              <a:t>		            	                                                                    Arun Kumar Verma (2301331529004)</a:t>
            </a:r>
          </a:p>
          <a:p>
            <a:pPr algn="l"/>
            <a:r>
              <a:rPr lang="en-US" dirty="0"/>
              <a:t>                                                                                                                                    Divyansh Upadhyay (2301331529005) </a:t>
            </a:r>
          </a:p>
          <a:p>
            <a:pPr algn="l"/>
            <a:r>
              <a:rPr lang="en-US" dirty="0"/>
              <a:t>                                                                                                                                    Santosh Parmar (23013331529011)   </a:t>
            </a:r>
          </a:p>
          <a:p>
            <a:pPr algn="l"/>
            <a:r>
              <a:rPr lang="en-US" dirty="0"/>
              <a:t>                                                                                                                                    Abhineet Singh (2301331529001)</a:t>
            </a:r>
          </a:p>
        </p:txBody>
      </p:sp>
      <p:pic>
        <p:nvPicPr>
          <p:cNvPr id="11" name="Picture 10">
            <a:extLst>
              <a:ext uri="{FF2B5EF4-FFF2-40B4-BE49-F238E27FC236}">
                <a16:creationId xmlns:a16="http://schemas.microsoft.com/office/drawing/2014/main" id="{CBFB3913-93BC-45FA-B349-E356653A2EA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35823" y="907142"/>
            <a:ext cx="3113935" cy="1272794"/>
          </a:xfrm>
          <a:prstGeom prst="rect">
            <a:avLst/>
          </a:prstGeom>
        </p:spPr>
      </p:pic>
    </p:spTree>
    <p:extLst>
      <p:ext uri="{BB962C8B-B14F-4D97-AF65-F5344CB8AC3E}">
        <p14:creationId xmlns:p14="http://schemas.microsoft.com/office/powerpoint/2010/main" val="30207672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FB6E2B-D881-9A47-08D4-6804655934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411352-8C77-D854-B8BF-26389DF7ECD5}"/>
              </a:ext>
            </a:extLst>
          </p:cNvPr>
          <p:cNvSpPr>
            <a:spLocks noGrp="1"/>
          </p:cNvSpPr>
          <p:nvPr>
            <p:ph type="ctrTitle"/>
          </p:nvPr>
        </p:nvSpPr>
        <p:spPr>
          <a:xfrm>
            <a:off x="0" y="65314"/>
            <a:ext cx="12192000" cy="677636"/>
          </a:xfrm>
          <a:solidFill>
            <a:schemeClr val="accent1">
              <a:lumMod val="75000"/>
            </a:schemeClr>
          </a:solidFill>
        </p:spPr>
        <p:txBody>
          <a:bodyPr>
            <a:noAutofit/>
          </a:bodyPr>
          <a:lstStyle/>
          <a:p>
            <a:r>
              <a:rPr lang="en-US" sz="4400" b="1" dirty="0">
                <a:solidFill>
                  <a:schemeClr val="bg1"/>
                </a:solidFill>
                <a:latin typeface="Times New Roman" panose="02020603050405020304" pitchFamily="18" charset="0"/>
                <a:cs typeface="Times New Roman" panose="02020603050405020304" pitchFamily="18" charset="0"/>
              </a:rPr>
              <a:t>Methodology</a:t>
            </a:r>
          </a:p>
        </p:txBody>
      </p:sp>
      <p:sp>
        <p:nvSpPr>
          <p:cNvPr id="3" name="Subtitle 2">
            <a:extLst>
              <a:ext uri="{FF2B5EF4-FFF2-40B4-BE49-F238E27FC236}">
                <a16:creationId xmlns:a16="http://schemas.microsoft.com/office/drawing/2014/main" id="{5D2928CC-2B72-5F51-B647-C4860CA02C96}"/>
              </a:ext>
            </a:extLst>
          </p:cNvPr>
          <p:cNvSpPr>
            <a:spLocks noGrp="1"/>
          </p:cNvSpPr>
          <p:nvPr>
            <p:ph type="subTitle" idx="1"/>
          </p:nvPr>
        </p:nvSpPr>
        <p:spPr>
          <a:xfrm>
            <a:off x="212271" y="1045029"/>
            <a:ext cx="11919858" cy="5682341"/>
          </a:xfrm>
        </p:spPr>
        <p:txBody>
          <a:bodyPr>
            <a:normAutofit/>
          </a:bodyPr>
          <a:lstStyle/>
          <a:p>
            <a:pPr algn="l">
              <a:buNone/>
            </a:pPr>
            <a:r>
              <a:rPr lang="en-US" sz="3000" b="1" dirty="0">
                <a:latin typeface="Times New Roman" panose="02020603050405020304" pitchFamily="18" charset="0"/>
                <a:cs typeface="Times New Roman" panose="02020603050405020304" pitchFamily="18" charset="0"/>
              </a:rPr>
              <a:t>3. Libraries and Model Loading:</a:t>
            </a:r>
          </a:p>
          <a:p>
            <a:pPr marL="457200" indent="-457200" algn="l">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Uses </a:t>
            </a:r>
            <a:r>
              <a:rPr lang="en-US" sz="3000" dirty="0" err="1">
                <a:latin typeface="Times New Roman" panose="02020603050405020304" pitchFamily="18" charset="0"/>
                <a:cs typeface="Times New Roman" panose="02020603050405020304" pitchFamily="18" charset="0"/>
              </a:rPr>
              <a:t>Streamlit</a:t>
            </a:r>
            <a:r>
              <a:rPr lang="en-US" sz="3000" dirty="0">
                <a:latin typeface="Times New Roman" panose="02020603050405020304" pitchFamily="18" charset="0"/>
                <a:cs typeface="Times New Roman" panose="02020603050405020304" pitchFamily="18" charset="0"/>
              </a:rPr>
              <a:t> for creating a web interface.</a:t>
            </a:r>
          </a:p>
          <a:p>
            <a:pPr marL="457200" indent="-457200" algn="l">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Uses pickle to load the pre-trained ML model</a:t>
            </a:r>
          </a:p>
          <a:p>
            <a:pPr algn="l"/>
            <a:r>
              <a:rPr lang="en-US" sz="3000" b="1" dirty="0">
                <a:latin typeface="Times New Roman" panose="02020603050405020304" pitchFamily="18" charset="0"/>
                <a:cs typeface="Times New Roman" panose="02020603050405020304" pitchFamily="18" charset="0"/>
              </a:rPr>
              <a:t>4. Sentiment Prediction:</a:t>
            </a:r>
            <a:endParaRPr lang="en-US" sz="3000" dirty="0">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Uses TF-IDF vectorizer to convert text into numerical data.</a:t>
            </a:r>
          </a:p>
          <a:p>
            <a:pPr marL="457200" indent="-457200" algn="l">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Uses the ML model to predict sentiment:</a:t>
            </a:r>
          </a:p>
          <a:p>
            <a:pPr marL="457200" indent="-457200" algn="l">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Returns "Positive" if the model predicts 1.</a:t>
            </a:r>
          </a:p>
          <a:p>
            <a:pPr marL="457200" indent="-457200" algn="l">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Returns "Negative" if the model predicts 0.</a:t>
            </a:r>
          </a:p>
          <a:p>
            <a:pPr algn="l"/>
            <a:r>
              <a:rPr lang="en-US" sz="3000" b="1" dirty="0">
                <a:latin typeface="Times New Roman" panose="02020603050405020304" pitchFamily="18" charset="0"/>
                <a:cs typeface="Times New Roman" panose="02020603050405020304" pitchFamily="18" charset="0"/>
              </a:rPr>
              <a:t>5. Fetching Tweets:</a:t>
            </a:r>
          </a:p>
          <a:p>
            <a:pPr marL="457200" indent="-457200" algn="l">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Uses </a:t>
            </a:r>
            <a:r>
              <a:rPr lang="en-US" sz="3000" dirty="0" err="1">
                <a:latin typeface="Times New Roman" panose="02020603050405020304" pitchFamily="18" charset="0"/>
                <a:cs typeface="Times New Roman" panose="02020603050405020304" pitchFamily="18" charset="0"/>
              </a:rPr>
              <a:t>Nitter</a:t>
            </a:r>
            <a:r>
              <a:rPr lang="en-US" sz="3000" dirty="0">
                <a:latin typeface="Times New Roman" panose="02020603050405020304" pitchFamily="18" charset="0"/>
                <a:cs typeface="Times New Roman" panose="02020603050405020304" pitchFamily="18" charset="0"/>
              </a:rPr>
              <a:t> to fetch tweets from Twitter without needing an API.</a:t>
            </a:r>
          </a:p>
          <a:p>
            <a:pPr algn="l"/>
            <a:endParaRPr lang="en-US" sz="4400" dirty="0"/>
          </a:p>
          <a:p>
            <a:pPr algn="l"/>
            <a:endParaRPr lang="en-US" sz="4400" dirty="0"/>
          </a:p>
          <a:p>
            <a:pPr marL="571500" indent="-571500" algn="l">
              <a:buFont typeface="Arial" panose="020B0604020202020204" pitchFamily="34" charset="0"/>
              <a:buChar char="•"/>
            </a:pPr>
            <a:endParaRPr lang="en-US" sz="4400" dirty="0"/>
          </a:p>
        </p:txBody>
      </p:sp>
      <p:pic>
        <p:nvPicPr>
          <p:cNvPr id="5" name="Picture 4">
            <a:extLst>
              <a:ext uri="{FF2B5EF4-FFF2-40B4-BE49-F238E27FC236}">
                <a16:creationId xmlns:a16="http://schemas.microsoft.com/office/drawing/2014/main" id="{5B4A4562-4B48-AA1A-C7DD-FB5AB0B7EDE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128263" cy="869909"/>
          </a:xfrm>
          <a:prstGeom prst="rect">
            <a:avLst/>
          </a:prstGeom>
        </p:spPr>
      </p:pic>
    </p:spTree>
    <p:extLst>
      <p:ext uri="{BB962C8B-B14F-4D97-AF65-F5344CB8AC3E}">
        <p14:creationId xmlns:p14="http://schemas.microsoft.com/office/powerpoint/2010/main" val="34731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5314"/>
            <a:ext cx="12192000" cy="677636"/>
          </a:xfrm>
          <a:solidFill>
            <a:schemeClr val="accent1">
              <a:lumMod val="75000"/>
            </a:schemeClr>
          </a:solidFill>
        </p:spPr>
        <p:txBody>
          <a:bodyPr>
            <a:noAutofit/>
          </a:bodyPr>
          <a:lstStyle/>
          <a:p>
            <a:r>
              <a:rPr lang="en-US" sz="4400" b="1" dirty="0">
                <a:solidFill>
                  <a:schemeClr val="bg1"/>
                </a:solidFill>
                <a:latin typeface="Times New Roman" panose="02020603050405020304" pitchFamily="18" charset="0"/>
                <a:cs typeface="Times New Roman" panose="02020603050405020304" pitchFamily="18" charset="0"/>
              </a:rPr>
              <a:t>Result</a:t>
            </a:r>
          </a:p>
        </p:txBody>
      </p:sp>
      <p:pic>
        <p:nvPicPr>
          <p:cNvPr id="5" name="Picture 4">
            <a:extLst>
              <a:ext uri="{FF2B5EF4-FFF2-40B4-BE49-F238E27FC236}">
                <a16:creationId xmlns:a16="http://schemas.microsoft.com/office/drawing/2014/main" id="{B2FF7742-9138-8423-E7CB-395C7F43B22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128263" cy="869909"/>
          </a:xfrm>
          <a:prstGeom prst="rect">
            <a:avLst/>
          </a:prstGeom>
        </p:spPr>
      </p:pic>
      <p:graphicFrame>
        <p:nvGraphicFramePr>
          <p:cNvPr id="3" name="Object 2">
            <a:extLst>
              <a:ext uri="{FF2B5EF4-FFF2-40B4-BE49-F238E27FC236}">
                <a16:creationId xmlns:a16="http://schemas.microsoft.com/office/drawing/2014/main" id="{3A270FC4-0FDE-953E-2EE0-07FBF468E4C0}"/>
              </a:ext>
            </a:extLst>
          </p:cNvPr>
          <p:cNvGraphicFramePr>
            <a:graphicFrameLocks noChangeAspect="1"/>
          </p:cNvGraphicFramePr>
          <p:nvPr>
            <p:extLst>
              <p:ext uri="{D42A27DB-BD31-4B8C-83A1-F6EECF244321}">
                <p14:modId xmlns:p14="http://schemas.microsoft.com/office/powerpoint/2010/main" val="334150693"/>
              </p:ext>
            </p:extLst>
          </p:nvPr>
        </p:nvGraphicFramePr>
        <p:xfrm>
          <a:off x="92075" y="92075"/>
          <a:ext cx="1646238" cy="517525"/>
        </p:xfrm>
        <a:graphic>
          <a:graphicData uri="http://schemas.openxmlformats.org/presentationml/2006/ole">
            <mc:AlternateContent xmlns:mc="http://schemas.openxmlformats.org/markup-compatibility/2006">
              <mc:Choice xmlns:v="urn:schemas-microsoft-com:vml" Requires="v">
                <p:oleObj name="Packager Shell Object" showAsIcon="1" r:id="rId3" imgW="1645920" imgH="518081" progId="Package">
                  <p:embed/>
                </p:oleObj>
              </mc:Choice>
              <mc:Fallback>
                <p:oleObj name="Packager Shell Object" showAsIcon="1" r:id="rId3" imgW="1645920" imgH="518081" progId="Package">
                  <p:embed/>
                  <p:pic>
                    <p:nvPicPr>
                      <p:cNvPr id="0" name=""/>
                      <p:cNvPicPr/>
                      <p:nvPr/>
                    </p:nvPicPr>
                    <p:blipFill>
                      <a:blip r:embed="rId4"/>
                      <a:stretch>
                        <a:fillRect/>
                      </a:stretch>
                    </p:blipFill>
                    <p:spPr>
                      <a:xfrm>
                        <a:off x="92075" y="92075"/>
                        <a:ext cx="1646238" cy="517525"/>
                      </a:xfrm>
                      <a:prstGeom prst="rect">
                        <a:avLst/>
                      </a:prstGeom>
                    </p:spPr>
                  </p:pic>
                </p:oleObj>
              </mc:Fallback>
            </mc:AlternateContent>
          </a:graphicData>
        </a:graphic>
      </p:graphicFrame>
      <p:pic>
        <p:nvPicPr>
          <p:cNvPr id="7" name="Picture 6">
            <a:extLst>
              <a:ext uri="{FF2B5EF4-FFF2-40B4-BE49-F238E27FC236}">
                <a16:creationId xmlns:a16="http://schemas.microsoft.com/office/drawing/2014/main" id="{A7F22E16-76D8-1CF2-DF98-A06310C526D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96871" y="869909"/>
            <a:ext cx="4260884" cy="5514084"/>
          </a:xfrm>
          <a:prstGeom prst="rect">
            <a:avLst/>
          </a:prstGeom>
        </p:spPr>
      </p:pic>
    </p:spTree>
    <p:extLst>
      <p:ext uri="{BB962C8B-B14F-4D97-AF65-F5344CB8AC3E}">
        <p14:creationId xmlns:p14="http://schemas.microsoft.com/office/powerpoint/2010/main" val="3948981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967679-CE50-F099-4D5E-0D0B0D64EA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F33CE8-C08E-7A96-E800-D2266D912B97}"/>
              </a:ext>
            </a:extLst>
          </p:cNvPr>
          <p:cNvSpPr>
            <a:spLocks noGrp="1"/>
          </p:cNvSpPr>
          <p:nvPr>
            <p:ph type="ctrTitle"/>
          </p:nvPr>
        </p:nvSpPr>
        <p:spPr>
          <a:xfrm>
            <a:off x="0" y="65314"/>
            <a:ext cx="12192000" cy="677636"/>
          </a:xfrm>
          <a:solidFill>
            <a:schemeClr val="accent1">
              <a:lumMod val="75000"/>
            </a:schemeClr>
          </a:solidFill>
        </p:spPr>
        <p:txBody>
          <a:bodyPr>
            <a:noAutofit/>
          </a:bodyPr>
          <a:lstStyle/>
          <a:p>
            <a:r>
              <a:rPr lang="en-US" sz="4400" b="1" dirty="0">
                <a:solidFill>
                  <a:schemeClr val="bg1"/>
                </a:solidFill>
                <a:latin typeface="Times New Roman" panose="02020603050405020304" pitchFamily="18" charset="0"/>
                <a:cs typeface="Times New Roman" panose="02020603050405020304" pitchFamily="18" charset="0"/>
              </a:rPr>
              <a:t>Result</a:t>
            </a:r>
          </a:p>
        </p:txBody>
      </p:sp>
      <p:pic>
        <p:nvPicPr>
          <p:cNvPr id="5" name="Picture 4">
            <a:extLst>
              <a:ext uri="{FF2B5EF4-FFF2-40B4-BE49-F238E27FC236}">
                <a16:creationId xmlns:a16="http://schemas.microsoft.com/office/drawing/2014/main" id="{88610485-8963-2E00-0291-00865B262B8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128263" cy="869909"/>
          </a:xfrm>
          <a:prstGeom prst="rect">
            <a:avLst/>
          </a:prstGeom>
        </p:spPr>
      </p:pic>
      <p:pic>
        <p:nvPicPr>
          <p:cNvPr id="9" name="Picture 8">
            <a:extLst>
              <a:ext uri="{FF2B5EF4-FFF2-40B4-BE49-F238E27FC236}">
                <a16:creationId xmlns:a16="http://schemas.microsoft.com/office/drawing/2014/main" id="{9FBF247B-4430-7E4B-F2FE-134D6400AB7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60096" y="869909"/>
            <a:ext cx="4512304" cy="5839451"/>
          </a:xfrm>
          <a:prstGeom prst="rect">
            <a:avLst/>
          </a:prstGeom>
        </p:spPr>
      </p:pic>
    </p:spTree>
    <p:extLst>
      <p:ext uri="{BB962C8B-B14F-4D97-AF65-F5344CB8AC3E}">
        <p14:creationId xmlns:p14="http://schemas.microsoft.com/office/powerpoint/2010/main" val="3342819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5314"/>
            <a:ext cx="12192000" cy="677636"/>
          </a:xfrm>
          <a:solidFill>
            <a:schemeClr val="accent1">
              <a:lumMod val="75000"/>
            </a:schemeClr>
          </a:solidFill>
        </p:spPr>
        <p:txBody>
          <a:bodyPr>
            <a:noAutofit/>
          </a:bodyPr>
          <a:lstStyle/>
          <a:p>
            <a:r>
              <a:rPr lang="en-US" sz="4400" b="1" dirty="0">
                <a:solidFill>
                  <a:schemeClr val="bg1"/>
                </a:solidFill>
                <a:latin typeface="Times New Roman" panose="02020603050405020304" pitchFamily="18" charset="0"/>
                <a:cs typeface="Times New Roman" panose="02020603050405020304" pitchFamily="18" charset="0"/>
              </a:rPr>
              <a:t>Conclusion</a:t>
            </a:r>
          </a:p>
        </p:txBody>
      </p:sp>
      <p:sp>
        <p:nvSpPr>
          <p:cNvPr id="3" name="Subtitle 2"/>
          <p:cNvSpPr>
            <a:spLocks noGrp="1"/>
          </p:cNvSpPr>
          <p:nvPr>
            <p:ph type="subTitle" idx="1"/>
          </p:nvPr>
        </p:nvSpPr>
        <p:spPr>
          <a:xfrm>
            <a:off x="212271" y="1283516"/>
            <a:ext cx="11919858" cy="5443854"/>
          </a:xfrm>
        </p:spPr>
        <p:txBody>
          <a:bodyPr>
            <a:normAutofit/>
          </a:bodyPr>
          <a:lstStyle/>
          <a:p>
            <a:pPr lvl="0" algn="l" eaLnBrk="0" fontAlgn="base" hangingPunct="0">
              <a:lnSpc>
                <a:spcPct val="100000"/>
              </a:lnSpc>
              <a:spcBef>
                <a:spcPct val="0"/>
              </a:spcBef>
              <a:spcAft>
                <a:spcPct val="0"/>
              </a:spcAft>
              <a:buFontTx/>
              <a:buChar char="•"/>
            </a:pPr>
            <a:r>
              <a:rPr lang="en-US" altLang="en-US" sz="3000" dirty="0">
                <a:latin typeface="Times New Roman" panose="02020603050405020304" pitchFamily="18" charset="0"/>
                <a:cs typeface="Times New Roman" panose="02020603050405020304" pitchFamily="18" charset="0"/>
              </a:rPr>
              <a:t>The sentiment analysis revealed that </a:t>
            </a:r>
            <a:r>
              <a:rPr lang="en-US" altLang="en-US" sz="3000" b="1" dirty="0">
                <a:latin typeface="Times New Roman" panose="02020603050405020304" pitchFamily="18" charset="0"/>
                <a:cs typeface="Times New Roman" panose="02020603050405020304" pitchFamily="18" charset="0"/>
              </a:rPr>
              <a:t>most tweets were positive</a:t>
            </a:r>
            <a:r>
              <a:rPr lang="en-US" altLang="en-US" sz="3000" dirty="0">
                <a:latin typeface="Times New Roman" panose="02020603050405020304" pitchFamily="18" charset="0"/>
                <a:cs typeface="Times New Roman" panose="02020603050405020304" pitchFamily="18" charset="0"/>
              </a:rPr>
              <a:t>, indicating an overall favorable public perception.</a:t>
            </a:r>
          </a:p>
          <a:p>
            <a:pPr lvl="0" algn="l" eaLnBrk="0" fontAlgn="base" hangingPunct="0">
              <a:lnSpc>
                <a:spcPct val="100000"/>
              </a:lnSpc>
              <a:spcBef>
                <a:spcPct val="0"/>
              </a:spcBef>
              <a:spcAft>
                <a:spcPct val="0"/>
              </a:spcAft>
              <a:buFontTx/>
              <a:buChar char="•"/>
            </a:pPr>
            <a:r>
              <a:rPr lang="en-US" altLang="en-US" sz="3000" b="1" dirty="0">
                <a:latin typeface="Times New Roman" panose="02020603050405020304" pitchFamily="18" charset="0"/>
                <a:cs typeface="Times New Roman" panose="02020603050405020304" pitchFamily="18" charset="0"/>
              </a:rPr>
              <a:t>Negative sentiments</a:t>
            </a:r>
            <a:r>
              <a:rPr lang="en-US" altLang="en-US" sz="3000" dirty="0">
                <a:latin typeface="Times New Roman" panose="02020603050405020304" pitchFamily="18" charset="0"/>
                <a:cs typeface="Times New Roman" panose="02020603050405020304" pitchFamily="18" charset="0"/>
              </a:rPr>
              <a:t> were typically triggered by specific events or announcements.</a:t>
            </a:r>
          </a:p>
          <a:p>
            <a:pPr lvl="0" algn="l" eaLnBrk="0" fontAlgn="base" hangingPunct="0">
              <a:lnSpc>
                <a:spcPct val="100000"/>
              </a:lnSpc>
              <a:spcBef>
                <a:spcPct val="0"/>
              </a:spcBef>
              <a:spcAft>
                <a:spcPct val="0"/>
              </a:spcAft>
              <a:buFontTx/>
              <a:buChar char="•"/>
            </a:pPr>
            <a:r>
              <a:rPr lang="en-US" altLang="en-US" sz="3000" b="1" dirty="0">
                <a:latin typeface="Times New Roman" panose="02020603050405020304" pitchFamily="18" charset="0"/>
                <a:cs typeface="Times New Roman" panose="02020603050405020304" pitchFamily="18" charset="0"/>
              </a:rPr>
              <a:t>Neutral tweets</a:t>
            </a:r>
            <a:r>
              <a:rPr lang="en-US" altLang="en-US" sz="3000" dirty="0">
                <a:latin typeface="Times New Roman" panose="02020603050405020304" pitchFamily="18" charset="0"/>
                <a:cs typeface="Times New Roman" panose="02020603050405020304" pitchFamily="18" charset="0"/>
              </a:rPr>
              <a:t> made up a significant portion, reflecting informational or objective content.</a:t>
            </a:r>
          </a:p>
          <a:p>
            <a:pPr lvl="0" algn="l" eaLnBrk="0" fontAlgn="base" hangingPunct="0">
              <a:lnSpc>
                <a:spcPct val="100000"/>
              </a:lnSpc>
              <a:spcBef>
                <a:spcPct val="0"/>
              </a:spcBef>
              <a:spcAft>
                <a:spcPct val="0"/>
              </a:spcAft>
              <a:buFontTx/>
              <a:buChar char="•"/>
            </a:pPr>
            <a:r>
              <a:rPr lang="en-US" altLang="en-US" sz="3000" dirty="0">
                <a:latin typeface="Times New Roman" panose="02020603050405020304" pitchFamily="18" charset="0"/>
                <a:cs typeface="Times New Roman" panose="02020603050405020304" pitchFamily="18" charset="0"/>
              </a:rPr>
              <a:t>The analysis demonstrates how Twitter data can be a powerful tool for </a:t>
            </a:r>
            <a:r>
              <a:rPr lang="en-US" altLang="en-US" sz="3000" b="1" dirty="0">
                <a:latin typeface="Times New Roman" panose="02020603050405020304" pitchFamily="18" charset="0"/>
                <a:cs typeface="Times New Roman" panose="02020603050405020304" pitchFamily="18" charset="0"/>
              </a:rPr>
              <a:t>real-time public opinion tracking</a:t>
            </a:r>
            <a:r>
              <a:rPr lang="en-US" altLang="en-US" sz="3000" dirty="0">
                <a:latin typeface="Times New Roman" panose="02020603050405020304" pitchFamily="18" charset="0"/>
                <a:cs typeface="Times New Roman" panose="02020603050405020304" pitchFamily="18" charset="0"/>
              </a:rPr>
              <a:t>.</a:t>
            </a:r>
          </a:p>
          <a:p>
            <a:pPr lvl="0" algn="l" eaLnBrk="0" fontAlgn="base" hangingPunct="0">
              <a:lnSpc>
                <a:spcPct val="100000"/>
              </a:lnSpc>
              <a:spcBef>
                <a:spcPct val="0"/>
              </a:spcBef>
              <a:spcAft>
                <a:spcPct val="0"/>
              </a:spcAft>
              <a:buFontTx/>
              <a:buChar char="•"/>
            </a:pPr>
            <a:r>
              <a:rPr lang="en-US" altLang="en-US" sz="3000" dirty="0">
                <a:latin typeface="Times New Roman" panose="02020603050405020304" pitchFamily="18" charset="0"/>
                <a:cs typeface="Times New Roman" panose="02020603050405020304" pitchFamily="18" charset="0"/>
              </a:rPr>
              <a:t>Future work can focus on </a:t>
            </a:r>
            <a:r>
              <a:rPr lang="en-US" altLang="en-US" sz="3000" b="1" dirty="0">
                <a:latin typeface="Times New Roman" panose="02020603050405020304" pitchFamily="18" charset="0"/>
                <a:cs typeface="Times New Roman" panose="02020603050405020304" pitchFamily="18" charset="0"/>
              </a:rPr>
              <a:t>topic modeling</a:t>
            </a:r>
            <a:r>
              <a:rPr lang="en-US" altLang="en-US" sz="3000" dirty="0">
                <a:latin typeface="Times New Roman" panose="02020603050405020304" pitchFamily="18" charset="0"/>
                <a:cs typeface="Times New Roman" panose="02020603050405020304" pitchFamily="18" charset="0"/>
              </a:rPr>
              <a:t> or </a:t>
            </a:r>
            <a:r>
              <a:rPr lang="en-US" altLang="en-US" sz="3000" b="1" dirty="0">
                <a:latin typeface="Times New Roman" panose="02020603050405020304" pitchFamily="18" charset="0"/>
                <a:cs typeface="Times New Roman" panose="02020603050405020304" pitchFamily="18" charset="0"/>
              </a:rPr>
              <a:t>deep learning</a:t>
            </a:r>
            <a:r>
              <a:rPr lang="en-US" altLang="en-US" sz="3000" dirty="0">
                <a:latin typeface="Times New Roman" panose="02020603050405020304" pitchFamily="18" charset="0"/>
                <a:cs typeface="Times New Roman" panose="02020603050405020304" pitchFamily="18" charset="0"/>
              </a:rPr>
              <a:t> approaches for improved sentiment accuracy.</a:t>
            </a:r>
          </a:p>
          <a:p>
            <a:pPr algn="l"/>
            <a:endParaRPr lang="en-US" sz="4400" dirty="0"/>
          </a:p>
          <a:p>
            <a:pPr marL="571500" indent="-571500" algn="l">
              <a:buFont typeface="Arial" panose="020B0604020202020204" pitchFamily="34" charset="0"/>
              <a:buChar char="•"/>
            </a:pPr>
            <a:endParaRPr lang="en-US" sz="4400" dirty="0"/>
          </a:p>
        </p:txBody>
      </p:sp>
      <p:pic>
        <p:nvPicPr>
          <p:cNvPr id="5" name="Picture 4">
            <a:extLst>
              <a:ext uri="{FF2B5EF4-FFF2-40B4-BE49-F238E27FC236}">
                <a16:creationId xmlns:a16="http://schemas.microsoft.com/office/drawing/2014/main" id="{B2FF7742-9138-8423-E7CB-395C7F43B22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128263" cy="869909"/>
          </a:xfrm>
          <a:prstGeom prst="rect">
            <a:avLst/>
          </a:prstGeom>
        </p:spPr>
      </p:pic>
    </p:spTree>
    <p:extLst>
      <p:ext uri="{BB962C8B-B14F-4D97-AF65-F5344CB8AC3E}">
        <p14:creationId xmlns:p14="http://schemas.microsoft.com/office/powerpoint/2010/main" val="5552180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5314"/>
            <a:ext cx="12192000" cy="677636"/>
          </a:xfrm>
          <a:solidFill>
            <a:schemeClr val="accent1">
              <a:lumMod val="75000"/>
            </a:schemeClr>
          </a:solidFill>
        </p:spPr>
        <p:txBody>
          <a:bodyPr>
            <a:noAutofit/>
          </a:bodyPr>
          <a:lstStyle/>
          <a:p>
            <a:r>
              <a:rPr lang="en-US" sz="4400" b="1" dirty="0">
                <a:solidFill>
                  <a:schemeClr val="bg1"/>
                </a:solidFill>
                <a:latin typeface="Times New Roman" panose="02020603050405020304" pitchFamily="18" charset="0"/>
                <a:cs typeface="Times New Roman" panose="02020603050405020304" pitchFamily="18" charset="0"/>
              </a:rPr>
              <a:t>References</a:t>
            </a:r>
          </a:p>
        </p:txBody>
      </p:sp>
      <p:sp>
        <p:nvSpPr>
          <p:cNvPr id="3" name="Subtitle 2"/>
          <p:cNvSpPr>
            <a:spLocks noGrp="1"/>
          </p:cNvSpPr>
          <p:nvPr>
            <p:ph type="subTitle" idx="1"/>
          </p:nvPr>
        </p:nvSpPr>
        <p:spPr>
          <a:xfrm>
            <a:off x="212271" y="1283516"/>
            <a:ext cx="11919858" cy="5443854"/>
          </a:xfrm>
        </p:spPr>
        <p:txBody>
          <a:bodyPr>
            <a:normAutofit fontScale="47500" lnSpcReduction="20000"/>
          </a:bodyPr>
          <a:lstStyle/>
          <a:p>
            <a:pPr lvl="0" algn="l" eaLnBrk="0" fontAlgn="base" hangingPunct="0">
              <a:lnSpc>
                <a:spcPct val="100000"/>
              </a:lnSpc>
              <a:spcBef>
                <a:spcPct val="0"/>
              </a:spcBef>
              <a:spcAft>
                <a:spcPct val="0"/>
              </a:spcAft>
              <a:buFontTx/>
              <a:buChar char="•"/>
            </a:pPr>
            <a:r>
              <a:rPr lang="en-US" altLang="en-US" sz="5500" b="1" dirty="0">
                <a:latin typeface="Times New Roman" panose="02020603050405020304" pitchFamily="18" charset="0"/>
                <a:cs typeface="Times New Roman" panose="02020603050405020304" pitchFamily="18" charset="0"/>
              </a:rPr>
              <a:t>Pak, A. &amp; </a:t>
            </a:r>
            <a:r>
              <a:rPr lang="en-US" altLang="en-US" sz="5500" b="1" dirty="0" err="1">
                <a:latin typeface="Times New Roman" panose="02020603050405020304" pitchFamily="18" charset="0"/>
                <a:cs typeface="Times New Roman" panose="02020603050405020304" pitchFamily="18" charset="0"/>
              </a:rPr>
              <a:t>Paroubek</a:t>
            </a:r>
            <a:r>
              <a:rPr lang="en-US" altLang="en-US" sz="5500" b="1" dirty="0">
                <a:latin typeface="Times New Roman" panose="02020603050405020304" pitchFamily="18" charset="0"/>
                <a:cs typeface="Times New Roman" panose="02020603050405020304" pitchFamily="18" charset="0"/>
              </a:rPr>
              <a:t>, P. (2010)</a:t>
            </a:r>
            <a:br>
              <a:rPr lang="en-US" altLang="en-US" sz="5500" dirty="0">
                <a:latin typeface="Times New Roman" panose="02020603050405020304" pitchFamily="18" charset="0"/>
                <a:cs typeface="Times New Roman" panose="02020603050405020304" pitchFamily="18" charset="0"/>
              </a:rPr>
            </a:br>
            <a:r>
              <a:rPr lang="en-US" altLang="en-US" sz="5500" i="1" dirty="0">
                <a:latin typeface="Times New Roman" panose="02020603050405020304" pitchFamily="18" charset="0"/>
                <a:cs typeface="Times New Roman" panose="02020603050405020304" pitchFamily="18" charset="0"/>
              </a:rPr>
              <a:t>"Twitter as a Corpus for Sentiment Analysis and Opinion Mining"</a:t>
            </a:r>
            <a:br>
              <a:rPr lang="en-US" altLang="en-US" sz="5500" dirty="0">
                <a:latin typeface="Times New Roman" panose="02020603050405020304" pitchFamily="18" charset="0"/>
                <a:cs typeface="Times New Roman" panose="02020603050405020304" pitchFamily="18" charset="0"/>
              </a:rPr>
            </a:br>
            <a:r>
              <a:rPr lang="en-US" altLang="en-US" sz="5500" dirty="0">
                <a:latin typeface="Times New Roman" panose="02020603050405020304" pitchFamily="18" charset="0"/>
                <a:cs typeface="Times New Roman" panose="02020603050405020304" pitchFamily="18" charset="0"/>
              </a:rPr>
              <a:t>– Introduced a method for building sentiment classifiers using Twitter data.</a:t>
            </a:r>
          </a:p>
          <a:p>
            <a:pPr lvl="0" algn="l" eaLnBrk="0" fontAlgn="base" hangingPunct="0">
              <a:lnSpc>
                <a:spcPct val="100000"/>
              </a:lnSpc>
              <a:spcBef>
                <a:spcPct val="0"/>
              </a:spcBef>
              <a:spcAft>
                <a:spcPct val="0"/>
              </a:spcAft>
              <a:buFontTx/>
              <a:buChar char="•"/>
            </a:pPr>
            <a:r>
              <a:rPr lang="en-US" altLang="en-US" sz="5500" b="1" dirty="0">
                <a:latin typeface="Times New Roman" panose="02020603050405020304" pitchFamily="18" charset="0"/>
                <a:cs typeface="Times New Roman" panose="02020603050405020304" pitchFamily="18" charset="0"/>
              </a:rPr>
              <a:t>Go, A., Bhayani, R., &amp; Huang, L. (2009)</a:t>
            </a:r>
            <a:br>
              <a:rPr lang="en-US" altLang="en-US" sz="5500" dirty="0">
                <a:latin typeface="Times New Roman" panose="02020603050405020304" pitchFamily="18" charset="0"/>
                <a:cs typeface="Times New Roman" panose="02020603050405020304" pitchFamily="18" charset="0"/>
              </a:rPr>
            </a:br>
            <a:r>
              <a:rPr lang="en-US" altLang="en-US" sz="5500" i="1" dirty="0">
                <a:latin typeface="Times New Roman" panose="02020603050405020304" pitchFamily="18" charset="0"/>
                <a:cs typeface="Times New Roman" panose="02020603050405020304" pitchFamily="18" charset="0"/>
              </a:rPr>
              <a:t>"Twitter Sentiment Classification using Distant Supervision"</a:t>
            </a:r>
            <a:br>
              <a:rPr lang="en-US" altLang="en-US" sz="5500" dirty="0">
                <a:latin typeface="Times New Roman" panose="02020603050405020304" pitchFamily="18" charset="0"/>
                <a:cs typeface="Times New Roman" panose="02020603050405020304" pitchFamily="18" charset="0"/>
              </a:rPr>
            </a:br>
            <a:r>
              <a:rPr lang="en-US" altLang="en-US" sz="5500" dirty="0">
                <a:latin typeface="Times New Roman" panose="02020603050405020304" pitchFamily="18" charset="0"/>
                <a:cs typeface="Times New Roman" panose="02020603050405020304" pitchFamily="18" charset="0"/>
              </a:rPr>
              <a:t>– Pioneered the use of emoticons to label sentiment in tweets for supervised learning.</a:t>
            </a:r>
          </a:p>
          <a:p>
            <a:pPr lvl="0" algn="l" eaLnBrk="0" fontAlgn="base" hangingPunct="0">
              <a:lnSpc>
                <a:spcPct val="100000"/>
              </a:lnSpc>
              <a:spcBef>
                <a:spcPct val="0"/>
              </a:spcBef>
              <a:spcAft>
                <a:spcPct val="0"/>
              </a:spcAft>
              <a:buFontTx/>
              <a:buChar char="•"/>
            </a:pPr>
            <a:r>
              <a:rPr lang="en-US" altLang="en-US" sz="5500" b="1" dirty="0">
                <a:latin typeface="Times New Roman" panose="02020603050405020304" pitchFamily="18" charset="0"/>
                <a:cs typeface="Times New Roman" panose="02020603050405020304" pitchFamily="18" charset="0"/>
              </a:rPr>
              <a:t>Agarwal, A., Xie, B., </a:t>
            </a:r>
            <a:r>
              <a:rPr lang="en-US" altLang="en-US" sz="5500" b="1" dirty="0" err="1">
                <a:latin typeface="Times New Roman" panose="02020603050405020304" pitchFamily="18" charset="0"/>
                <a:cs typeface="Times New Roman" panose="02020603050405020304" pitchFamily="18" charset="0"/>
              </a:rPr>
              <a:t>Vovsha</a:t>
            </a:r>
            <a:r>
              <a:rPr lang="en-US" altLang="en-US" sz="5500" b="1" dirty="0">
                <a:latin typeface="Times New Roman" panose="02020603050405020304" pitchFamily="18" charset="0"/>
                <a:cs typeface="Times New Roman" panose="02020603050405020304" pitchFamily="18" charset="0"/>
              </a:rPr>
              <a:t>, I., Rambow, O., &amp; </a:t>
            </a:r>
            <a:r>
              <a:rPr lang="en-US" altLang="en-US" sz="5500" b="1" dirty="0" err="1">
                <a:latin typeface="Times New Roman" panose="02020603050405020304" pitchFamily="18" charset="0"/>
                <a:cs typeface="Times New Roman" panose="02020603050405020304" pitchFamily="18" charset="0"/>
              </a:rPr>
              <a:t>Passonneau</a:t>
            </a:r>
            <a:r>
              <a:rPr lang="en-US" altLang="en-US" sz="5500" b="1" dirty="0">
                <a:latin typeface="Times New Roman" panose="02020603050405020304" pitchFamily="18" charset="0"/>
                <a:cs typeface="Times New Roman" panose="02020603050405020304" pitchFamily="18" charset="0"/>
              </a:rPr>
              <a:t>, R. (2011)</a:t>
            </a:r>
            <a:br>
              <a:rPr lang="en-US" altLang="en-US" sz="5500" dirty="0">
                <a:latin typeface="Times New Roman" panose="02020603050405020304" pitchFamily="18" charset="0"/>
                <a:cs typeface="Times New Roman" panose="02020603050405020304" pitchFamily="18" charset="0"/>
              </a:rPr>
            </a:br>
            <a:r>
              <a:rPr lang="en-US" altLang="en-US" sz="5500" i="1" dirty="0">
                <a:latin typeface="Times New Roman" panose="02020603050405020304" pitchFamily="18" charset="0"/>
                <a:cs typeface="Times New Roman" panose="02020603050405020304" pitchFamily="18" charset="0"/>
              </a:rPr>
              <a:t>"Sentiment Analysis of Twitter Data"</a:t>
            </a:r>
            <a:br>
              <a:rPr lang="en-US" altLang="en-US" sz="5500" dirty="0">
                <a:latin typeface="Times New Roman" panose="02020603050405020304" pitchFamily="18" charset="0"/>
                <a:cs typeface="Times New Roman" panose="02020603050405020304" pitchFamily="18" charset="0"/>
              </a:rPr>
            </a:br>
            <a:r>
              <a:rPr lang="en-US" altLang="en-US" sz="5500" dirty="0">
                <a:latin typeface="Times New Roman" panose="02020603050405020304" pitchFamily="18" charset="0"/>
                <a:cs typeface="Times New Roman" panose="02020603050405020304" pitchFamily="18" charset="0"/>
              </a:rPr>
              <a:t>– Proposed a tree kernel-based approach for sentiment classification.</a:t>
            </a:r>
          </a:p>
          <a:p>
            <a:pPr lvl="0" algn="l" eaLnBrk="0" fontAlgn="base" hangingPunct="0">
              <a:lnSpc>
                <a:spcPct val="100000"/>
              </a:lnSpc>
              <a:spcBef>
                <a:spcPct val="0"/>
              </a:spcBef>
              <a:spcAft>
                <a:spcPct val="0"/>
              </a:spcAft>
              <a:buFontTx/>
              <a:buChar char="•"/>
            </a:pPr>
            <a:r>
              <a:rPr lang="en-US" altLang="en-US" sz="5500" b="1" dirty="0" err="1">
                <a:latin typeface="Times New Roman" panose="02020603050405020304" pitchFamily="18" charset="0"/>
                <a:cs typeface="Times New Roman" panose="02020603050405020304" pitchFamily="18" charset="0"/>
              </a:rPr>
              <a:t>Kouloumpis</a:t>
            </a:r>
            <a:r>
              <a:rPr lang="en-US" altLang="en-US" sz="5500" b="1" dirty="0">
                <a:latin typeface="Times New Roman" panose="02020603050405020304" pitchFamily="18" charset="0"/>
                <a:cs typeface="Times New Roman" panose="02020603050405020304" pitchFamily="18" charset="0"/>
              </a:rPr>
              <a:t>, E., Wilson, T., &amp; Moore, J. (2011)</a:t>
            </a:r>
            <a:br>
              <a:rPr lang="en-US" altLang="en-US" sz="5500" dirty="0">
                <a:latin typeface="Times New Roman" panose="02020603050405020304" pitchFamily="18" charset="0"/>
                <a:cs typeface="Times New Roman" panose="02020603050405020304" pitchFamily="18" charset="0"/>
              </a:rPr>
            </a:br>
            <a:r>
              <a:rPr lang="en-US" altLang="en-US" sz="5500" i="1" dirty="0">
                <a:latin typeface="Times New Roman" panose="02020603050405020304" pitchFamily="18" charset="0"/>
                <a:cs typeface="Times New Roman" panose="02020603050405020304" pitchFamily="18" charset="0"/>
              </a:rPr>
              <a:t>"Twitter Sentiment Analysis: The Good the Bad and the OMG!"</a:t>
            </a:r>
            <a:br>
              <a:rPr lang="en-US" altLang="en-US" sz="5500" dirty="0">
                <a:latin typeface="Times New Roman" panose="02020603050405020304" pitchFamily="18" charset="0"/>
                <a:cs typeface="Times New Roman" panose="02020603050405020304" pitchFamily="18" charset="0"/>
              </a:rPr>
            </a:br>
            <a:r>
              <a:rPr lang="en-US" altLang="en-US" sz="5500" dirty="0">
                <a:latin typeface="Times New Roman" panose="02020603050405020304" pitchFamily="18" charset="0"/>
                <a:cs typeface="Times New Roman" panose="02020603050405020304" pitchFamily="18" charset="0"/>
              </a:rPr>
              <a:t>– Compared sentiment classification using linguistic features and hashtags.</a:t>
            </a:r>
          </a:p>
          <a:p>
            <a:pPr lvl="0" algn="l" eaLnBrk="0" fontAlgn="base" hangingPunct="0">
              <a:lnSpc>
                <a:spcPct val="100000"/>
              </a:lnSpc>
              <a:spcBef>
                <a:spcPct val="0"/>
              </a:spcBef>
              <a:spcAft>
                <a:spcPct val="0"/>
              </a:spcAft>
              <a:buFontTx/>
              <a:buChar char="•"/>
            </a:pPr>
            <a:r>
              <a:rPr lang="en-US" altLang="en-US" sz="5500" b="1" dirty="0">
                <a:latin typeface="Times New Roman" panose="02020603050405020304" pitchFamily="18" charset="0"/>
                <a:cs typeface="Times New Roman" panose="02020603050405020304" pitchFamily="18" charset="0"/>
              </a:rPr>
              <a:t>Rosenthal, S. et al. (2017)</a:t>
            </a:r>
            <a:br>
              <a:rPr lang="en-US" altLang="en-US" sz="5500" dirty="0">
                <a:latin typeface="Times New Roman" panose="02020603050405020304" pitchFamily="18" charset="0"/>
                <a:cs typeface="Times New Roman" panose="02020603050405020304" pitchFamily="18" charset="0"/>
              </a:rPr>
            </a:br>
            <a:r>
              <a:rPr lang="en-US" altLang="en-US" sz="5500" i="1" dirty="0">
                <a:latin typeface="Times New Roman" panose="02020603050405020304" pitchFamily="18" charset="0"/>
                <a:cs typeface="Times New Roman" panose="02020603050405020304" pitchFamily="18" charset="0"/>
              </a:rPr>
              <a:t>"SemEval-2017 Task 4: Sentiment Analysis in Twitter"</a:t>
            </a:r>
            <a:br>
              <a:rPr lang="en-US" altLang="en-US" sz="5500" dirty="0">
                <a:latin typeface="Times New Roman" panose="02020603050405020304" pitchFamily="18" charset="0"/>
                <a:cs typeface="Times New Roman" panose="02020603050405020304" pitchFamily="18" charset="0"/>
              </a:rPr>
            </a:br>
            <a:r>
              <a:rPr lang="en-US" altLang="en-US" sz="5500" dirty="0">
                <a:latin typeface="Times New Roman" panose="02020603050405020304" pitchFamily="18" charset="0"/>
                <a:cs typeface="Times New Roman" panose="02020603050405020304" pitchFamily="18" charset="0"/>
              </a:rPr>
              <a:t>– Overview of benchmark task for evaluating sentiment analysis systems.</a:t>
            </a:r>
          </a:p>
          <a:p>
            <a:pPr algn="l"/>
            <a:endParaRPr lang="en-US" sz="4400" dirty="0"/>
          </a:p>
          <a:p>
            <a:pPr algn="l"/>
            <a:endParaRPr lang="en-US" sz="4400" dirty="0"/>
          </a:p>
          <a:p>
            <a:pPr marL="571500" indent="-571500" algn="l">
              <a:buFont typeface="Arial" panose="020B0604020202020204" pitchFamily="34" charset="0"/>
              <a:buChar char="•"/>
            </a:pPr>
            <a:endParaRPr lang="en-US" sz="4400" dirty="0"/>
          </a:p>
        </p:txBody>
      </p:sp>
      <p:pic>
        <p:nvPicPr>
          <p:cNvPr id="5" name="Picture 4">
            <a:extLst>
              <a:ext uri="{FF2B5EF4-FFF2-40B4-BE49-F238E27FC236}">
                <a16:creationId xmlns:a16="http://schemas.microsoft.com/office/drawing/2014/main" id="{B2FF7742-9138-8423-E7CB-395C7F43B22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128263" cy="869909"/>
          </a:xfrm>
          <a:prstGeom prst="rect">
            <a:avLst/>
          </a:prstGeom>
        </p:spPr>
      </p:pic>
    </p:spTree>
    <p:extLst>
      <p:ext uri="{BB962C8B-B14F-4D97-AF65-F5344CB8AC3E}">
        <p14:creationId xmlns:p14="http://schemas.microsoft.com/office/powerpoint/2010/main" val="19775908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5314"/>
            <a:ext cx="12192000" cy="677636"/>
          </a:xfrm>
          <a:solidFill>
            <a:schemeClr val="accent1">
              <a:lumMod val="75000"/>
            </a:schemeClr>
          </a:solidFill>
        </p:spPr>
        <p:txBody>
          <a:bodyPr>
            <a:noAutofit/>
          </a:bodyPr>
          <a:lstStyle/>
          <a:p>
            <a:pPr algn="r"/>
            <a:r>
              <a:rPr lang="en-US" sz="4000" b="1" dirty="0">
                <a:solidFill>
                  <a:schemeClr val="bg1"/>
                </a:solidFill>
                <a:latin typeface="Times New Roman" panose="02020603050405020304" pitchFamily="18" charset="0"/>
                <a:cs typeface="Times New Roman" panose="02020603050405020304" pitchFamily="18" charset="0"/>
              </a:rPr>
              <a:t>Noida institute of Engineering &amp; Technology</a:t>
            </a:r>
          </a:p>
        </p:txBody>
      </p:sp>
      <p:sp>
        <p:nvSpPr>
          <p:cNvPr id="3" name="Subtitle 2"/>
          <p:cNvSpPr>
            <a:spLocks noGrp="1"/>
          </p:cNvSpPr>
          <p:nvPr>
            <p:ph type="subTitle" idx="1"/>
          </p:nvPr>
        </p:nvSpPr>
        <p:spPr>
          <a:xfrm>
            <a:off x="212271" y="1283516"/>
            <a:ext cx="11919858" cy="5443854"/>
          </a:xfrm>
        </p:spPr>
        <p:txBody>
          <a:bodyPr>
            <a:normAutofit/>
          </a:bodyPr>
          <a:lstStyle/>
          <a:p>
            <a:pPr algn="l"/>
            <a:endParaRPr lang="en-US" sz="4400" dirty="0"/>
          </a:p>
          <a:p>
            <a:r>
              <a:rPr lang="en-US" sz="8800" b="1" dirty="0"/>
              <a:t>Thank you</a:t>
            </a:r>
          </a:p>
        </p:txBody>
      </p:sp>
      <p:pic>
        <p:nvPicPr>
          <p:cNvPr id="5" name="Picture 4">
            <a:extLst>
              <a:ext uri="{FF2B5EF4-FFF2-40B4-BE49-F238E27FC236}">
                <a16:creationId xmlns:a16="http://schemas.microsoft.com/office/drawing/2014/main" id="{B2FF7742-9138-8423-E7CB-395C7F43B22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128263" cy="869909"/>
          </a:xfrm>
          <a:prstGeom prst="rect">
            <a:avLst/>
          </a:prstGeom>
        </p:spPr>
      </p:pic>
    </p:spTree>
    <p:extLst>
      <p:ext uri="{BB962C8B-B14F-4D97-AF65-F5344CB8AC3E}">
        <p14:creationId xmlns:p14="http://schemas.microsoft.com/office/powerpoint/2010/main" val="1070784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5314"/>
            <a:ext cx="12192000" cy="677636"/>
          </a:xfrm>
          <a:solidFill>
            <a:schemeClr val="accent1">
              <a:lumMod val="75000"/>
            </a:schemeClr>
          </a:solidFill>
        </p:spPr>
        <p:txBody>
          <a:bodyPr>
            <a:noAutofit/>
          </a:bodyPr>
          <a:lstStyle/>
          <a:p>
            <a:r>
              <a:rPr lang="en-US" sz="4400" b="1" dirty="0">
                <a:solidFill>
                  <a:schemeClr val="bg1"/>
                </a:solidFill>
                <a:latin typeface="Times New Roman" panose="02020603050405020304" pitchFamily="18" charset="0"/>
                <a:cs typeface="Times New Roman" panose="02020603050405020304" pitchFamily="18" charset="0"/>
              </a:rPr>
              <a:t>Presentation Outline</a:t>
            </a:r>
            <a:endParaRPr lang="en-IN" sz="4400" b="1" dirty="0">
              <a:solidFill>
                <a:schemeClr val="bg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12271" y="1283516"/>
            <a:ext cx="11919858" cy="5443854"/>
          </a:xfrm>
        </p:spPr>
        <p:txBody>
          <a:bodyPr>
            <a:normAutofit/>
          </a:bodyPr>
          <a:lstStyle/>
          <a:p>
            <a:pPr marL="571500" lvl="0" indent="-571500"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Introduction 						</a:t>
            </a:r>
            <a:endParaRPr lang="en-IN" sz="2800" dirty="0">
              <a:latin typeface="Times New Roman" panose="02020603050405020304" pitchFamily="18" charset="0"/>
              <a:cs typeface="Times New Roman" panose="02020603050405020304" pitchFamily="18" charset="0"/>
            </a:endParaRPr>
          </a:p>
          <a:p>
            <a:pPr marL="571500" indent="-571500"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Literature Review</a:t>
            </a:r>
          </a:p>
          <a:p>
            <a:pPr marL="571500" indent="-571500"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Research Gap</a:t>
            </a:r>
          </a:p>
          <a:p>
            <a:pPr marL="571500" indent="-571500"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How to overcome Research Gap			                                   </a:t>
            </a:r>
            <a:endParaRPr lang="en-IN" sz="2800" dirty="0">
              <a:latin typeface="Times New Roman" panose="02020603050405020304" pitchFamily="18" charset="0"/>
              <a:cs typeface="Times New Roman" panose="02020603050405020304" pitchFamily="18" charset="0"/>
            </a:endParaRPr>
          </a:p>
          <a:p>
            <a:pPr marL="571500" indent="-571500"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Objectives of the Research work                                                                               </a:t>
            </a:r>
          </a:p>
          <a:p>
            <a:pPr marL="571500" indent="-571500"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Methodology</a:t>
            </a:r>
          </a:p>
          <a:p>
            <a:pPr marL="571500" indent="-571500" algn="l">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Result</a:t>
            </a:r>
          </a:p>
          <a:p>
            <a:pPr marL="571500" indent="-571500"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Conclusion</a:t>
            </a:r>
            <a:endParaRPr lang="en-IN" sz="2800" dirty="0">
              <a:latin typeface="Times New Roman" panose="02020603050405020304" pitchFamily="18" charset="0"/>
              <a:cs typeface="Times New Roman" panose="02020603050405020304" pitchFamily="18" charset="0"/>
            </a:endParaRPr>
          </a:p>
          <a:p>
            <a:pPr marL="571500" indent="-571500" algn="l">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List of Publication</a:t>
            </a:r>
          </a:p>
          <a:p>
            <a:pPr marL="571500" indent="-571500" algn="l">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References</a:t>
            </a:r>
          </a:p>
          <a:p>
            <a:pPr algn="l"/>
            <a:endParaRPr lang="en-US" sz="4400" dirty="0"/>
          </a:p>
          <a:p>
            <a:pPr algn="l"/>
            <a:endParaRPr lang="en-US" sz="4400" dirty="0"/>
          </a:p>
          <a:p>
            <a:pPr marL="571500" indent="-571500" algn="l">
              <a:buFont typeface="Arial" panose="020B0604020202020204" pitchFamily="34" charset="0"/>
              <a:buChar char="•"/>
            </a:pPr>
            <a:endParaRPr lang="en-US" sz="4400" dirty="0"/>
          </a:p>
        </p:txBody>
      </p:sp>
      <p:pic>
        <p:nvPicPr>
          <p:cNvPr id="5" name="Picture 4">
            <a:extLst>
              <a:ext uri="{FF2B5EF4-FFF2-40B4-BE49-F238E27FC236}">
                <a16:creationId xmlns:a16="http://schemas.microsoft.com/office/drawing/2014/main" id="{B2FF7742-9138-8423-E7CB-395C7F43B22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128263" cy="869909"/>
          </a:xfrm>
          <a:prstGeom prst="rect">
            <a:avLst/>
          </a:prstGeom>
        </p:spPr>
      </p:pic>
    </p:spTree>
    <p:extLst>
      <p:ext uri="{BB962C8B-B14F-4D97-AF65-F5344CB8AC3E}">
        <p14:creationId xmlns:p14="http://schemas.microsoft.com/office/powerpoint/2010/main" val="20100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5314"/>
            <a:ext cx="12192000" cy="677636"/>
          </a:xfrm>
          <a:solidFill>
            <a:schemeClr val="accent1">
              <a:lumMod val="75000"/>
            </a:schemeClr>
          </a:solidFill>
        </p:spPr>
        <p:txBody>
          <a:bodyPr>
            <a:noAutofit/>
          </a:bodyPr>
          <a:lstStyle/>
          <a:p>
            <a:r>
              <a:rPr lang="en-US" sz="4400" b="1" dirty="0">
                <a:solidFill>
                  <a:schemeClr val="bg1"/>
                </a:solidFill>
                <a:latin typeface="Times New Roman" panose="02020603050405020304" pitchFamily="18" charset="0"/>
                <a:cs typeface="Times New Roman" panose="02020603050405020304" pitchFamily="18" charset="0"/>
              </a:rPr>
              <a:t>Introduction</a:t>
            </a:r>
            <a:endParaRPr lang="en-IN" sz="4400" b="1" dirty="0">
              <a:solidFill>
                <a:schemeClr val="bg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12271" y="1283516"/>
            <a:ext cx="11919858" cy="5443854"/>
          </a:xfrm>
        </p:spPr>
        <p:txBody>
          <a:bodyPr>
            <a:normAutofit/>
          </a:bodyPr>
          <a:lstStyle/>
          <a:p>
            <a:pPr algn="l"/>
            <a:endParaRPr lang="en-US" sz="4400" dirty="0"/>
          </a:p>
          <a:p>
            <a:pPr algn="l"/>
            <a:endParaRPr lang="en-US" sz="4400" dirty="0"/>
          </a:p>
          <a:p>
            <a:pPr marL="571500" indent="-571500" algn="l">
              <a:buFont typeface="Arial" panose="020B0604020202020204" pitchFamily="34" charset="0"/>
              <a:buChar char="•"/>
            </a:pPr>
            <a:endParaRPr lang="en-US" sz="4400" dirty="0"/>
          </a:p>
        </p:txBody>
      </p:sp>
      <p:pic>
        <p:nvPicPr>
          <p:cNvPr id="5" name="Picture 4">
            <a:extLst>
              <a:ext uri="{FF2B5EF4-FFF2-40B4-BE49-F238E27FC236}">
                <a16:creationId xmlns:a16="http://schemas.microsoft.com/office/drawing/2014/main" id="{B2FF7742-9138-8423-E7CB-395C7F43B22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128263" cy="869909"/>
          </a:xfrm>
          <a:prstGeom prst="rect">
            <a:avLst/>
          </a:prstGeom>
        </p:spPr>
      </p:pic>
      <p:sp>
        <p:nvSpPr>
          <p:cNvPr id="4" name="Rectangle 3">
            <a:extLst>
              <a:ext uri="{FF2B5EF4-FFF2-40B4-BE49-F238E27FC236}">
                <a16:creationId xmlns:a16="http://schemas.microsoft.com/office/drawing/2014/main" id="{92F56286-DBA6-47AB-9747-641EA9697689}"/>
              </a:ext>
            </a:extLst>
          </p:cNvPr>
          <p:cNvSpPr/>
          <p:nvPr/>
        </p:nvSpPr>
        <p:spPr>
          <a:xfrm>
            <a:off x="484908" y="1068232"/>
            <a:ext cx="11374583" cy="5923160"/>
          </a:xfrm>
          <a:prstGeom prst="rect">
            <a:avLst/>
          </a:prstGeom>
        </p:spPr>
        <p:txBody>
          <a:bodyPr wrap="square">
            <a:spAutoFit/>
          </a:bodyPr>
          <a:lstStyle/>
          <a:p>
            <a:pPr algn="l">
              <a:buNone/>
            </a:pPr>
            <a:r>
              <a:rPr lang="en-US" sz="3200" b="0" i="0" dirty="0">
                <a:solidFill>
                  <a:srgbClr val="374151"/>
                </a:solidFill>
                <a:effectLst/>
                <a:latin typeface="__Inter_d65c78"/>
              </a:rPr>
              <a:t>In today's digital age, social media platforms like Twitter have become powerful tools for communication and expression. With millions of tweets generated every day, Twitter serves as a rich source of </a:t>
            </a:r>
            <a:r>
              <a:rPr lang="en-US" sz="3000" b="0" i="0" dirty="0">
                <a:solidFill>
                  <a:srgbClr val="374151"/>
                </a:solidFill>
                <a:effectLst/>
                <a:latin typeface="__Inter_d65c78"/>
              </a:rPr>
              <a:t>public</a:t>
            </a:r>
            <a:r>
              <a:rPr lang="en-US" sz="3200" b="0" i="0" dirty="0">
                <a:solidFill>
                  <a:srgbClr val="374151"/>
                </a:solidFill>
                <a:effectLst/>
                <a:latin typeface="__Inter_d65c78"/>
              </a:rPr>
              <a:t> opinion on various topics, from politics to entertainment.</a:t>
            </a:r>
          </a:p>
          <a:p>
            <a:pPr algn="l">
              <a:buNone/>
            </a:pPr>
            <a:endParaRPr lang="en-US" sz="3200" b="0" i="0" dirty="0">
              <a:solidFill>
                <a:srgbClr val="374151"/>
              </a:solidFill>
              <a:effectLst/>
              <a:latin typeface="__Inter_d65c78"/>
            </a:endParaRPr>
          </a:p>
          <a:p>
            <a:pPr algn="l"/>
            <a:r>
              <a:rPr lang="en-US" sz="3200" b="1" i="0" dirty="0">
                <a:solidFill>
                  <a:srgbClr val="111827"/>
                </a:solidFill>
                <a:effectLst/>
                <a:latin typeface="__Inter_d65c78"/>
              </a:rPr>
              <a:t>What is Sentiment Analysis?</a:t>
            </a:r>
            <a:r>
              <a:rPr lang="en-US" sz="3200" b="0" i="0" dirty="0">
                <a:solidFill>
                  <a:srgbClr val="374151"/>
                </a:solidFill>
                <a:effectLst/>
                <a:latin typeface="__Inter_d65c78"/>
              </a:rPr>
              <a:t> Sentiment analysis, also known as opinion mining, is the computational study of opinions, sentiments, and emotions expressed in text. By analyzing tweets, we can gain insights into how people feel about specific subjects, brands, or events.</a:t>
            </a:r>
          </a:p>
          <a:p>
            <a:pPr lvl="1" algn="just">
              <a:lnSpc>
                <a:spcPct val="150000"/>
              </a:lnSpc>
            </a:pPr>
            <a:r>
              <a:rPr lang="en-US" sz="2000" dirty="0">
                <a:latin typeface="+mj-lt"/>
              </a:rPr>
              <a:t>.</a:t>
            </a:r>
          </a:p>
        </p:txBody>
      </p:sp>
    </p:spTree>
    <p:extLst>
      <p:ext uri="{BB962C8B-B14F-4D97-AF65-F5344CB8AC3E}">
        <p14:creationId xmlns:p14="http://schemas.microsoft.com/office/powerpoint/2010/main" val="3236731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5314"/>
            <a:ext cx="12192000" cy="677636"/>
          </a:xfrm>
          <a:solidFill>
            <a:schemeClr val="accent1">
              <a:lumMod val="75000"/>
            </a:schemeClr>
          </a:solidFill>
        </p:spPr>
        <p:txBody>
          <a:bodyPr>
            <a:noAutofit/>
          </a:bodyPr>
          <a:lstStyle/>
          <a:p>
            <a:r>
              <a:rPr lang="en-US" sz="4400" b="1" dirty="0">
                <a:solidFill>
                  <a:schemeClr val="bg1"/>
                </a:solidFill>
                <a:latin typeface="Times New Roman" panose="02020603050405020304" pitchFamily="18" charset="0"/>
                <a:cs typeface="Times New Roman" panose="02020603050405020304" pitchFamily="18" charset="0"/>
              </a:rPr>
              <a:t>Introduction</a:t>
            </a:r>
            <a:endParaRPr lang="en-IN" sz="4400" b="1" dirty="0">
              <a:solidFill>
                <a:schemeClr val="bg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12271" y="1283516"/>
            <a:ext cx="11919858" cy="5443854"/>
          </a:xfrm>
        </p:spPr>
        <p:txBody>
          <a:bodyPr>
            <a:normAutofit/>
          </a:bodyPr>
          <a:lstStyle/>
          <a:p>
            <a:pPr algn="l"/>
            <a:endParaRPr lang="en-US" sz="4400" dirty="0"/>
          </a:p>
          <a:p>
            <a:pPr algn="l"/>
            <a:endParaRPr lang="en-US" sz="4400" dirty="0"/>
          </a:p>
          <a:p>
            <a:pPr marL="571500" indent="-571500" algn="l">
              <a:buFont typeface="Arial" panose="020B0604020202020204" pitchFamily="34" charset="0"/>
              <a:buChar char="•"/>
            </a:pPr>
            <a:endParaRPr lang="en-US" sz="4400" dirty="0"/>
          </a:p>
        </p:txBody>
      </p:sp>
      <p:pic>
        <p:nvPicPr>
          <p:cNvPr id="5" name="Picture 4">
            <a:extLst>
              <a:ext uri="{FF2B5EF4-FFF2-40B4-BE49-F238E27FC236}">
                <a16:creationId xmlns:a16="http://schemas.microsoft.com/office/drawing/2014/main" id="{B2FF7742-9138-8423-E7CB-395C7F43B22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128263" cy="869909"/>
          </a:xfrm>
          <a:prstGeom prst="rect">
            <a:avLst/>
          </a:prstGeom>
        </p:spPr>
      </p:pic>
      <p:sp>
        <p:nvSpPr>
          <p:cNvPr id="4" name="Rectangle 3">
            <a:extLst>
              <a:ext uri="{FF2B5EF4-FFF2-40B4-BE49-F238E27FC236}">
                <a16:creationId xmlns:a16="http://schemas.microsoft.com/office/drawing/2014/main" id="{92F56286-DBA6-47AB-9747-641EA9697689}"/>
              </a:ext>
            </a:extLst>
          </p:cNvPr>
          <p:cNvSpPr/>
          <p:nvPr/>
        </p:nvSpPr>
        <p:spPr>
          <a:xfrm>
            <a:off x="484908" y="1068232"/>
            <a:ext cx="11374583" cy="3471848"/>
          </a:xfrm>
          <a:prstGeom prst="rect">
            <a:avLst/>
          </a:prstGeom>
        </p:spPr>
        <p:txBody>
          <a:bodyPr wrap="square">
            <a:spAutoFit/>
          </a:bodyPr>
          <a:lstStyle/>
          <a:p>
            <a:pPr algn="l">
              <a:lnSpc>
                <a:spcPct val="150000"/>
              </a:lnSpc>
              <a:buNone/>
            </a:pPr>
            <a:r>
              <a:rPr lang="en-US" sz="3000" b="1" i="0" dirty="0">
                <a:solidFill>
                  <a:srgbClr val="111827"/>
                </a:solidFill>
                <a:effectLst/>
                <a:latin typeface="Times New Roman" panose="02020603050405020304" pitchFamily="18" charset="0"/>
                <a:cs typeface="Times New Roman" panose="02020603050405020304" pitchFamily="18" charset="0"/>
              </a:rPr>
              <a:t>What We Will Cover:</a:t>
            </a:r>
            <a:endParaRPr lang="en-US" sz="3000" b="0" i="0" dirty="0">
              <a:solidFill>
                <a:srgbClr val="374151"/>
              </a:solidFill>
              <a:effectLst/>
              <a:latin typeface="Times New Roman" panose="02020603050405020304" pitchFamily="18" charset="0"/>
              <a:cs typeface="Times New Roman" panose="02020603050405020304" pitchFamily="18" charset="0"/>
            </a:endParaRPr>
          </a:p>
          <a:p>
            <a:pPr algn="l">
              <a:lnSpc>
                <a:spcPct val="150000"/>
              </a:lnSpc>
              <a:buFont typeface="+mj-lt"/>
              <a:buAutoNum type="arabicPeriod"/>
            </a:pPr>
            <a:r>
              <a:rPr lang="en-US" sz="3000" b="0" i="0" dirty="0">
                <a:solidFill>
                  <a:srgbClr val="374151"/>
                </a:solidFill>
                <a:effectLst/>
                <a:latin typeface="Times New Roman" panose="02020603050405020304" pitchFamily="18" charset="0"/>
                <a:cs typeface="Times New Roman" panose="02020603050405020304" pitchFamily="18" charset="0"/>
              </a:rPr>
              <a:t>How we analyze tweets to understand feelings.</a:t>
            </a:r>
          </a:p>
          <a:p>
            <a:pPr algn="l">
              <a:lnSpc>
                <a:spcPct val="150000"/>
              </a:lnSpc>
              <a:buFont typeface="+mj-lt"/>
              <a:buAutoNum type="arabicPeriod"/>
            </a:pPr>
            <a:r>
              <a:rPr lang="en-US" sz="3000" b="0" i="0" dirty="0">
                <a:solidFill>
                  <a:srgbClr val="374151"/>
                </a:solidFill>
                <a:effectLst/>
                <a:latin typeface="Times New Roman" panose="02020603050405020304" pitchFamily="18" charset="0"/>
                <a:cs typeface="Times New Roman" panose="02020603050405020304" pitchFamily="18" charset="0"/>
              </a:rPr>
              <a:t>The tools we use to collect and study the data.</a:t>
            </a:r>
          </a:p>
          <a:p>
            <a:pPr algn="l">
              <a:lnSpc>
                <a:spcPct val="150000"/>
              </a:lnSpc>
              <a:buFont typeface="+mj-lt"/>
              <a:buAutoNum type="arabicPeriod"/>
            </a:pPr>
            <a:r>
              <a:rPr lang="en-US" sz="3000" b="0" i="0" dirty="0">
                <a:solidFill>
                  <a:srgbClr val="374151"/>
                </a:solidFill>
                <a:effectLst/>
                <a:latin typeface="Times New Roman" panose="02020603050405020304" pitchFamily="18" charset="0"/>
                <a:cs typeface="Times New Roman" panose="02020603050405020304" pitchFamily="18" charset="0"/>
              </a:rPr>
              <a:t>Real-life examples of how sentiment analysis helps businesses and organizations.</a:t>
            </a:r>
          </a:p>
        </p:txBody>
      </p:sp>
    </p:spTree>
    <p:extLst>
      <p:ext uri="{BB962C8B-B14F-4D97-AF65-F5344CB8AC3E}">
        <p14:creationId xmlns:p14="http://schemas.microsoft.com/office/powerpoint/2010/main" val="1414065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5314"/>
            <a:ext cx="12192000" cy="677636"/>
          </a:xfrm>
          <a:solidFill>
            <a:schemeClr val="accent1">
              <a:lumMod val="75000"/>
            </a:schemeClr>
          </a:solidFill>
        </p:spPr>
        <p:txBody>
          <a:bodyPr>
            <a:noAutofit/>
          </a:bodyPr>
          <a:lstStyle/>
          <a:p>
            <a:r>
              <a:rPr lang="en-US" sz="4400" b="1" dirty="0">
                <a:solidFill>
                  <a:schemeClr val="bg1"/>
                </a:solidFill>
                <a:latin typeface="Times New Roman" panose="02020603050405020304" pitchFamily="18" charset="0"/>
                <a:cs typeface="Times New Roman" panose="02020603050405020304" pitchFamily="18" charset="0"/>
              </a:rPr>
              <a:t>Literature Review</a:t>
            </a:r>
          </a:p>
        </p:txBody>
      </p:sp>
      <p:pic>
        <p:nvPicPr>
          <p:cNvPr id="5" name="Picture 4">
            <a:extLst>
              <a:ext uri="{FF2B5EF4-FFF2-40B4-BE49-F238E27FC236}">
                <a16:creationId xmlns:a16="http://schemas.microsoft.com/office/drawing/2014/main" id="{B2FF7742-9138-8423-E7CB-395C7F43B22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128263" cy="869909"/>
          </a:xfrm>
          <a:prstGeom prst="rect">
            <a:avLst/>
          </a:prstGeom>
        </p:spPr>
      </p:pic>
      <p:sp>
        <p:nvSpPr>
          <p:cNvPr id="17" name="Rectangle 13">
            <a:extLst>
              <a:ext uri="{FF2B5EF4-FFF2-40B4-BE49-F238E27FC236}">
                <a16:creationId xmlns:a16="http://schemas.microsoft.com/office/drawing/2014/main" id="{76D87287-EB9D-595E-02CA-6AF9E4E43B09}"/>
              </a:ext>
            </a:extLst>
          </p:cNvPr>
          <p:cNvSpPr>
            <a:spLocks noChangeArrowheads="1"/>
          </p:cNvSpPr>
          <p:nvPr/>
        </p:nvSpPr>
        <p:spPr bwMode="auto">
          <a:xfrm>
            <a:off x="0" y="-619249"/>
            <a:ext cx="65" cy="12384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76100" rIns="0" bIns="4761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14">
            <a:extLst>
              <a:ext uri="{FF2B5EF4-FFF2-40B4-BE49-F238E27FC236}">
                <a16:creationId xmlns:a16="http://schemas.microsoft.com/office/drawing/2014/main" id="{35EF7480-2C49-8867-B387-93E5925FA928}"/>
              </a:ext>
            </a:extLst>
          </p:cNvPr>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0" name="Picture 9">
            <a:extLst>
              <a:ext uri="{FF2B5EF4-FFF2-40B4-BE49-F238E27FC236}">
                <a16:creationId xmlns:a16="http://schemas.microsoft.com/office/drawing/2014/main" id="{C379FD3D-0727-2226-6C3C-2703A948A0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0019" y="923575"/>
            <a:ext cx="9211961" cy="5385785"/>
          </a:xfrm>
          <a:prstGeom prst="rect">
            <a:avLst/>
          </a:prstGeom>
        </p:spPr>
      </p:pic>
    </p:spTree>
    <p:extLst>
      <p:ext uri="{BB962C8B-B14F-4D97-AF65-F5344CB8AC3E}">
        <p14:creationId xmlns:p14="http://schemas.microsoft.com/office/powerpoint/2010/main" val="3086547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5314"/>
            <a:ext cx="12192000" cy="677636"/>
          </a:xfrm>
          <a:solidFill>
            <a:schemeClr val="accent1">
              <a:lumMod val="75000"/>
            </a:schemeClr>
          </a:solidFill>
        </p:spPr>
        <p:txBody>
          <a:bodyPr>
            <a:noAutofit/>
          </a:bodyPr>
          <a:lstStyle/>
          <a:p>
            <a:r>
              <a:rPr lang="en-US" sz="4400" b="1" dirty="0">
                <a:solidFill>
                  <a:schemeClr val="bg1"/>
                </a:solidFill>
                <a:latin typeface="Times New Roman" panose="02020603050405020304" pitchFamily="18" charset="0"/>
                <a:cs typeface="Times New Roman" panose="02020603050405020304" pitchFamily="18" charset="0"/>
              </a:rPr>
              <a:t>Research Gap</a:t>
            </a:r>
          </a:p>
        </p:txBody>
      </p:sp>
      <p:sp>
        <p:nvSpPr>
          <p:cNvPr id="3" name="Subtitle 2"/>
          <p:cNvSpPr>
            <a:spLocks noGrp="1"/>
          </p:cNvSpPr>
          <p:nvPr>
            <p:ph type="subTitle" idx="1"/>
          </p:nvPr>
        </p:nvSpPr>
        <p:spPr>
          <a:xfrm>
            <a:off x="212271" y="1283516"/>
            <a:ext cx="11919858" cy="5443854"/>
          </a:xfrm>
        </p:spPr>
        <p:txBody>
          <a:bodyPr>
            <a:normAutofit fontScale="25000" lnSpcReduction="20000"/>
          </a:bodyPr>
          <a:lstStyle/>
          <a:p>
            <a:pPr algn="l"/>
            <a:r>
              <a:rPr lang="en-US" sz="14400" b="1" i="0" dirty="0">
                <a:solidFill>
                  <a:srgbClr val="111827"/>
                </a:solidFill>
                <a:effectLst/>
                <a:latin typeface="Times New Roman" panose="02020603050405020304" pitchFamily="18" charset="0"/>
                <a:cs typeface="Times New Roman" panose="02020603050405020304" pitchFamily="18" charset="0"/>
              </a:rPr>
              <a:t>Research Gap in Twitter Sentiment Analysis</a:t>
            </a:r>
          </a:p>
          <a:p>
            <a:pPr algn="l">
              <a:lnSpc>
                <a:spcPct val="120000"/>
              </a:lnSpc>
            </a:pPr>
            <a:endParaRPr lang="en-US" sz="3900" b="1" i="0" dirty="0">
              <a:solidFill>
                <a:srgbClr val="111827"/>
              </a:solidFill>
              <a:effectLst/>
              <a:latin typeface="Times New Roman" panose="02020603050405020304" pitchFamily="18" charset="0"/>
              <a:cs typeface="Times New Roman" panose="02020603050405020304" pitchFamily="18" charset="0"/>
            </a:endParaRPr>
          </a:p>
          <a:p>
            <a:pPr algn="l">
              <a:lnSpc>
                <a:spcPct val="120000"/>
              </a:lnSpc>
              <a:buFont typeface="Arial" panose="020B0604020202020204" pitchFamily="34" charset="0"/>
              <a:buChar char="•"/>
            </a:pPr>
            <a:r>
              <a:rPr lang="en-US" sz="12000" b="1" i="0" dirty="0">
                <a:solidFill>
                  <a:srgbClr val="111827"/>
                </a:solidFill>
                <a:effectLst/>
                <a:latin typeface="Times New Roman" panose="02020603050405020304" pitchFamily="18" charset="0"/>
                <a:cs typeface="Times New Roman" panose="02020603050405020304" pitchFamily="18" charset="0"/>
              </a:rPr>
              <a:t>Limited Understanding of Sarcasm</a:t>
            </a:r>
            <a:r>
              <a:rPr lang="en-US" sz="12000" b="0" i="0" dirty="0">
                <a:solidFill>
                  <a:srgbClr val="374151"/>
                </a:solidFill>
                <a:effectLst/>
                <a:latin typeface="Times New Roman" panose="02020603050405020304" pitchFamily="18" charset="0"/>
                <a:cs typeface="Times New Roman" panose="02020603050405020304" pitchFamily="18" charset="0"/>
              </a:rPr>
              <a:t>:</a:t>
            </a:r>
          </a:p>
          <a:p>
            <a:pPr algn="l">
              <a:lnSpc>
                <a:spcPct val="120000"/>
              </a:lnSpc>
            </a:pPr>
            <a:r>
              <a:rPr lang="en-US" sz="12000" b="0" i="0" dirty="0">
                <a:solidFill>
                  <a:srgbClr val="374151"/>
                </a:solidFill>
                <a:effectLst/>
                <a:latin typeface="Times New Roman" panose="02020603050405020304" pitchFamily="18" charset="0"/>
                <a:cs typeface="Times New Roman" panose="02020603050405020304" pitchFamily="18" charset="0"/>
              </a:rPr>
              <a:t>  Many tools struggle to accurately detect sarcasm and irony in tweets.</a:t>
            </a:r>
          </a:p>
          <a:p>
            <a:pPr algn="l">
              <a:lnSpc>
                <a:spcPct val="120000"/>
              </a:lnSpc>
              <a:buFont typeface="Arial" panose="020B0604020202020204" pitchFamily="34" charset="0"/>
              <a:buChar char="•"/>
            </a:pPr>
            <a:r>
              <a:rPr lang="en-US" sz="12000" b="1" i="0" dirty="0">
                <a:solidFill>
                  <a:srgbClr val="111827"/>
                </a:solidFill>
                <a:effectLst/>
                <a:latin typeface="Times New Roman" panose="02020603050405020304" pitchFamily="18" charset="0"/>
                <a:cs typeface="Times New Roman" panose="02020603050405020304" pitchFamily="18" charset="0"/>
              </a:rPr>
              <a:t>Handling Slang and Informal Language</a:t>
            </a:r>
            <a:r>
              <a:rPr lang="en-US" sz="12000" b="0" i="0" dirty="0">
                <a:solidFill>
                  <a:srgbClr val="374151"/>
                </a:solidFill>
                <a:effectLst/>
                <a:latin typeface="Times New Roman" panose="02020603050405020304" pitchFamily="18" charset="0"/>
                <a:cs typeface="Times New Roman" panose="02020603050405020304" pitchFamily="18" charset="0"/>
              </a:rPr>
              <a:t>:</a:t>
            </a:r>
          </a:p>
          <a:p>
            <a:pPr algn="l">
              <a:lnSpc>
                <a:spcPct val="120000"/>
              </a:lnSpc>
            </a:pPr>
            <a:r>
              <a:rPr lang="en-US" sz="12000" b="0" i="0" dirty="0">
                <a:solidFill>
                  <a:srgbClr val="374151"/>
                </a:solidFill>
                <a:effectLst/>
                <a:latin typeface="Times New Roman" panose="02020603050405020304" pitchFamily="18" charset="0"/>
                <a:cs typeface="Times New Roman" panose="02020603050405020304" pitchFamily="18" charset="0"/>
              </a:rPr>
              <a:t> Current methods often have trouble with slang, emojis, and abbreviations used in tweets.</a:t>
            </a:r>
          </a:p>
          <a:p>
            <a:pPr algn="l">
              <a:lnSpc>
                <a:spcPct val="120000"/>
              </a:lnSpc>
              <a:buFont typeface="Arial" panose="020B0604020202020204" pitchFamily="34" charset="0"/>
              <a:buChar char="•"/>
            </a:pPr>
            <a:r>
              <a:rPr lang="en-US" sz="12000" b="1" i="0" dirty="0">
                <a:solidFill>
                  <a:srgbClr val="111827"/>
                </a:solidFill>
                <a:effectLst/>
                <a:latin typeface="Times New Roman" panose="02020603050405020304" pitchFamily="18" charset="0"/>
                <a:cs typeface="Times New Roman" panose="02020603050405020304" pitchFamily="18" charset="0"/>
              </a:rPr>
              <a:t>Multilingual Sentiment Analysis</a:t>
            </a:r>
            <a:r>
              <a:rPr lang="en-US" sz="12000" b="0" i="0" dirty="0">
                <a:solidFill>
                  <a:srgbClr val="374151"/>
                </a:solidFill>
                <a:effectLst/>
                <a:latin typeface="Times New Roman" panose="02020603050405020304" pitchFamily="18" charset="0"/>
                <a:cs typeface="Times New Roman" panose="02020603050405020304" pitchFamily="18" charset="0"/>
              </a:rPr>
              <a:t>:</a:t>
            </a:r>
          </a:p>
          <a:p>
            <a:pPr algn="l">
              <a:lnSpc>
                <a:spcPct val="120000"/>
              </a:lnSpc>
            </a:pPr>
            <a:r>
              <a:rPr lang="en-US" sz="12000" b="0" i="0" dirty="0">
                <a:solidFill>
                  <a:srgbClr val="374151"/>
                </a:solidFill>
                <a:effectLst/>
                <a:latin typeface="Times New Roman" panose="02020603050405020304" pitchFamily="18" charset="0"/>
                <a:cs typeface="Times New Roman" panose="02020603050405020304" pitchFamily="18" charset="0"/>
              </a:rPr>
              <a:t> Most research focuses on English tweets, leaving gaps in understanding sentiments in other languages.</a:t>
            </a:r>
          </a:p>
          <a:p>
            <a:pPr algn="l">
              <a:buFont typeface="Arial" panose="020B0604020202020204" pitchFamily="34" charset="0"/>
              <a:buChar char="•"/>
            </a:pPr>
            <a:endParaRPr lang="en-US" sz="3000" b="0" i="0" dirty="0">
              <a:solidFill>
                <a:srgbClr val="374151"/>
              </a:solidFill>
              <a:effectLst/>
              <a:latin typeface="Times New Roman" panose="02020603050405020304" pitchFamily="18" charset="0"/>
              <a:cs typeface="Times New Roman" panose="02020603050405020304" pitchFamily="18" charset="0"/>
            </a:endParaRPr>
          </a:p>
          <a:p>
            <a:pPr algn="l"/>
            <a:endParaRPr lang="en-US" sz="4400" dirty="0"/>
          </a:p>
          <a:p>
            <a:pPr algn="l"/>
            <a:endParaRPr lang="en-US" sz="4400" dirty="0"/>
          </a:p>
          <a:p>
            <a:pPr marL="571500" indent="-571500" algn="l">
              <a:buFont typeface="Arial" panose="020B0604020202020204" pitchFamily="34" charset="0"/>
              <a:buChar char="•"/>
            </a:pPr>
            <a:endParaRPr lang="en-US" sz="4400" dirty="0"/>
          </a:p>
        </p:txBody>
      </p:sp>
      <p:pic>
        <p:nvPicPr>
          <p:cNvPr id="5" name="Picture 4">
            <a:extLst>
              <a:ext uri="{FF2B5EF4-FFF2-40B4-BE49-F238E27FC236}">
                <a16:creationId xmlns:a16="http://schemas.microsoft.com/office/drawing/2014/main" id="{B2FF7742-9138-8423-E7CB-395C7F43B22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128263" cy="869909"/>
          </a:xfrm>
          <a:prstGeom prst="rect">
            <a:avLst/>
          </a:prstGeom>
        </p:spPr>
      </p:pic>
    </p:spTree>
    <p:extLst>
      <p:ext uri="{BB962C8B-B14F-4D97-AF65-F5344CB8AC3E}">
        <p14:creationId xmlns:p14="http://schemas.microsoft.com/office/powerpoint/2010/main" val="1509450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5314"/>
            <a:ext cx="12192000" cy="677636"/>
          </a:xfrm>
          <a:solidFill>
            <a:schemeClr val="accent1">
              <a:lumMod val="75000"/>
            </a:schemeClr>
          </a:solidFill>
        </p:spPr>
        <p:txBody>
          <a:bodyPr>
            <a:noAutofit/>
          </a:bodyPr>
          <a:lstStyle/>
          <a:p>
            <a:r>
              <a:rPr lang="en-US" sz="4400" b="1" dirty="0">
                <a:solidFill>
                  <a:schemeClr val="bg1"/>
                </a:solidFill>
                <a:latin typeface="Times New Roman" panose="02020603050405020304" pitchFamily="18" charset="0"/>
                <a:cs typeface="Times New Roman" panose="02020603050405020304" pitchFamily="18" charset="0"/>
              </a:rPr>
              <a:t>Research Gap</a:t>
            </a:r>
          </a:p>
        </p:txBody>
      </p:sp>
      <p:sp>
        <p:nvSpPr>
          <p:cNvPr id="3" name="Subtitle 2"/>
          <p:cNvSpPr>
            <a:spLocks noGrp="1"/>
          </p:cNvSpPr>
          <p:nvPr>
            <p:ph type="subTitle" idx="1"/>
          </p:nvPr>
        </p:nvSpPr>
        <p:spPr>
          <a:xfrm>
            <a:off x="212271" y="1283516"/>
            <a:ext cx="11919858" cy="5443854"/>
          </a:xfrm>
        </p:spPr>
        <p:txBody>
          <a:bodyPr>
            <a:normAutofit/>
          </a:bodyPr>
          <a:lstStyle/>
          <a:p>
            <a:pPr algn="l">
              <a:lnSpc>
                <a:spcPct val="120000"/>
              </a:lnSpc>
              <a:buFont typeface="Arial" panose="020B0604020202020204" pitchFamily="34" charset="0"/>
              <a:buChar char="•"/>
            </a:pPr>
            <a:r>
              <a:rPr lang="en-US" sz="3000" b="1" i="0" dirty="0">
                <a:solidFill>
                  <a:srgbClr val="111827"/>
                </a:solidFill>
                <a:effectLst/>
                <a:latin typeface="Times New Roman" panose="02020603050405020304" pitchFamily="18" charset="0"/>
                <a:cs typeface="Times New Roman" panose="02020603050405020304" pitchFamily="18" charset="0"/>
              </a:rPr>
              <a:t>Integration with Other Data</a:t>
            </a:r>
            <a:r>
              <a:rPr lang="en-US" sz="3000" b="0" i="0" dirty="0">
                <a:solidFill>
                  <a:srgbClr val="374151"/>
                </a:solidFill>
                <a:effectLst/>
                <a:latin typeface="Times New Roman" panose="02020603050405020304" pitchFamily="18" charset="0"/>
                <a:cs typeface="Times New Roman" panose="02020603050405020304" pitchFamily="18" charset="0"/>
              </a:rPr>
              <a:t>:</a:t>
            </a:r>
          </a:p>
          <a:p>
            <a:pPr algn="l">
              <a:lnSpc>
                <a:spcPct val="120000"/>
              </a:lnSpc>
            </a:pPr>
            <a:r>
              <a:rPr lang="en-US" sz="3000" b="0" i="0" dirty="0">
                <a:solidFill>
                  <a:srgbClr val="374151"/>
                </a:solidFill>
                <a:effectLst/>
                <a:latin typeface="Times New Roman" panose="02020603050405020304" pitchFamily="18" charset="0"/>
                <a:cs typeface="Times New Roman" panose="02020603050405020304" pitchFamily="18" charset="0"/>
              </a:rPr>
              <a:t> Combining Twitter sentiment data with other sources (like news articles) for deeper insights is still underexplored.</a:t>
            </a:r>
          </a:p>
          <a:p>
            <a:pPr algn="l">
              <a:lnSpc>
                <a:spcPct val="120000"/>
              </a:lnSpc>
            </a:pPr>
            <a:endParaRPr lang="en-US" sz="1100" b="0" i="0" dirty="0">
              <a:solidFill>
                <a:srgbClr val="374151"/>
              </a:solidFill>
              <a:effectLst/>
              <a:latin typeface="Times New Roman" panose="02020603050405020304" pitchFamily="18" charset="0"/>
              <a:cs typeface="Times New Roman" panose="02020603050405020304" pitchFamily="18" charset="0"/>
            </a:endParaRPr>
          </a:p>
          <a:p>
            <a:pPr algn="l"/>
            <a:endParaRPr lang="en-US" sz="4400" dirty="0"/>
          </a:p>
          <a:p>
            <a:pPr algn="l"/>
            <a:endParaRPr lang="en-US" sz="4400" dirty="0"/>
          </a:p>
          <a:p>
            <a:pPr marL="571500" indent="-571500" algn="l">
              <a:buFont typeface="Arial" panose="020B0604020202020204" pitchFamily="34" charset="0"/>
              <a:buChar char="•"/>
            </a:pPr>
            <a:endParaRPr lang="en-US" sz="4400" dirty="0"/>
          </a:p>
        </p:txBody>
      </p:sp>
      <p:pic>
        <p:nvPicPr>
          <p:cNvPr id="5" name="Picture 4">
            <a:extLst>
              <a:ext uri="{FF2B5EF4-FFF2-40B4-BE49-F238E27FC236}">
                <a16:creationId xmlns:a16="http://schemas.microsoft.com/office/drawing/2014/main" id="{B2FF7742-9138-8423-E7CB-395C7F43B22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128263" cy="869909"/>
          </a:xfrm>
          <a:prstGeom prst="rect">
            <a:avLst/>
          </a:prstGeom>
        </p:spPr>
      </p:pic>
    </p:spTree>
    <p:extLst>
      <p:ext uri="{BB962C8B-B14F-4D97-AF65-F5344CB8AC3E}">
        <p14:creationId xmlns:p14="http://schemas.microsoft.com/office/powerpoint/2010/main" val="2856746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5314"/>
            <a:ext cx="12192000" cy="677636"/>
          </a:xfrm>
          <a:solidFill>
            <a:schemeClr val="accent1">
              <a:lumMod val="75000"/>
            </a:schemeClr>
          </a:solidFill>
        </p:spPr>
        <p:txBody>
          <a:bodyPr>
            <a:noAutofit/>
          </a:bodyPr>
          <a:lstStyle/>
          <a:p>
            <a:r>
              <a:rPr lang="en-US" sz="4400" b="1" dirty="0">
                <a:solidFill>
                  <a:schemeClr val="bg1"/>
                </a:solidFill>
                <a:latin typeface="Times New Roman" panose="02020603050405020304" pitchFamily="18" charset="0"/>
                <a:cs typeface="Times New Roman" panose="02020603050405020304" pitchFamily="18" charset="0"/>
              </a:rPr>
              <a:t>Objective of the Research work</a:t>
            </a:r>
          </a:p>
        </p:txBody>
      </p:sp>
      <p:sp>
        <p:nvSpPr>
          <p:cNvPr id="3" name="Subtitle 2"/>
          <p:cNvSpPr>
            <a:spLocks noGrp="1"/>
          </p:cNvSpPr>
          <p:nvPr>
            <p:ph type="subTitle" idx="1"/>
          </p:nvPr>
        </p:nvSpPr>
        <p:spPr>
          <a:xfrm>
            <a:off x="212271" y="1283516"/>
            <a:ext cx="11919858" cy="5443854"/>
          </a:xfrm>
        </p:spPr>
        <p:txBody>
          <a:bodyPr>
            <a:normAutofit/>
          </a:bodyPr>
          <a:lstStyle/>
          <a:p>
            <a:pPr algn="l">
              <a:buFont typeface="Arial" panose="020B0604020202020204" pitchFamily="34" charset="0"/>
              <a:buChar char="•"/>
            </a:pPr>
            <a:r>
              <a:rPr lang="en-US" sz="3000" b="1" i="0" dirty="0">
                <a:solidFill>
                  <a:schemeClr val="bg2">
                    <a:lumMod val="25000"/>
                  </a:schemeClr>
                </a:solidFill>
                <a:effectLst/>
                <a:latin typeface="Times New Roman" panose="02020603050405020304" pitchFamily="18" charset="0"/>
                <a:cs typeface="Times New Roman" panose="02020603050405020304" pitchFamily="18" charset="0"/>
              </a:rPr>
              <a:t>Analyze Public Sentiment</a:t>
            </a:r>
            <a:endParaRPr lang="en-US" sz="3000" b="0" i="0" dirty="0">
              <a:solidFill>
                <a:schemeClr val="bg2">
                  <a:lumMod val="25000"/>
                </a:schemeClr>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3000" b="1" i="0" dirty="0">
                <a:solidFill>
                  <a:schemeClr val="bg2">
                    <a:lumMod val="25000"/>
                  </a:schemeClr>
                </a:solidFill>
                <a:effectLst/>
                <a:latin typeface="Times New Roman" panose="02020603050405020304" pitchFamily="18" charset="0"/>
                <a:cs typeface="Times New Roman" panose="02020603050405020304" pitchFamily="18" charset="0"/>
              </a:rPr>
              <a:t>Improve Sentiment Detection</a:t>
            </a:r>
            <a:endParaRPr lang="en-US" sz="3000" b="0" i="0" dirty="0">
              <a:solidFill>
                <a:schemeClr val="bg2">
                  <a:lumMod val="25000"/>
                </a:schemeClr>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3000" b="1" i="0" dirty="0">
                <a:solidFill>
                  <a:schemeClr val="bg2">
                    <a:lumMod val="25000"/>
                  </a:schemeClr>
                </a:solidFill>
                <a:effectLst/>
                <a:latin typeface="Times New Roman" panose="02020603050405020304" pitchFamily="18" charset="0"/>
                <a:cs typeface="Times New Roman" panose="02020603050405020304" pitchFamily="18" charset="0"/>
              </a:rPr>
              <a:t>Real-Time Monitoring</a:t>
            </a:r>
            <a:endParaRPr lang="en-US" sz="3000" b="0" i="0" dirty="0">
              <a:solidFill>
                <a:schemeClr val="bg2">
                  <a:lumMod val="25000"/>
                </a:schemeClr>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3000" b="1" i="0" dirty="0">
                <a:solidFill>
                  <a:schemeClr val="bg2">
                    <a:lumMod val="25000"/>
                  </a:schemeClr>
                </a:solidFill>
                <a:effectLst/>
                <a:latin typeface="Times New Roman" panose="02020603050405020304" pitchFamily="18" charset="0"/>
                <a:cs typeface="Times New Roman" panose="02020603050405020304" pitchFamily="18" charset="0"/>
              </a:rPr>
              <a:t>Multilingual Analysis</a:t>
            </a:r>
            <a:endParaRPr lang="en-US" sz="3000" b="0" i="0" dirty="0">
              <a:solidFill>
                <a:schemeClr val="bg2">
                  <a:lumMod val="25000"/>
                </a:schemeClr>
              </a:solidFill>
              <a:effectLst/>
              <a:latin typeface="Times New Roman" panose="02020603050405020304" pitchFamily="18" charset="0"/>
              <a:cs typeface="Times New Roman" panose="02020603050405020304" pitchFamily="18" charset="0"/>
            </a:endParaRPr>
          </a:p>
          <a:p>
            <a:pPr algn="l"/>
            <a:endParaRPr lang="en-US" sz="4400" dirty="0"/>
          </a:p>
          <a:p>
            <a:pPr algn="l"/>
            <a:endParaRPr lang="en-US" sz="4400" dirty="0"/>
          </a:p>
          <a:p>
            <a:pPr marL="571500" indent="-571500" algn="l">
              <a:buFont typeface="Arial" panose="020B0604020202020204" pitchFamily="34" charset="0"/>
              <a:buChar char="•"/>
            </a:pPr>
            <a:endParaRPr lang="en-US" sz="4400" dirty="0"/>
          </a:p>
        </p:txBody>
      </p:sp>
      <p:pic>
        <p:nvPicPr>
          <p:cNvPr id="5" name="Picture 4">
            <a:extLst>
              <a:ext uri="{FF2B5EF4-FFF2-40B4-BE49-F238E27FC236}">
                <a16:creationId xmlns:a16="http://schemas.microsoft.com/office/drawing/2014/main" id="{B2FF7742-9138-8423-E7CB-395C7F43B22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128263" cy="869909"/>
          </a:xfrm>
          <a:prstGeom prst="rect">
            <a:avLst/>
          </a:prstGeom>
        </p:spPr>
      </p:pic>
    </p:spTree>
    <p:extLst>
      <p:ext uri="{BB962C8B-B14F-4D97-AF65-F5344CB8AC3E}">
        <p14:creationId xmlns:p14="http://schemas.microsoft.com/office/powerpoint/2010/main" val="3079754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5314"/>
            <a:ext cx="12192000" cy="677636"/>
          </a:xfrm>
          <a:solidFill>
            <a:schemeClr val="accent1">
              <a:lumMod val="75000"/>
            </a:schemeClr>
          </a:solidFill>
        </p:spPr>
        <p:txBody>
          <a:bodyPr>
            <a:noAutofit/>
          </a:bodyPr>
          <a:lstStyle/>
          <a:p>
            <a:r>
              <a:rPr lang="en-US" sz="4400" b="1" dirty="0">
                <a:solidFill>
                  <a:schemeClr val="bg1"/>
                </a:solidFill>
                <a:latin typeface="Times New Roman" panose="02020603050405020304" pitchFamily="18" charset="0"/>
                <a:cs typeface="Times New Roman" panose="02020603050405020304" pitchFamily="18" charset="0"/>
              </a:rPr>
              <a:t>Methodology</a:t>
            </a:r>
          </a:p>
        </p:txBody>
      </p:sp>
      <p:sp>
        <p:nvSpPr>
          <p:cNvPr id="3" name="Subtitle 2"/>
          <p:cNvSpPr>
            <a:spLocks noGrp="1"/>
          </p:cNvSpPr>
          <p:nvPr>
            <p:ph type="subTitle" idx="1"/>
          </p:nvPr>
        </p:nvSpPr>
        <p:spPr>
          <a:xfrm>
            <a:off x="212271" y="1283516"/>
            <a:ext cx="11919858" cy="5443854"/>
          </a:xfrm>
        </p:spPr>
        <p:txBody>
          <a:bodyPr>
            <a:normAutofit/>
          </a:bodyPr>
          <a:lstStyle/>
          <a:p>
            <a:pPr algn="l">
              <a:buNone/>
            </a:pPr>
            <a:r>
              <a:rPr lang="en-US" sz="3000" b="1" dirty="0">
                <a:latin typeface="Times New Roman" panose="02020603050405020304" pitchFamily="18" charset="0"/>
                <a:cs typeface="Times New Roman" panose="02020603050405020304" pitchFamily="18" charset="0"/>
              </a:rPr>
              <a:t>1. Data Collection</a:t>
            </a:r>
          </a:p>
          <a:p>
            <a:pPr algn="l">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Collected tweets using Twitter API / </a:t>
            </a:r>
            <a:r>
              <a:rPr lang="en-US" sz="3000" dirty="0" err="1">
                <a:latin typeface="Times New Roman" panose="02020603050405020304" pitchFamily="18" charset="0"/>
                <a:cs typeface="Times New Roman" panose="02020603050405020304" pitchFamily="18" charset="0"/>
              </a:rPr>
              <a:t>Tweepy</a:t>
            </a:r>
            <a:r>
              <a:rPr lang="en-US" sz="3000" dirty="0">
                <a:latin typeface="Times New Roman" panose="02020603050405020304" pitchFamily="18" charset="0"/>
                <a:cs typeface="Times New Roman" panose="02020603050405020304" pitchFamily="18" charset="0"/>
              </a:rPr>
              <a:t> (or use datasets from Kaggle).</a:t>
            </a:r>
          </a:p>
          <a:p>
            <a:pPr algn="l">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Filtered by keywords, hashtags, or time range.</a:t>
            </a:r>
          </a:p>
          <a:p>
            <a:pPr algn="l">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Stored raw tweet data in JSON/CSV format.</a:t>
            </a:r>
          </a:p>
          <a:p>
            <a:pPr algn="l">
              <a:buNone/>
            </a:pPr>
            <a:r>
              <a:rPr lang="en-US" sz="3000" b="1" dirty="0">
                <a:latin typeface="Times New Roman" panose="02020603050405020304" pitchFamily="18" charset="0"/>
                <a:cs typeface="Times New Roman" panose="02020603050405020304" pitchFamily="18" charset="0"/>
              </a:rPr>
              <a:t>2. Data Preprocessing</a:t>
            </a:r>
          </a:p>
          <a:p>
            <a:pPr algn="l">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Removed URLs, mentions, hashtags, emojis, and special characters.</a:t>
            </a:r>
          </a:p>
          <a:p>
            <a:pPr algn="l">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Converted text to lowercase.</a:t>
            </a:r>
          </a:p>
          <a:p>
            <a:pPr algn="l">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Tokenization and </a:t>
            </a:r>
            <a:r>
              <a:rPr lang="en-US" sz="3000" dirty="0" err="1">
                <a:latin typeface="Times New Roman" panose="02020603050405020304" pitchFamily="18" charset="0"/>
                <a:cs typeface="Times New Roman" panose="02020603050405020304" pitchFamily="18" charset="0"/>
              </a:rPr>
              <a:t>stopword</a:t>
            </a:r>
            <a:r>
              <a:rPr lang="en-US" sz="3000" dirty="0">
                <a:latin typeface="Times New Roman" panose="02020603050405020304" pitchFamily="18" charset="0"/>
                <a:cs typeface="Times New Roman" panose="02020603050405020304" pitchFamily="18" charset="0"/>
              </a:rPr>
              <a:t> removal.</a:t>
            </a:r>
          </a:p>
          <a:p>
            <a:pPr algn="l">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Applied stemming or lemmatization.</a:t>
            </a:r>
          </a:p>
          <a:p>
            <a:pPr algn="l"/>
            <a:endParaRPr lang="en-US" sz="3000" dirty="0">
              <a:latin typeface="Times New Roman" panose="02020603050405020304" pitchFamily="18" charset="0"/>
              <a:cs typeface="Times New Roman" panose="02020603050405020304" pitchFamily="18" charset="0"/>
            </a:endParaRPr>
          </a:p>
          <a:p>
            <a:pPr algn="l"/>
            <a:endParaRPr lang="en-US" sz="4400" dirty="0"/>
          </a:p>
          <a:p>
            <a:pPr algn="l"/>
            <a:endParaRPr lang="en-US" sz="4400" dirty="0"/>
          </a:p>
          <a:p>
            <a:pPr marL="571500" indent="-571500" algn="l">
              <a:buFont typeface="Arial" panose="020B0604020202020204" pitchFamily="34" charset="0"/>
              <a:buChar char="•"/>
            </a:pPr>
            <a:endParaRPr lang="en-US" sz="4400" dirty="0"/>
          </a:p>
        </p:txBody>
      </p:sp>
      <p:pic>
        <p:nvPicPr>
          <p:cNvPr id="5" name="Picture 4">
            <a:extLst>
              <a:ext uri="{FF2B5EF4-FFF2-40B4-BE49-F238E27FC236}">
                <a16:creationId xmlns:a16="http://schemas.microsoft.com/office/drawing/2014/main" id="{B2FF7742-9138-8423-E7CB-395C7F43B22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128263" cy="869909"/>
          </a:xfrm>
          <a:prstGeom prst="rect">
            <a:avLst/>
          </a:prstGeom>
        </p:spPr>
      </p:pic>
    </p:spTree>
    <p:extLst>
      <p:ext uri="{BB962C8B-B14F-4D97-AF65-F5344CB8AC3E}">
        <p14:creationId xmlns:p14="http://schemas.microsoft.com/office/powerpoint/2010/main" val="34192054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3406</TotalTime>
  <Words>791</Words>
  <Application>Microsoft Office PowerPoint</Application>
  <PresentationFormat>Widescreen</PresentationFormat>
  <Paragraphs>105</Paragraphs>
  <Slides>15</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2" baseType="lpstr">
      <vt:lpstr>__Inter_d65c78</vt:lpstr>
      <vt:lpstr>Arial</vt:lpstr>
      <vt:lpstr>Calibri</vt:lpstr>
      <vt:lpstr>Calibri Light</vt:lpstr>
      <vt:lpstr>Times New Roman</vt:lpstr>
      <vt:lpstr>Office Theme</vt:lpstr>
      <vt:lpstr>Packager Shell Object</vt:lpstr>
      <vt:lpstr>Noida institute of Engineering &amp; Technology</vt:lpstr>
      <vt:lpstr>Presentation Outline</vt:lpstr>
      <vt:lpstr>Introduction</vt:lpstr>
      <vt:lpstr>Introduction</vt:lpstr>
      <vt:lpstr>Literature Review</vt:lpstr>
      <vt:lpstr>Research Gap</vt:lpstr>
      <vt:lpstr>Research Gap</vt:lpstr>
      <vt:lpstr>Objective of the Research work</vt:lpstr>
      <vt:lpstr>Methodology</vt:lpstr>
      <vt:lpstr>Methodology</vt:lpstr>
      <vt:lpstr>Result</vt:lpstr>
      <vt:lpstr>Result</vt:lpstr>
      <vt:lpstr>Conclusion</vt:lpstr>
      <vt:lpstr>References</vt:lpstr>
      <vt:lpstr>Noida institute of Engineering &amp; Technology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Noida institute of Engineering &amp; Technology</dc:title>
  <dc:creator>ARUN</dc:creator>
  <cp:lastModifiedBy>arun verma</cp:lastModifiedBy>
  <cp:revision>24</cp:revision>
  <dcterms:created xsi:type="dcterms:W3CDTF">2024-04-16T08:59:59Z</dcterms:created>
  <dcterms:modified xsi:type="dcterms:W3CDTF">2025-05-19T16:56:09Z</dcterms:modified>
</cp:coreProperties>
</file>