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60" r:id="rId6"/>
    <p:sldId id="262" r:id="rId7"/>
    <p:sldId id="263" r:id="rId8"/>
    <p:sldId id="264" r:id="rId9"/>
    <p:sldId id="265" r:id="rId10"/>
    <p:sldId id="273" r:id="rId11"/>
    <p:sldId id="266" r:id="rId12"/>
    <p:sldId id="274" r:id="rId13"/>
    <p:sldId id="267"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1" d="100"/>
          <a:sy n="71"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2698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0594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5914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85931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152730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13618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9852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30227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19-05-2025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2662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447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7004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19-05-2025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extLst>
      <p:ext uri="{BB962C8B-B14F-4D97-AF65-F5344CB8AC3E}">
        <p14:creationId xmlns:p14="http://schemas.microsoft.com/office/powerpoint/2010/main" val="374444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4F4599B-458C-4072-B3D3-06857680332D}"/>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61131B16-705F-4F6A-8977-EAD6F7DD2AFC}"/>
              </a:ext>
            </a:extLst>
          </p:cNvPr>
          <p:cNvSpPr>
            <a:spLocks noGrp="1"/>
          </p:cNvSpPr>
          <p:nvPr>
            <p:ph type="subTitle" idx="1"/>
          </p:nvPr>
        </p:nvSpPr>
        <p:spPr>
          <a:xfrm>
            <a:off x="212271" y="906235"/>
            <a:ext cx="11919858" cy="5821135"/>
          </a:xfrm>
        </p:spPr>
        <p:txBody>
          <a:bodyPr>
            <a:normAutofit fontScale="775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CSE (AI)</a:t>
            </a:r>
          </a:p>
          <a:p>
            <a:pPr>
              <a:lnSpc>
                <a:spcPct val="120000"/>
              </a:lnSpc>
            </a:pPr>
            <a:r>
              <a:rPr lang="en-US" dirty="0">
                <a:latin typeface="Times New Roman" panose="02020603050405020304" pitchFamily="18" charset="0"/>
                <a:cs typeface="Times New Roman" panose="02020603050405020304" pitchFamily="18" charset="0"/>
              </a:rPr>
              <a:t>Session (2024-25)</a:t>
            </a:r>
          </a:p>
          <a:p>
            <a:endParaRPr lang="en-US" dirty="0"/>
          </a:p>
          <a:p>
            <a:r>
              <a:rPr lang="en-US" sz="3200" dirty="0">
                <a:latin typeface="Times New Roman" panose="02020603050405020304" pitchFamily="18" charset="0"/>
                <a:cs typeface="Times New Roman" panose="02020603050405020304" pitchFamily="18" charset="0"/>
              </a:rPr>
              <a:t> Mini Project (ACSE0659) Presentation on</a:t>
            </a:r>
          </a:p>
          <a:p>
            <a:r>
              <a:rPr lang="en-US" sz="2800" b="1" dirty="0">
                <a:solidFill>
                  <a:srgbClr val="FF0000"/>
                </a:solidFill>
                <a:latin typeface="Times New Roman" panose="02020603050405020304" pitchFamily="18" charset="0"/>
                <a:cs typeface="Times New Roman" panose="02020603050405020304" pitchFamily="18" charset="0"/>
              </a:rPr>
              <a:t>“TWITTER SENTIMENTAL ANALYSIS”</a:t>
            </a:r>
          </a:p>
          <a:p>
            <a:endParaRPr lang="en-US" sz="2800" b="1" dirty="0">
              <a:solidFill>
                <a:srgbClr val="FF0000"/>
              </a:solidFill>
              <a:latin typeface="Times New Roman" panose="02020603050405020304" pitchFamily="18" charset="0"/>
              <a:cs typeface="Times New Roman" panose="02020603050405020304" pitchFamily="18" charset="0"/>
            </a:endParaRPr>
          </a:p>
          <a:p>
            <a:pPr algn="l"/>
            <a:r>
              <a:rPr lang="en-US" b="1" dirty="0">
                <a:solidFill>
                  <a:srgbClr val="FF0000"/>
                </a:solidFill>
              </a:rPr>
              <a:t>Submitted To:                                                                                                                                              Submitted By:</a:t>
            </a:r>
          </a:p>
          <a:p>
            <a:pPr algn="l"/>
            <a:r>
              <a:rPr lang="en-US" dirty="0"/>
              <a:t>Dr. Garima Jain                                                                                                                           Ruchi Yadav(2201331520148)</a:t>
            </a:r>
          </a:p>
          <a:p>
            <a:pPr algn="l"/>
            <a:r>
              <a:rPr lang="en-US" dirty="0"/>
              <a:t>                                                                                                                                                       Priyadarshini(2201331520134) </a:t>
            </a:r>
          </a:p>
          <a:p>
            <a:pPr algn="l"/>
            <a:r>
              <a:rPr lang="en-US" dirty="0"/>
              <a:t>                                                                                                                                                      Sugandh Sharma(2201331520227)</a:t>
            </a:r>
          </a:p>
          <a:p>
            <a:pPr algn="l"/>
            <a:r>
              <a:rPr lang="en-US"/>
              <a:t>                                                                                                                                                          </a:t>
            </a:r>
            <a:r>
              <a:rPr lang="en-US" dirty="0"/>
              <a:t>Shreya Yadav(2201331520172)                                    	</a:t>
            </a:r>
          </a:p>
          <a:p>
            <a:pPr algn="l"/>
            <a:r>
              <a:rPr lang="en-US" dirty="0"/>
              <a:t>							        </a:t>
            </a:r>
          </a:p>
          <a:p>
            <a:pPr algn="l"/>
            <a:endParaRPr lang="en-US" dirty="0"/>
          </a:p>
        </p:txBody>
      </p:sp>
      <p:pic>
        <p:nvPicPr>
          <p:cNvPr id="11" name="Picture 10">
            <a:extLst>
              <a:ext uri="{FF2B5EF4-FFF2-40B4-BE49-F238E27FC236}">
                <a16:creationId xmlns:a16="http://schemas.microsoft.com/office/drawing/2014/main" id="{CBFB3913-93BC-45FA-B349-E356653A2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extLst>
      <p:ext uri="{BB962C8B-B14F-4D97-AF65-F5344CB8AC3E}">
        <p14:creationId xmlns:p14="http://schemas.microsoft.com/office/powerpoint/2010/main" val="30207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B6E2B-D881-9A47-08D4-680465593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11352-8C77-D854-B8BF-26389DF7ECD5}"/>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5D2928CC-2B72-5F51-B647-C4860CA02C96}"/>
              </a:ext>
            </a:extLst>
          </p:cNvPr>
          <p:cNvSpPr>
            <a:spLocks noGrp="1"/>
          </p:cNvSpPr>
          <p:nvPr>
            <p:ph type="subTitle" idx="1"/>
          </p:nvPr>
        </p:nvSpPr>
        <p:spPr>
          <a:xfrm>
            <a:off x="212271" y="1045029"/>
            <a:ext cx="11919858" cy="5682341"/>
          </a:xfrm>
        </p:spPr>
        <p:txBody>
          <a:bodyPr>
            <a:normAutofit/>
          </a:bodyPr>
          <a:lstStyle/>
          <a:p>
            <a:pPr algn="l">
              <a:buNone/>
            </a:pPr>
            <a:r>
              <a:rPr lang="en-US" sz="3000" b="1" dirty="0">
                <a:latin typeface="Times New Roman" panose="02020603050405020304" pitchFamily="18" charset="0"/>
                <a:cs typeface="Times New Roman" panose="02020603050405020304" pitchFamily="18" charset="0"/>
              </a:rPr>
              <a:t>3. Libraries and Model Loading:</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a:t>
            </a:r>
            <a:r>
              <a:rPr lang="en-US" sz="3000" dirty="0" err="1">
                <a:latin typeface="Times New Roman" panose="02020603050405020304" pitchFamily="18" charset="0"/>
                <a:cs typeface="Times New Roman" panose="02020603050405020304" pitchFamily="18" charset="0"/>
              </a:rPr>
              <a:t>Streamlit</a:t>
            </a:r>
            <a:r>
              <a:rPr lang="en-US" sz="3000" dirty="0">
                <a:latin typeface="Times New Roman" panose="02020603050405020304" pitchFamily="18" charset="0"/>
                <a:cs typeface="Times New Roman" panose="02020603050405020304" pitchFamily="18" charset="0"/>
              </a:rPr>
              <a:t> for creating a web interface.</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pickle to load the pre-trained ML model</a:t>
            </a:r>
          </a:p>
          <a:p>
            <a:pPr algn="l"/>
            <a:r>
              <a:rPr lang="en-US" sz="3000" b="1" dirty="0">
                <a:latin typeface="Times New Roman" panose="02020603050405020304" pitchFamily="18" charset="0"/>
                <a:cs typeface="Times New Roman" panose="02020603050405020304" pitchFamily="18" charset="0"/>
              </a:rPr>
              <a:t>4. Sentiment Prediction:</a:t>
            </a:r>
            <a:endParaRPr lang="en-US" sz="3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TF-IDF vectorizer to convert text into numerical data.</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the ML model to predict sentiment:</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Returns "Positive" if the model predicts 1.</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Returns "Negative" if the model predicts 0.</a:t>
            </a:r>
          </a:p>
          <a:p>
            <a:pPr algn="l"/>
            <a:r>
              <a:rPr lang="en-US" sz="3000" b="1" dirty="0">
                <a:latin typeface="Times New Roman" panose="02020603050405020304" pitchFamily="18" charset="0"/>
                <a:cs typeface="Times New Roman" panose="02020603050405020304" pitchFamily="18" charset="0"/>
              </a:rPr>
              <a:t>5. Fetching Tweets:</a:t>
            </a:r>
          </a:p>
          <a:p>
            <a:pPr marL="457200" indent="-457200"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Uses </a:t>
            </a:r>
            <a:r>
              <a:rPr lang="en-US" sz="3000" dirty="0" err="1">
                <a:latin typeface="Times New Roman" panose="02020603050405020304" pitchFamily="18" charset="0"/>
                <a:cs typeface="Times New Roman" panose="02020603050405020304" pitchFamily="18" charset="0"/>
              </a:rPr>
              <a:t>Nitter</a:t>
            </a:r>
            <a:r>
              <a:rPr lang="en-US" sz="3000" dirty="0">
                <a:latin typeface="Times New Roman" panose="02020603050405020304" pitchFamily="18" charset="0"/>
                <a:cs typeface="Times New Roman" panose="02020603050405020304" pitchFamily="18" charset="0"/>
              </a:rPr>
              <a:t> to fetch tweets from Twitter without needing an API.</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5B4A4562-4B48-AA1A-C7DD-FB5AB0B7ED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473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6" name="Picture 5">
            <a:extLst>
              <a:ext uri="{FF2B5EF4-FFF2-40B4-BE49-F238E27FC236}">
                <a16:creationId xmlns:a16="http://schemas.microsoft.com/office/drawing/2014/main" id="{8A7383CC-C7DC-655A-7591-4E34DE19D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607" y="1170684"/>
            <a:ext cx="9582539" cy="4903697"/>
          </a:xfrm>
          <a:prstGeom prst="rect">
            <a:avLst/>
          </a:prstGeom>
        </p:spPr>
      </p:pic>
    </p:spTree>
    <p:extLst>
      <p:ext uri="{BB962C8B-B14F-4D97-AF65-F5344CB8AC3E}">
        <p14:creationId xmlns:p14="http://schemas.microsoft.com/office/powerpoint/2010/main" val="394898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67679-CE50-F099-4D5E-0D0B0D64E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33CE8-C08E-7A96-E800-D2266D912B97}"/>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88610485-8963-2E00-0291-00865B262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6" name="Picture 5">
            <a:extLst>
              <a:ext uri="{FF2B5EF4-FFF2-40B4-BE49-F238E27FC236}">
                <a16:creationId xmlns:a16="http://schemas.microsoft.com/office/drawing/2014/main" id="{F324283A-D7F5-F561-E999-38188C018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45" y="1184989"/>
            <a:ext cx="9255967" cy="5066522"/>
          </a:xfrm>
          <a:prstGeom prst="rect">
            <a:avLst/>
          </a:prstGeom>
        </p:spPr>
      </p:pic>
    </p:spTree>
    <p:extLst>
      <p:ext uri="{BB962C8B-B14F-4D97-AF65-F5344CB8AC3E}">
        <p14:creationId xmlns:p14="http://schemas.microsoft.com/office/powerpoint/2010/main" val="334281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12271" y="1283516"/>
            <a:ext cx="11919858" cy="5443854"/>
          </a:xfrm>
        </p:spPr>
        <p:txBody>
          <a:bodyPr>
            <a:normAutofit/>
          </a:bodyPr>
          <a:lstStyle/>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The sentiment analysis revealed that </a:t>
            </a:r>
            <a:r>
              <a:rPr lang="en-US" altLang="en-US" sz="3000" b="1" dirty="0">
                <a:latin typeface="Times New Roman" panose="02020603050405020304" pitchFamily="18" charset="0"/>
                <a:cs typeface="Times New Roman" panose="02020603050405020304" pitchFamily="18" charset="0"/>
              </a:rPr>
              <a:t>most tweets were positive</a:t>
            </a:r>
            <a:r>
              <a:rPr lang="en-US" altLang="en-US" sz="3000" dirty="0">
                <a:latin typeface="Times New Roman" panose="02020603050405020304" pitchFamily="18" charset="0"/>
                <a:cs typeface="Times New Roman" panose="02020603050405020304" pitchFamily="18" charset="0"/>
              </a:rPr>
              <a:t>, indicating an overall favorable public perception.</a:t>
            </a:r>
          </a:p>
          <a:p>
            <a:pPr lvl="0" algn="l" eaLnBrk="0" fontAlgn="base" hangingPunct="0">
              <a:lnSpc>
                <a:spcPct val="100000"/>
              </a:lnSpc>
              <a:spcBef>
                <a:spcPct val="0"/>
              </a:spcBef>
              <a:spcAft>
                <a:spcPct val="0"/>
              </a:spcAft>
              <a:buFontTx/>
              <a:buChar char="•"/>
            </a:pPr>
            <a:r>
              <a:rPr lang="en-US" altLang="en-US" sz="3000" b="1" dirty="0">
                <a:latin typeface="Times New Roman" panose="02020603050405020304" pitchFamily="18" charset="0"/>
                <a:cs typeface="Times New Roman" panose="02020603050405020304" pitchFamily="18" charset="0"/>
              </a:rPr>
              <a:t>Negative sentiments</a:t>
            </a:r>
            <a:r>
              <a:rPr lang="en-US" altLang="en-US" sz="3000" dirty="0">
                <a:latin typeface="Times New Roman" panose="02020603050405020304" pitchFamily="18" charset="0"/>
                <a:cs typeface="Times New Roman" panose="02020603050405020304" pitchFamily="18" charset="0"/>
              </a:rPr>
              <a:t> were typically triggered by specific events or announcements.</a:t>
            </a:r>
          </a:p>
          <a:p>
            <a:pPr lvl="0" algn="l" eaLnBrk="0" fontAlgn="base" hangingPunct="0">
              <a:lnSpc>
                <a:spcPct val="100000"/>
              </a:lnSpc>
              <a:spcBef>
                <a:spcPct val="0"/>
              </a:spcBef>
              <a:spcAft>
                <a:spcPct val="0"/>
              </a:spcAft>
              <a:buFontTx/>
              <a:buChar char="•"/>
            </a:pPr>
            <a:r>
              <a:rPr lang="en-US" altLang="en-US" sz="3000" b="1" dirty="0">
                <a:latin typeface="Times New Roman" panose="02020603050405020304" pitchFamily="18" charset="0"/>
                <a:cs typeface="Times New Roman" panose="02020603050405020304" pitchFamily="18" charset="0"/>
              </a:rPr>
              <a:t>Neutral tweets</a:t>
            </a:r>
            <a:r>
              <a:rPr lang="en-US" altLang="en-US" sz="3000" dirty="0">
                <a:latin typeface="Times New Roman" panose="02020603050405020304" pitchFamily="18" charset="0"/>
                <a:cs typeface="Times New Roman" panose="02020603050405020304" pitchFamily="18" charset="0"/>
              </a:rPr>
              <a:t> made up a significant portion, reflecting informational or objective content.</a:t>
            </a:r>
          </a:p>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The analysis demonstrates how Twitter data can be a powerful tool for </a:t>
            </a:r>
            <a:r>
              <a:rPr lang="en-US" altLang="en-US" sz="3000" b="1" dirty="0">
                <a:latin typeface="Times New Roman" panose="02020603050405020304" pitchFamily="18" charset="0"/>
                <a:cs typeface="Times New Roman" panose="02020603050405020304" pitchFamily="18" charset="0"/>
              </a:rPr>
              <a:t>real-time public opinion tracking</a:t>
            </a:r>
            <a:r>
              <a:rPr lang="en-US" altLang="en-US" sz="3000" dirty="0">
                <a:latin typeface="Times New Roman" panose="02020603050405020304" pitchFamily="18" charset="0"/>
                <a:cs typeface="Times New Roman" panose="02020603050405020304" pitchFamily="18" charset="0"/>
              </a:rPr>
              <a:t>.</a:t>
            </a:r>
          </a:p>
          <a:p>
            <a:pPr lvl="0" algn="l" eaLnBrk="0" fontAlgn="base" hangingPunct="0">
              <a:lnSpc>
                <a:spcPct val="100000"/>
              </a:lnSpc>
              <a:spcBef>
                <a:spcPct val="0"/>
              </a:spcBef>
              <a:spcAft>
                <a:spcPct val="0"/>
              </a:spcAft>
              <a:buFontTx/>
              <a:buChar char="•"/>
            </a:pPr>
            <a:r>
              <a:rPr lang="en-US" altLang="en-US" sz="3000" dirty="0">
                <a:latin typeface="Times New Roman" panose="02020603050405020304" pitchFamily="18" charset="0"/>
                <a:cs typeface="Times New Roman" panose="02020603050405020304" pitchFamily="18" charset="0"/>
              </a:rPr>
              <a:t>Future work can focus on </a:t>
            </a:r>
            <a:r>
              <a:rPr lang="en-US" altLang="en-US" sz="3000" b="1" dirty="0">
                <a:latin typeface="Times New Roman" panose="02020603050405020304" pitchFamily="18" charset="0"/>
                <a:cs typeface="Times New Roman" panose="02020603050405020304" pitchFamily="18" charset="0"/>
              </a:rPr>
              <a:t>topic modeling</a:t>
            </a:r>
            <a:r>
              <a:rPr lang="en-US" altLang="en-US" sz="3000" dirty="0">
                <a:latin typeface="Times New Roman" panose="02020603050405020304" pitchFamily="18" charset="0"/>
                <a:cs typeface="Times New Roman" panose="02020603050405020304" pitchFamily="18" charset="0"/>
              </a:rPr>
              <a:t> or </a:t>
            </a:r>
            <a:r>
              <a:rPr lang="en-US" altLang="en-US" sz="3000" b="1" dirty="0">
                <a:latin typeface="Times New Roman" panose="02020603050405020304" pitchFamily="18" charset="0"/>
                <a:cs typeface="Times New Roman" panose="02020603050405020304" pitchFamily="18" charset="0"/>
              </a:rPr>
              <a:t>deep learning</a:t>
            </a:r>
            <a:r>
              <a:rPr lang="en-US" altLang="en-US" sz="3000" dirty="0">
                <a:latin typeface="Times New Roman" panose="02020603050405020304" pitchFamily="18" charset="0"/>
                <a:cs typeface="Times New Roman" panose="02020603050405020304" pitchFamily="18" charset="0"/>
              </a:rPr>
              <a:t> approaches for improved sentiment accuracy.</a:t>
            </a:r>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5552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rmAutofit fontScale="47500" lnSpcReduction="20000"/>
          </a:bodyPr>
          <a:lstStyle/>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Pak, A. &amp; </a:t>
            </a:r>
            <a:r>
              <a:rPr lang="en-US" altLang="en-US" sz="5500" b="1" dirty="0" err="1">
                <a:latin typeface="Times New Roman" panose="02020603050405020304" pitchFamily="18" charset="0"/>
                <a:cs typeface="Times New Roman" panose="02020603050405020304" pitchFamily="18" charset="0"/>
              </a:rPr>
              <a:t>Paroubek</a:t>
            </a:r>
            <a:r>
              <a:rPr lang="en-US" altLang="en-US" sz="5500" b="1" dirty="0">
                <a:latin typeface="Times New Roman" panose="02020603050405020304" pitchFamily="18" charset="0"/>
                <a:cs typeface="Times New Roman" panose="02020603050405020304" pitchFamily="18" charset="0"/>
              </a:rPr>
              <a:t>, P. (2010)</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as a Corpus for Sentiment Analysis and Opinion Mining"</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Introduced a method for building sentiment classifiers using Twitter data.</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Go, A., Bhayani, R., &amp; Huang, L. (2009)</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Sentiment Classification using Distant Supervision"</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Pioneered the use of emoticons to label sentiment in tweets for supervised learning.</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Agarwal, A., Xie, B., </a:t>
            </a:r>
            <a:r>
              <a:rPr lang="en-US" altLang="en-US" sz="5500" b="1" dirty="0" err="1">
                <a:latin typeface="Times New Roman" panose="02020603050405020304" pitchFamily="18" charset="0"/>
                <a:cs typeface="Times New Roman" panose="02020603050405020304" pitchFamily="18" charset="0"/>
              </a:rPr>
              <a:t>Vovsha</a:t>
            </a:r>
            <a:r>
              <a:rPr lang="en-US" altLang="en-US" sz="5500" b="1" dirty="0">
                <a:latin typeface="Times New Roman" panose="02020603050405020304" pitchFamily="18" charset="0"/>
                <a:cs typeface="Times New Roman" panose="02020603050405020304" pitchFamily="18" charset="0"/>
              </a:rPr>
              <a:t>, I., Rambow, O., &amp; </a:t>
            </a:r>
            <a:r>
              <a:rPr lang="en-US" altLang="en-US" sz="5500" b="1" dirty="0" err="1">
                <a:latin typeface="Times New Roman" panose="02020603050405020304" pitchFamily="18" charset="0"/>
                <a:cs typeface="Times New Roman" panose="02020603050405020304" pitchFamily="18" charset="0"/>
              </a:rPr>
              <a:t>Passonneau</a:t>
            </a:r>
            <a:r>
              <a:rPr lang="en-US" altLang="en-US" sz="5500" b="1" dirty="0">
                <a:latin typeface="Times New Roman" panose="02020603050405020304" pitchFamily="18" charset="0"/>
                <a:cs typeface="Times New Roman" panose="02020603050405020304" pitchFamily="18" charset="0"/>
              </a:rPr>
              <a:t>, R. (2011)</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"Sentiment Analysis of Twitter Data"</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Proposed a tree kernel-based approach for sentiment classification.</a:t>
            </a:r>
          </a:p>
          <a:p>
            <a:pPr lvl="0" algn="l" eaLnBrk="0" fontAlgn="base" hangingPunct="0">
              <a:lnSpc>
                <a:spcPct val="100000"/>
              </a:lnSpc>
              <a:spcBef>
                <a:spcPct val="0"/>
              </a:spcBef>
              <a:spcAft>
                <a:spcPct val="0"/>
              </a:spcAft>
              <a:buFontTx/>
              <a:buChar char="•"/>
            </a:pPr>
            <a:r>
              <a:rPr lang="en-US" altLang="en-US" sz="5500" b="1" dirty="0" err="1">
                <a:latin typeface="Times New Roman" panose="02020603050405020304" pitchFamily="18" charset="0"/>
                <a:cs typeface="Times New Roman" panose="02020603050405020304" pitchFamily="18" charset="0"/>
              </a:rPr>
              <a:t>Kouloumpis</a:t>
            </a:r>
            <a:r>
              <a:rPr lang="en-US" altLang="en-US" sz="5500" b="1" dirty="0">
                <a:latin typeface="Times New Roman" panose="02020603050405020304" pitchFamily="18" charset="0"/>
                <a:cs typeface="Times New Roman" panose="02020603050405020304" pitchFamily="18" charset="0"/>
              </a:rPr>
              <a:t>, E., Wilson, T., &amp; Moore, J. (2011)</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"Twitter Sentiment Analysis: The Good the Bad and the OMG!"</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Compared sentiment classification using linguistic features and hashtags.</a:t>
            </a:r>
          </a:p>
          <a:p>
            <a:pPr lvl="0" algn="l" eaLnBrk="0" fontAlgn="base" hangingPunct="0">
              <a:lnSpc>
                <a:spcPct val="100000"/>
              </a:lnSpc>
              <a:spcBef>
                <a:spcPct val="0"/>
              </a:spcBef>
              <a:spcAft>
                <a:spcPct val="0"/>
              </a:spcAft>
              <a:buFontTx/>
              <a:buChar char="•"/>
            </a:pPr>
            <a:r>
              <a:rPr lang="en-US" altLang="en-US" sz="5500" b="1" dirty="0">
                <a:latin typeface="Times New Roman" panose="02020603050405020304" pitchFamily="18" charset="0"/>
                <a:cs typeface="Times New Roman" panose="02020603050405020304" pitchFamily="18" charset="0"/>
              </a:rPr>
              <a:t>Rosenthal, S. et al. (2017)</a:t>
            </a:r>
            <a:br>
              <a:rPr lang="en-US" altLang="en-US" sz="5500" dirty="0">
                <a:latin typeface="Times New Roman" panose="02020603050405020304" pitchFamily="18" charset="0"/>
                <a:cs typeface="Times New Roman" panose="02020603050405020304" pitchFamily="18" charset="0"/>
              </a:rPr>
            </a:br>
            <a:r>
              <a:rPr lang="en-US" altLang="en-US" sz="5500" i="1" dirty="0">
                <a:latin typeface="Times New Roman" panose="02020603050405020304" pitchFamily="18" charset="0"/>
                <a:cs typeface="Times New Roman" panose="02020603050405020304" pitchFamily="18" charset="0"/>
              </a:rPr>
              <a:t>"SemEval-2017 Task 4: Sentiment Analysis in Twitter"</a:t>
            </a:r>
            <a:br>
              <a:rPr lang="en-US" altLang="en-US" sz="5500" dirty="0">
                <a:latin typeface="Times New Roman" panose="02020603050405020304" pitchFamily="18" charset="0"/>
                <a:cs typeface="Times New Roman" panose="02020603050405020304" pitchFamily="18" charset="0"/>
              </a:rPr>
            </a:br>
            <a:r>
              <a:rPr lang="en-US" altLang="en-US" sz="5500" dirty="0">
                <a:latin typeface="Times New Roman" panose="02020603050405020304" pitchFamily="18" charset="0"/>
                <a:cs typeface="Times New Roman" panose="02020603050405020304" pitchFamily="18" charset="0"/>
              </a:rPr>
              <a:t>– Overview of benchmark task for evaluating sentiment analysis systems.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97759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r>
              <a:rPr lang="en-US" sz="8800" b="1" dirty="0"/>
              <a:t>Thank you</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0707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Gap</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overcome Research Gap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of the Research work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List of Publication</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010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5923160"/>
          </a:xfrm>
          <a:prstGeom prst="rect">
            <a:avLst/>
          </a:prstGeom>
        </p:spPr>
        <p:txBody>
          <a:bodyPr wrap="square">
            <a:spAutoFit/>
          </a:bodyPr>
          <a:lstStyle/>
          <a:p>
            <a:pPr algn="l">
              <a:buNone/>
            </a:pPr>
            <a:r>
              <a:rPr lang="en-US" sz="3200" b="0" i="0" dirty="0">
                <a:solidFill>
                  <a:srgbClr val="374151"/>
                </a:solidFill>
                <a:effectLst/>
                <a:latin typeface="__Inter_d65c78"/>
              </a:rPr>
              <a:t>In today's digital age, social media platforms like Twitter have become powerful tools for communication and expression. With millions of tweets generated every day, Twitter serves as a rich source of </a:t>
            </a:r>
            <a:r>
              <a:rPr lang="en-US" sz="3000" b="0" i="0" dirty="0">
                <a:solidFill>
                  <a:srgbClr val="374151"/>
                </a:solidFill>
                <a:effectLst/>
                <a:latin typeface="__Inter_d65c78"/>
              </a:rPr>
              <a:t>public</a:t>
            </a:r>
            <a:r>
              <a:rPr lang="en-US" sz="3200" b="0" i="0" dirty="0">
                <a:solidFill>
                  <a:srgbClr val="374151"/>
                </a:solidFill>
                <a:effectLst/>
                <a:latin typeface="__Inter_d65c78"/>
              </a:rPr>
              <a:t> opinion on various topics, from politics to entertainment.</a:t>
            </a:r>
          </a:p>
          <a:p>
            <a:pPr algn="l">
              <a:buNone/>
            </a:pPr>
            <a:endParaRPr lang="en-US" sz="3200" b="0" i="0" dirty="0">
              <a:solidFill>
                <a:srgbClr val="374151"/>
              </a:solidFill>
              <a:effectLst/>
              <a:latin typeface="__Inter_d65c78"/>
            </a:endParaRPr>
          </a:p>
          <a:p>
            <a:pPr algn="l"/>
            <a:r>
              <a:rPr lang="en-US" sz="3200" b="1" i="0" dirty="0">
                <a:solidFill>
                  <a:srgbClr val="111827"/>
                </a:solidFill>
                <a:effectLst/>
                <a:latin typeface="__Inter_d65c78"/>
              </a:rPr>
              <a:t>What is Sentiment Analysis?</a:t>
            </a:r>
            <a:r>
              <a:rPr lang="en-US" sz="3200" b="0" i="0" dirty="0">
                <a:solidFill>
                  <a:srgbClr val="374151"/>
                </a:solidFill>
                <a:effectLst/>
                <a:latin typeface="__Inter_d65c78"/>
              </a:rPr>
              <a:t> Sentiment analysis, also known as opinion mining, is the computational study of opinions, sentiments, and emotions expressed in text. By analyzing tweets, we can gain insights into how people feel about specific subjects, brands, or events.</a:t>
            </a:r>
          </a:p>
          <a:p>
            <a:pPr lvl="1" algn="just">
              <a:lnSpc>
                <a:spcPct val="150000"/>
              </a:lnSpc>
            </a:pPr>
            <a:r>
              <a:rPr lang="en-US" sz="2000" dirty="0">
                <a:latin typeface="+mj-lt"/>
              </a:rPr>
              <a:t>.</a:t>
            </a:r>
          </a:p>
        </p:txBody>
      </p:sp>
    </p:spTree>
    <p:extLst>
      <p:ext uri="{BB962C8B-B14F-4D97-AF65-F5344CB8AC3E}">
        <p14:creationId xmlns:p14="http://schemas.microsoft.com/office/powerpoint/2010/main" val="323673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3471848"/>
          </a:xfrm>
          <a:prstGeom prst="rect">
            <a:avLst/>
          </a:prstGeom>
        </p:spPr>
        <p:txBody>
          <a:bodyPr wrap="square">
            <a:spAutoFit/>
          </a:bodyPr>
          <a:lstStyle/>
          <a:p>
            <a:pPr algn="l">
              <a:lnSpc>
                <a:spcPct val="150000"/>
              </a:lnSpc>
              <a:buNone/>
            </a:pPr>
            <a:r>
              <a:rPr lang="en-US" sz="3000" b="1" i="0" dirty="0">
                <a:solidFill>
                  <a:srgbClr val="111827"/>
                </a:solidFill>
                <a:effectLst/>
                <a:latin typeface="Times New Roman" panose="02020603050405020304" pitchFamily="18" charset="0"/>
                <a:cs typeface="Times New Roman" panose="02020603050405020304" pitchFamily="18" charset="0"/>
              </a:rPr>
              <a:t>What We Will Cover:</a:t>
            </a:r>
            <a:endParaRPr lang="en-US" sz="30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How we analyze tweets to understand feelings.</a:t>
            </a: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The tools we use to collect and study the data.</a:t>
            </a:r>
          </a:p>
          <a:p>
            <a:pPr algn="l">
              <a:lnSpc>
                <a:spcPct val="150000"/>
              </a:lnSpc>
              <a:buFont typeface="+mj-lt"/>
              <a:buAutoNum type="arabicPeriod"/>
            </a:pPr>
            <a:r>
              <a:rPr lang="en-US" sz="3000" b="0" i="0" dirty="0">
                <a:solidFill>
                  <a:srgbClr val="374151"/>
                </a:solidFill>
                <a:effectLst/>
                <a:latin typeface="Times New Roman" panose="02020603050405020304" pitchFamily="18" charset="0"/>
                <a:cs typeface="Times New Roman" panose="02020603050405020304" pitchFamily="18" charset="0"/>
              </a:rPr>
              <a:t>Real-life examples of how sentiment analysis helps businesses and organizations.</a:t>
            </a:r>
          </a:p>
        </p:txBody>
      </p:sp>
    </p:spTree>
    <p:extLst>
      <p:ext uri="{BB962C8B-B14F-4D97-AF65-F5344CB8AC3E}">
        <p14:creationId xmlns:p14="http://schemas.microsoft.com/office/powerpoint/2010/main" val="141406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17" name="Rectangle 13">
            <a:extLst>
              <a:ext uri="{FF2B5EF4-FFF2-40B4-BE49-F238E27FC236}">
                <a16:creationId xmlns:a16="http://schemas.microsoft.com/office/drawing/2014/main" id="{76D87287-EB9D-595E-02CA-6AF9E4E43B09}"/>
              </a:ext>
            </a:extLst>
          </p:cNvPr>
          <p:cNvSpPr>
            <a:spLocks noChangeArrowheads="1"/>
          </p:cNvSpPr>
          <p:nvPr/>
        </p:nvSpPr>
        <p:spPr bwMode="auto">
          <a:xfrm>
            <a:off x="0" y="-619249"/>
            <a:ext cx="65" cy="1238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0" rIns="0" bIns="4761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35EF7480-2C49-8867-B387-93E5925FA928}"/>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C379FD3D-0727-2226-6C3C-2703A948A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019" y="923575"/>
            <a:ext cx="9211961" cy="5385785"/>
          </a:xfrm>
          <a:prstGeom prst="rect">
            <a:avLst/>
          </a:prstGeom>
        </p:spPr>
      </p:pic>
    </p:spTree>
    <p:extLst>
      <p:ext uri="{BB962C8B-B14F-4D97-AF65-F5344CB8AC3E}">
        <p14:creationId xmlns:p14="http://schemas.microsoft.com/office/powerpoint/2010/main" val="308654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212271" y="1283516"/>
            <a:ext cx="11919858" cy="5443854"/>
          </a:xfrm>
        </p:spPr>
        <p:txBody>
          <a:bodyPr>
            <a:normAutofit fontScale="25000" lnSpcReduction="20000"/>
          </a:bodyPr>
          <a:lstStyle/>
          <a:p>
            <a:pPr algn="l"/>
            <a:r>
              <a:rPr lang="en-US" sz="14400" b="1" i="0" dirty="0">
                <a:solidFill>
                  <a:srgbClr val="111827"/>
                </a:solidFill>
                <a:effectLst/>
                <a:latin typeface="Times New Roman" panose="02020603050405020304" pitchFamily="18" charset="0"/>
                <a:cs typeface="Times New Roman" panose="02020603050405020304" pitchFamily="18" charset="0"/>
              </a:rPr>
              <a:t>Research Gap in Twitter Sentiment Analysis</a:t>
            </a:r>
          </a:p>
          <a:p>
            <a:pPr algn="l">
              <a:lnSpc>
                <a:spcPct val="120000"/>
              </a:lnSpc>
            </a:pPr>
            <a:endParaRPr lang="en-US" sz="3900" b="1" i="0" dirty="0">
              <a:solidFill>
                <a:srgbClr val="111827"/>
              </a:solidFill>
              <a:effectLst/>
              <a:latin typeface="Times New Roman" panose="02020603050405020304" pitchFamily="18" charset="0"/>
              <a:cs typeface="Times New Roman" panose="02020603050405020304" pitchFamily="18" charset="0"/>
            </a:endParaRP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Limited Understanding of Sarcasm</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Many tools struggle to accurately detect sarcasm and irony in tweets.</a:t>
            </a: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Handling Slang and Informal Language</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Current methods often have trouble with slang, emojis, and abbreviations used in tweets.</a:t>
            </a:r>
          </a:p>
          <a:p>
            <a:pPr algn="l">
              <a:lnSpc>
                <a:spcPct val="120000"/>
              </a:lnSpc>
              <a:buFont typeface="Arial" panose="020B0604020202020204" pitchFamily="34" charset="0"/>
              <a:buChar char="•"/>
            </a:pPr>
            <a:r>
              <a:rPr lang="en-US" sz="12000" b="1" i="0" dirty="0">
                <a:solidFill>
                  <a:srgbClr val="111827"/>
                </a:solidFill>
                <a:effectLst/>
                <a:latin typeface="Times New Roman" panose="02020603050405020304" pitchFamily="18" charset="0"/>
                <a:cs typeface="Times New Roman" panose="02020603050405020304" pitchFamily="18" charset="0"/>
              </a:rPr>
              <a:t>Multilingual Sentiment Analysis</a:t>
            </a:r>
            <a:r>
              <a:rPr lang="en-US" sz="12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12000" b="0" i="0" dirty="0">
                <a:solidFill>
                  <a:srgbClr val="374151"/>
                </a:solidFill>
                <a:effectLst/>
                <a:latin typeface="Times New Roman" panose="02020603050405020304" pitchFamily="18" charset="0"/>
                <a:cs typeface="Times New Roman" panose="02020603050405020304" pitchFamily="18" charset="0"/>
              </a:rPr>
              <a:t> Most research focuses on English tweets, leaving gaps in understanding sentiments in other languages.</a:t>
            </a:r>
          </a:p>
          <a:p>
            <a:pPr algn="l">
              <a:buFont typeface="Arial" panose="020B0604020202020204" pitchFamily="34" charset="0"/>
              <a:buChar char="•"/>
            </a:pPr>
            <a:endParaRPr lang="en-US" sz="3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509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212271" y="1283516"/>
            <a:ext cx="11919858" cy="5443854"/>
          </a:xfrm>
        </p:spPr>
        <p:txBody>
          <a:bodyPr>
            <a:normAutofit/>
          </a:bodyPr>
          <a:lstStyle/>
          <a:p>
            <a:pPr algn="l">
              <a:lnSpc>
                <a:spcPct val="120000"/>
              </a:lnSpc>
              <a:buFont typeface="Arial" panose="020B0604020202020204" pitchFamily="34" charset="0"/>
              <a:buChar char="•"/>
            </a:pPr>
            <a:r>
              <a:rPr lang="en-US" sz="3000" b="1" i="0" dirty="0">
                <a:solidFill>
                  <a:srgbClr val="111827"/>
                </a:solidFill>
                <a:effectLst/>
                <a:latin typeface="Times New Roman" panose="02020603050405020304" pitchFamily="18" charset="0"/>
                <a:cs typeface="Times New Roman" panose="02020603050405020304" pitchFamily="18" charset="0"/>
              </a:rPr>
              <a:t>Integration with Other Data</a:t>
            </a:r>
            <a:r>
              <a:rPr lang="en-US" sz="3000" b="0" i="0" dirty="0">
                <a:solidFill>
                  <a:srgbClr val="374151"/>
                </a:solidFill>
                <a:effectLst/>
                <a:latin typeface="Times New Roman" panose="02020603050405020304" pitchFamily="18" charset="0"/>
                <a:cs typeface="Times New Roman" panose="02020603050405020304" pitchFamily="18" charset="0"/>
              </a:rPr>
              <a:t>:</a:t>
            </a:r>
          </a:p>
          <a:p>
            <a:pPr algn="l">
              <a:lnSpc>
                <a:spcPct val="120000"/>
              </a:lnSpc>
            </a:pPr>
            <a:r>
              <a:rPr lang="en-US" sz="3000" b="0" i="0" dirty="0">
                <a:solidFill>
                  <a:srgbClr val="374151"/>
                </a:solidFill>
                <a:effectLst/>
                <a:latin typeface="Times New Roman" panose="02020603050405020304" pitchFamily="18" charset="0"/>
                <a:cs typeface="Times New Roman" panose="02020603050405020304" pitchFamily="18" charset="0"/>
              </a:rPr>
              <a:t> Combining Twitter sentiment data with other sources (like news articles) for deeper insights is still underexplored.</a:t>
            </a:r>
          </a:p>
          <a:p>
            <a:pPr algn="l">
              <a:lnSpc>
                <a:spcPct val="120000"/>
              </a:lnSpc>
            </a:pPr>
            <a:endParaRPr lang="en-US" sz="1100" b="0" i="0" dirty="0">
              <a:solidFill>
                <a:srgbClr val="374151"/>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85674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 of the Research work</a:t>
            </a:r>
          </a:p>
        </p:txBody>
      </p:sp>
      <p:sp>
        <p:nvSpPr>
          <p:cNvPr id="3" name="Subtitle 2"/>
          <p:cNvSpPr>
            <a:spLocks noGrp="1"/>
          </p:cNvSpPr>
          <p:nvPr>
            <p:ph type="subTitle" idx="1"/>
          </p:nvPr>
        </p:nvSpPr>
        <p:spPr>
          <a:xfrm>
            <a:off x="212271" y="1283516"/>
            <a:ext cx="11919858" cy="5443854"/>
          </a:xfrm>
        </p:spPr>
        <p:txBody>
          <a:bodyPr>
            <a:normAutofit/>
          </a:bodyPr>
          <a:lstStyle/>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Analyze Public Sentiment</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Improve Sentiment Detection</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Real-Time Monitoring</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000" b="1" i="0" dirty="0">
                <a:solidFill>
                  <a:schemeClr val="bg2">
                    <a:lumMod val="25000"/>
                  </a:schemeClr>
                </a:solidFill>
                <a:effectLst/>
                <a:latin typeface="Times New Roman" panose="02020603050405020304" pitchFamily="18" charset="0"/>
                <a:cs typeface="Times New Roman" panose="02020603050405020304" pitchFamily="18" charset="0"/>
              </a:rPr>
              <a:t>Multilingual Analysis</a:t>
            </a:r>
            <a:endParaRPr lang="en-US" sz="3000" b="0" i="0" dirty="0">
              <a:solidFill>
                <a:schemeClr val="bg2">
                  <a:lumMod val="25000"/>
                </a:schemeClr>
              </a:solidFill>
              <a:effectLst/>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0797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buNone/>
            </a:pPr>
            <a:r>
              <a:rPr lang="en-US" sz="3000" b="1" dirty="0">
                <a:latin typeface="Times New Roman" panose="02020603050405020304" pitchFamily="18" charset="0"/>
                <a:cs typeface="Times New Roman" panose="02020603050405020304" pitchFamily="18" charset="0"/>
              </a:rPr>
              <a:t>1. Data Collection</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Collected tweets using Twitter API / </a:t>
            </a:r>
            <a:r>
              <a:rPr lang="en-US" sz="3000" dirty="0" err="1">
                <a:latin typeface="Times New Roman" panose="02020603050405020304" pitchFamily="18" charset="0"/>
                <a:cs typeface="Times New Roman" panose="02020603050405020304" pitchFamily="18" charset="0"/>
              </a:rPr>
              <a:t>Tweepy</a:t>
            </a:r>
            <a:r>
              <a:rPr lang="en-US" sz="3000" dirty="0">
                <a:latin typeface="Times New Roman" panose="02020603050405020304" pitchFamily="18" charset="0"/>
                <a:cs typeface="Times New Roman" panose="02020603050405020304" pitchFamily="18" charset="0"/>
              </a:rPr>
              <a:t> (or use datasets from Kaggle).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Filtered by keywords, hashtags, or time range.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Stored raw tweet data in JSON/CSV format.</a:t>
            </a:r>
          </a:p>
          <a:p>
            <a:pPr algn="l">
              <a:buNone/>
            </a:pPr>
            <a:r>
              <a:rPr lang="en-US" sz="3000" b="1" dirty="0">
                <a:latin typeface="Times New Roman" panose="02020603050405020304" pitchFamily="18" charset="0"/>
                <a:cs typeface="Times New Roman" panose="02020603050405020304" pitchFamily="18" charset="0"/>
              </a:rPr>
              <a:t>2. Data Preprocessing</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Removed URLs, mentions, hashtags, emojis, and special characters.</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Converted text to lowercase.</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Tokenization and </a:t>
            </a:r>
            <a:r>
              <a:rPr lang="en-US" sz="3000" dirty="0" err="1">
                <a:latin typeface="Times New Roman" panose="02020603050405020304" pitchFamily="18" charset="0"/>
                <a:cs typeface="Times New Roman" panose="02020603050405020304" pitchFamily="18" charset="0"/>
              </a:rPr>
              <a:t>stopword</a:t>
            </a:r>
            <a:r>
              <a:rPr lang="en-US" sz="3000" dirty="0">
                <a:latin typeface="Times New Roman" panose="02020603050405020304" pitchFamily="18" charset="0"/>
                <a:cs typeface="Times New Roman" panose="02020603050405020304" pitchFamily="18" charset="0"/>
              </a:rPr>
              <a:t> removal.</a:t>
            </a:r>
          </a:p>
          <a:p>
            <a:pPr algn="l">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Applied stemming or lemmatization.</a:t>
            </a:r>
          </a:p>
          <a:p>
            <a:pPr algn="l"/>
            <a:endParaRPr lang="en-US" sz="3000" dirty="0">
              <a:latin typeface="Times New Roman" panose="02020603050405020304" pitchFamily="18" charset="0"/>
              <a:cs typeface="Times New Roman" panose="02020603050405020304" pitchFamily="18" charset="0"/>
            </a:endParaRP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41920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3393</TotalTime>
  <Words>792</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__Inter_d65c78</vt:lpstr>
      <vt:lpstr>Arial</vt:lpstr>
      <vt:lpstr>Calibri</vt:lpstr>
      <vt:lpstr>Calibri Light</vt:lpstr>
      <vt:lpstr>Times New Roman</vt:lpstr>
      <vt:lpstr>Office Theme</vt:lpstr>
      <vt:lpstr>Noida institute of Engineering &amp; Technology</vt:lpstr>
      <vt:lpstr>Presentation Outline</vt:lpstr>
      <vt:lpstr>Introduction</vt:lpstr>
      <vt:lpstr>Introduction</vt:lpstr>
      <vt:lpstr>Literature Review</vt:lpstr>
      <vt:lpstr>Research Gap</vt:lpstr>
      <vt:lpstr>Research Gap</vt:lpstr>
      <vt:lpstr>Objective of the Research work</vt:lpstr>
      <vt:lpstr>Methodology</vt:lpstr>
      <vt:lpstr>Methodology</vt:lpstr>
      <vt:lpstr>Result</vt:lpstr>
      <vt:lpstr>Result</vt:lpstr>
      <vt:lpstr>Conclusion</vt:lpstr>
      <vt:lpstr>References</vt:lpstr>
      <vt:lpstr>Noida institute of Engineering &amp;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SHREYA YADAV</cp:lastModifiedBy>
  <cp:revision>25</cp:revision>
  <dcterms:created xsi:type="dcterms:W3CDTF">2024-04-16T08:59:59Z</dcterms:created>
  <dcterms:modified xsi:type="dcterms:W3CDTF">2025-05-19T14:52:19Z</dcterms:modified>
</cp:coreProperties>
</file>