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272" r:id="rId5"/>
    <p:sldId id="264" r:id="rId6"/>
    <p:sldId id="265" r:id="rId7"/>
    <p:sldId id="274" r:id="rId8"/>
    <p:sldId id="266" r:id="rId9"/>
    <p:sldId id="267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F665E4-FE19-47E1-9FA5-C47DA87B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391D637-B7DD-48E6-ADCA-AE6E196D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906235"/>
            <a:ext cx="11919858" cy="5821135"/>
          </a:xfrm>
        </p:spPr>
        <p:txBody>
          <a:bodyPr>
            <a:normAutofit fontScale="850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(2024-25)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Project (ACSE0659) Presentation on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“COVID-19  Data Tracker”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	Submitted To:               				Group Member:</a:t>
            </a:r>
          </a:p>
          <a:p>
            <a:pPr algn="l"/>
            <a:r>
              <a:rPr lang="en-US" dirty="0"/>
              <a:t>	Ms. Garima Jain                       			 Vansh Sharma(2201331520203)</a:t>
            </a:r>
          </a:p>
          <a:p>
            <a:pPr algn="l"/>
            <a:r>
              <a:rPr lang="en-US" dirty="0"/>
              <a:t>                                     	                               			Shubham Singh (2201331520174)</a:t>
            </a:r>
          </a:p>
          <a:p>
            <a:pPr algn="l"/>
            <a:r>
              <a:rPr lang="en-US" dirty="0"/>
              <a:t>							 Rahul Kumar(2201331520138)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14E23-6FC2-488F-AB2E-F15D87D34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3" y="907142"/>
            <a:ext cx="3113935" cy="12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Quinlan, J.R. (1986). Induction of Decision Trees. Machine Learning, 1(1), 81–106.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LeCun, Y., Bengio, Y., &amp; Hinton, G. (2015). Deep learning. Nature, 521(7553), 436–444.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Pedregosa</a:t>
            </a:r>
            <a:r>
              <a:rPr lang="en-US" dirty="0"/>
              <a:t>, F. et al. (2011). Scikit-learn: Machine Learning in Python. JMLR, 12, 2825–2830.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Goodfellow, I., Bengio, Y., &amp; Courville, A. (2016). Deep Learning. MIT Press.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Bishop, C.M. (2006). Pattern Recognition and Machine Learning. Springer.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James, G., Witten, D., Hastie, T., &amp; </a:t>
            </a:r>
            <a:r>
              <a:rPr lang="en-US" dirty="0" err="1"/>
              <a:t>Tibshirani</a:t>
            </a:r>
            <a:r>
              <a:rPr lang="en-US" dirty="0"/>
              <a:t>, R. (2013). An Introduction to Statistical Learning. Springer.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Raschka</a:t>
            </a:r>
            <a:r>
              <a:rPr lang="en-US" dirty="0"/>
              <a:t>, S. (2015). Python Machine Learning. </a:t>
            </a:r>
            <a:r>
              <a:rPr lang="en-US" dirty="0" err="1"/>
              <a:t>Packt</a:t>
            </a:r>
            <a:r>
              <a:rPr lang="en-US" dirty="0"/>
              <a:t> Publishing.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Mitchell, T. (1997). Machine Learning. McGraw-Hill.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Srivastava, N. et al. (2014). Dropout: A Simple Way to Prevent Neural Networks from Overfitting. JMLR, 15(1), 1929–1958.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Kingma</a:t>
            </a:r>
            <a:r>
              <a:rPr lang="en-US" dirty="0"/>
              <a:t>, D.P., &amp; Ba, J. (2014). Adam: A Method for Stochastic Optimization. arXiv:1412.6980.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935223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algn="l"/>
            <a:endParaRPr lang="en-US" sz="1500" dirty="0"/>
          </a:p>
          <a:p>
            <a:r>
              <a:rPr lang="en-US" sz="88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			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 work                                                                              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000" b="1" dirty="0"/>
              <a:t>Project Name: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 Data Tracker</a:t>
            </a:r>
            <a:endParaRPr lang="en-US" sz="30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000" b="1" dirty="0"/>
              <a:t>Key Points: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3000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Arial" panose="020B0604020202020204" pitchFamily="34" charset="0"/>
              </a:rPr>
              <a:t>Tracking and analyzing COVID-19 cases is crucial</a:t>
            </a:r>
            <a:r>
              <a:rPr lang="en-US" altLang="en-US" sz="2600" dirty="0">
                <a:latin typeface="Arial" panose="020B0604020202020204" pitchFamily="34" charset="0"/>
              </a:rPr>
              <a:t> for public health response and decision-making.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This project uses </a:t>
            </a:r>
            <a:r>
              <a:rPr lang="en-US" altLang="en-US" sz="2600" b="1" dirty="0">
                <a:latin typeface="Arial" panose="020B0604020202020204" pitchFamily="34" charset="0"/>
              </a:rPr>
              <a:t>Python (Pandas, NumPy, Matplotlib)</a:t>
            </a:r>
            <a:r>
              <a:rPr lang="en-US" altLang="en-US" sz="2600" dirty="0">
                <a:latin typeface="Arial" panose="020B0604020202020204" pitchFamily="34" charset="0"/>
              </a:rPr>
              <a:t> to analyze real-time COVID-19 data.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b="1" dirty="0">
                <a:latin typeface="Arial" panose="020B0604020202020204" pitchFamily="34" charset="0"/>
              </a:rPr>
              <a:t>Goal</a:t>
            </a:r>
            <a:r>
              <a:rPr lang="en-US" altLang="en-US" sz="2600" dirty="0">
                <a:latin typeface="Arial" panose="020B0604020202020204" pitchFamily="34" charset="0"/>
              </a:rPr>
              <a:t>: Visualize and understand the trends of COVID-19 infections and deaths across different countries, especially </a:t>
            </a:r>
            <a:r>
              <a:rPr lang="en-US" altLang="en-US" sz="2600" b="1" dirty="0">
                <a:latin typeface="Arial" panose="020B0604020202020204" pitchFamily="34" charset="0"/>
              </a:rPr>
              <a:t>India</a:t>
            </a:r>
            <a:r>
              <a:rPr lang="en-US" altLang="en-US" sz="2600" dirty="0">
                <a:latin typeface="Arial" panose="020B0604020202020204" pitchFamily="34" charset="0"/>
              </a:rPr>
              <a:t>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The dataset includes </a:t>
            </a:r>
            <a:r>
              <a:rPr lang="en-US" altLang="en-US" sz="2600" b="1" dirty="0">
                <a:latin typeface="Arial" panose="020B0604020202020204" pitchFamily="34" charset="0"/>
              </a:rPr>
              <a:t>millions of records</a:t>
            </a:r>
            <a:r>
              <a:rPr lang="en-US" altLang="en-US" sz="2600" dirty="0">
                <a:latin typeface="Arial" panose="020B0604020202020204" pitchFamily="34" charset="0"/>
              </a:rPr>
              <a:t> with key attributes like: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600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Date-wise case numbers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Country/region info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New and total cases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New and total deaths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600" dirty="0">
                <a:latin typeface="Arial" panose="020B0604020202020204" pitchFamily="34" charset="0"/>
              </a:rPr>
              <a:t>Vaccination stats (optional extension)</a:t>
            </a:r>
          </a:p>
          <a:p>
            <a:pPr algn="l"/>
            <a:endParaRPr lang="en-US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F56286-DBA6-47AB-9747-641EA9697689}"/>
              </a:ext>
            </a:extLst>
          </p:cNvPr>
          <p:cNvSpPr/>
          <p:nvPr/>
        </p:nvSpPr>
        <p:spPr>
          <a:xfrm>
            <a:off x="408708" y="935223"/>
            <a:ext cx="1137458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COVID-19 Data Analysis Using Python</a:t>
            </a:r>
          </a:p>
          <a:p>
            <a:pPr lvl="1"/>
            <a:r>
              <a:rPr lang="en-US" dirty="0"/>
              <a:t>COVID-19 datasets can be analyzed to understand case trends, death rates, and recovery over time.</a:t>
            </a:r>
            <a:br>
              <a:rPr lang="en-US" dirty="0"/>
            </a:br>
            <a:r>
              <a:rPr lang="en-US" dirty="0"/>
              <a:t>Using data analysis tools like </a:t>
            </a:r>
            <a:r>
              <a:rPr lang="en-US" b="1" dirty="0"/>
              <a:t>Pandas and NumPy</a:t>
            </a:r>
            <a:r>
              <a:rPr lang="en-US" dirty="0"/>
              <a:t>, we can perform statistical evaluation and derive patterns for various countries.</a:t>
            </a:r>
          </a:p>
          <a:p>
            <a:pPr lvl="1"/>
            <a:r>
              <a:rPr lang="en-US" dirty="0"/>
              <a:t>This helps: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Monitor the </a:t>
            </a:r>
            <a:r>
              <a:rPr lang="en-US" b="1" dirty="0"/>
              <a:t>spread of the virus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Compare </a:t>
            </a:r>
            <a:r>
              <a:rPr lang="en-US" b="1" dirty="0"/>
              <a:t>country-wise statistics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Assist in </a:t>
            </a:r>
            <a:r>
              <a:rPr lang="en-US" b="1" dirty="0"/>
              <a:t>policy-making</a:t>
            </a:r>
            <a:r>
              <a:rPr lang="en-US" dirty="0"/>
              <a:t> and public health strategies.</a:t>
            </a:r>
          </a:p>
          <a:p>
            <a:pPr>
              <a:buNone/>
            </a:pPr>
            <a:r>
              <a:rPr lang="en-US" b="1" dirty="0"/>
              <a:t>2.Data Visualization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Line Graphs</a:t>
            </a:r>
            <a:r>
              <a:rPr lang="en-US" dirty="0"/>
              <a:t>: Show trends of confirmed cases and deaths over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Bar Charts</a:t>
            </a:r>
            <a:r>
              <a:rPr lang="en-US" dirty="0"/>
              <a:t>: Compare daily new cases among countries or states.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Pie Charts/Heatmaps</a:t>
            </a:r>
            <a:r>
              <a:rPr lang="en-US" dirty="0"/>
              <a:t> </a:t>
            </a:r>
            <a:r>
              <a:rPr lang="en-US" i="1" dirty="0"/>
              <a:t>(optional)</a:t>
            </a:r>
            <a:r>
              <a:rPr lang="en-US" dirty="0"/>
              <a:t>: Represent data distribution visually.</a:t>
            </a:r>
          </a:p>
          <a:p>
            <a:pPr lvl="1"/>
            <a:r>
              <a:rPr lang="en-US" dirty="0"/>
              <a:t>  Libraries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Matplotlib</a:t>
            </a:r>
            <a:r>
              <a:rPr lang="en-US" dirty="0"/>
              <a:t>: Core plotting library for line and bar charts.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Seaborn</a:t>
            </a:r>
            <a:r>
              <a:rPr lang="en-US" dirty="0"/>
              <a:t> </a:t>
            </a:r>
            <a:r>
              <a:rPr lang="en-US" i="1" dirty="0"/>
              <a:t>(optional)</a:t>
            </a:r>
            <a:r>
              <a:rPr lang="en-US" dirty="0"/>
              <a:t>: For enhanced and attractive statistical plots.</a:t>
            </a:r>
          </a:p>
          <a:p>
            <a:pPr lvl="1"/>
            <a:endParaRPr 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3. Data Cleaning and Preprocessing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Before visualization, raw data from sources like </a:t>
            </a:r>
            <a:r>
              <a:rPr lang="en-US" altLang="en-US" sz="1400" i="1" dirty="0">
                <a:latin typeface="Arial" panose="020B0604020202020204" pitchFamily="34" charset="0"/>
              </a:rPr>
              <a:t>Our World in Data</a:t>
            </a:r>
            <a:r>
              <a:rPr lang="en-US" altLang="en-US" sz="1400" dirty="0">
                <a:latin typeface="Arial" panose="020B0604020202020204" pitchFamily="34" charset="0"/>
              </a:rPr>
              <a:t> needs to be cleaned: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Handle </a:t>
            </a:r>
            <a:r>
              <a:rPr lang="en-US" altLang="en-US" sz="1400" b="1" dirty="0">
                <a:latin typeface="Arial" panose="020B0604020202020204" pitchFamily="34" charset="0"/>
              </a:rPr>
              <a:t>missing values</a:t>
            </a:r>
            <a:r>
              <a:rPr lang="en-US" altLang="en-US" sz="1400" dirty="0">
                <a:latin typeface="Arial" panose="020B0604020202020204" pitchFamily="34" charset="0"/>
              </a:rPr>
              <a:t> using interpolation or forward fill.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Convert </a:t>
            </a:r>
            <a:r>
              <a:rPr lang="en-US" altLang="en-US" sz="1400" b="1" dirty="0">
                <a:latin typeface="Arial" panose="020B0604020202020204" pitchFamily="34" charset="0"/>
              </a:rPr>
              <a:t>date columns</a:t>
            </a:r>
            <a:r>
              <a:rPr lang="en-US" altLang="en-US" sz="1400" dirty="0">
                <a:latin typeface="Arial" panose="020B0604020202020204" pitchFamily="34" charset="0"/>
              </a:rPr>
              <a:t> into datetime objects.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Filter specific countries or date ranges for focused analysis.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Select relevant features like </a:t>
            </a:r>
            <a:r>
              <a:rPr lang="en-US" altLang="en-US" dirty="0" err="1">
                <a:latin typeface="Arial Unicode MS"/>
              </a:rPr>
              <a:t>total_cases</a:t>
            </a:r>
            <a:r>
              <a:rPr lang="en-US" altLang="en-US" sz="1400" dirty="0"/>
              <a:t>, </a:t>
            </a:r>
            <a:r>
              <a:rPr lang="en-US" altLang="en-US" dirty="0" err="1">
                <a:latin typeface="Arial Unicode MS"/>
              </a:rPr>
              <a:t>new_cases</a:t>
            </a:r>
            <a:r>
              <a:rPr lang="en-US" altLang="en-US" sz="1400" dirty="0"/>
              <a:t>, </a:t>
            </a:r>
            <a:r>
              <a:rPr lang="en-US" altLang="en-US" dirty="0" err="1">
                <a:latin typeface="Arial Unicode MS"/>
              </a:rPr>
              <a:t>total_deaths</a:t>
            </a:r>
            <a:r>
              <a:rPr lang="en-US" altLang="en-US" sz="1400" dirty="0"/>
              <a:t>, etc.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7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1068014"/>
            <a:ext cx="9476015" cy="544385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Primary Objective:</a:t>
            </a:r>
            <a:endParaRPr lang="en-US" sz="2800" dirty="0"/>
          </a:p>
          <a:p>
            <a:pPr algn="just"/>
            <a:r>
              <a:rPr lang="en-US" dirty="0"/>
              <a:t>          Analyze and visualize COVID-19 trends using real-world data.</a:t>
            </a:r>
          </a:p>
          <a:p>
            <a:pPr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/>
              <a:t>Secondary Objectives:</a:t>
            </a:r>
          </a:p>
          <a:p>
            <a:pPr algn="just"/>
            <a:endParaRPr lang="en-US" sz="2800" b="1" dirty="0"/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Track daily and total COVID-19 cases and deaths.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Identify trends across different countries or regions.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Use graphs to understand peak periods and flattening curves.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Highlight the impact of policies through data insights.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Provide visual reports for better public awareness.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5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C8AEF4C-7FF7-5EA1-7DFB-36314C90B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759" y="1296559"/>
            <a:ext cx="11862481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b="1" dirty="0"/>
              <a:t>1.Data Collection &amp; Description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Dataset sourced from reliable public COVID-19 repositories (e.g., WHO or Our World in Data).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Contains daily records of confirmed cases, deaths, recoveries, and testing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Data covers multiple countries and time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b="1" dirty="0"/>
              <a:t>2. Data Preparation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Cleaning:</a:t>
            </a:r>
            <a:r>
              <a:rPr lang="en-US" dirty="0"/>
              <a:t> Removed missing, duplicate, and inconsistent entries.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Date Formatting:</a:t>
            </a:r>
            <a:r>
              <a:rPr lang="en-US" dirty="0"/>
              <a:t> Converted string dates to datetime objects for time-series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Encoding:</a:t>
            </a:r>
            <a:r>
              <a:rPr lang="en-US" dirty="0"/>
              <a:t> Converted categorical data like country names to numeric labels if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Feature Engineering:</a:t>
            </a:r>
            <a:r>
              <a:rPr lang="en-US" dirty="0"/>
              <a:t> Added columns like daily increase, mortality rate, recovery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 Scaling:</a:t>
            </a:r>
            <a:r>
              <a:rPr lang="en-US" dirty="0"/>
              <a:t> Applied normalization for consistent visual plots (if needed).</a:t>
            </a:r>
          </a:p>
        </p:txBody>
      </p:sp>
    </p:spTree>
    <p:extLst>
      <p:ext uri="{BB962C8B-B14F-4D97-AF65-F5344CB8AC3E}">
        <p14:creationId xmlns:p14="http://schemas.microsoft.com/office/powerpoint/2010/main" val="341920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C8AEF4C-7FF7-5EA1-7DFB-36314C90B5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759" y="935223"/>
            <a:ext cx="11862481" cy="6163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b="1" dirty="0"/>
              <a:t>3. Data Analysis &amp;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Filtered and grouped data by country and date for trend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Used </a:t>
            </a:r>
            <a:r>
              <a:rPr lang="en-US" b="1" dirty="0"/>
              <a:t>NumPy</a:t>
            </a:r>
            <a:r>
              <a:rPr lang="en-US" dirty="0"/>
              <a:t> and </a:t>
            </a:r>
            <a:r>
              <a:rPr lang="en-US" b="1" dirty="0"/>
              <a:t>Pandas</a:t>
            </a:r>
            <a:r>
              <a:rPr lang="en-US" dirty="0"/>
              <a:t> for statistical computations.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Visualized trends using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Daily confirmed cases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Death and recovery rates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Country-wise comparison charts</a:t>
            </a:r>
          </a:p>
          <a:p>
            <a:pPr lvl="1" algn="l"/>
            <a:endParaRPr lang="en-US" dirty="0"/>
          </a:p>
          <a:p>
            <a:pPr algn="l">
              <a:buNone/>
            </a:pPr>
            <a:r>
              <a:rPr lang="en-US" b="1" dirty="0"/>
              <a:t>4. Evaluation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No classification model used, but focused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Trend Analysis</a:t>
            </a:r>
            <a:r>
              <a:rPr lang="en-US" dirty="0"/>
              <a:t>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Growth Rate Calculations</a:t>
            </a:r>
            <a:endParaRPr lang="en-US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Moving Averages</a:t>
            </a:r>
            <a:r>
              <a:rPr lang="en-US" dirty="0"/>
              <a:t> for smoothing spikes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Heatmaps</a:t>
            </a:r>
            <a:r>
              <a:rPr lang="en-US" dirty="0"/>
              <a:t> for comparing countries/states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Accuracy is not relevant here as it's a tracker, not a predictive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9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8F5D635-2C30-8B92-BBE8-BA12950F3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60943"/>
              </p:ext>
            </p:extLst>
          </p:nvPr>
        </p:nvGraphicFramePr>
        <p:xfrm>
          <a:off x="220500" y="1417320"/>
          <a:ext cx="10515600" cy="2011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463635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94212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7858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9400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AUC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82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Logistic Regression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baseline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888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Decision Tree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Easy to interpret, performs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57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Multilayer Perceptron (MLP)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81.0%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0.882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performance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646292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04CF777D-DCFF-188C-F3C3-3E89BE8BF3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0500" y="3721388"/>
            <a:ext cx="11790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MLP model outperformed others in terms of both accuracy and AUC.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ROC Curve: MLP bowed highest (closer to top-left) — best classification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Important Features:</a:t>
            </a: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last_contact_duration_s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age,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current_balance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campaign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AE98D-968B-7F90-80E6-0B0E69E1B55B}"/>
              </a:ext>
            </a:extLst>
          </p:cNvPr>
          <p:cNvSpPr txBox="1"/>
          <p:nvPr/>
        </p:nvSpPr>
        <p:spPr>
          <a:xfrm>
            <a:off x="220500" y="10479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Performance Overview: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1050251"/>
            <a:ext cx="11919858" cy="5443854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Developed predictive models to classify customer responses to term deposit campaigns.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Applied Logistic Regression, Decision Tree, and Multilayer Perceptron (MLP).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Cleaned and preprocessed data for optimal model performance.</a:t>
            </a:r>
          </a:p>
          <a:p>
            <a:pPr algn="l"/>
            <a:r>
              <a:rPr lang="en-US" b="1" dirty="0"/>
              <a:t>Key Takeaways: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MLP model achieved the highest accuracy (81%) and AUC (0.882).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Contact duration, age, and current balance are the most influential predictors.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Machine learning helps banks target the right customers, reducing marketing costs.</a:t>
            </a:r>
          </a:p>
          <a:p>
            <a:pPr algn="l"/>
            <a:r>
              <a:rPr lang="en-US" b="1" dirty="0"/>
              <a:t>Impact: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Enables data-driven decisions in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    Improves efficiency and ROI of bank campaigns.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1109</Words>
  <Application>Microsoft Office PowerPoint</Application>
  <PresentationFormat>Widescreen</PresentationFormat>
  <Paragraphs>155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Times New Roman</vt:lpstr>
      <vt:lpstr>Office Theme</vt:lpstr>
      <vt:lpstr>Noida institute of Engineering &amp; Technology</vt:lpstr>
      <vt:lpstr>Presentation Outline</vt:lpstr>
      <vt:lpstr>Introduction</vt:lpstr>
      <vt:lpstr>Literature Review</vt:lpstr>
      <vt:lpstr>Objective of the Research work</vt:lpstr>
      <vt:lpstr>Methodology</vt:lpstr>
      <vt:lpstr>Methodology</vt:lpstr>
      <vt:lpstr>Result</vt:lpstr>
      <vt:lpstr>Conclusion</vt:lpstr>
      <vt:lpstr>References</vt:lpstr>
      <vt:lpstr>Noida institute of Engineering &amp;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Sandhya</dc:creator>
  <cp:lastModifiedBy>Vansh Sharma</cp:lastModifiedBy>
  <cp:revision>32</cp:revision>
  <dcterms:created xsi:type="dcterms:W3CDTF">2024-04-16T08:59:59Z</dcterms:created>
  <dcterms:modified xsi:type="dcterms:W3CDTF">2025-05-19T17:28:53Z</dcterms:modified>
</cp:coreProperties>
</file>