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70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7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698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94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14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93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7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61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52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022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62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447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00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B892-A4A7-4064-8CB0-6723DC7C5222}" type="datetimeFigureOut">
              <a:rPr lang="en-IN" smtClean="0"/>
              <a:pPr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444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906235"/>
            <a:ext cx="11919858" cy="5821135"/>
          </a:xfrm>
        </p:spPr>
        <p:txBody>
          <a:bodyPr>
            <a:normAutofit fontScale="55000" lnSpcReduction="20000"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(AI)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(2023-24)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(AI)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2024-25)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/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(ACSE0459) Presentation on</a:t>
            </a:r>
          </a:p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“Hand Gesture Volume Control”</a:t>
            </a:r>
          </a:p>
          <a:p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 smtClean="0"/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     Project Guide:                                         Submitted To:               		                                        Group- </a:t>
            </a:r>
            <a:r>
              <a:rPr lang="en-US" sz="2800" b="1" dirty="0" smtClean="0">
                <a:solidFill>
                  <a:srgbClr val="FF0000"/>
                </a:solidFill>
              </a:rPr>
              <a:t>Member</a:t>
            </a:r>
            <a:r>
              <a:rPr lang="en-US" sz="28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sz="2800" dirty="0" smtClean="0"/>
              <a:t>     </a:t>
            </a:r>
            <a:r>
              <a:rPr lang="en-US" sz="2800" dirty="0" err="1" smtClean="0"/>
              <a:t>Dr</a:t>
            </a:r>
            <a:r>
              <a:rPr lang="en-US" sz="2800" dirty="0" err="1" smtClean="0"/>
              <a:t>.Garima</a:t>
            </a:r>
            <a:r>
              <a:rPr lang="en-US" sz="2800" dirty="0" smtClean="0"/>
              <a:t> Jain                    </a:t>
            </a:r>
            <a:r>
              <a:rPr lang="en-US" sz="2800" dirty="0" smtClean="0"/>
              <a:t>	    </a:t>
            </a:r>
            <a:r>
              <a:rPr lang="en-US" sz="2800" dirty="0" err="1" smtClean="0"/>
              <a:t>Dr</a:t>
            </a:r>
            <a:r>
              <a:rPr lang="en-US" sz="2800" dirty="0" err="1" smtClean="0"/>
              <a:t>.Garima</a:t>
            </a:r>
            <a:r>
              <a:rPr lang="en-US" sz="2800" dirty="0" smtClean="0"/>
              <a:t> Jain      </a:t>
            </a:r>
            <a:r>
              <a:rPr lang="en-US" sz="2800" dirty="0" smtClean="0"/>
              <a:t>	                                                  </a:t>
            </a:r>
            <a:r>
              <a:rPr lang="en-US" sz="2800" b="1" dirty="0" smtClean="0"/>
              <a:t>SHAHIL AHMAD</a:t>
            </a:r>
            <a:r>
              <a:rPr lang="en-US" sz="2800" dirty="0" smtClean="0"/>
              <a:t>	</a:t>
            </a:r>
            <a:r>
              <a:rPr lang="en-US" sz="2800" dirty="0" smtClean="0"/>
              <a:t>                   </a:t>
            </a:r>
            <a:r>
              <a:rPr lang="en-US" sz="2800" b="1" dirty="0" smtClean="0"/>
              <a:t>(2201331520157</a:t>
            </a:r>
            <a:r>
              <a:rPr lang="en-US" sz="2800" b="1" dirty="0" smtClean="0"/>
              <a:t>)</a:t>
            </a:r>
          </a:p>
          <a:p>
            <a:pPr algn="l"/>
            <a:r>
              <a:rPr lang="en-US" sz="2800" dirty="0" smtClean="0"/>
              <a:t>     Asst. Prof. CSE(AI)	                         </a:t>
            </a:r>
            <a:r>
              <a:rPr lang="en-US" sz="2800" dirty="0" smtClean="0"/>
              <a:t>                                                                                        </a:t>
            </a:r>
            <a:r>
              <a:rPr lang="en-US" sz="2800" dirty="0" smtClean="0"/>
              <a:t>UNNATIDHAR SHARMA</a:t>
            </a:r>
            <a:r>
              <a:rPr lang="en-US" sz="2800" dirty="0" smtClean="0"/>
              <a:t> </a:t>
            </a:r>
            <a:r>
              <a:rPr lang="en-US" sz="2800" dirty="0" smtClean="0"/>
              <a:t>	(</a:t>
            </a:r>
            <a:r>
              <a:rPr lang="en-US" sz="2800" dirty="0" smtClean="0"/>
              <a:t>2201331520229)</a:t>
            </a:r>
            <a:endParaRPr lang="en-US" sz="2800" dirty="0" smtClean="0"/>
          </a:p>
          <a:p>
            <a:pPr algn="l"/>
            <a:r>
              <a:rPr lang="en-US" sz="2800" dirty="0" smtClean="0"/>
              <a:t>							       </a:t>
            </a:r>
            <a:r>
              <a:rPr lang="en-US" sz="2800" dirty="0" smtClean="0"/>
              <a:t>MOHAMMAD MAHFOOJ </a:t>
            </a:r>
            <a:r>
              <a:rPr lang="en-US" sz="2800" dirty="0" smtClean="0"/>
              <a:t>	(</a:t>
            </a:r>
            <a:r>
              <a:rPr lang="en-US" sz="2800" dirty="0" smtClean="0"/>
              <a:t>2201331520104)</a:t>
            </a:r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23" y="907142"/>
            <a:ext cx="3113935" cy="1272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207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2683" y="2120114"/>
            <a:ext cx="898215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 smtClean="0"/>
              <a:t>The Gesture Based Volume Controller represents a significant advancement in sound control, offering a more intuitive, hands-free, and interactive approach to managing audio output. With its potential for widespread adoption and diverse applications, this technology is poised to revolutionize the way we interact with sound.</a:t>
            </a:r>
            <a:endParaRPr lang="en-US" sz="2600" b="1" dirty="0"/>
          </a:p>
        </p:txBody>
      </p:sp>
    </p:spTree>
    <p:extLst>
      <p:ext uri="{BB962C8B-B14F-4D97-AF65-F5344CB8AC3E}">
        <p14:creationId xmlns="" xmlns:p14="http://schemas.microsoft.com/office/powerpoint/2010/main" val="5552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Publication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4696" y="1126671"/>
            <a:ext cx="1199333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[1.] C. L. NEHANIV. K J DAUTENHAHN M KUBACKI M. HAEGELEC. PARLITZ</a:t>
            </a:r>
          </a:p>
          <a:p>
            <a:r>
              <a:rPr lang="en-US" sz="2200" dirty="0" smtClean="0"/>
              <a:t>[2.] R. ALAMI "A methodological approach relating the classification of gesture to identification of</a:t>
            </a:r>
          </a:p>
          <a:p>
            <a:r>
              <a:rPr lang="en-US" sz="2200" dirty="0" smtClean="0"/>
              <a:t>human intent in the context of human-robot interaction”, 371- 377 2005.</a:t>
            </a:r>
          </a:p>
          <a:p>
            <a:r>
              <a:rPr lang="en-US" sz="2200" dirty="0" smtClean="0"/>
              <a:t>[3.] M. KRUEGER Artificial reality II Addison-Wesley Reading (Ma) 1991.</a:t>
            </a:r>
          </a:p>
          <a:p>
            <a:r>
              <a:rPr lang="en-US" sz="2200" dirty="0" smtClean="0"/>
              <a:t>[4.] H.A JALAB "Static hand Gesture recognition for human computer interaction”, 1-72012. 4)</a:t>
            </a:r>
          </a:p>
          <a:p>
            <a:r>
              <a:rPr lang="en-US" sz="2200" dirty="0" smtClean="0"/>
              <a:t>JC.MANRESARVARONAR. MASF.</a:t>
            </a:r>
          </a:p>
          <a:p>
            <a:r>
              <a:rPr lang="en-US" sz="2200" dirty="0" smtClean="0"/>
              <a:t>[5.] PERALES” Hand tracking and gesture recognition for human-computer interaction", 2005.</a:t>
            </a:r>
          </a:p>
          <a:p>
            <a:r>
              <a:rPr lang="en-US" sz="2200" dirty="0" smtClean="0"/>
              <a:t>[6.] Intel Corp, “</a:t>
            </a:r>
            <a:r>
              <a:rPr lang="en-US" sz="2200" dirty="0" err="1" smtClean="0"/>
              <a:t>OpenCV</a:t>
            </a:r>
            <a:r>
              <a:rPr lang="en-US" sz="2200" dirty="0" smtClean="0"/>
              <a:t> Wiki,” </a:t>
            </a:r>
            <a:r>
              <a:rPr lang="en-US" sz="2200" dirty="0" err="1" smtClean="0"/>
              <a:t>OpenCV</a:t>
            </a:r>
            <a:r>
              <a:rPr lang="en-US" sz="2200" dirty="0" smtClean="0"/>
              <a:t> Library [Online], Available:</a:t>
            </a:r>
          </a:p>
          <a:p>
            <a:r>
              <a:rPr lang="en-US" sz="2200" dirty="0" smtClean="0"/>
              <a:t>http://opencv.willowgarage.com/wiki .</a:t>
            </a:r>
          </a:p>
          <a:p>
            <a:r>
              <a:rPr lang="en-US" sz="2200" dirty="0" smtClean="0"/>
              <a:t>[7.] Z. Zhang, Y. Wu, Y. Shan, S. Shafer. Visual panel: Virtual mouse keyboard and 3d controller with</a:t>
            </a:r>
          </a:p>
          <a:p>
            <a:r>
              <a:rPr lang="en-US" sz="2200" dirty="0" smtClean="0"/>
              <a:t>an ordinary piece of paper. In Proceedings of Perceptual User Interfaces, 2001.</a:t>
            </a:r>
          </a:p>
          <a:p>
            <a:r>
              <a:rPr lang="en-US" sz="2200" dirty="0" smtClean="0"/>
              <a:t>[8.] W. T. Freeman and M. Roth, Orientation histograms for hand gesture recognition. International</a:t>
            </a:r>
          </a:p>
          <a:p>
            <a:r>
              <a:rPr lang="en-US" sz="2200" dirty="0" smtClean="0"/>
              <a:t>workshop on automatic face and gesture recognition. 1995, 12: 296- 301.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56009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1064" y="1249135"/>
            <a:ext cx="375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smtClean="0"/>
              <a:t>YOUTUBE</a:t>
            </a:r>
          </a:p>
          <a:p>
            <a:pPr>
              <a:buFont typeface="Arial" charset="0"/>
              <a:buChar char="•"/>
            </a:pPr>
            <a:r>
              <a:rPr lang="en-US" b="1" dirty="0" smtClean="0"/>
              <a:t>GOOGLE SCHOLAR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7759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endParaRPr lang="en-US" sz="8800" b="1" dirty="0" smtClean="0"/>
          </a:p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07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					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Research Gap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Research work                                                                              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Publication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2F56286-DBA6-47AB-9747-641EA9697689}"/>
              </a:ext>
            </a:extLst>
          </p:cNvPr>
          <p:cNvSpPr/>
          <p:nvPr/>
        </p:nvSpPr>
        <p:spPr>
          <a:xfrm>
            <a:off x="420171" y="1424280"/>
            <a:ext cx="113745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Volume Control </a:t>
            </a:r>
            <a:r>
              <a:rPr lang="en-US" sz="2800" dirty="0" smtClean="0"/>
              <a:t>revolutionizes sound control by allowing users to adjust volume levels through simple </a:t>
            </a:r>
            <a:r>
              <a:rPr lang="en-US" sz="2800" b="1" dirty="0" smtClean="0"/>
              <a:t>hand movements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This innovative technology provides a seamless and intuitive way to manage audio without physical interaction with devices.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367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pic>
        <p:nvPicPr>
          <p:cNvPr id="6" name="Picture 5" descr="Screenshot 2024-04-24 140102.png"/>
          <p:cNvPicPr>
            <a:picLocks noChangeAspect="1"/>
          </p:cNvPicPr>
          <p:nvPr/>
        </p:nvPicPr>
        <p:blipFill>
          <a:blip r:embed="rId3" cstate="print"/>
          <a:srcRect t="2561"/>
          <a:stretch>
            <a:fillRect/>
          </a:stretch>
        </p:blipFill>
        <p:spPr>
          <a:xfrm>
            <a:off x="644979" y="1043129"/>
            <a:ext cx="10393135" cy="5344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654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614" y="1077686"/>
            <a:ext cx="117729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Accuracy and Consistency</a:t>
            </a:r>
            <a:r>
              <a:rPr lang="en-US" sz="2200" b="1" dirty="0" smtClean="0"/>
              <a:t>: </a:t>
            </a:r>
            <a:r>
              <a:rPr lang="en-US" sz="2200" dirty="0" smtClean="0"/>
              <a:t>One potential research gap could be improving the accuracy and consistency of hand gesture recognition for volume control. </a:t>
            </a:r>
          </a:p>
          <a:p>
            <a:endParaRPr lang="en-US" dirty="0" smtClean="0"/>
          </a:p>
          <a:p>
            <a:r>
              <a:rPr lang="en-US" sz="2600" b="1" dirty="0" smtClean="0"/>
              <a:t>Real-time Performance: </a:t>
            </a:r>
            <a:r>
              <a:rPr lang="en-US" sz="2200" dirty="0" smtClean="0"/>
              <a:t>Another gap could be enhancing real-time performance, ensuring that the system responds promptly and accurately to user gestures without delays or errors.</a:t>
            </a:r>
          </a:p>
          <a:p>
            <a:endParaRPr lang="en-US" dirty="0" smtClean="0"/>
          </a:p>
          <a:p>
            <a:r>
              <a:rPr lang="en-US" sz="2600" b="1" dirty="0" smtClean="0"/>
              <a:t>Robustness: </a:t>
            </a:r>
            <a:r>
              <a:rPr lang="en-US" sz="2200" dirty="0" smtClean="0"/>
              <a:t>Research could focus on making the system more robust against interference from other objects or gestures, ensuring that it accurately interprets only the intended volume control gestures.</a:t>
            </a:r>
          </a:p>
          <a:p>
            <a:endParaRPr lang="en-US" dirty="0" smtClean="0"/>
          </a:p>
          <a:p>
            <a:r>
              <a:rPr lang="en-US" sz="2600" b="1" dirty="0" smtClean="0"/>
              <a:t>User Experience: </a:t>
            </a:r>
            <a:r>
              <a:rPr lang="en-US" sz="2200" dirty="0" smtClean="0"/>
              <a:t>Investigating the user experience aspect could be another gap. This involves studying user preferences, ergonomic considerations, and ease of use to design a system that is intuitive and user-friendly.</a:t>
            </a:r>
          </a:p>
          <a:p>
            <a:endParaRPr lang="en-US" dirty="0" smtClean="0"/>
          </a:p>
          <a:p>
            <a:r>
              <a:rPr lang="en-US" sz="2600" b="1" dirty="0" smtClean="0"/>
              <a:t>Adaptability: </a:t>
            </a:r>
            <a:r>
              <a:rPr lang="en-US" sz="2200" dirty="0" smtClean="0"/>
              <a:t>Research could also explore the adaptability of the system to different users with varying hand sizes, shapes, and mobility capabilities, ensuring inclusivity and accessibility.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5094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Research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6169" y="1063756"/>
            <a:ext cx="12633820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dirty="0" smtClean="0"/>
              <a:t> &gt; In this paper discusses the significance of gesture control in technological</a:t>
            </a:r>
          </a:p>
          <a:p>
            <a:r>
              <a:rPr lang="en-US" sz="2400" dirty="0" smtClean="0"/>
              <a:t>    advancements for people with visual impairments. It highlights the use of</a:t>
            </a:r>
          </a:p>
          <a:p>
            <a:r>
              <a:rPr lang="en-US" sz="2400" dirty="0" smtClean="0"/>
              <a:t>    computer vision and the main objective of the project, which is to control</a:t>
            </a:r>
          </a:p>
          <a:p>
            <a:r>
              <a:rPr lang="en-US" sz="2400" dirty="0" smtClean="0"/>
              <a:t>    computer settings using hand gestures. </a:t>
            </a:r>
          </a:p>
          <a:p>
            <a:endParaRPr lang="en-US" sz="2400" dirty="0" smtClean="0"/>
          </a:p>
          <a:p>
            <a:r>
              <a:rPr lang="en-US" sz="2400" dirty="0" smtClean="0"/>
              <a:t> &gt; The project focuses specifically on the needs of people with certain disabilities,</a:t>
            </a:r>
          </a:p>
          <a:p>
            <a:r>
              <a:rPr lang="en-US" sz="2400" dirty="0" smtClean="0"/>
              <a:t>    here, the volume control using hand gestures, and incorporates the use of 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OpenCV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&gt; The module utilizes a computer's webcam to capture images or videos, processes </a:t>
            </a:r>
          </a:p>
          <a:p>
            <a:r>
              <a:rPr lang="en-US" sz="2400" dirty="0" smtClean="0"/>
              <a:t>    them to extract necessary information, and performs volume </a:t>
            </a:r>
          </a:p>
          <a:p>
            <a:r>
              <a:rPr lang="en-US" sz="2400" dirty="0" smtClean="0"/>
              <a:t>    adjustments based on the input gestures.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  &gt; The program allows users to increase or decrease the volume without the need for</a:t>
            </a:r>
          </a:p>
          <a:p>
            <a:r>
              <a:rPr lang="en-US" sz="2400" smtClean="0"/>
              <a:t>     physical </a:t>
            </a:r>
            <a:r>
              <a:rPr lang="en-US" sz="2400" dirty="0" smtClean="0"/>
              <a:t>touch or input devices like the mouse or keyboard.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7975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484" y="1027688"/>
            <a:ext cx="116768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  Cv2</a:t>
            </a:r>
          </a:p>
          <a:p>
            <a:r>
              <a:rPr lang="en-US" sz="2800" dirty="0" smtClean="0"/>
              <a:t>*</a:t>
            </a:r>
            <a:r>
              <a:rPr lang="en-US" sz="2400" dirty="0" smtClean="0"/>
              <a:t>CV2 module is the python interface for </a:t>
            </a:r>
            <a:r>
              <a:rPr lang="en-US" sz="2400" dirty="0" err="1" smtClean="0"/>
              <a:t>OpenCV</a:t>
            </a:r>
            <a:r>
              <a:rPr lang="en-US" sz="2400" dirty="0" smtClean="0"/>
              <a:t>, a </a:t>
            </a:r>
            <a:r>
              <a:rPr lang="en-US" sz="2400" dirty="0" err="1" smtClean="0"/>
              <a:t>powerfull</a:t>
            </a:r>
            <a:r>
              <a:rPr lang="en-US" sz="2400" dirty="0" smtClean="0"/>
              <a:t> open source library that provide a comprehensive set of functions for computer vision and image processing tasks.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1870" y="2749943"/>
            <a:ext cx="116768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Mediapipe</a:t>
            </a:r>
            <a:r>
              <a:rPr lang="en-US" sz="3000" b="1" dirty="0" smtClean="0"/>
              <a:t> </a:t>
            </a:r>
            <a:r>
              <a:rPr lang="en-US" sz="2400" b="1" dirty="0" smtClean="0"/>
              <a:t>:-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Real time hand Tracking.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pose estimation (Detecting people or object in an image or video)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Hand landmark detection* Distance calculation.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9534" y="4803971"/>
            <a:ext cx="1167680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 smtClean="0"/>
              <a:t>Pycaw</a:t>
            </a:r>
            <a:r>
              <a:rPr lang="en-US" sz="3000" b="1" dirty="0" smtClean="0"/>
              <a:t> :-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It act as bridge between python code and the underlying window code audio API.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Get the current volume level.</a:t>
            </a:r>
          </a:p>
          <a:p>
            <a:pPr>
              <a:buFont typeface="Arial" charset="0"/>
              <a:buChar char="•"/>
            </a:pPr>
            <a:r>
              <a:rPr lang="en-US" sz="2400" dirty="0" smtClean="0"/>
              <a:t> Increase or decrease the volume based on your gesture recognition logic.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1920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pic>
        <p:nvPicPr>
          <p:cNvPr id="10" name="Picture 5" descr="arc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24" y="1011505"/>
            <a:ext cx="4326504" cy="563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510" y="2054028"/>
            <a:ext cx="7472311" cy="326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1920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pic>
        <p:nvPicPr>
          <p:cNvPr id="6" name="Picture 5" descr="fro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285" y="1424867"/>
            <a:ext cx="5203053" cy="4377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bac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47542" y="1499532"/>
            <a:ext cx="5486400" cy="4379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94898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754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Noida institute of Engineering &amp; Technology</vt:lpstr>
      <vt:lpstr>Presentation Outline</vt:lpstr>
      <vt:lpstr>Introduction</vt:lpstr>
      <vt:lpstr>Literature Review</vt:lpstr>
      <vt:lpstr>Research Gap</vt:lpstr>
      <vt:lpstr>Objective of the Research work</vt:lpstr>
      <vt:lpstr>Methodology</vt:lpstr>
      <vt:lpstr>Methodology</vt:lpstr>
      <vt:lpstr>Result</vt:lpstr>
      <vt:lpstr>Conclusion</vt:lpstr>
      <vt:lpstr>List of Publication</vt:lpstr>
      <vt:lpstr>References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&amp; Technology</dc:title>
  <dc:creator>Sandhya</dc:creator>
  <cp:lastModifiedBy>SHAHIL AHMAD</cp:lastModifiedBy>
  <cp:revision>29</cp:revision>
  <dcterms:created xsi:type="dcterms:W3CDTF">2024-04-16T08:59:59Z</dcterms:created>
  <dcterms:modified xsi:type="dcterms:W3CDTF">2025-05-19T18:55:03Z</dcterms:modified>
</cp:coreProperties>
</file>