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0" r:id="rId5"/>
    <p:sldId id="271" r:id="rId6"/>
    <p:sldId id="270" r:id="rId7"/>
    <p:sldId id="265" r:id="rId8"/>
    <p:sldId id="266" r:id="rId9"/>
    <p:sldId id="272" r:id="rId10"/>
    <p:sldId id="269" r:id="rId11"/>
    <p:sldId id="26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0925C3F-C336-0FBB-F2FA-795120A7B420}" v="26" dt="2025-05-19T17:53:54.30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80" autoAdjust="0"/>
    <p:restoredTop sz="94660"/>
  </p:normalViewPr>
  <p:slideViewPr>
    <p:cSldViewPr snapToGrid="0">
      <p:cViewPr varScale="1">
        <p:scale>
          <a:sx n="89" d="100"/>
          <a:sy n="89" d="100"/>
        </p:scale>
        <p:origin x="37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userId="S::urn:spo:tenantanon#61363c43-8420-43ca-8f82-801627e16cdf::" providerId="AD" clId="Web-{90925C3F-C336-0FBB-F2FA-795120A7B420}"/>
    <pc:docChg chg="addSld modSld">
      <pc:chgData name="Guest User" userId="S::urn:spo:tenantanon#61363c43-8420-43ca-8f82-801627e16cdf::" providerId="AD" clId="Web-{90925C3F-C336-0FBB-F2FA-795120A7B420}" dt="2025-05-19T17:53:54.300" v="24" actId="20577"/>
      <pc:docMkLst>
        <pc:docMk/>
      </pc:docMkLst>
      <pc:sldChg chg="modSp">
        <pc:chgData name="Guest User" userId="S::urn:spo:tenantanon#61363c43-8420-43ca-8f82-801627e16cdf::" providerId="AD" clId="Web-{90925C3F-C336-0FBB-F2FA-795120A7B420}" dt="2025-05-19T17:51:24.466" v="10" actId="20577"/>
        <pc:sldMkLst>
          <pc:docMk/>
          <pc:sldMk cId="20100250" sldId="258"/>
        </pc:sldMkLst>
        <pc:spChg chg="mod">
          <ac:chgData name="Guest User" userId="S::urn:spo:tenantanon#61363c43-8420-43ca-8f82-801627e16cdf::" providerId="AD" clId="Web-{90925C3F-C336-0FBB-F2FA-795120A7B420}" dt="2025-05-19T17:51:24.466" v="10" actId="20577"/>
          <ac:spMkLst>
            <pc:docMk/>
            <pc:sldMk cId="20100250" sldId="258"/>
            <ac:spMk id="3" creationId="{00000000-0000-0000-0000-000000000000}"/>
          </ac:spMkLst>
        </pc:spChg>
      </pc:sldChg>
      <pc:sldChg chg="modSp add replId">
        <pc:chgData name="Guest User" userId="S::urn:spo:tenantanon#61363c43-8420-43ca-8f82-801627e16cdf::" providerId="AD" clId="Web-{90925C3F-C336-0FBB-F2FA-795120A7B420}" dt="2025-05-19T17:53:54.300" v="24" actId="20577"/>
        <pc:sldMkLst>
          <pc:docMk/>
          <pc:sldMk cId="3759286359" sldId="272"/>
        </pc:sldMkLst>
        <pc:spChg chg="mod">
          <ac:chgData name="Guest User" userId="S::urn:spo:tenantanon#61363c43-8420-43ca-8f82-801627e16cdf::" providerId="AD" clId="Web-{90925C3F-C336-0FBB-F2FA-795120A7B420}" dt="2025-05-19T17:51:39.904" v="19" actId="20577"/>
          <ac:spMkLst>
            <pc:docMk/>
            <pc:sldMk cId="3759286359" sldId="272"/>
            <ac:spMk id="2" creationId="{02150C63-8A16-BF1B-18BE-3030196F9D80}"/>
          </ac:spMkLst>
        </pc:spChg>
        <pc:spChg chg="mod">
          <ac:chgData name="Guest User" userId="S::urn:spo:tenantanon#61363c43-8420-43ca-8f82-801627e16cdf::" providerId="AD" clId="Web-{90925C3F-C336-0FBB-F2FA-795120A7B420}" dt="2025-05-19T17:53:54.300" v="24" actId="20577"/>
          <ac:spMkLst>
            <pc:docMk/>
            <pc:sldMk cId="3759286359" sldId="272"/>
            <ac:spMk id="3" creationId="{C3645939-755E-966F-9B11-8A63663E77E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2698334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0594943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5914404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8593114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518B892-A4A7-4064-8CB0-6723DC7C5222}" type="datetimeFigureOut">
              <a:rPr lang="en-IN" smtClean="0"/>
              <a:t>19-05-2025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15273098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41361871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B518B892-A4A7-4064-8CB0-6723DC7C5222}" type="datetimeFigureOut">
              <a:rPr lang="en-IN" smtClean="0"/>
              <a:t>19-05-2025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9852945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B518B892-A4A7-4064-8CB0-6723DC7C5222}" type="datetimeFigureOut">
              <a:rPr lang="en-IN" smtClean="0"/>
              <a:t>19-05-2025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3022763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518B892-A4A7-4064-8CB0-6723DC7C5222}" type="datetimeFigureOut">
              <a:rPr lang="en-IN" smtClean="0"/>
              <a:t>19-05-2025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22662794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44717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B518B892-A4A7-4064-8CB0-6723DC7C5222}" type="datetimeFigureOut">
              <a:rPr lang="en-IN" smtClean="0"/>
              <a:t>19-05-2025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AC75EB2-2BAA-4405-BB5F-D017141A70FE}" type="slidenum">
              <a:rPr lang="en-IN" smtClean="0"/>
              <a:t>‹#›</a:t>
            </a:fld>
            <a:endParaRPr lang="en-IN"/>
          </a:p>
        </p:txBody>
      </p:sp>
    </p:spTree>
    <p:extLst>
      <p:ext uri="{BB962C8B-B14F-4D97-AF65-F5344CB8AC3E}">
        <p14:creationId xmlns:p14="http://schemas.microsoft.com/office/powerpoint/2010/main" val="37700494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518B892-A4A7-4064-8CB0-6723DC7C5222}" type="datetimeFigureOut">
              <a:rPr lang="en-IN" smtClean="0"/>
              <a:t>19-05-2025</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C75EB2-2BAA-4405-BB5F-D017141A70FE}" type="slidenum">
              <a:rPr lang="en-IN" smtClean="0"/>
              <a:t>‹#›</a:t>
            </a:fld>
            <a:endParaRPr lang="en-IN"/>
          </a:p>
        </p:txBody>
      </p:sp>
    </p:spTree>
    <p:extLst>
      <p:ext uri="{BB962C8B-B14F-4D97-AF65-F5344CB8AC3E}">
        <p14:creationId xmlns:p14="http://schemas.microsoft.com/office/powerpoint/2010/main" val="37444443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 TargetMode="External"/><Relationship Id="rId2" Type="http://schemas.openxmlformats.org/officeDocument/2006/relationships/hyperlink" Target="https://chat.openai.com/" TargetMode="External"/><Relationship Id="rId1" Type="http://schemas.openxmlformats.org/officeDocument/2006/relationships/slideLayout" Target="../slideLayouts/slideLayout1.xml"/><Relationship Id="rId5" Type="http://schemas.openxmlformats.org/officeDocument/2006/relationships/image" Target="../media/image2.jpeg"/><Relationship Id="rId4" Type="http://schemas.openxmlformats.org/officeDocument/2006/relationships/hyperlink" Target="https://scholar.google.com/" TargetMode="External"/></Relationships>
</file>

<file path=ppt/slides/_rels/slide1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B4F4599B-458C-4072-B3D3-06857680332D}"/>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Noida institute of Engineering &amp; Technology</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10" name="Subtitle 2">
            <a:extLst>
              <a:ext uri="{FF2B5EF4-FFF2-40B4-BE49-F238E27FC236}">
                <a16:creationId xmlns:a16="http://schemas.microsoft.com/office/drawing/2014/main" id="{61131B16-705F-4F6A-8977-EAD6F7DD2AFC}"/>
              </a:ext>
            </a:extLst>
          </p:cNvPr>
          <p:cNvSpPr>
            <a:spLocks noGrp="1"/>
          </p:cNvSpPr>
          <p:nvPr>
            <p:ph type="subTitle" idx="1"/>
          </p:nvPr>
        </p:nvSpPr>
        <p:spPr>
          <a:xfrm>
            <a:off x="212271" y="906235"/>
            <a:ext cx="11919858" cy="5821135"/>
          </a:xfrm>
        </p:spPr>
        <p:txBody>
          <a:bodyPr>
            <a:normAutofit fontScale="85000" lnSpcReduction="20000"/>
          </a:bodyPr>
          <a:lstStyle/>
          <a:p>
            <a:endParaRPr lang="en-US" sz="4400" dirty="0"/>
          </a:p>
          <a:p>
            <a:endParaRPr lang="en-US" sz="4400" dirty="0"/>
          </a:p>
          <a:p>
            <a:endParaRPr lang="en-US" sz="1500" dirty="0">
              <a:latin typeface="Times New Roman" panose="02020603050405020304" pitchFamily="18" charset="0"/>
              <a:cs typeface="Times New Roman" panose="02020603050405020304" pitchFamily="18" charset="0"/>
            </a:endParaRPr>
          </a:p>
          <a:p>
            <a:pPr>
              <a:lnSpc>
                <a:spcPct val="120000"/>
              </a:lnSpc>
            </a:pPr>
            <a:r>
              <a:rPr lang="en-US" sz="2800" dirty="0">
                <a:latin typeface="Times New Roman" panose="02020603050405020304" pitchFamily="18" charset="0"/>
                <a:cs typeface="Times New Roman" panose="02020603050405020304" pitchFamily="18" charset="0"/>
              </a:rPr>
              <a:t>Department of CSE (AI)</a:t>
            </a:r>
          </a:p>
          <a:p>
            <a:pPr>
              <a:lnSpc>
                <a:spcPct val="120000"/>
              </a:lnSpc>
            </a:pPr>
            <a:r>
              <a:rPr lang="en-US" dirty="0">
                <a:latin typeface="Times New Roman" panose="02020603050405020304" pitchFamily="18" charset="0"/>
                <a:cs typeface="Times New Roman" panose="02020603050405020304" pitchFamily="18" charset="0"/>
              </a:rPr>
              <a:t>Session (2024-25)</a:t>
            </a:r>
          </a:p>
          <a:p>
            <a:endParaRPr lang="en-US" dirty="0"/>
          </a:p>
          <a:p>
            <a:r>
              <a:rPr lang="en-US" sz="3200" dirty="0">
                <a:latin typeface="Times New Roman" panose="02020603050405020304" pitchFamily="18" charset="0"/>
                <a:cs typeface="Times New Roman" panose="02020603050405020304" pitchFamily="18" charset="0"/>
              </a:rPr>
              <a:t> Programming for Data Analytics (ACSAI0617) Presentation on</a:t>
            </a:r>
          </a:p>
          <a:p>
            <a:r>
              <a:rPr lang="en-US" sz="2800" b="1" dirty="0">
                <a:solidFill>
                  <a:srgbClr val="FF0000"/>
                </a:solidFill>
                <a:latin typeface="Times New Roman" panose="02020603050405020304" pitchFamily="18" charset="0"/>
                <a:cs typeface="Times New Roman" panose="02020603050405020304" pitchFamily="18" charset="0"/>
              </a:rPr>
              <a:t>Sentimental Analysis</a:t>
            </a:r>
          </a:p>
          <a:p>
            <a:endParaRPr lang="en-US" sz="2800" b="1" dirty="0">
              <a:latin typeface="Times New Roman" panose="02020603050405020304" pitchFamily="18" charset="0"/>
              <a:cs typeface="Times New Roman" panose="02020603050405020304" pitchFamily="18" charset="0"/>
            </a:endParaRPr>
          </a:p>
          <a:p>
            <a:pPr algn="l"/>
            <a:endParaRPr lang="en-US" dirty="0"/>
          </a:p>
          <a:p>
            <a:pPr algn="l"/>
            <a:r>
              <a:rPr lang="en-US" b="1" dirty="0">
                <a:solidFill>
                  <a:srgbClr val="FF0000"/>
                </a:solidFill>
              </a:rPr>
              <a:t>Project Guide:                   		Submitted To:               		    Group- 26AI434B Member:</a:t>
            </a:r>
          </a:p>
          <a:p>
            <a:pPr algn="l"/>
            <a:r>
              <a:rPr lang="en-US" dirty="0"/>
              <a:t>Ms. Garima Jain                      	Ms. Garima Jain       	  	    Akhand Pratap Singh (2301331529002)</a:t>
            </a:r>
          </a:p>
          <a:p>
            <a:pPr algn="l"/>
            <a:r>
              <a:rPr lang="en-US" dirty="0"/>
              <a:t>Asst. Prof. CSE				                                                      Anshika Kushwaha (2301331529003)</a:t>
            </a:r>
          </a:p>
          <a:p>
            <a:pPr algn="l"/>
            <a:r>
              <a:rPr lang="en-US" dirty="0"/>
              <a:t>								          Jyoti Sharma (2301331529006)</a:t>
            </a:r>
          </a:p>
          <a:p>
            <a:pPr algn="l"/>
            <a:r>
              <a:rPr lang="en-US" dirty="0"/>
              <a:t>                                                                                                                                           Nikhil Yadav(2301331529007)</a:t>
            </a:r>
          </a:p>
        </p:txBody>
      </p:sp>
      <p:pic>
        <p:nvPicPr>
          <p:cNvPr id="11" name="Picture 10">
            <a:extLst>
              <a:ext uri="{FF2B5EF4-FFF2-40B4-BE49-F238E27FC236}">
                <a16:creationId xmlns:a16="http://schemas.microsoft.com/office/drawing/2014/main" id="{CBFB3913-93BC-45FA-B349-E356653A2EA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435823" y="907142"/>
            <a:ext cx="3113935" cy="1272794"/>
          </a:xfrm>
          <a:prstGeom prst="rect">
            <a:avLst/>
          </a:prstGeom>
        </p:spPr>
      </p:pic>
    </p:spTree>
    <p:extLst>
      <p:ext uri="{BB962C8B-B14F-4D97-AF65-F5344CB8AC3E}">
        <p14:creationId xmlns:p14="http://schemas.microsoft.com/office/powerpoint/2010/main" val="302076725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References</a:t>
            </a:r>
          </a:p>
        </p:txBody>
      </p:sp>
      <p:sp>
        <p:nvSpPr>
          <p:cNvPr id="3" name="Subtitle 2"/>
          <p:cNvSpPr>
            <a:spLocks noGrp="1"/>
          </p:cNvSpPr>
          <p:nvPr>
            <p:ph type="subTitle" idx="1"/>
          </p:nvPr>
        </p:nvSpPr>
        <p:spPr>
          <a:xfrm>
            <a:off x="212271" y="1283516"/>
            <a:ext cx="11919858" cy="5443854"/>
          </a:xfrm>
        </p:spPr>
        <p:txBody>
          <a:bodyPr>
            <a:normAutofit/>
          </a:bodyPr>
          <a:lstStyle/>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OpenAI.  (2024). </a:t>
            </a:r>
            <a:r>
              <a:rPr lang="en-US" sz="2000" b="0" i="1" dirty="0">
                <a:effectLst/>
                <a:latin typeface="Times New Roman" panose="02020603050405020304" pitchFamily="18" charset="0"/>
                <a:cs typeface="Times New Roman" panose="02020603050405020304" pitchFamily="18" charset="0"/>
              </a:rPr>
              <a:t>ChatGPT - Language model for natural language understanding and generation</a:t>
            </a:r>
            <a:r>
              <a:rPr lang="en-US" sz="2000" b="0" i="0" dirty="0">
                <a:effectLst/>
                <a:latin typeface="Times New Roman" panose="02020603050405020304" pitchFamily="18" charset="0"/>
                <a:cs typeface="Times New Roman" panose="02020603050405020304" pitchFamily="18" charset="0"/>
              </a:rPr>
              <a:t>. Retrieved from </a:t>
            </a:r>
            <a:r>
              <a:rPr lang="en-US" sz="2000" b="0" i="0" u="none" strike="noStrike" dirty="0">
                <a:effectLst/>
                <a:latin typeface="Times New Roman" panose="02020603050405020304" pitchFamily="18" charset="0"/>
                <a:cs typeface="Times New Roman" panose="02020603050405020304" pitchFamily="18" charset="0"/>
                <a:hlinkClick r:id="rId2">
                  <a:extLst>
                    <a:ext uri="{A12FA001-AC4F-418D-AE19-62706E023703}">
                      <ahyp:hlinkClr xmlns:ahyp="http://schemas.microsoft.com/office/drawing/2018/hyperlinkcolor" val="tx"/>
                    </a:ext>
                  </a:extLst>
                </a:hlinkClick>
              </a:rPr>
              <a:t>https://chat.openai.com</a:t>
            </a:r>
            <a:endParaRPr lang="en-US" sz="20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GitHub repositories. (2024). </a:t>
            </a:r>
            <a:r>
              <a:rPr lang="en-US" sz="2000" b="0" i="1" dirty="0">
                <a:effectLst/>
                <a:latin typeface="Times New Roman" panose="02020603050405020304" pitchFamily="18" charset="0"/>
                <a:cs typeface="Times New Roman" panose="02020603050405020304" pitchFamily="18" charset="0"/>
              </a:rPr>
              <a:t>Sentiment Analysis Project Repositories and Code Examples</a:t>
            </a:r>
            <a:r>
              <a:rPr lang="en-US" sz="2000" b="0" i="0" dirty="0">
                <a:effectLst/>
                <a:latin typeface="Times New Roman" panose="02020603050405020304" pitchFamily="18" charset="0"/>
                <a:cs typeface="Times New Roman" panose="02020603050405020304" pitchFamily="18" charset="0"/>
              </a:rPr>
              <a:t>. Retrieved from </a:t>
            </a:r>
            <a:r>
              <a:rPr lang="en-US" sz="2000" b="0" i="0" u="none" strike="noStrike" dirty="0">
                <a:effectLst/>
                <a:latin typeface="Times New Roman" panose="02020603050405020304" pitchFamily="18" charset="0"/>
                <a:cs typeface="Times New Roman" panose="02020603050405020304" pitchFamily="18" charset="0"/>
                <a:hlinkClick r:id="rId3">
                  <a:extLst>
                    <a:ext uri="{A12FA001-AC4F-418D-AE19-62706E023703}">
                      <ahyp:hlinkClr xmlns:ahyp="http://schemas.microsoft.com/office/drawing/2018/hyperlinkcolor" val="tx"/>
                    </a:ext>
                  </a:extLst>
                </a:hlinkClick>
              </a:rPr>
              <a:t>https://github.com</a:t>
            </a:r>
            <a:endParaRPr lang="en-US" sz="20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Google Scholar. (2024). </a:t>
            </a:r>
            <a:r>
              <a:rPr lang="en-US" sz="2000" b="0" i="1" dirty="0">
                <a:effectLst/>
                <a:latin typeface="Times New Roman" panose="02020603050405020304" pitchFamily="18" charset="0"/>
                <a:cs typeface="Times New Roman" panose="02020603050405020304" pitchFamily="18" charset="0"/>
              </a:rPr>
              <a:t>Research papers on Sentiment Analysis and Natural Language Processing</a:t>
            </a:r>
            <a:r>
              <a:rPr lang="en-US" sz="2000" b="0" i="0" dirty="0">
                <a:effectLst/>
                <a:latin typeface="Times New Roman" panose="02020603050405020304" pitchFamily="18" charset="0"/>
                <a:cs typeface="Times New Roman" panose="02020603050405020304" pitchFamily="18" charset="0"/>
              </a:rPr>
              <a:t>. Retrieved from </a:t>
            </a:r>
            <a:r>
              <a:rPr lang="en-US" sz="2000" b="0" i="0" u="none" strike="noStrike" dirty="0">
                <a:effectLst/>
                <a:latin typeface="Times New Roman" panose="02020603050405020304" pitchFamily="18" charset="0"/>
                <a:cs typeface="Times New Roman" panose="02020603050405020304" pitchFamily="18" charset="0"/>
                <a:hlinkClick r:id="rId4">
                  <a:extLst>
                    <a:ext uri="{A12FA001-AC4F-418D-AE19-62706E023703}">
                      <ahyp:hlinkClr xmlns:ahyp="http://schemas.microsoft.com/office/drawing/2018/hyperlinkcolor" val="tx"/>
                    </a:ext>
                  </a:extLst>
                </a:hlinkClick>
              </a:rPr>
              <a:t>https://scholar.google.com</a:t>
            </a:r>
            <a:endParaRPr lang="en-US" sz="2000" b="0" i="0" dirty="0">
              <a:effectLst/>
              <a:latin typeface="Times New Roman" panose="02020603050405020304" pitchFamily="18" charset="0"/>
              <a:cs typeface="Times New Roman" panose="02020603050405020304" pitchFamily="18" charset="0"/>
            </a:endParaRP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Bird, S., Klein, E., &amp; Loper, E. (2009). </a:t>
            </a:r>
            <a:r>
              <a:rPr lang="en-US" sz="2000" b="0" i="1" dirty="0">
                <a:effectLst/>
                <a:latin typeface="Times New Roman" panose="02020603050405020304" pitchFamily="18" charset="0"/>
                <a:cs typeface="Times New Roman" panose="02020603050405020304" pitchFamily="18" charset="0"/>
              </a:rPr>
              <a:t>Natural Language Processing with Python</a:t>
            </a:r>
            <a:r>
              <a:rPr lang="en-US" sz="2000" b="0" i="0" dirty="0">
                <a:effectLst/>
                <a:latin typeface="Times New Roman" panose="02020603050405020304" pitchFamily="18" charset="0"/>
                <a:cs typeface="Times New Roman" panose="02020603050405020304" pitchFamily="18" charset="0"/>
              </a:rPr>
              <a:t>. O’Reilly Media.</a:t>
            </a: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Pedregosa, F., </a:t>
            </a:r>
            <a:r>
              <a:rPr lang="en-US" sz="2000" b="0" i="0" dirty="0" err="1">
                <a:effectLst/>
                <a:latin typeface="Times New Roman" panose="02020603050405020304" pitchFamily="18" charset="0"/>
                <a:cs typeface="Times New Roman" panose="02020603050405020304" pitchFamily="18" charset="0"/>
              </a:rPr>
              <a:t>Varoquaux</a:t>
            </a:r>
            <a:r>
              <a:rPr lang="en-US" sz="2000" b="0" i="0" dirty="0">
                <a:effectLst/>
                <a:latin typeface="Times New Roman" panose="02020603050405020304" pitchFamily="18" charset="0"/>
                <a:cs typeface="Times New Roman" panose="02020603050405020304" pitchFamily="18" charset="0"/>
              </a:rPr>
              <a:t>, G., </a:t>
            </a:r>
            <a:r>
              <a:rPr lang="en-US" sz="2000" b="0" i="0" dirty="0" err="1">
                <a:effectLst/>
                <a:latin typeface="Times New Roman" panose="02020603050405020304" pitchFamily="18" charset="0"/>
                <a:cs typeface="Times New Roman" panose="02020603050405020304" pitchFamily="18" charset="0"/>
              </a:rPr>
              <a:t>Gramfort</a:t>
            </a:r>
            <a:r>
              <a:rPr lang="en-US" sz="2000" b="0" i="0" dirty="0">
                <a:effectLst/>
                <a:latin typeface="Times New Roman" panose="02020603050405020304" pitchFamily="18" charset="0"/>
                <a:cs typeface="Times New Roman" panose="02020603050405020304" pitchFamily="18" charset="0"/>
              </a:rPr>
              <a:t>, A., et al. (2011). </a:t>
            </a:r>
            <a:r>
              <a:rPr lang="en-US" sz="2000" b="0" i="1" dirty="0">
                <a:effectLst/>
                <a:latin typeface="Times New Roman" panose="02020603050405020304" pitchFamily="18" charset="0"/>
                <a:cs typeface="Times New Roman" panose="02020603050405020304" pitchFamily="18" charset="0"/>
              </a:rPr>
              <a:t>Scikit-learn: Machine Learning in Python</a:t>
            </a:r>
            <a:r>
              <a:rPr lang="en-US" sz="2000" b="0" i="0" dirty="0">
                <a:effectLst/>
                <a:latin typeface="Times New Roman" panose="02020603050405020304" pitchFamily="18" charset="0"/>
                <a:cs typeface="Times New Roman" panose="02020603050405020304" pitchFamily="18" charset="0"/>
              </a:rPr>
              <a:t>. Journal of Machine Learning Research, 12, 2825–2830.</a:t>
            </a: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McKinney, W. (2010).  </a:t>
            </a:r>
            <a:r>
              <a:rPr lang="en-US" sz="2000" b="0" i="1" dirty="0">
                <a:effectLst/>
                <a:latin typeface="Times New Roman" panose="02020603050405020304" pitchFamily="18" charset="0"/>
                <a:cs typeface="Times New Roman" panose="02020603050405020304" pitchFamily="18" charset="0"/>
              </a:rPr>
              <a:t>Data Structures for Statistical Computing in Python</a:t>
            </a:r>
            <a:r>
              <a:rPr lang="en-US" sz="2000" b="0" i="0" dirty="0">
                <a:effectLst/>
                <a:latin typeface="Times New Roman" panose="02020603050405020304" pitchFamily="18" charset="0"/>
                <a:cs typeface="Times New Roman" panose="02020603050405020304" pitchFamily="18" charset="0"/>
              </a:rPr>
              <a:t>. In Proceedings of the 9th Python in Science Conference, 51-56.</a:t>
            </a:r>
          </a:p>
          <a:p>
            <a:pPr marL="457200" indent="-457200" algn="l">
              <a:buFont typeface="+mj-lt"/>
              <a:buAutoNum type="arabicPeriod"/>
            </a:pPr>
            <a:r>
              <a:rPr lang="en-US" sz="2000" b="0" i="0" dirty="0">
                <a:effectLst/>
                <a:latin typeface="Times New Roman" panose="02020603050405020304" pitchFamily="18" charset="0"/>
                <a:cs typeface="Times New Roman" panose="02020603050405020304" pitchFamily="18" charset="0"/>
              </a:rPr>
              <a:t>Google AI. (2023). </a:t>
            </a:r>
            <a:r>
              <a:rPr lang="en-US" sz="2000" b="0" i="1" dirty="0">
                <a:effectLst/>
                <a:latin typeface="Times New Roman" panose="02020603050405020304" pitchFamily="18" charset="0"/>
                <a:cs typeface="Times New Roman" panose="02020603050405020304" pitchFamily="18" charset="0"/>
              </a:rPr>
              <a:t>Understanding BERT for NLP</a:t>
            </a:r>
            <a:r>
              <a:rPr lang="en-US" sz="2000" b="0" i="0" dirty="0">
                <a:effectLst/>
                <a:latin typeface="Times New Roman" panose="02020603050405020304" pitchFamily="18" charset="0"/>
                <a:cs typeface="Times New Roman" panose="02020603050405020304" pitchFamily="18" charset="0"/>
              </a:rPr>
              <a:t>. Retrieved from </a:t>
            </a:r>
            <a:r>
              <a:rPr lang="en-US" sz="2000" b="0" i="0" u="none" strike="noStrike" dirty="0">
                <a:effectLst/>
                <a:latin typeface="Times New Roman" panose="02020603050405020304" pitchFamily="18" charset="0"/>
                <a:cs typeface="Times New Roman" panose="02020603050405020304" pitchFamily="18" charset="0"/>
              </a:rPr>
              <a:t>https://ai.googleblog.com</a:t>
            </a:r>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9775908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pPr algn="r"/>
            <a:r>
              <a:rPr lang="en-US" sz="4000" b="1" dirty="0">
                <a:solidFill>
                  <a:schemeClr val="bg1"/>
                </a:solidFill>
                <a:latin typeface="Times New Roman" panose="02020603050405020304" pitchFamily="18" charset="0"/>
                <a:cs typeface="Times New Roman" panose="02020603050405020304" pitchFamily="18" charset="0"/>
              </a:rPr>
              <a:t>Noida institute of Engineering &amp; Technology</a:t>
            </a: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r>
              <a:rPr lang="en-US" sz="8800" b="1" dirty="0"/>
              <a:t>Thank you</a:t>
            </a: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10707844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Presentation Outline</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vert="horz" lIns="91440" tIns="45720" rIns="91440" bIns="45720" rtlCol="0" anchor="t">
            <a:normAutofit/>
          </a:bodyPr>
          <a:lstStyle/>
          <a:p>
            <a:pPr marL="571500" lvl="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Introduction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Literature Review</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Dataset Description	                                   </a:t>
            </a:r>
            <a:endParaRPr lang="en-IN" sz="28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Objectives                                                                            </a:t>
            </a:r>
          </a:p>
          <a:p>
            <a:pPr marL="571500" indent="-571500" algn="l">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Methodology</a:t>
            </a:r>
          </a:p>
          <a:p>
            <a:pPr marL="571500" indent="-571500" algn="l">
              <a:buFont typeface="Arial" panose="020B0604020202020204" pitchFamily="34" charset="0"/>
              <a:buChar char="•"/>
            </a:pPr>
            <a:r>
              <a:rPr lang="en-IN" sz="2800" dirty="0">
                <a:latin typeface="Times New Roman"/>
                <a:cs typeface="Times New Roman"/>
              </a:rPr>
              <a:t>Future Work</a:t>
            </a:r>
          </a:p>
          <a:p>
            <a:pPr marL="571500" indent="-571500" algn="l">
              <a:buFont typeface="Arial" panose="020B0604020202020204" pitchFamily="34" charset="0"/>
              <a:buChar char="•"/>
            </a:pPr>
            <a:r>
              <a:rPr lang="en-IN" sz="2800" dirty="0">
                <a:latin typeface="Times New Roman"/>
                <a:cs typeface="Times New Roman"/>
              </a:rPr>
              <a:t>Conclusion</a:t>
            </a:r>
          </a:p>
          <a:p>
            <a:pPr marL="571500" indent="-571500" algn="l">
              <a:buFont typeface="Arial" panose="020B0604020202020204" pitchFamily="34" charset="0"/>
              <a:buChar char="•"/>
            </a:pPr>
            <a:r>
              <a:rPr lang="en-IN" sz="2800" dirty="0">
                <a:latin typeface="Times New Roman" panose="02020603050405020304" pitchFamily="18" charset="0"/>
                <a:cs typeface="Times New Roman" panose="02020603050405020304" pitchFamily="18" charset="0"/>
              </a:rPr>
              <a:t>References</a:t>
            </a:r>
          </a:p>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201002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Introduction</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212271" y="1283516"/>
            <a:ext cx="11919858" cy="5443854"/>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a:extLst>
              <a:ext uri="{FF2B5EF4-FFF2-40B4-BE49-F238E27FC236}">
                <a16:creationId xmlns:a16="http://schemas.microsoft.com/office/drawing/2014/main" id="{92F56286-DBA6-47AB-9747-641EA9697689}"/>
              </a:ext>
            </a:extLst>
          </p:cNvPr>
          <p:cNvSpPr/>
          <p:nvPr/>
        </p:nvSpPr>
        <p:spPr>
          <a:xfrm>
            <a:off x="484908" y="1068232"/>
            <a:ext cx="11374583" cy="2352952"/>
          </a:xfrm>
          <a:prstGeom prst="rect">
            <a:avLst/>
          </a:prstGeom>
        </p:spPr>
        <p:txBody>
          <a:bodyPr wrap="square">
            <a:spAutoFit/>
          </a:bodyPr>
          <a:lstStyle/>
          <a:p>
            <a:pPr algn="just">
              <a:lnSpc>
                <a:spcPct val="150000"/>
              </a:lnSpc>
            </a:pPr>
            <a:r>
              <a:rPr lang="en-US" sz="2000" b="0" i="0" dirty="0">
                <a:effectLst/>
                <a:latin typeface="Times New Roman" panose="02020603050405020304" pitchFamily="18" charset="0"/>
                <a:cs typeface="Times New Roman" panose="02020603050405020304" pitchFamily="18" charset="0"/>
              </a:rPr>
              <a:t>Sentiment Analysis, also known as opinion mining, refers to the use of natural language processing, text analysis, and computational linguistics to identify and extract subjective information from textual data. This project focuses on analyzing customer sentiment from product reviews using Python, aiming to classify them as positive, negative, or neutral. The insights gained from this can assist companies in understanding customer satisfaction and improving product quality.</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2367313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Literature Review</a:t>
            </a:r>
          </a:p>
        </p:txBody>
      </p:sp>
      <p:sp>
        <p:nvSpPr>
          <p:cNvPr id="3" name="Subtitle 2"/>
          <p:cNvSpPr>
            <a:spLocks noGrp="1"/>
          </p:cNvSpPr>
          <p:nvPr>
            <p:ph type="subTitle" idx="1"/>
          </p:nvPr>
        </p:nvSpPr>
        <p:spPr>
          <a:xfrm>
            <a:off x="212271" y="1283516"/>
            <a:ext cx="11919858" cy="5443854"/>
          </a:xfrm>
        </p:spPr>
        <p:txBody>
          <a:bodyPr>
            <a:normAutofit/>
          </a:bodyPr>
          <a:lstStyle/>
          <a:p>
            <a:pPr algn="just">
              <a:buNone/>
            </a:pPr>
            <a:r>
              <a:rPr lang="en-US" sz="2000" b="0" i="0" dirty="0">
                <a:effectLst/>
                <a:latin typeface="Times New Roman" panose="02020603050405020304" pitchFamily="18" charset="0"/>
                <a:cs typeface="Times New Roman" panose="02020603050405020304" pitchFamily="18" charset="0"/>
              </a:rPr>
              <a:t>Sentiment analysis has been widely studied in natural language processing. Traditional methods include lexicon-based approaches where predefined dictionaries are used to classify sentiment. More recent studies have shifted toward machine learning and deep learning techniques like Naive Bayes, Support Vector Machines (SVM), Logistic Regression, and neural networks (LSTM, BERT). Python, with its powerful libraries such as NLTK, Scikit-learn, and Pandas, is commonly used for these tasks.</a:t>
            </a:r>
          </a:p>
          <a:p>
            <a:pPr algn="l">
              <a:buNone/>
            </a:pPr>
            <a:r>
              <a:rPr lang="en-US" sz="2000" b="0" i="0" dirty="0">
                <a:effectLst/>
                <a:latin typeface="Times New Roman" panose="02020603050405020304" pitchFamily="18" charset="0"/>
                <a:cs typeface="Times New Roman" panose="02020603050405020304" pitchFamily="18" charset="0"/>
              </a:rPr>
              <a:t>The dataset comprises product reviews with associated sentiments. It includes: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Review Text</a:t>
            </a:r>
            <a:r>
              <a:rPr lang="en-US" sz="2000" b="0" i="0" dirty="0">
                <a:effectLst/>
                <a:latin typeface="Times New Roman" panose="02020603050405020304" pitchFamily="18" charset="0"/>
                <a:cs typeface="Times New Roman" panose="02020603050405020304" pitchFamily="18" charset="0"/>
              </a:rPr>
              <a:t>: The actual user-written feedback.</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Sentiment Label</a:t>
            </a:r>
            <a:r>
              <a:rPr lang="en-US" sz="2000" b="0" i="0" dirty="0">
                <a:effectLst/>
                <a:latin typeface="Times New Roman" panose="02020603050405020304" pitchFamily="18" charset="0"/>
                <a:cs typeface="Times New Roman" panose="02020603050405020304" pitchFamily="18" charset="0"/>
              </a:rPr>
              <a:t>: The sentiment associated with each review (Positive, Negative, Neutral).</a:t>
            </a:r>
            <a:endParaRPr lang="en-US" sz="2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086547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CF2907-8AAB-5E0C-9EEC-4322B2622F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2A79806-BA9B-8819-2E86-6EF25628471D}"/>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Dataset Description</a:t>
            </a:r>
          </a:p>
        </p:txBody>
      </p:sp>
      <p:sp>
        <p:nvSpPr>
          <p:cNvPr id="3" name="Subtitle 2">
            <a:extLst>
              <a:ext uri="{FF2B5EF4-FFF2-40B4-BE49-F238E27FC236}">
                <a16:creationId xmlns:a16="http://schemas.microsoft.com/office/drawing/2014/main" id="{BC6D4C01-31E3-F25A-3792-6019D82F80D1}"/>
              </a:ext>
            </a:extLst>
          </p:cNvPr>
          <p:cNvSpPr>
            <a:spLocks noGrp="1"/>
          </p:cNvSpPr>
          <p:nvPr>
            <p:ph type="subTitle" idx="1"/>
          </p:nvPr>
        </p:nvSpPr>
        <p:spPr>
          <a:xfrm>
            <a:off x="212271" y="1283516"/>
            <a:ext cx="11919858" cy="5443854"/>
          </a:xfrm>
        </p:spPr>
        <p:txBody>
          <a:bodyPr>
            <a:normAutofit/>
          </a:bodyPr>
          <a:lstStyle/>
          <a:p>
            <a:pPr algn="l">
              <a:buNone/>
            </a:pPr>
            <a:r>
              <a:rPr lang="en-US" sz="2000" b="0" i="0" dirty="0">
                <a:effectLst/>
                <a:latin typeface="Times New Roman" panose="02020603050405020304" pitchFamily="18" charset="0"/>
                <a:cs typeface="Times New Roman" panose="02020603050405020304" pitchFamily="18" charset="0"/>
              </a:rPr>
              <a:t>The dataset comprises product reviews with associated sentiments. It includes:</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Review Text</a:t>
            </a:r>
            <a:r>
              <a:rPr lang="en-US" sz="2000" b="0" i="0" dirty="0">
                <a:effectLst/>
                <a:latin typeface="Times New Roman" panose="02020603050405020304" pitchFamily="18" charset="0"/>
                <a:cs typeface="Times New Roman" panose="02020603050405020304" pitchFamily="18" charset="0"/>
              </a:rPr>
              <a:t>: The actual user-written feedback.</a:t>
            </a:r>
          </a:p>
          <a:p>
            <a:pPr algn="l">
              <a:buFont typeface="Arial" panose="020B0604020202020204" pitchFamily="34" charset="0"/>
              <a:buChar char="•"/>
            </a:pPr>
            <a:r>
              <a:rPr lang="en-US" sz="2000" b="1" i="0" dirty="0">
                <a:effectLst/>
                <a:latin typeface="Times New Roman" panose="02020603050405020304" pitchFamily="18" charset="0"/>
                <a:cs typeface="Times New Roman" panose="02020603050405020304" pitchFamily="18" charset="0"/>
              </a:rPr>
              <a:t>Sentiment Label</a:t>
            </a:r>
            <a:r>
              <a:rPr lang="en-US" sz="2000" b="0" i="0" dirty="0">
                <a:effectLst/>
                <a:latin typeface="Times New Roman" panose="02020603050405020304" pitchFamily="18" charset="0"/>
                <a:cs typeface="Times New Roman" panose="02020603050405020304" pitchFamily="18" charset="0"/>
              </a:rPr>
              <a:t>: The sentiment associated with each review (Positive, Negative, Neutral).</a:t>
            </a:r>
            <a:endParaRPr lang="en-US" sz="2000" dirty="0">
              <a:latin typeface="Times New Roman" panose="02020603050405020304" pitchFamily="18" charset="0"/>
              <a:cs typeface="Times New Roman" panose="02020603050405020304" pitchFamily="18" charset="0"/>
            </a:endParaRPr>
          </a:p>
          <a:p>
            <a:pPr marL="571500" indent="-571500" algn="just">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2EA2963C-AEEA-54E3-318D-7B3E9CA5A9A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0287752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52245C-C46C-9A30-0891-9F81140BAE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6AF5C4-6673-A2F2-D363-B273C6B0649E}"/>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Objectives</a:t>
            </a:r>
            <a:endParaRPr lang="en-IN"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07414F63-CF65-BB76-BC84-5ED247236E14}"/>
              </a:ext>
            </a:extLst>
          </p:cNvPr>
          <p:cNvSpPr>
            <a:spLocks noGrp="1"/>
          </p:cNvSpPr>
          <p:nvPr>
            <p:ph type="subTitle" idx="1"/>
          </p:nvPr>
        </p:nvSpPr>
        <p:spPr>
          <a:xfrm>
            <a:off x="212271" y="1068232"/>
            <a:ext cx="11919858" cy="5659138"/>
          </a:xfrm>
        </p:spPr>
        <p:txBody>
          <a:bodyPr>
            <a:normAutofit/>
          </a:bodyPr>
          <a:lstStyle/>
          <a:p>
            <a:pPr algn="l"/>
            <a:endParaRPr lang="en-US" sz="4400" dirty="0"/>
          </a:p>
          <a:p>
            <a:pPr algn="l"/>
            <a:endParaRPr lang="en-US" sz="4400" dirty="0"/>
          </a:p>
          <a:p>
            <a:pPr marL="571500" indent="-571500" algn="l">
              <a:buFont typeface="Arial" panose="020B0604020202020204" pitchFamily="34" charset="0"/>
              <a:buChar char="•"/>
            </a:pPr>
            <a:endParaRPr lang="en-US" sz="4400" dirty="0"/>
          </a:p>
        </p:txBody>
      </p:sp>
      <p:pic>
        <p:nvPicPr>
          <p:cNvPr id="5" name="Picture 4">
            <a:extLst>
              <a:ext uri="{FF2B5EF4-FFF2-40B4-BE49-F238E27FC236}">
                <a16:creationId xmlns:a16="http://schemas.microsoft.com/office/drawing/2014/main" id="{955DA8EA-6D4D-C3BA-FA9A-8CD57AFF955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
        <p:nvSpPr>
          <p:cNvPr id="4" name="Rectangle 3">
            <a:extLst>
              <a:ext uri="{FF2B5EF4-FFF2-40B4-BE49-F238E27FC236}">
                <a16:creationId xmlns:a16="http://schemas.microsoft.com/office/drawing/2014/main" id="{FAAD837B-B2C9-60F8-CD7D-9DA0E033506A}"/>
              </a:ext>
            </a:extLst>
          </p:cNvPr>
          <p:cNvSpPr/>
          <p:nvPr/>
        </p:nvSpPr>
        <p:spPr>
          <a:xfrm>
            <a:off x="484908" y="1068232"/>
            <a:ext cx="11374583" cy="2246769"/>
          </a:xfrm>
          <a:prstGeom prst="rect">
            <a:avLst/>
          </a:prstGeom>
        </p:spPr>
        <p:txBody>
          <a:bodyPr wrap="square">
            <a:spAutoFit/>
          </a:bodyPr>
          <a:lstStyle/>
          <a:p>
            <a:pPr algn="l">
              <a:buFont typeface="Arial" panose="020B0604020202020204" pitchFamily="34" charset="0"/>
              <a:buChar char="•"/>
            </a:pPr>
            <a:r>
              <a:rPr lang="en-US" sz="2000" b="0" i="0" dirty="0">
                <a:effectLst/>
                <a:latin typeface="ui-sans-serif"/>
              </a:rPr>
              <a:t>To preprocess and clean the textual data from product reviews.</a:t>
            </a:r>
          </a:p>
          <a:p>
            <a:pPr>
              <a:buFont typeface="Arial" panose="020B0604020202020204" pitchFamily="34" charset="0"/>
              <a:buChar char="•"/>
            </a:pPr>
            <a:r>
              <a:rPr lang="en-US" sz="2000" b="0" i="0" dirty="0">
                <a:effectLst/>
                <a:latin typeface="ui-sans-serif"/>
              </a:rPr>
              <a:t>To collect and preprocess product review </a:t>
            </a:r>
            <a:r>
              <a:rPr lang="en-US" sz="2000" b="0" i="0">
                <a:effectLst/>
                <a:latin typeface="ui-sans-serif"/>
              </a:rPr>
              <a:t>data.</a:t>
            </a:r>
            <a:endParaRPr lang="en-US" sz="2000" b="0" i="0" dirty="0">
              <a:effectLst/>
              <a:latin typeface="ui-sans-serif"/>
            </a:endParaRPr>
          </a:p>
          <a:p>
            <a:pPr algn="l">
              <a:buFont typeface="Arial" panose="020B0604020202020204" pitchFamily="34" charset="0"/>
              <a:buChar char="•"/>
            </a:pPr>
            <a:r>
              <a:rPr lang="en-US" sz="2000" b="0" i="0" dirty="0">
                <a:effectLst/>
                <a:latin typeface="ui-sans-serif"/>
              </a:rPr>
              <a:t>To perform exploratory data analysis (EDA) to understand sentiment distribution.</a:t>
            </a:r>
          </a:p>
          <a:p>
            <a:pPr algn="l">
              <a:buFont typeface="Arial" panose="020B0604020202020204" pitchFamily="34" charset="0"/>
              <a:buChar char="•"/>
            </a:pPr>
            <a:r>
              <a:rPr lang="en-US" sz="2000" b="0" i="0" dirty="0">
                <a:effectLst/>
                <a:latin typeface="ui-sans-serif"/>
              </a:rPr>
              <a:t>To build machine learning models to classify review sentiments.</a:t>
            </a:r>
          </a:p>
          <a:p>
            <a:pPr algn="l">
              <a:buFont typeface="Arial" panose="020B0604020202020204" pitchFamily="34" charset="0"/>
              <a:buChar char="•"/>
            </a:pPr>
            <a:r>
              <a:rPr lang="en-US" sz="2000" b="0" i="0" dirty="0">
                <a:effectLst/>
                <a:latin typeface="ui-sans-serif"/>
              </a:rPr>
              <a:t>To evaluate model performance and compare different classifiers.</a:t>
            </a:r>
          </a:p>
          <a:p>
            <a:pPr>
              <a:buNone/>
            </a:pPr>
            <a:br>
              <a:rPr lang="en-US" sz="2000" dirty="0"/>
            </a:b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957348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Methodology</a:t>
            </a:r>
          </a:p>
        </p:txBody>
      </p:sp>
      <p:sp>
        <p:nvSpPr>
          <p:cNvPr id="3" name="Subtitle 2"/>
          <p:cNvSpPr>
            <a:spLocks noGrp="1"/>
          </p:cNvSpPr>
          <p:nvPr>
            <p:ph type="subTitle" idx="1"/>
          </p:nvPr>
        </p:nvSpPr>
        <p:spPr>
          <a:xfrm>
            <a:off x="212271" y="1078302"/>
            <a:ext cx="11919858" cy="5649068"/>
          </a:xfrm>
        </p:spPr>
        <p:txBody>
          <a:bodyPr>
            <a:noAutofit/>
          </a:bodyPr>
          <a:lstStyle/>
          <a:p>
            <a:pPr algn="l">
              <a:buNone/>
            </a:pPr>
            <a:r>
              <a:rPr lang="en-US" sz="1900" b="1" i="0" dirty="0">
                <a:effectLst/>
                <a:latin typeface="Times New Roman" panose="02020603050405020304" pitchFamily="18" charset="0"/>
                <a:cs typeface="Times New Roman" panose="02020603050405020304" pitchFamily="18" charset="0"/>
              </a:rPr>
              <a:t>5.1 Data Preprocessing</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Loading data using Pandas.</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Text cleaning (removal of punctuation, </a:t>
            </a:r>
            <a:r>
              <a:rPr lang="en-US" sz="1900" b="0" i="0" dirty="0" err="1">
                <a:effectLst/>
                <a:latin typeface="Times New Roman" panose="02020603050405020304" pitchFamily="18" charset="0"/>
                <a:cs typeface="Times New Roman" panose="02020603050405020304" pitchFamily="18" charset="0"/>
              </a:rPr>
              <a:t>stopwords</a:t>
            </a:r>
            <a:r>
              <a:rPr lang="en-US" sz="1900" b="0" i="0" dirty="0">
                <a:effectLst/>
                <a:latin typeface="Times New Roman" panose="02020603050405020304" pitchFamily="18" charset="0"/>
                <a:cs typeface="Times New Roman" panose="02020603050405020304" pitchFamily="18" charset="0"/>
              </a:rPr>
              <a:t>, and special characters).</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Tokenization and Lemmatization using NLTK or </a:t>
            </a:r>
            <a:r>
              <a:rPr lang="en-US" sz="1900" b="0" i="0" dirty="0" err="1">
                <a:effectLst/>
                <a:latin typeface="Times New Roman" panose="02020603050405020304" pitchFamily="18" charset="0"/>
                <a:cs typeface="Times New Roman" panose="02020603050405020304" pitchFamily="18" charset="0"/>
              </a:rPr>
              <a:t>spaCy</a:t>
            </a:r>
            <a:r>
              <a:rPr lang="en-US" sz="1900" b="0" i="0" dirty="0">
                <a:effectLst/>
                <a:latin typeface="Times New Roman" panose="02020603050405020304" pitchFamily="18" charset="0"/>
                <a:cs typeface="Times New Roman" panose="02020603050405020304" pitchFamily="18" charset="0"/>
              </a:rPr>
              <a:t>.</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Vectorization using TF-IDF or </a:t>
            </a:r>
            <a:r>
              <a:rPr lang="en-US" sz="1900" b="0" i="0" dirty="0" err="1">
                <a:effectLst/>
                <a:latin typeface="Times New Roman" panose="02020603050405020304" pitchFamily="18" charset="0"/>
                <a:cs typeface="Times New Roman" panose="02020603050405020304" pitchFamily="18" charset="0"/>
              </a:rPr>
              <a:t>CountVectorizer</a:t>
            </a:r>
            <a:r>
              <a:rPr lang="en-US" sz="1900" b="0" i="0" dirty="0">
                <a:effectLst/>
                <a:latin typeface="Times New Roman" panose="02020603050405020304" pitchFamily="18" charset="0"/>
                <a:cs typeface="Times New Roman" panose="02020603050405020304" pitchFamily="18" charset="0"/>
              </a:rPr>
              <a:t>.</a:t>
            </a:r>
          </a:p>
          <a:p>
            <a:pPr algn="l">
              <a:buNone/>
            </a:pPr>
            <a:r>
              <a:rPr lang="en-US" sz="1900" b="1" i="0" dirty="0">
                <a:effectLst/>
                <a:latin typeface="Times New Roman" panose="02020603050405020304" pitchFamily="18" charset="0"/>
                <a:cs typeface="Times New Roman" panose="02020603050405020304" pitchFamily="18" charset="0"/>
              </a:rPr>
              <a:t>5.2 Exploratory Data Analysis (EDA)</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Visualization of sentiment distribution.</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Word clouds for each sentiment class.</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Common word frequency analysis.</a:t>
            </a:r>
          </a:p>
          <a:p>
            <a:pPr algn="l">
              <a:buNone/>
            </a:pPr>
            <a:r>
              <a:rPr lang="en-US" sz="1900" b="1" i="0" dirty="0">
                <a:effectLst/>
                <a:latin typeface="Times New Roman" panose="02020603050405020304" pitchFamily="18" charset="0"/>
                <a:cs typeface="Times New Roman" panose="02020603050405020304" pitchFamily="18" charset="0"/>
              </a:rPr>
              <a:t>5.3 Model Building</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Splitting data into training and test sets.</a:t>
            </a:r>
          </a:p>
          <a:p>
            <a:pPr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Implementing classification algorithms:</a:t>
            </a:r>
          </a:p>
          <a:p>
            <a:pPr marL="742950" lvl="1" indent="-285750"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Logistic Regression</a:t>
            </a:r>
          </a:p>
          <a:p>
            <a:pPr marL="742950" lvl="1" indent="-285750"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Support Vector Machine (SVM)</a:t>
            </a:r>
          </a:p>
          <a:p>
            <a:pPr marL="742950" lvl="1" indent="-285750" algn="l">
              <a:buFont typeface="Arial" panose="020B0604020202020204" pitchFamily="34" charset="0"/>
              <a:buChar char="•"/>
            </a:pPr>
            <a:r>
              <a:rPr lang="en-US" sz="1900" b="0" i="0" dirty="0">
                <a:effectLst/>
                <a:latin typeface="Times New Roman" panose="02020603050405020304" pitchFamily="18" charset="0"/>
                <a:cs typeface="Times New Roman" panose="02020603050405020304" pitchFamily="18" charset="0"/>
              </a:rPr>
              <a:t>Random Forest</a:t>
            </a: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endParaRPr lang="en-US" sz="1100" dirty="0">
              <a:latin typeface="Times New Roman" panose="02020603050405020304" pitchFamily="18" charset="0"/>
              <a:cs typeface="Times New Roman" panose="02020603050405020304" pitchFamily="18" charset="0"/>
            </a:endParaRPr>
          </a:p>
          <a:p>
            <a:pPr algn="l"/>
            <a:endParaRPr lang="en-US" sz="11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endParaRPr lang="en-US" sz="11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41920540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panose="02020603050405020304" pitchFamily="18" charset="0"/>
                <a:cs typeface="Times New Roman" panose="02020603050405020304" pitchFamily="18" charset="0"/>
              </a:rPr>
              <a:t>Future Work</a:t>
            </a:r>
          </a:p>
        </p:txBody>
      </p:sp>
      <p:sp>
        <p:nvSpPr>
          <p:cNvPr id="3" name="Subtitle 2"/>
          <p:cNvSpPr>
            <a:spLocks noGrp="1"/>
          </p:cNvSpPr>
          <p:nvPr>
            <p:ph type="subTitle" idx="1"/>
          </p:nvPr>
        </p:nvSpPr>
        <p:spPr>
          <a:xfrm>
            <a:off x="212271" y="1283516"/>
            <a:ext cx="11919858" cy="5443854"/>
          </a:xfrm>
        </p:spPr>
        <p:txBody>
          <a:bodyPr>
            <a:normAutofit/>
          </a:bodyPr>
          <a:lstStyle/>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Integrating deep learning techniques.</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Deploying the model via a web app or API.</a:t>
            </a:r>
          </a:p>
          <a:p>
            <a:pPr algn="l">
              <a:buFont typeface="Arial" panose="020B0604020202020204" pitchFamily="34" charset="0"/>
              <a:buChar char="•"/>
            </a:pPr>
            <a:r>
              <a:rPr lang="en-US" sz="2000" b="0" i="0" dirty="0">
                <a:effectLst/>
                <a:latin typeface="Times New Roman" panose="02020603050405020304" pitchFamily="18" charset="0"/>
                <a:cs typeface="Times New Roman" panose="02020603050405020304" pitchFamily="18" charset="0"/>
              </a:rPr>
              <a:t>Real-time sentiment monitoring on social media platforms.</a:t>
            </a: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B2FF7742-9138-8423-E7CB-395C7F43B224}"/>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9489814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885E1-3F1C-E5AF-08CC-27A365996A7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150C63-8A16-BF1B-18BE-3030196F9D80}"/>
              </a:ext>
            </a:extLst>
          </p:cNvPr>
          <p:cNvSpPr>
            <a:spLocks noGrp="1"/>
          </p:cNvSpPr>
          <p:nvPr>
            <p:ph type="ctrTitle"/>
          </p:nvPr>
        </p:nvSpPr>
        <p:spPr>
          <a:xfrm>
            <a:off x="0" y="65314"/>
            <a:ext cx="12192000" cy="677636"/>
          </a:xfrm>
          <a:solidFill>
            <a:schemeClr val="accent1">
              <a:lumMod val="75000"/>
            </a:schemeClr>
          </a:solidFill>
        </p:spPr>
        <p:txBody>
          <a:bodyPr>
            <a:noAutofit/>
          </a:bodyPr>
          <a:lstStyle/>
          <a:p>
            <a:r>
              <a:rPr lang="en-US" sz="4400" b="1" dirty="0">
                <a:solidFill>
                  <a:schemeClr val="bg1"/>
                </a:solidFill>
                <a:latin typeface="Times New Roman"/>
                <a:cs typeface="Times New Roman"/>
              </a:rPr>
              <a:t>Conclusion</a:t>
            </a:r>
            <a:endParaRPr lang="en-US" sz="4400" b="1" dirty="0">
              <a:solidFill>
                <a:schemeClr val="bg1"/>
              </a:solidFill>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C3645939-755E-966F-9B11-8A63663E77E8}"/>
              </a:ext>
            </a:extLst>
          </p:cNvPr>
          <p:cNvSpPr>
            <a:spLocks noGrp="1"/>
          </p:cNvSpPr>
          <p:nvPr>
            <p:ph type="subTitle" idx="1"/>
          </p:nvPr>
        </p:nvSpPr>
        <p:spPr>
          <a:xfrm>
            <a:off x="212271" y="1167770"/>
            <a:ext cx="11958440" cy="5559600"/>
          </a:xfrm>
        </p:spPr>
        <p:txBody>
          <a:bodyPr vert="horz" lIns="91440" tIns="45720" rIns="91440" bIns="45720" rtlCol="0" anchor="t">
            <a:normAutofit/>
          </a:bodyPr>
          <a:lstStyle/>
          <a:p>
            <a:pPr algn="l">
              <a:buFont typeface="Arial" panose="020B0604020202020204" pitchFamily="34" charset="0"/>
              <a:buChar char="•"/>
            </a:pPr>
            <a:r>
              <a:rPr lang="en-US" sz="2000" dirty="0">
                <a:ea typeface="+mn-lt"/>
                <a:cs typeface="+mn-lt"/>
              </a:rPr>
              <a:t>Sentiment analysis in Python typically involves analyzing the polarity of text to determine whether the sentiment is positive, negative, or neutral. The final conclusion of sentiment analysis usually revolves around interpreting the sentiment scores and making decisions based on those scores</a:t>
            </a:r>
            <a:r>
              <a:rPr lang="en-US" sz="2000" b="0" i="0" dirty="0">
                <a:effectLst/>
                <a:ea typeface="+mn-lt"/>
                <a:cs typeface="+mn-lt"/>
              </a:rPr>
              <a:t>.</a:t>
            </a:r>
            <a:r>
              <a:rPr lang="en-US" sz="2000" dirty="0">
                <a:ea typeface="+mn-lt"/>
                <a:cs typeface="+mn-lt"/>
              </a:rPr>
              <a:t> Here's how you can conclude a sentiment analysis task using Python:</a:t>
            </a:r>
            <a:endParaRPr lang="en-US" dirty="0"/>
          </a:p>
          <a:p>
            <a:pPr algn="l">
              <a:buFont typeface="Arial" panose="020B0604020202020204" pitchFamily="34" charset="0"/>
              <a:buChar char="•"/>
            </a:pPr>
            <a:r>
              <a:rPr lang="en-US" dirty="0"/>
              <a:t>Steps to conclude Sentiment Analysis:</a:t>
            </a:r>
            <a:endParaRPr lang="en-US" dirty="0">
              <a:ea typeface="Calibri"/>
              <a:cs typeface="Calibri"/>
            </a:endParaRPr>
          </a:p>
          <a:p>
            <a:pPr algn="l">
              <a:buFont typeface="Arial" panose="020B0604020202020204" pitchFamily="34" charset="0"/>
              <a:buChar char="•"/>
            </a:pPr>
            <a:r>
              <a:rPr lang="en-US" sz="2000" b="1" dirty="0">
                <a:ea typeface="+mn-lt"/>
                <a:cs typeface="+mn-lt"/>
              </a:rPr>
              <a:t>Sentiment Classification</a:t>
            </a:r>
            <a:r>
              <a:rPr lang="en-US" sz="2000" dirty="0">
                <a:ea typeface="+mn-lt"/>
                <a:cs typeface="+mn-lt"/>
              </a:rPr>
              <a:t>: The text is classified into different sentiment categories such as positive, negative, and neutral based on </a:t>
            </a:r>
            <a:r>
              <a:rPr lang="en-US" sz="2000" b="0" i="0" dirty="0">
                <a:effectLst/>
                <a:ea typeface="+mn-lt"/>
                <a:cs typeface="+mn-lt"/>
              </a:rPr>
              <a:t>the </a:t>
            </a:r>
            <a:r>
              <a:rPr lang="en-US" sz="2000" dirty="0">
                <a:ea typeface="+mn-lt"/>
                <a:cs typeface="+mn-lt"/>
              </a:rPr>
              <a:t>sentiment score (usually polarity </a:t>
            </a:r>
            <a:r>
              <a:rPr lang="en-US" sz="2000" b="0" i="0" dirty="0">
                <a:effectLst/>
                <a:ea typeface="+mn-lt"/>
                <a:cs typeface="+mn-lt"/>
              </a:rPr>
              <a:t>or </a:t>
            </a:r>
            <a:r>
              <a:rPr lang="en-US" sz="2000" dirty="0">
                <a:ea typeface="+mn-lt"/>
                <a:cs typeface="+mn-lt"/>
              </a:rPr>
              <a:t>score range).</a:t>
            </a:r>
            <a:endParaRPr lang="en-US" dirty="0"/>
          </a:p>
          <a:p>
            <a:pPr algn="l">
              <a:buFont typeface="Arial" panose="020B0604020202020204" pitchFamily="34" charset="0"/>
              <a:buChar char="•"/>
            </a:pPr>
            <a:r>
              <a:rPr lang="en-US" sz="2000" b="1" dirty="0">
                <a:ea typeface="+mn-lt"/>
                <a:cs typeface="+mn-lt"/>
              </a:rPr>
              <a:t>Interpretation of Results</a:t>
            </a:r>
            <a:r>
              <a:rPr lang="en-US" sz="2000" dirty="0">
                <a:ea typeface="+mn-lt"/>
                <a:cs typeface="+mn-lt"/>
              </a:rPr>
              <a:t>: The sentiment of the text is </a:t>
            </a:r>
            <a:r>
              <a:rPr lang="en-US" sz="2000">
                <a:ea typeface="+mn-lt"/>
                <a:cs typeface="+mn-lt"/>
              </a:rPr>
              <a:t>analyzed,</a:t>
            </a:r>
            <a:r>
              <a:rPr lang="en-US" sz="2000" dirty="0">
                <a:ea typeface="+mn-lt"/>
                <a:cs typeface="+mn-lt"/>
              </a:rPr>
              <a:t> and a conclusion is drawn from it</a:t>
            </a:r>
            <a:r>
              <a:rPr lang="en-US" sz="2000" b="0" i="0" dirty="0">
                <a:effectLst/>
                <a:ea typeface="+mn-lt"/>
                <a:cs typeface="+mn-lt"/>
              </a:rPr>
              <a:t>.</a:t>
            </a:r>
            <a:r>
              <a:rPr lang="en-US" sz="2000" dirty="0">
                <a:ea typeface="+mn-lt"/>
                <a:cs typeface="+mn-lt"/>
              </a:rPr>
              <a:t> For instance:</a:t>
            </a:r>
            <a:endParaRPr lang="en-US" dirty="0"/>
          </a:p>
          <a:p>
            <a:pPr lvl="1" algn="l">
              <a:buFont typeface="Arial" panose="020B0604020202020204" pitchFamily="34" charset="0"/>
              <a:buChar char="•"/>
            </a:pPr>
            <a:r>
              <a:rPr lang="en-US" dirty="0">
                <a:ea typeface="+mn-lt"/>
                <a:cs typeface="+mn-lt"/>
              </a:rPr>
              <a:t>If the sentiment score is positive (e.g., a score &gt; 0.1), the </a:t>
            </a:r>
            <a:r>
              <a:rPr lang="en-US" sz="2000" b="0" i="0" dirty="0">
                <a:effectLst/>
                <a:ea typeface="+mn-lt"/>
                <a:cs typeface="+mn-lt"/>
              </a:rPr>
              <a:t>sentiment </a:t>
            </a:r>
            <a:r>
              <a:rPr lang="en-US" dirty="0">
                <a:ea typeface="+mn-lt"/>
                <a:cs typeface="+mn-lt"/>
              </a:rPr>
              <a:t>is classified as positive.</a:t>
            </a:r>
            <a:endParaRPr lang="en-US" dirty="0"/>
          </a:p>
          <a:p>
            <a:pPr lvl="1" algn="l">
              <a:buFont typeface="Arial" panose="020B0604020202020204" pitchFamily="34" charset="0"/>
              <a:buChar char="•"/>
            </a:pPr>
            <a:r>
              <a:rPr lang="en-US" dirty="0">
                <a:ea typeface="+mn-lt"/>
                <a:cs typeface="+mn-lt"/>
              </a:rPr>
              <a:t>If the score is negative (e.g., &lt; -0.1), it is classified as negative.</a:t>
            </a:r>
            <a:endParaRPr lang="en-US" dirty="0"/>
          </a:p>
          <a:p>
            <a:pPr lvl="1" algn="l">
              <a:buFont typeface="Arial" panose="020B0604020202020204" pitchFamily="34" charset="0"/>
              <a:buChar char="•"/>
            </a:pPr>
            <a:r>
              <a:rPr lang="en-US" dirty="0">
                <a:ea typeface="+mn-lt"/>
                <a:cs typeface="+mn-lt"/>
              </a:rPr>
              <a:t>A score close to zero (e.g., between -0.1 and 0.1) suggests neutrality.</a:t>
            </a:r>
            <a:endParaRPr lang="en-US" dirty="0"/>
          </a:p>
          <a:p>
            <a:pPr algn="l">
              <a:buFont typeface="Arial" panose="020B0604020202020204" pitchFamily="34" charset="0"/>
              <a:buChar char="•"/>
            </a:pPr>
            <a:r>
              <a:rPr lang="en-US" sz="2000" b="1" dirty="0">
                <a:ea typeface="+mn-lt"/>
                <a:cs typeface="+mn-lt"/>
              </a:rPr>
              <a:t>Final Decision</a:t>
            </a:r>
            <a:r>
              <a:rPr lang="en-US" sz="2000" dirty="0">
                <a:ea typeface="+mn-lt"/>
                <a:cs typeface="+mn-lt"/>
              </a:rPr>
              <a:t>: Based </a:t>
            </a:r>
            <a:r>
              <a:rPr lang="en-US" sz="2000" b="0" i="0" dirty="0">
                <a:effectLst/>
                <a:ea typeface="+mn-lt"/>
                <a:cs typeface="+mn-lt"/>
              </a:rPr>
              <a:t>on </a:t>
            </a:r>
            <a:r>
              <a:rPr lang="en-US" sz="2000" dirty="0">
                <a:ea typeface="+mn-lt"/>
                <a:cs typeface="+mn-lt"/>
              </a:rPr>
              <a:t>the classification or sentiment score, you can generate meaningful insights or decisions. For example:</a:t>
            </a:r>
            <a:endParaRPr lang="en-US" dirty="0"/>
          </a:p>
          <a:p>
            <a:pPr lvl="1" algn="l">
              <a:buFont typeface="Arial" panose="020B0604020202020204" pitchFamily="34" charset="0"/>
              <a:buChar char="•"/>
            </a:pPr>
            <a:r>
              <a:rPr lang="en-US" b="1" dirty="0">
                <a:ea typeface="+mn-lt"/>
                <a:cs typeface="+mn-lt"/>
              </a:rPr>
              <a:t>Positive Sentiment</a:t>
            </a:r>
            <a:r>
              <a:rPr lang="en-US" dirty="0">
                <a:ea typeface="+mn-lt"/>
                <a:cs typeface="+mn-lt"/>
              </a:rPr>
              <a:t>: The text indicates a good response or approval.</a:t>
            </a:r>
            <a:endParaRPr lang="en-US" dirty="0"/>
          </a:p>
          <a:p>
            <a:pPr lvl="1" algn="l">
              <a:buFont typeface="Arial" panose="020B0604020202020204" pitchFamily="34" charset="0"/>
              <a:buChar char="•"/>
            </a:pPr>
            <a:r>
              <a:rPr lang="en-US" b="1" dirty="0">
                <a:ea typeface="+mn-lt"/>
                <a:cs typeface="+mn-lt"/>
              </a:rPr>
              <a:t>Negative Sentiment</a:t>
            </a:r>
            <a:r>
              <a:rPr lang="en-US" dirty="0">
                <a:ea typeface="+mn-lt"/>
                <a:cs typeface="+mn-lt"/>
              </a:rPr>
              <a:t>: The text shows dissatisfaction or critique.</a:t>
            </a:r>
            <a:endParaRPr lang="en-US" dirty="0"/>
          </a:p>
          <a:p>
            <a:pPr lvl="1" algn="l">
              <a:buFont typeface="Arial" panose="020B0604020202020204" pitchFamily="34" charset="0"/>
              <a:buChar char="•"/>
            </a:pPr>
            <a:r>
              <a:rPr lang="en-US" b="1" dirty="0">
                <a:ea typeface="+mn-lt"/>
                <a:cs typeface="+mn-lt"/>
              </a:rPr>
              <a:t>Neutral Sentiment</a:t>
            </a:r>
            <a:r>
              <a:rPr lang="en-US" dirty="0">
                <a:ea typeface="+mn-lt"/>
                <a:cs typeface="+mn-lt"/>
              </a:rPr>
              <a:t>: The text does not convey strong emotions either way</a:t>
            </a:r>
            <a:r>
              <a:rPr lang="en-US" sz="2000" b="0" i="0" dirty="0">
                <a:effectLst/>
                <a:ea typeface="+mn-lt"/>
                <a:cs typeface="+mn-lt"/>
              </a:rPr>
              <a:t>.</a:t>
            </a:r>
            <a:endParaRPr lang="en-US" dirty="0">
              <a:ea typeface="+mn-lt"/>
              <a:cs typeface="+mn-lt"/>
            </a:endParaRPr>
          </a:p>
          <a:p>
            <a:pPr algn="l">
              <a:buFont typeface="Arial" panose="020B0604020202020204" pitchFamily="34" charset="0"/>
              <a:buChar char="•"/>
            </a:pPr>
            <a:endParaRPr lang="en-US" sz="2000" b="0" i="0" dirty="0">
              <a:effectLst/>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algn="l"/>
            <a:endParaRPr lang="en-US" sz="2000" dirty="0">
              <a:latin typeface="Times New Roman" panose="02020603050405020304" pitchFamily="18" charset="0"/>
              <a:cs typeface="Times New Roman" panose="02020603050405020304" pitchFamily="18" charset="0"/>
            </a:endParaRPr>
          </a:p>
          <a:p>
            <a:pPr marL="571500" indent="-571500" algn="l">
              <a:buFont typeface="Arial" panose="020B0604020202020204" pitchFamily="34" charset="0"/>
              <a:buChar char="•"/>
            </a:pPr>
            <a:endParaRPr lang="en-US" sz="2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FE09A36F-E5AE-AC74-717C-93D94183E73D}"/>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0"/>
            <a:ext cx="2128263" cy="869909"/>
          </a:xfrm>
          <a:prstGeom prst="rect">
            <a:avLst/>
          </a:prstGeom>
        </p:spPr>
      </p:pic>
    </p:spTree>
    <p:extLst>
      <p:ext uri="{BB962C8B-B14F-4D97-AF65-F5344CB8AC3E}">
        <p14:creationId xmlns:p14="http://schemas.microsoft.com/office/powerpoint/2010/main" val="37592863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3255</TotalTime>
  <Words>700</Words>
  <Application>Microsoft Office PowerPoint</Application>
  <PresentationFormat>Widescreen</PresentationFormat>
  <Paragraphs>80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Noida institute of Engineering &amp; Technology</vt:lpstr>
      <vt:lpstr>Presentation Outline</vt:lpstr>
      <vt:lpstr>Introduction</vt:lpstr>
      <vt:lpstr>Literature Review</vt:lpstr>
      <vt:lpstr>Dataset Description</vt:lpstr>
      <vt:lpstr>Objectives</vt:lpstr>
      <vt:lpstr>Methodology</vt:lpstr>
      <vt:lpstr>Future Work</vt:lpstr>
      <vt:lpstr>Conclusion</vt:lpstr>
      <vt:lpstr>References</vt:lpstr>
      <vt:lpstr>Noida institute of Engineering &amp; Technology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Noida institute of Engineering &amp; Technology</dc:title>
  <dc:creator>Sandhya</dc:creator>
  <cp:lastModifiedBy>Akhand Pratap Singh</cp:lastModifiedBy>
  <cp:revision>30</cp:revision>
  <dcterms:created xsi:type="dcterms:W3CDTF">2024-04-16T08:59:59Z</dcterms:created>
  <dcterms:modified xsi:type="dcterms:W3CDTF">2025-05-19T17:53:55Z</dcterms:modified>
</cp:coreProperties>
</file>