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64" r:id="rId6"/>
    <p:sldId id="265" r:id="rId7"/>
    <p:sldId id="274" r:id="rId8"/>
    <p:sldId id="266" r:id="rId9"/>
    <p:sldId id="267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9F665E4-FE19-47E1-9FA5-C47DA87BC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391D637-B7DD-48E6-ADCA-AE6E196D4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906235"/>
            <a:ext cx="11919858" cy="5821135"/>
          </a:xfrm>
        </p:spPr>
        <p:txBody>
          <a:bodyPr>
            <a:normAutofit fontScale="85000" lnSpcReduction="20000"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(AI)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(2023-24)</a:t>
            </a:r>
          </a:p>
          <a:p>
            <a:endParaRPr lang="en-US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Project (ACSE0659) Presentation on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“Project Stir Bank”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	Submitted To:               				Group- 26AI434B Member:</a:t>
            </a:r>
          </a:p>
          <a:p>
            <a:pPr algn="l"/>
            <a:r>
              <a:rPr lang="en-US" dirty="0"/>
              <a:t>	Ms. Garima Jain                       			Suraj Singh Rana (2201331520187)</a:t>
            </a:r>
          </a:p>
          <a:p>
            <a:pPr algn="l"/>
            <a:r>
              <a:rPr lang="en-US" dirty="0"/>
              <a:t>                                     	                               			Nishant Kumar (2201331520118)</a:t>
            </a:r>
          </a:p>
          <a:p>
            <a:pPr algn="l"/>
            <a:r>
              <a:rPr lang="en-US" dirty="0"/>
              <a:t>							Vivek Pratap Singh (2201331520230)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14E23-6FC2-488F-AB2E-F15D87D34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23" y="907142"/>
            <a:ext cx="3113935" cy="12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Quinlan, J.R. (1986). Induction of Decision Trees. Machine Learning, 1(1), 81–106.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LeCun, Y., Bengio, Y., &amp; Hinton, G. (2015). Deep learning. Nature, 521(7553), 436–444.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Pedregosa</a:t>
            </a:r>
            <a:r>
              <a:rPr lang="en-US" dirty="0"/>
              <a:t>, F. et al. (2011). Scikit-learn: Machine Learning in Python. JMLR, 12, 2825–2830.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Goodfellow, I., Bengio, Y., &amp; Courville, A. (2016). Deep Learning. MIT Press.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Bishop, C.M. (2006). Pattern Recognition and Machine Learning. Springer.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James, G., Witten, D., Hastie, T., &amp; </a:t>
            </a:r>
            <a:r>
              <a:rPr lang="en-US" dirty="0" err="1"/>
              <a:t>Tibshirani</a:t>
            </a:r>
            <a:r>
              <a:rPr lang="en-US" dirty="0"/>
              <a:t>, R. (2013). An Introduction to Statistical Learning. Springer.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Raschka</a:t>
            </a:r>
            <a:r>
              <a:rPr lang="en-US" dirty="0"/>
              <a:t>, S. (2015). Python Machine Learning. </a:t>
            </a:r>
            <a:r>
              <a:rPr lang="en-US" dirty="0" err="1"/>
              <a:t>Packt</a:t>
            </a:r>
            <a:r>
              <a:rPr lang="en-US" dirty="0"/>
              <a:t> Publishing.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Mitchell, T. (1997). Machine Learning. McGraw-Hill.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Srivastava, N. et al. (2014). Dropout: A Simple Way to Prevent Neural Networks from Overfitting. JMLR, 15(1), 1929–1958.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Kingma</a:t>
            </a:r>
            <a:r>
              <a:rPr lang="en-US" dirty="0"/>
              <a:t>, D.P., &amp; Ba, J. (2014). Adam: A Method for Stochastic Optimization. arXiv:1412.6980.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9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71" y="935223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algn="l"/>
            <a:endParaRPr lang="en-US" sz="1500" dirty="0"/>
          </a:p>
          <a:p>
            <a:r>
              <a:rPr lang="en-US" sz="88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8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					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Research work                                                                              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4400" b="1" dirty="0"/>
              <a:t>Project Name: Stir Bank – Predictive Analytics for Term Deposit Marketing</a:t>
            </a:r>
          </a:p>
          <a:p>
            <a:pPr algn="l"/>
            <a:endParaRPr lang="en-US" sz="4400" b="1" dirty="0"/>
          </a:p>
          <a:p>
            <a:pPr algn="l"/>
            <a:r>
              <a:rPr lang="en-US" sz="4400" b="1" dirty="0"/>
              <a:t>Key Points:</a:t>
            </a:r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    Marketing campaigns are critical in attracting customers to financial products.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    The project uses machine learning to analyze past marketing campaign data.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    Goal: Predict which customers are most likely to subscribe to a term deposit.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    Dataset includes 8,000 records and 21 attributes, such as: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800" dirty="0"/>
              <a:t>        Demographics (age, job, marital status)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800" dirty="0"/>
              <a:t>        Financial info (current balance, loans)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800" dirty="0"/>
              <a:t>        Campaign details (contact duration, previous outcome)</a:t>
            </a:r>
            <a:endParaRPr lang="en-US" sz="42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dirty="0"/>
              <a:t>    Predictive modeling helps improve efficiency and reduce costs of marketing.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F56286-DBA6-47AB-9747-641EA9697689}"/>
              </a:ext>
            </a:extLst>
          </p:cNvPr>
          <p:cNvSpPr/>
          <p:nvPr/>
        </p:nvSpPr>
        <p:spPr>
          <a:xfrm>
            <a:off x="484908" y="1086893"/>
            <a:ext cx="1137458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1. Predictive Modeling in Banking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Machine learning is widely used for customer behavior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Helps optimize marketing campaigns by targeting the most responsive segments.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Prior research shows </a:t>
            </a:r>
            <a:r>
              <a:rPr lang="en-US" sz="2000" b="1" dirty="0"/>
              <a:t>classification algorithms</a:t>
            </a:r>
            <a:r>
              <a:rPr lang="en-US" sz="2000" dirty="0"/>
              <a:t> like Decision Trees and Logistic Regression are effective in banking applications.</a:t>
            </a:r>
          </a:p>
          <a:p>
            <a:r>
              <a:rPr lang="en-US" sz="2000" b="1" dirty="0"/>
              <a:t>2. Classification Algorithms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Logistic Regression</a:t>
            </a:r>
            <a:r>
              <a:rPr lang="en-US" sz="2000" dirty="0"/>
              <a:t>: Useful for binary classification; models probability using sigmoid function.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Decision Trees</a:t>
            </a:r>
            <a:r>
              <a:rPr lang="en-US" sz="2000" dirty="0"/>
              <a:t>: Use information gain (entropy) to split data and make interpretable rules.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Multilayer Perceptron (MLP)</a:t>
            </a:r>
            <a:r>
              <a:rPr lang="en-US" sz="2000" dirty="0"/>
              <a:t>: Neural network with hidden layers; effective for complex non-linear patterns.</a:t>
            </a:r>
          </a:p>
          <a:p>
            <a:r>
              <a:rPr lang="en-US" sz="2000" b="1" dirty="0"/>
              <a:t>3. Data Preparation and Feature Engineering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 selection and data scaling are critical for improving model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Handling missing or erroneous values ensures reliable training.</a:t>
            </a:r>
          </a:p>
          <a:p>
            <a:r>
              <a:rPr lang="en-US" sz="2000" b="1" dirty="0"/>
              <a:t>4. Supporting References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[Quinlan, 1986]: Decision Tree induction.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[LeCun et al., 2015]: Deep learning foundations.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 err="1"/>
              <a:t>Pedregosa</a:t>
            </a:r>
            <a:r>
              <a:rPr lang="en-US" sz="2000" dirty="0"/>
              <a:t> et al., 2011]: Scikit-learn for Python ML.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[Goodfellow et al., 2016]: Deep learning theory.</a:t>
            </a:r>
          </a:p>
        </p:txBody>
      </p:sp>
    </p:spTree>
    <p:extLst>
      <p:ext uri="{BB962C8B-B14F-4D97-AF65-F5344CB8AC3E}">
        <p14:creationId xmlns:p14="http://schemas.microsoft.com/office/powerpoint/2010/main" val="12247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Research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71" y="1068014"/>
            <a:ext cx="11919858" cy="544385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Primary Objective: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Predict whether a customer will subscribe to a term deposit based on their demographic, financial, and campaign data.</a:t>
            </a:r>
          </a:p>
          <a:p>
            <a:pPr algn="l"/>
            <a:r>
              <a:rPr lang="en-US" sz="2800" b="1" dirty="0"/>
              <a:t>Secondary Objectives:</a:t>
            </a: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   Identify key features that influence a customer's decision to subscribe.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   Compare performance of different machine learning models: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       Logistic Regression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       Decision Tree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       Multilayer Perceptron (MLP)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   Improve targeting strategies for future marketing campaigns.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   Reduce operational costs by focusing on high-probability 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5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C8AEF4C-7FF7-5EA1-7DFB-36314C90B5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4759" y="982184"/>
            <a:ext cx="1186248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Collection &amp;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Dataset from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StirBank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8,000 customer records.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21 variables: demographic, financial, and campaign-related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Cleaning: Handled data entry errors (e.g., invalid months, negative durations).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Encoding: Categorical variables transformed via One-Hot Encoding.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Feature Scaling: Applied Standardization to numeric attributes.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Feature Selection: Used embedded methods (e.g., tree-based importance scores).</a:t>
            </a:r>
          </a:p>
        </p:txBody>
      </p:sp>
    </p:spTree>
    <p:extLst>
      <p:ext uri="{BB962C8B-B14F-4D97-AF65-F5344CB8AC3E}">
        <p14:creationId xmlns:p14="http://schemas.microsoft.com/office/powerpoint/2010/main" val="341920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C8AEF4C-7FF7-5EA1-7DFB-36314C90B5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4759" y="966001"/>
            <a:ext cx="11862481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Model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Split data into 80% training and 20%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Built 3 classification models using Python (Scikit-learn):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Logistic Regression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Decision Tree (criterion = entropy)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Multilayer Perceptron (MLP)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Evaluation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Accuracy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Jaccard Index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Log Loss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ROC-AUC Curve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78469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F5D635-2C30-8B92-BBE8-BA12950F3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60943"/>
              </p:ext>
            </p:extLst>
          </p:nvPr>
        </p:nvGraphicFramePr>
        <p:xfrm>
          <a:off x="220500" y="1417320"/>
          <a:ext cx="10515600" cy="20116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463635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94212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8581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29400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AUC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2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Strong baseline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88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Easy to interpret, performs well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57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Multilayer Perceptron (MLP)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81.0%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0.882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performance overall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646292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04CF777D-DCFF-188C-F3C3-3E89BE8BF3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0500" y="3721388"/>
            <a:ext cx="117905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MLP model outperformed others in terms of both accuracy and AUC.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ROC Curve: MLP bowed highest (closer to top-left) — best classification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Important Features: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last_contact_duration_s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age,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current_balance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campaign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AE98D-968B-7F90-80E6-0B0E69E1B55B}"/>
              </a:ext>
            </a:extLst>
          </p:cNvPr>
          <p:cNvSpPr txBox="1"/>
          <p:nvPr/>
        </p:nvSpPr>
        <p:spPr>
          <a:xfrm>
            <a:off x="220500" y="10479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Performance Overview: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71" y="1050251"/>
            <a:ext cx="11919858" cy="544385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Developed predictive models to classify customer responses to term deposit campaigns.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Applied Logistic Regression, Decision Tree, and Multilayer Perceptron (MLP).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Cleaned and preprocessed data for optimal model performance.</a:t>
            </a:r>
          </a:p>
          <a:p>
            <a:pPr algn="l"/>
            <a:r>
              <a:rPr lang="en-US" b="1" dirty="0"/>
              <a:t>Key Takeaways: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MLP model achieved the highest accuracy (81%) and AUC (0.882).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Contact duration, age, and current balance are the most influential predictors.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Machine learning helps banks target the right customers, reducing marketing costs.</a:t>
            </a:r>
          </a:p>
          <a:p>
            <a:pPr algn="l"/>
            <a:r>
              <a:rPr lang="en-US" b="1" dirty="0"/>
              <a:t>Impact: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Enables data-driven decisions in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Improves efficiency and ROI of bank campaigns.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1037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Noida institute of Engineering &amp; Technology</vt:lpstr>
      <vt:lpstr>Presentation Outline</vt:lpstr>
      <vt:lpstr>Introduction</vt:lpstr>
      <vt:lpstr>Literature Review</vt:lpstr>
      <vt:lpstr>Objective of the Research work</vt:lpstr>
      <vt:lpstr>Methodology</vt:lpstr>
      <vt:lpstr>Methodology</vt:lpstr>
      <vt:lpstr>Result</vt:lpstr>
      <vt:lpstr>Conclusion</vt:lpstr>
      <vt:lpstr>References</vt:lpstr>
      <vt:lpstr>Noida institute of Engineering &amp;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&amp; Technology</dc:title>
  <dc:creator>Sandhya</dc:creator>
  <cp:lastModifiedBy>SURAJ SINGH RANA</cp:lastModifiedBy>
  <cp:revision>25</cp:revision>
  <dcterms:created xsi:type="dcterms:W3CDTF">2024-04-16T08:59:59Z</dcterms:created>
  <dcterms:modified xsi:type="dcterms:W3CDTF">2025-05-19T06:58:58Z</dcterms:modified>
</cp:coreProperties>
</file>