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1" r:id="rId7"/>
    <p:sldId id="264" r:id="rId8"/>
    <p:sldId id="265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6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C3E-4C0F-447B-A7C3-4CFDBCED6D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02CD-4B48-4E8F-8C1A-CF6C8A96E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2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C3E-4C0F-447B-A7C3-4CFDBCED6D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02CD-4B48-4E8F-8C1A-CF6C8A96E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C3E-4C0F-447B-A7C3-4CFDBCED6D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02CD-4B48-4E8F-8C1A-CF6C8A96E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C3E-4C0F-447B-A7C3-4CFDBCED6D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02CD-4B48-4E8F-8C1A-CF6C8A96E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8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C3E-4C0F-447B-A7C3-4CFDBCED6D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02CD-4B48-4E8F-8C1A-CF6C8A96E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C3E-4C0F-447B-A7C3-4CFDBCED6D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02CD-4B48-4E8F-8C1A-CF6C8A96E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2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C3E-4C0F-447B-A7C3-4CFDBCED6D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02CD-4B48-4E8F-8C1A-CF6C8A96E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5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C3E-4C0F-447B-A7C3-4CFDBCED6D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02CD-4B48-4E8F-8C1A-CF6C8A96E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1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C3E-4C0F-447B-A7C3-4CFDBCED6D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02CD-4B48-4E8F-8C1A-CF6C8A96E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C3E-4C0F-447B-A7C3-4CFDBCED6D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02CD-4B48-4E8F-8C1A-CF6C8A96E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6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C3E-4C0F-447B-A7C3-4CFDBCED6D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02CD-4B48-4E8F-8C1A-CF6C8A96E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5BC3E-4C0F-447B-A7C3-4CFDBCED6D8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A02CD-4B48-4E8F-8C1A-CF6C8A96E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Ordering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3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dump into SQL Table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INSERT INTO `customers` (`</a:t>
            </a:r>
            <a:r>
              <a:rPr lang="en-US" dirty="0" err="1"/>
              <a:t>c_id</a:t>
            </a:r>
            <a:r>
              <a:rPr lang="en-US" dirty="0"/>
              <a:t>`, `name`, `address`, `phone`, `type`) VALUES(1, '</a:t>
            </a:r>
            <a:r>
              <a:rPr lang="en-US" dirty="0" err="1"/>
              <a:t>Kaveat</a:t>
            </a:r>
            <a:r>
              <a:rPr lang="en-US" dirty="0"/>
              <a:t>', 'Libya', '838 882 883', 'D'),(2, '</a:t>
            </a:r>
            <a:r>
              <a:rPr lang="en-US" dirty="0" err="1"/>
              <a:t>Beccar</a:t>
            </a:r>
            <a:r>
              <a:rPr lang="en-US" dirty="0"/>
              <a:t>', 'Bosnia', '283 882 773', 'W'),(3, 'Cesar', 'Syria', '253 823 123', 'W'),(4, '</a:t>
            </a:r>
            <a:r>
              <a:rPr lang="en-US" dirty="0" err="1"/>
              <a:t>Gullich</a:t>
            </a:r>
            <a:r>
              <a:rPr lang="en-US" dirty="0"/>
              <a:t>', 'Indiana', '929 300 3882', 'W'),(5, '</a:t>
            </a:r>
            <a:r>
              <a:rPr lang="en-US" dirty="0" err="1"/>
              <a:t>Ficher</a:t>
            </a:r>
            <a:r>
              <a:rPr lang="en-US" dirty="0"/>
              <a:t>', 'Alaska', '122 333 223', 'W'),(6, '</a:t>
            </a:r>
            <a:r>
              <a:rPr lang="en-US" dirty="0" err="1"/>
              <a:t>Loclu</a:t>
            </a:r>
            <a:r>
              <a:rPr lang="en-US" dirty="0"/>
              <a:t>', 'Netherlands', '333 452 332', 'W'),(7, '</a:t>
            </a:r>
            <a:r>
              <a:rPr lang="en-US" dirty="0" err="1"/>
              <a:t>Voiley</a:t>
            </a:r>
            <a:r>
              <a:rPr lang="en-US" dirty="0"/>
              <a:t> </a:t>
            </a:r>
            <a:r>
              <a:rPr lang="en-US" dirty="0" err="1"/>
              <a:t>Brey</a:t>
            </a:r>
            <a:r>
              <a:rPr lang="en-US" dirty="0"/>
              <a:t>', 'Georgia', '8877 44 2232', 'D</a:t>
            </a:r>
            <a:r>
              <a:rPr lang="en-US" dirty="0" smtClean="0"/>
              <a:t>');</a:t>
            </a:r>
          </a:p>
          <a:p>
            <a:endParaRPr lang="en-US" dirty="0"/>
          </a:p>
          <a:p>
            <a:r>
              <a:rPr lang="en-US" dirty="0"/>
              <a:t>INSERT INTO `</a:t>
            </a:r>
            <a:r>
              <a:rPr lang="en-US" dirty="0" err="1"/>
              <a:t>order_details</a:t>
            </a:r>
            <a:r>
              <a:rPr lang="en-US" dirty="0"/>
              <a:t>` (`</a:t>
            </a:r>
            <a:r>
              <a:rPr lang="en-US" dirty="0" err="1"/>
              <a:t>order_id</a:t>
            </a:r>
            <a:r>
              <a:rPr lang="en-US" dirty="0"/>
              <a:t>`, `</a:t>
            </a:r>
            <a:r>
              <a:rPr lang="en-US" dirty="0" err="1"/>
              <a:t>p_id</a:t>
            </a:r>
            <a:r>
              <a:rPr lang="en-US" dirty="0"/>
              <a:t>`, `</a:t>
            </a:r>
            <a:r>
              <a:rPr lang="en-US" dirty="0" err="1"/>
              <a:t>u_id</a:t>
            </a:r>
            <a:r>
              <a:rPr lang="en-US" dirty="0"/>
              <a:t>`, `price`, `</a:t>
            </a:r>
            <a:r>
              <a:rPr lang="en-US" dirty="0" err="1"/>
              <a:t>qty</a:t>
            </a:r>
            <a:r>
              <a:rPr lang="en-US" dirty="0"/>
              <a:t>`, `discount`, `total`) VALUES(1, 4, 5, 150, 100, 200, 14800),(2, 3, 5, 85, 40, 70, 3330),(6, 2, 6, 100, 4, 10, 390),(3, 4, 1, 150, 30, 0, 450),(4, 6, 7, 120, 3, 4, 356),(5, 1, 1, 130, 100, 400, 12600),(7, 1, 1, 120, 5, 50, 550);</a:t>
            </a:r>
          </a:p>
        </p:txBody>
      </p:sp>
    </p:spTree>
    <p:extLst>
      <p:ext uri="{BB962C8B-B14F-4D97-AF65-F5344CB8AC3E}">
        <p14:creationId xmlns:p14="http://schemas.microsoft.com/office/powerpoint/2010/main" val="129795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 – Complex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od.order_id</a:t>
            </a:r>
            <a:r>
              <a:rPr lang="en-US" dirty="0"/>
              <a:t>, </a:t>
            </a:r>
            <a:r>
              <a:rPr lang="en-US" dirty="0" err="1"/>
              <a:t>od.price</a:t>
            </a:r>
            <a:r>
              <a:rPr lang="en-US" dirty="0"/>
              <a:t>, </a:t>
            </a:r>
            <a:r>
              <a:rPr lang="en-US" dirty="0" err="1"/>
              <a:t>od.qty</a:t>
            </a:r>
            <a:r>
              <a:rPr lang="en-US" dirty="0"/>
              <a:t>, </a:t>
            </a:r>
            <a:r>
              <a:rPr lang="en-US" dirty="0" err="1"/>
              <a:t>od.discount</a:t>
            </a:r>
            <a:r>
              <a:rPr lang="en-US" dirty="0"/>
              <a:t>, </a:t>
            </a:r>
            <a:r>
              <a:rPr lang="en-US" dirty="0" err="1"/>
              <a:t>od.total</a:t>
            </a:r>
            <a:r>
              <a:rPr lang="en-US" dirty="0"/>
              <a:t>, c.name, </a:t>
            </a:r>
            <a:r>
              <a:rPr lang="en-US" dirty="0" err="1"/>
              <a:t>p.p_name</a:t>
            </a:r>
            <a:r>
              <a:rPr lang="en-US" dirty="0"/>
              <a:t>, </a:t>
            </a:r>
            <a:r>
              <a:rPr lang="en-US" dirty="0" err="1"/>
              <a:t>o.dated</a:t>
            </a:r>
            <a:r>
              <a:rPr lang="en-US" dirty="0"/>
              <a:t>, </a:t>
            </a:r>
            <a:r>
              <a:rPr lang="en-US" dirty="0" err="1"/>
              <a:t>o.pay_type</a:t>
            </a:r>
            <a:r>
              <a:rPr lang="en-US" dirty="0"/>
              <a:t>, </a:t>
            </a:r>
            <a:r>
              <a:rPr lang="en-US" dirty="0" err="1"/>
              <a:t>u.username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order_details</a:t>
            </a:r>
            <a:r>
              <a:rPr lang="en-US" dirty="0"/>
              <a:t> od </a:t>
            </a:r>
          </a:p>
          <a:p>
            <a:pPr marL="0" indent="0">
              <a:buNone/>
            </a:pPr>
            <a:r>
              <a:rPr lang="en-US" dirty="0"/>
              <a:t>	INNER JOIN orders o </a:t>
            </a:r>
          </a:p>
          <a:p>
            <a:pPr marL="0" indent="0">
              <a:buNone/>
            </a:pPr>
            <a:r>
              <a:rPr lang="en-US" dirty="0"/>
              <a:t>	ON </a:t>
            </a:r>
            <a:r>
              <a:rPr lang="en-US" dirty="0" err="1"/>
              <a:t>od.order_id</a:t>
            </a:r>
            <a:r>
              <a:rPr lang="en-US" dirty="0"/>
              <a:t>=</a:t>
            </a:r>
            <a:r>
              <a:rPr lang="en-US" dirty="0" err="1"/>
              <a:t>o.order_id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INNER JOIN customers c</a:t>
            </a:r>
          </a:p>
          <a:p>
            <a:pPr marL="0" indent="0">
              <a:buNone/>
            </a:pPr>
            <a:r>
              <a:rPr lang="en-US" dirty="0"/>
              <a:t>	ON </a:t>
            </a:r>
            <a:r>
              <a:rPr lang="en-US" dirty="0" err="1"/>
              <a:t>o.c_id</a:t>
            </a:r>
            <a:r>
              <a:rPr lang="en-US" dirty="0"/>
              <a:t>=</a:t>
            </a:r>
            <a:r>
              <a:rPr lang="en-US" dirty="0" err="1"/>
              <a:t>c.c_id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INNER JOIN products p</a:t>
            </a:r>
          </a:p>
          <a:p>
            <a:pPr marL="0" indent="0">
              <a:buNone/>
            </a:pPr>
            <a:r>
              <a:rPr lang="en-US" dirty="0"/>
              <a:t>	ON </a:t>
            </a:r>
            <a:r>
              <a:rPr lang="en-US" dirty="0" err="1"/>
              <a:t>od.p_id</a:t>
            </a:r>
            <a:r>
              <a:rPr lang="en-US" dirty="0"/>
              <a:t>=</a:t>
            </a:r>
            <a:r>
              <a:rPr lang="en-US" dirty="0" err="1"/>
              <a:t>p.prod_id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INNER JOIN users u</a:t>
            </a:r>
          </a:p>
          <a:p>
            <a:pPr marL="0" indent="0">
              <a:buNone/>
            </a:pPr>
            <a:r>
              <a:rPr lang="en-US" dirty="0"/>
              <a:t>	ON </a:t>
            </a:r>
            <a:r>
              <a:rPr lang="en-US" dirty="0" err="1"/>
              <a:t>od.u_id</a:t>
            </a:r>
            <a:r>
              <a:rPr lang="en-US" dirty="0"/>
              <a:t>=</a:t>
            </a:r>
            <a:r>
              <a:rPr lang="en-US" dirty="0" err="1"/>
              <a:t>u.u_id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p.p_name</a:t>
            </a:r>
            <a:r>
              <a:rPr lang="en-US" dirty="0"/>
              <a:t> LIKE '%$query</a:t>
            </a:r>
            <a:r>
              <a:rPr lang="en-US" dirty="0" smtClean="0"/>
              <a:t>%';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2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Web-based solution – </a:t>
            </a:r>
            <a:r>
              <a:rPr lang="en-US" dirty="0" err="1" smtClean="0"/>
              <a:t>index.php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24" y="1825625"/>
            <a:ext cx="9720152" cy="4351338"/>
          </a:xfrm>
        </p:spPr>
      </p:pic>
    </p:spTree>
    <p:extLst>
      <p:ext uri="{BB962C8B-B14F-4D97-AF65-F5344CB8AC3E}">
        <p14:creationId xmlns:p14="http://schemas.microsoft.com/office/powerpoint/2010/main" val="190991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in web – example with removal option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23" y="2053538"/>
            <a:ext cx="8296354" cy="3895512"/>
          </a:xfrm>
        </p:spPr>
      </p:pic>
    </p:spTree>
    <p:extLst>
      <p:ext uri="{BB962C8B-B14F-4D97-AF65-F5344CB8AC3E}">
        <p14:creationId xmlns:p14="http://schemas.microsoft.com/office/powerpoint/2010/main" val="3667665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in web – example2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21" y="1825625"/>
            <a:ext cx="9186157" cy="4351338"/>
          </a:xfrm>
        </p:spPr>
      </p:pic>
    </p:spTree>
    <p:extLst>
      <p:ext uri="{BB962C8B-B14F-4D97-AF65-F5344CB8AC3E}">
        <p14:creationId xmlns:p14="http://schemas.microsoft.com/office/powerpoint/2010/main" val="395348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data via web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23" y="2428487"/>
            <a:ext cx="7717754" cy="3753373"/>
          </a:xfrm>
        </p:spPr>
      </p:pic>
    </p:spTree>
    <p:extLst>
      <p:ext uri="{BB962C8B-B14F-4D97-AF65-F5344CB8AC3E}">
        <p14:creationId xmlns:p14="http://schemas.microsoft.com/office/powerpoint/2010/main" val="52589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coding –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55" y="1819012"/>
            <a:ext cx="8242890" cy="4490263"/>
          </a:xfrm>
        </p:spPr>
      </p:pic>
    </p:spTree>
    <p:extLst>
      <p:ext uri="{BB962C8B-B14F-4D97-AF65-F5344CB8AC3E}">
        <p14:creationId xmlns:p14="http://schemas.microsoft.com/office/powerpoint/2010/main" val="243982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Legacy to Web-based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Updated architecture </a:t>
            </a:r>
            <a:r>
              <a:rPr lang="en-US" altLang="en-US" dirty="0" smtClean="0">
                <a:cs typeface="Times New Roman" panose="02020603050405020304" pitchFamily="18" charset="0"/>
              </a:rPr>
              <a:t>— Web servers, PHP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Need to re-tool local talent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Changes in functionality from character-based to browser-based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Universal access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554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5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en-US" dirty="0" smtClean="0"/>
              <a:t>Ultimate goal is</a:t>
            </a:r>
            <a:r>
              <a:rPr lang="en-US" altLang="en-US" dirty="0"/>
              <a:t> </a:t>
            </a:r>
            <a:r>
              <a:rPr lang="en-US" altLang="en-US" dirty="0" smtClean="0"/>
              <a:t>the management of: 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/>
              <a:t>Suppliers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/>
              <a:t>Products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/>
              <a:t>Users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/>
              <a:t>Orders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/>
              <a:t>Customers, and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/>
              <a:t>Payments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/>
              <a:t>Employees</a:t>
            </a:r>
            <a:endParaRPr lang="en-US" altLang="en-US" dirty="0"/>
          </a:p>
          <a:p>
            <a:pPr>
              <a:lnSpc>
                <a:spcPct val="130000"/>
              </a:lnSpc>
            </a:pPr>
            <a:r>
              <a:rPr lang="en-US" altLang="en-US" dirty="0" smtClean="0"/>
              <a:t>Web based technology – PHP </a:t>
            </a:r>
          </a:p>
        </p:txBody>
      </p:sp>
    </p:spTree>
    <p:extLst>
      <p:ext uri="{BB962C8B-B14F-4D97-AF65-F5344CB8AC3E}">
        <p14:creationId xmlns:p14="http://schemas.microsoft.com/office/powerpoint/2010/main" val="399270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Ordering Management System – FOMS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 smtClean="0"/>
              <a:t>Fully integrated, web-based application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Enhances data integrity and access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Full-district deployment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Current, standards-based technology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Data Warehouse for data consolidation</a:t>
            </a:r>
          </a:p>
        </p:txBody>
      </p:sp>
    </p:spTree>
    <p:extLst>
      <p:ext uri="{BB962C8B-B14F-4D97-AF65-F5344CB8AC3E}">
        <p14:creationId xmlns:p14="http://schemas.microsoft.com/office/powerpoint/2010/main" val="161438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FOMS</a:t>
            </a:r>
            <a:endParaRPr lang="en-US" dirty="0"/>
          </a:p>
        </p:txBody>
      </p:sp>
      <p:sp>
        <p:nvSpPr>
          <p:cNvPr id="71" name="AutoShape 81"/>
          <p:cNvSpPr>
            <a:spLocks noChangeArrowheads="1"/>
          </p:cNvSpPr>
          <p:nvPr/>
        </p:nvSpPr>
        <p:spPr bwMode="auto">
          <a:xfrm>
            <a:off x="2789237" y="1471613"/>
            <a:ext cx="4051300" cy="39624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3932238" y="481013"/>
            <a:ext cx="6384925" cy="5895975"/>
            <a:chOff x="1440" y="336"/>
            <a:chExt cx="4022" cy="3714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40" y="336"/>
              <a:ext cx="4022" cy="3714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 b="1" kern="1200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 b="1" kern="1200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 b="1" kern="1200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 b="1" kern="1200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 b="1" kern="1200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5" name="Group 74"/>
            <p:cNvGrpSpPr>
              <a:grpSpLocks/>
            </p:cNvGrpSpPr>
            <p:nvPr/>
          </p:nvGrpSpPr>
          <p:grpSpPr bwMode="auto">
            <a:xfrm>
              <a:off x="1893" y="2519"/>
              <a:ext cx="1135" cy="1127"/>
              <a:chOff x="1893" y="2519"/>
              <a:chExt cx="1135" cy="1127"/>
            </a:xfrm>
          </p:grpSpPr>
          <p:sp>
            <p:nvSpPr>
              <p:cNvPr id="126" name="Oval 125"/>
              <p:cNvSpPr>
                <a:spLocks noChangeArrowheads="1"/>
              </p:cNvSpPr>
              <p:nvPr/>
            </p:nvSpPr>
            <p:spPr bwMode="auto">
              <a:xfrm>
                <a:off x="1893" y="2519"/>
                <a:ext cx="1135" cy="1127"/>
              </a:xfrm>
              <a:prstGeom prst="ellipse">
                <a:avLst/>
              </a:prstGeom>
              <a:gradFill rotWithShape="0">
                <a:gsLst>
                  <a:gs pos="0">
                    <a:srgbClr val="339966">
                      <a:gamma/>
                      <a:shade val="75686"/>
                      <a:invGamma/>
                    </a:srgbClr>
                  </a:gs>
                  <a:gs pos="50000">
                    <a:srgbClr val="339966"/>
                  </a:gs>
                  <a:gs pos="100000">
                    <a:srgbClr val="339966">
                      <a:gamma/>
                      <a:shade val="75686"/>
                      <a:invGamma/>
                    </a:srgbClr>
                  </a:gs>
                </a:gsLst>
                <a:lin ang="270000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2055" y="2885"/>
                <a:ext cx="88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dirty="0" smtClean="0">
                    <a:solidFill>
                      <a:srgbClr val="FFCC00"/>
                    </a:solidFill>
                    <a:latin typeface="Arial" panose="020B0604020202020204" pitchFamily="34" charset="0"/>
                  </a:rPr>
                  <a:t>Suppliers</a:t>
                </a:r>
              </a:p>
            </p:txBody>
          </p: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3120" y="2852"/>
              <a:ext cx="1207" cy="1144"/>
              <a:chOff x="3120" y="2852"/>
              <a:chExt cx="1207" cy="1144"/>
            </a:xfrm>
          </p:grpSpPr>
          <p:sp>
            <p:nvSpPr>
              <p:cNvPr id="119" name="Oval 118"/>
              <p:cNvSpPr>
                <a:spLocks noChangeArrowheads="1"/>
              </p:cNvSpPr>
              <p:nvPr/>
            </p:nvSpPr>
            <p:spPr bwMode="auto">
              <a:xfrm>
                <a:off x="3120" y="2852"/>
                <a:ext cx="1207" cy="1144"/>
              </a:xfrm>
              <a:prstGeom prst="ellipse">
                <a:avLst/>
              </a:prstGeom>
              <a:gradFill rotWithShape="0">
                <a:gsLst>
                  <a:gs pos="0">
                    <a:srgbClr val="FF5050">
                      <a:gamma/>
                      <a:shade val="76471"/>
                      <a:invGamma/>
                    </a:srgbClr>
                  </a:gs>
                  <a:gs pos="50000">
                    <a:srgbClr val="FF5050"/>
                  </a:gs>
                  <a:gs pos="100000">
                    <a:srgbClr val="FF5050">
                      <a:gamma/>
                      <a:shade val="76471"/>
                      <a:invGamma/>
                    </a:srgbClr>
                  </a:gs>
                </a:gsLst>
                <a:lin ang="270000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Rectangle 122"/>
              <p:cNvSpPr>
                <a:spLocks noChangeArrowheads="1"/>
              </p:cNvSpPr>
              <p:nvPr/>
            </p:nvSpPr>
            <p:spPr bwMode="auto">
              <a:xfrm>
                <a:off x="3260" y="3328"/>
                <a:ext cx="101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dirty="0" smtClean="0">
                    <a:solidFill>
                      <a:srgbClr val="FFCC00"/>
                    </a:solidFill>
                    <a:latin typeface="Arial" panose="020B0604020202020204" pitchFamily="34" charset="0"/>
                  </a:rPr>
                  <a:t>Customers</a:t>
                </a:r>
                <a:endParaRPr lang="en-US" altLang="en-US" dirty="0">
                  <a:solidFill>
                    <a:srgbClr val="FFCC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7" name="Group 76"/>
            <p:cNvGrpSpPr>
              <a:grpSpLocks/>
            </p:cNvGrpSpPr>
            <p:nvPr/>
          </p:nvGrpSpPr>
          <p:grpSpPr bwMode="auto">
            <a:xfrm>
              <a:off x="3934" y="723"/>
              <a:ext cx="1098" cy="1112"/>
              <a:chOff x="3934" y="723"/>
              <a:chExt cx="1098" cy="1112"/>
            </a:xfrm>
          </p:grpSpPr>
          <p:sp>
            <p:nvSpPr>
              <p:cNvPr id="108" name="Oval 107"/>
              <p:cNvSpPr>
                <a:spLocks noChangeArrowheads="1"/>
              </p:cNvSpPr>
              <p:nvPr/>
            </p:nvSpPr>
            <p:spPr bwMode="auto">
              <a:xfrm>
                <a:off x="3934" y="723"/>
                <a:ext cx="1098" cy="1112"/>
              </a:xfrm>
              <a:prstGeom prst="ellipse">
                <a:avLst/>
              </a:prstGeom>
              <a:gradFill rotWithShape="0">
                <a:gsLst>
                  <a:gs pos="0">
                    <a:srgbClr val="00CCFF">
                      <a:gamma/>
                      <a:shade val="55686"/>
                      <a:invGamma/>
                    </a:srgbClr>
                  </a:gs>
                  <a:gs pos="50000">
                    <a:srgbClr val="00CCFF"/>
                  </a:gs>
                  <a:gs pos="100000">
                    <a:srgbClr val="00CCFF">
                      <a:gamma/>
                      <a:shade val="55686"/>
                      <a:invGamma/>
                    </a:srgbClr>
                  </a:gs>
                </a:gsLst>
                <a:lin ang="270000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Rectangle 112"/>
              <p:cNvSpPr>
                <a:spLocks noChangeArrowheads="1"/>
              </p:cNvSpPr>
              <p:nvPr/>
            </p:nvSpPr>
            <p:spPr bwMode="auto">
              <a:xfrm>
                <a:off x="4156" y="1198"/>
                <a:ext cx="6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dirty="0" smtClean="0">
                    <a:solidFill>
                      <a:srgbClr val="FFCC00"/>
                    </a:solidFill>
                    <a:latin typeface="Arial" panose="020B0604020202020204" pitchFamily="34" charset="0"/>
                  </a:rPr>
                  <a:t>Orders</a:t>
                </a:r>
                <a:endParaRPr lang="en-US" altLang="en-US" dirty="0">
                  <a:solidFill>
                    <a:srgbClr val="FFCC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8" name="Group 77"/>
            <p:cNvGrpSpPr>
              <a:grpSpLocks/>
            </p:cNvGrpSpPr>
            <p:nvPr/>
          </p:nvGrpSpPr>
          <p:grpSpPr bwMode="auto">
            <a:xfrm>
              <a:off x="4256" y="1887"/>
              <a:ext cx="1158" cy="1133"/>
              <a:chOff x="4256" y="1887"/>
              <a:chExt cx="1158" cy="1133"/>
            </a:xfrm>
          </p:grpSpPr>
          <p:sp>
            <p:nvSpPr>
              <p:cNvPr id="99" name="Oval 98"/>
              <p:cNvSpPr>
                <a:spLocks noChangeArrowheads="1"/>
              </p:cNvSpPr>
              <p:nvPr/>
            </p:nvSpPr>
            <p:spPr bwMode="auto">
              <a:xfrm>
                <a:off x="4256" y="1887"/>
                <a:ext cx="1158" cy="1133"/>
              </a:xfrm>
              <a:prstGeom prst="ellipse">
                <a:avLst/>
              </a:prstGeom>
              <a:gradFill rotWithShape="0">
                <a:gsLst>
                  <a:gs pos="0">
                    <a:srgbClr val="CC66FF">
                      <a:gamma/>
                      <a:shade val="76078"/>
                      <a:invGamma/>
                    </a:srgbClr>
                  </a:gs>
                  <a:gs pos="50000">
                    <a:srgbClr val="CC66FF"/>
                  </a:gs>
                  <a:gs pos="100000">
                    <a:srgbClr val="CC66FF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Rectangle 106"/>
              <p:cNvSpPr>
                <a:spLocks noChangeArrowheads="1"/>
              </p:cNvSpPr>
              <p:nvPr/>
            </p:nvSpPr>
            <p:spPr bwMode="auto">
              <a:xfrm>
                <a:off x="4342" y="2344"/>
                <a:ext cx="10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dirty="0" smtClean="0">
                    <a:solidFill>
                      <a:srgbClr val="FFCC00"/>
                    </a:solidFill>
                    <a:latin typeface="Arial" panose="020B0604020202020204" pitchFamily="34" charset="0"/>
                  </a:rPr>
                  <a:t>Employees</a:t>
                </a:r>
                <a:endParaRPr lang="en-US" altLang="en-US" dirty="0">
                  <a:solidFill>
                    <a:srgbClr val="FFCC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9" name="Group 78"/>
            <p:cNvGrpSpPr>
              <a:grpSpLocks/>
            </p:cNvGrpSpPr>
            <p:nvPr/>
          </p:nvGrpSpPr>
          <p:grpSpPr bwMode="auto">
            <a:xfrm>
              <a:off x="2632" y="1451"/>
              <a:ext cx="1661" cy="1457"/>
              <a:chOff x="2114" y="1499"/>
              <a:chExt cx="1661" cy="1457"/>
            </a:xfrm>
          </p:grpSpPr>
          <p:sp>
            <p:nvSpPr>
              <p:cNvPr id="93" name="Oval 92"/>
              <p:cNvSpPr>
                <a:spLocks noChangeArrowheads="1"/>
              </p:cNvSpPr>
              <p:nvPr/>
            </p:nvSpPr>
            <p:spPr bwMode="auto">
              <a:xfrm>
                <a:off x="2114" y="1499"/>
                <a:ext cx="1661" cy="1457"/>
              </a:xfrm>
              <a:prstGeom prst="ellipse">
                <a:avLst/>
              </a:prstGeom>
              <a:gradFill rotWithShape="0">
                <a:gsLst>
                  <a:gs pos="0">
                    <a:srgbClr val="9999FF">
                      <a:gamma/>
                      <a:shade val="46275"/>
                      <a:invGamma/>
                    </a:srgbClr>
                  </a:gs>
                  <a:gs pos="50000">
                    <a:srgbClr val="9999FF"/>
                  </a:gs>
                  <a:gs pos="100000">
                    <a:srgbClr val="9999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Rectangle 93"/>
              <p:cNvSpPr>
                <a:spLocks noChangeArrowheads="1"/>
              </p:cNvSpPr>
              <p:nvPr/>
            </p:nvSpPr>
            <p:spPr bwMode="auto">
              <a:xfrm>
                <a:off x="2285" y="2183"/>
                <a:ext cx="56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Management</a:t>
                </a:r>
                <a:endParaRPr lang="en-US" altLang="en-US" sz="1200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2869" y="1672"/>
                <a:ext cx="46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 b="0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Databases</a:t>
                </a:r>
                <a:endParaRPr lang="en-US" altLang="en-US" sz="1200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2684" y="2511"/>
                <a:ext cx="56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200" b="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Infrastructure</a:t>
                </a:r>
                <a:endParaRPr lang="en-US" altLang="en-US" sz="1200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Rectangle 96"/>
              <p:cNvSpPr>
                <a:spLocks noChangeArrowheads="1"/>
              </p:cNvSpPr>
              <p:nvPr/>
            </p:nvSpPr>
            <p:spPr bwMode="auto">
              <a:xfrm>
                <a:off x="2949" y="2144"/>
                <a:ext cx="59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solidFill>
                      <a:srgbClr val="FFCC00"/>
                    </a:solidFill>
                    <a:latin typeface="Arial" panose="020B0604020202020204" pitchFamily="34" charset="0"/>
                  </a:rPr>
                  <a:t>Core 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solidFill>
                      <a:srgbClr val="FFCC00"/>
                    </a:solidFill>
                    <a:latin typeface="Arial" panose="020B0604020202020204" pitchFamily="34" charset="0"/>
                  </a:rPr>
                  <a:t>Services</a:t>
                </a:r>
              </a:p>
            </p:txBody>
          </p:sp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2496" y="1915"/>
                <a:ext cx="6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200" b="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Web </a:t>
                </a:r>
                <a:r>
                  <a:rPr lang="en-US" altLang="en-US" sz="1200" b="0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technology</a:t>
                </a:r>
                <a:endParaRPr lang="en-US" altLang="en-US" sz="1200" b="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0" name="Group 79"/>
            <p:cNvGrpSpPr>
              <a:grpSpLocks/>
            </p:cNvGrpSpPr>
            <p:nvPr/>
          </p:nvGrpSpPr>
          <p:grpSpPr bwMode="auto">
            <a:xfrm>
              <a:off x="1535" y="1164"/>
              <a:ext cx="1193" cy="1218"/>
              <a:chOff x="1487" y="1308"/>
              <a:chExt cx="1193" cy="1218"/>
            </a:xfrm>
          </p:grpSpPr>
          <p:sp>
            <p:nvSpPr>
              <p:cNvPr id="81" name="Oval 80"/>
              <p:cNvSpPr>
                <a:spLocks noChangeArrowheads="1"/>
              </p:cNvSpPr>
              <p:nvPr/>
            </p:nvSpPr>
            <p:spPr bwMode="auto">
              <a:xfrm>
                <a:off x="1487" y="1308"/>
                <a:ext cx="1193" cy="1218"/>
              </a:xfrm>
              <a:prstGeom prst="ellipse">
                <a:avLst/>
              </a:prstGeom>
              <a:gradFill rotWithShape="0">
                <a:gsLst>
                  <a:gs pos="0">
                    <a:srgbClr val="FF9900">
                      <a:gamma/>
                      <a:shade val="56078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56078"/>
                      <a:invGamma/>
                    </a:srgbClr>
                  </a:gs>
                </a:gsLst>
                <a:lin ang="270000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1805" y="1762"/>
                <a:ext cx="53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dirty="0" smtClean="0">
                    <a:solidFill>
                      <a:srgbClr val="FFCC00"/>
                    </a:solidFill>
                    <a:latin typeface="Arial" panose="020B0604020202020204" pitchFamily="34" charset="0"/>
                  </a:rPr>
                  <a:t>users</a:t>
                </a:r>
                <a:endParaRPr lang="en-US" altLang="en-US" dirty="0">
                  <a:solidFill>
                    <a:srgbClr val="FFCC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73" name="Picture 72" descr="C:\WINDOWS\Application Data\Microsoft\Media Catalog\Downloaded Clips\cl0\bs00095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7" y="2995613"/>
            <a:ext cx="7461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Oval 7"/>
          <p:cNvSpPr>
            <a:spLocks noChangeArrowheads="1"/>
          </p:cNvSpPr>
          <p:nvPr/>
        </p:nvSpPr>
        <p:spPr bwMode="auto">
          <a:xfrm>
            <a:off x="5709254" y="561157"/>
            <a:ext cx="1943099" cy="1781543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6116638" y="1223760"/>
            <a:ext cx="1333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rgbClr val="FFCC00"/>
                </a:solidFill>
                <a:latin typeface="Arial" panose="020B0604020202020204" pitchFamily="34" charset="0"/>
              </a:rPr>
              <a:t>Products</a:t>
            </a:r>
            <a:endParaRPr lang="en-US" altLang="en-US" sz="1800" dirty="0">
              <a:solidFill>
                <a:srgbClr val="FFCC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76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Architecture of the Solution </a:t>
            </a:r>
            <a:endParaRPr lang="en-US" dirty="0"/>
          </a:p>
        </p:txBody>
      </p:sp>
      <p:grpSp>
        <p:nvGrpSpPr>
          <p:cNvPr id="65" name="Group 110"/>
          <p:cNvGrpSpPr>
            <a:grpSpLocks/>
          </p:cNvGrpSpPr>
          <p:nvPr/>
        </p:nvGrpSpPr>
        <p:grpSpPr bwMode="auto">
          <a:xfrm>
            <a:off x="10106169" y="2870160"/>
            <a:ext cx="281541" cy="587019"/>
            <a:chOff x="4312" y="1626"/>
            <a:chExt cx="97" cy="403"/>
          </a:xfrm>
        </p:grpSpPr>
        <p:sp>
          <p:nvSpPr>
            <p:cNvPr id="66" name="Rectangle 108"/>
            <p:cNvSpPr>
              <a:spLocks noChangeArrowheads="1"/>
            </p:cNvSpPr>
            <p:nvPr/>
          </p:nvSpPr>
          <p:spPr bwMode="auto">
            <a:xfrm>
              <a:off x="4354" y="1626"/>
              <a:ext cx="15" cy="30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9"/>
            <p:cNvSpPr>
              <a:spLocks/>
            </p:cNvSpPr>
            <p:nvPr/>
          </p:nvSpPr>
          <p:spPr bwMode="auto">
            <a:xfrm>
              <a:off x="4312" y="1932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49 w 97"/>
                <a:gd name="T3" fmla="*/ 97 h 97"/>
                <a:gd name="T4" fmla="*/ 97 w 97"/>
                <a:gd name="T5" fmla="*/ 0 h 97"/>
                <a:gd name="T6" fmla="*/ 0 w 97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7">
                  <a:moveTo>
                    <a:pt x="0" y="0"/>
                  </a:moveTo>
                  <a:lnTo>
                    <a:pt x="49" y="97"/>
                  </a:lnTo>
                  <a:lnTo>
                    <a:pt x="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" name="Rectangle 112"/>
          <p:cNvSpPr>
            <a:spLocks noChangeArrowheads="1"/>
          </p:cNvSpPr>
          <p:nvPr/>
        </p:nvSpPr>
        <p:spPr bwMode="auto">
          <a:xfrm>
            <a:off x="1535113" y="3475263"/>
            <a:ext cx="9448842" cy="426827"/>
          </a:xfrm>
          <a:prstGeom prst="rect">
            <a:avLst/>
          </a:prstGeom>
          <a:solidFill>
            <a:srgbClr val="3333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9" name="Group 116"/>
          <p:cNvGrpSpPr>
            <a:grpSpLocks/>
          </p:cNvGrpSpPr>
          <p:nvPr/>
        </p:nvGrpSpPr>
        <p:grpSpPr bwMode="auto">
          <a:xfrm>
            <a:off x="1681056" y="4324543"/>
            <a:ext cx="2604563" cy="2012040"/>
            <a:chOff x="971" y="2357"/>
            <a:chExt cx="1201" cy="982"/>
          </a:xfrm>
        </p:grpSpPr>
        <p:sp>
          <p:nvSpPr>
            <p:cNvPr id="70" name="Rectangle 113"/>
            <p:cNvSpPr>
              <a:spLocks noChangeArrowheads="1"/>
            </p:cNvSpPr>
            <p:nvPr/>
          </p:nvSpPr>
          <p:spPr bwMode="auto">
            <a:xfrm>
              <a:off x="1002" y="2388"/>
              <a:ext cx="1170" cy="95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114"/>
            <p:cNvSpPr>
              <a:spLocks noChangeArrowheads="1"/>
            </p:cNvSpPr>
            <p:nvPr/>
          </p:nvSpPr>
          <p:spPr bwMode="auto">
            <a:xfrm>
              <a:off x="971" y="2357"/>
              <a:ext cx="1170" cy="95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115"/>
            <p:cNvSpPr>
              <a:spLocks noChangeArrowheads="1"/>
            </p:cNvSpPr>
            <p:nvPr/>
          </p:nvSpPr>
          <p:spPr bwMode="auto">
            <a:xfrm>
              <a:off x="971" y="2357"/>
              <a:ext cx="1172" cy="95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122"/>
          <p:cNvGrpSpPr>
            <a:grpSpLocks/>
          </p:cNvGrpSpPr>
          <p:nvPr/>
        </p:nvGrpSpPr>
        <p:grpSpPr bwMode="auto">
          <a:xfrm>
            <a:off x="8162174" y="4333386"/>
            <a:ext cx="2540778" cy="1951504"/>
            <a:chOff x="3529" y="2357"/>
            <a:chExt cx="1213" cy="982"/>
          </a:xfrm>
        </p:grpSpPr>
        <p:sp>
          <p:nvSpPr>
            <p:cNvPr id="74" name="Rectangle 119"/>
            <p:cNvSpPr>
              <a:spLocks noChangeArrowheads="1"/>
            </p:cNvSpPr>
            <p:nvPr/>
          </p:nvSpPr>
          <p:spPr bwMode="auto">
            <a:xfrm>
              <a:off x="3559" y="2388"/>
              <a:ext cx="1183" cy="95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120"/>
            <p:cNvSpPr>
              <a:spLocks noChangeArrowheads="1"/>
            </p:cNvSpPr>
            <p:nvPr/>
          </p:nvSpPr>
          <p:spPr bwMode="auto">
            <a:xfrm>
              <a:off x="3529" y="2357"/>
              <a:ext cx="1183" cy="95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121"/>
            <p:cNvSpPr>
              <a:spLocks noChangeArrowheads="1"/>
            </p:cNvSpPr>
            <p:nvPr/>
          </p:nvSpPr>
          <p:spPr bwMode="auto">
            <a:xfrm>
              <a:off x="3529" y="2357"/>
              <a:ext cx="1184" cy="95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128"/>
          <p:cNvGrpSpPr>
            <a:grpSpLocks/>
          </p:cNvGrpSpPr>
          <p:nvPr/>
        </p:nvGrpSpPr>
        <p:grpSpPr bwMode="auto">
          <a:xfrm>
            <a:off x="4966635" y="4324543"/>
            <a:ext cx="2588842" cy="1951504"/>
            <a:chOff x="2253" y="2355"/>
            <a:chExt cx="1201" cy="982"/>
          </a:xfrm>
        </p:grpSpPr>
        <p:sp>
          <p:nvSpPr>
            <p:cNvPr id="78" name="Rectangle 125"/>
            <p:cNvSpPr>
              <a:spLocks noChangeArrowheads="1"/>
            </p:cNvSpPr>
            <p:nvPr/>
          </p:nvSpPr>
          <p:spPr bwMode="auto">
            <a:xfrm>
              <a:off x="2283" y="2385"/>
              <a:ext cx="1171" cy="95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126"/>
            <p:cNvSpPr>
              <a:spLocks noChangeArrowheads="1"/>
            </p:cNvSpPr>
            <p:nvPr/>
          </p:nvSpPr>
          <p:spPr bwMode="auto">
            <a:xfrm>
              <a:off x="2253" y="2355"/>
              <a:ext cx="1170" cy="95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127"/>
            <p:cNvSpPr>
              <a:spLocks noChangeArrowheads="1"/>
            </p:cNvSpPr>
            <p:nvPr/>
          </p:nvSpPr>
          <p:spPr bwMode="auto">
            <a:xfrm>
              <a:off x="2253" y="2355"/>
              <a:ext cx="1172" cy="95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" name="Rectangle 132"/>
          <p:cNvSpPr>
            <a:spLocks noChangeArrowheads="1"/>
          </p:cNvSpPr>
          <p:nvPr/>
        </p:nvSpPr>
        <p:spPr bwMode="auto">
          <a:xfrm>
            <a:off x="1523999" y="3563112"/>
            <a:ext cx="94211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Tx/>
              <a:buNone/>
            </a:pPr>
            <a:r>
              <a:rPr lang="en-US" altLang="en-US" sz="1500" dirty="0" smtClean="0">
                <a:solidFill>
                  <a:srgbClr val="FFFFFF"/>
                </a:solidFill>
                <a:latin typeface="Arial" panose="020B0604020202020204" pitchFamily="34" charset="0"/>
              </a:rPr>
              <a:t>Food Ordering Management System</a:t>
            </a:r>
            <a:endParaRPr lang="en-US" altLang="en-US" dirty="0"/>
          </a:p>
        </p:txBody>
      </p:sp>
      <p:sp>
        <p:nvSpPr>
          <p:cNvPr id="82" name="Rectangle 134"/>
          <p:cNvSpPr>
            <a:spLocks noChangeArrowheads="1"/>
          </p:cNvSpPr>
          <p:nvPr/>
        </p:nvSpPr>
        <p:spPr bwMode="auto">
          <a:xfrm>
            <a:off x="1515705" y="2073275"/>
            <a:ext cx="1383985" cy="755156"/>
          </a:xfrm>
          <a:prstGeom prst="rect">
            <a:avLst/>
          </a:prstGeom>
          <a:solidFill>
            <a:srgbClr val="CCEC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" name="Rectangle 136"/>
          <p:cNvSpPr>
            <a:spLocks noChangeArrowheads="1"/>
          </p:cNvSpPr>
          <p:nvPr/>
        </p:nvSpPr>
        <p:spPr bwMode="auto">
          <a:xfrm>
            <a:off x="1826751" y="2287816"/>
            <a:ext cx="971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Products</a:t>
            </a:r>
            <a:endParaRPr lang="en-US" altLang="en-US" sz="1600" dirty="0"/>
          </a:p>
        </p:txBody>
      </p:sp>
      <p:sp>
        <p:nvSpPr>
          <p:cNvPr id="84" name="Rectangle 138"/>
          <p:cNvSpPr>
            <a:spLocks noChangeArrowheads="1"/>
          </p:cNvSpPr>
          <p:nvPr/>
        </p:nvSpPr>
        <p:spPr bwMode="auto">
          <a:xfrm>
            <a:off x="3179581" y="2073275"/>
            <a:ext cx="1305995" cy="755156"/>
          </a:xfrm>
          <a:prstGeom prst="rect">
            <a:avLst/>
          </a:prstGeom>
          <a:solidFill>
            <a:srgbClr val="CCEC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" name="Rectangle 140"/>
          <p:cNvSpPr>
            <a:spLocks noChangeArrowheads="1"/>
          </p:cNvSpPr>
          <p:nvPr/>
        </p:nvSpPr>
        <p:spPr bwMode="auto">
          <a:xfrm>
            <a:off x="3419587" y="2314175"/>
            <a:ext cx="10586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Orders</a:t>
            </a:r>
            <a:endParaRPr lang="en-US" altLang="en-US" sz="1600" dirty="0"/>
          </a:p>
        </p:txBody>
      </p:sp>
      <p:sp>
        <p:nvSpPr>
          <p:cNvPr id="86" name="Rectangle 142"/>
          <p:cNvSpPr>
            <a:spLocks noChangeArrowheads="1"/>
          </p:cNvSpPr>
          <p:nvPr/>
        </p:nvSpPr>
        <p:spPr bwMode="auto">
          <a:xfrm>
            <a:off x="6493070" y="2074352"/>
            <a:ext cx="1346239" cy="755156"/>
          </a:xfrm>
          <a:prstGeom prst="rect">
            <a:avLst/>
          </a:prstGeom>
          <a:solidFill>
            <a:srgbClr val="FFCCCC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144"/>
          <p:cNvSpPr>
            <a:spLocks noChangeArrowheads="1"/>
          </p:cNvSpPr>
          <p:nvPr/>
        </p:nvSpPr>
        <p:spPr bwMode="auto">
          <a:xfrm>
            <a:off x="6798125" y="2302075"/>
            <a:ext cx="8480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Suppliers</a:t>
            </a:r>
            <a:endParaRPr lang="en-US" altLang="en-US" sz="1600" dirty="0"/>
          </a:p>
        </p:txBody>
      </p:sp>
      <p:sp>
        <p:nvSpPr>
          <p:cNvPr id="88" name="Rectangle 146"/>
          <p:cNvSpPr>
            <a:spLocks noChangeArrowheads="1"/>
          </p:cNvSpPr>
          <p:nvPr/>
        </p:nvSpPr>
        <p:spPr bwMode="auto">
          <a:xfrm>
            <a:off x="8130160" y="2073275"/>
            <a:ext cx="1302403" cy="755156"/>
          </a:xfrm>
          <a:prstGeom prst="rect">
            <a:avLst/>
          </a:prstGeom>
          <a:solidFill>
            <a:srgbClr val="CCFFCC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Rectangle 150"/>
          <p:cNvSpPr>
            <a:spLocks noChangeArrowheads="1"/>
          </p:cNvSpPr>
          <p:nvPr/>
        </p:nvSpPr>
        <p:spPr bwMode="auto">
          <a:xfrm>
            <a:off x="8444896" y="2280295"/>
            <a:ext cx="9440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Users</a:t>
            </a:r>
            <a:endParaRPr lang="en-US" altLang="en-US" sz="1600" dirty="0"/>
          </a:p>
        </p:txBody>
      </p:sp>
      <p:sp>
        <p:nvSpPr>
          <p:cNvPr id="91" name="Rectangle 152"/>
          <p:cNvSpPr>
            <a:spLocks noChangeArrowheads="1"/>
          </p:cNvSpPr>
          <p:nvPr/>
        </p:nvSpPr>
        <p:spPr bwMode="auto">
          <a:xfrm>
            <a:off x="9647287" y="2073275"/>
            <a:ext cx="1337213" cy="755156"/>
          </a:xfrm>
          <a:prstGeom prst="rect">
            <a:avLst/>
          </a:prstGeom>
          <a:solidFill>
            <a:srgbClr val="CCFFCC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" name="Rectangle 156"/>
          <p:cNvSpPr>
            <a:spLocks noChangeArrowheads="1"/>
          </p:cNvSpPr>
          <p:nvPr/>
        </p:nvSpPr>
        <p:spPr bwMode="auto">
          <a:xfrm>
            <a:off x="9767342" y="2273918"/>
            <a:ext cx="12260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Customers</a:t>
            </a:r>
            <a:endParaRPr lang="en-US" altLang="en-US" sz="1600" dirty="0"/>
          </a:p>
        </p:txBody>
      </p:sp>
      <p:grpSp>
        <p:nvGrpSpPr>
          <p:cNvPr id="94" name="Group 179"/>
          <p:cNvGrpSpPr>
            <a:grpSpLocks/>
          </p:cNvGrpSpPr>
          <p:nvPr/>
        </p:nvGrpSpPr>
        <p:grpSpPr bwMode="auto">
          <a:xfrm>
            <a:off x="9030395" y="5307479"/>
            <a:ext cx="804335" cy="532590"/>
            <a:chOff x="3933" y="2972"/>
            <a:chExt cx="384" cy="268"/>
          </a:xfrm>
        </p:grpSpPr>
        <p:sp>
          <p:nvSpPr>
            <p:cNvPr id="95" name="Freeform 175"/>
            <p:cNvSpPr>
              <a:spLocks/>
            </p:cNvSpPr>
            <p:nvPr/>
          </p:nvSpPr>
          <p:spPr bwMode="auto">
            <a:xfrm>
              <a:off x="3933" y="2972"/>
              <a:ext cx="384" cy="268"/>
            </a:xfrm>
            <a:custGeom>
              <a:avLst/>
              <a:gdLst>
                <a:gd name="T0" fmla="*/ 192 w 384"/>
                <a:gd name="T1" fmla="*/ 0 h 268"/>
                <a:gd name="T2" fmla="*/ 154 w 384"/>
                <a:gd name="T3" fmla="*/ 1 h 268"/>
                <a:gd name="T4" fmla="*/ 117 w 384"/>
                <a:gd name="T5" fmla="*/ 2 h 268"/>
                <a:gd name="T6" fmla="*/ 86 w 384"/>
                <a:gd name="T7" fmla="*/ 6 h 268"/>
                <a:gd name="T8" fmla="*/ 56 w 384"/>
                <a:gd name="T9" fmla="*/ 10 h 268"/>
                <a:gd name="T10" fmla="*/ 45 w 384"/>
                <a:gd name="T11" fmla="*/ 12 h 268"/>
                <a:gd name="T12" fmla="*/ 33 w 384"/>
                <a:gd name="T13" fmla="*/ 15 h 268"/>
                <a:gd name="T14" fmla="*/ 23 w 384"/>
                <a:gd name="T15" fmla="*/ 17 h 268"/>
                <a:gd name="T16" fmla="*/ 16 w 384"/>
                <a:gd name="T17" fmla="*/ 20 h 268"/>
                <a:gd name="T18" fmla="*/ 9 w 384"/>
                <a:gd name="T19" fmla="*/ 23 h 268"/>
                <a:gd name="T20" fmla="*/ 4 w 384"/>
                <a:gd name="T21" fmla="*/ 26 h 268"/>
                <a:gd name="T22" fmla="*/ 2 w 384"/>
                <a:gd name="T23" fmla="*/ 29 h 268"/>
                <a:gd name="T24" fmla="*/ 0 w 384"/>
                <a:gd name="T25" fmla="*/ 33 h 268"/>
                <a:gd name="T26" fmla="*/ 0 w 384"/>
                <a:gd name="T27" fmla="*/ 235 h 268"/>
                <a:gd name="T28" fmla="*/ 2 w 384"/>
                <a:gd name="T29" fmla="*/ 238 h 268"/>
                <a:gd name="T30" fmla="*/ 4 w 384"/>
                <a:gd name="T31" fmla="*/ 241 h 268"/>
                <a:gd name="T32" fmla="*/ 9 w 384"/>
                <a:gd name="T33" fmla="*/ 245 h 268"/>
                <a:gd name="T34" fmla="*/ 16 w 384"/>
                <a:gd name="T35" fmla="*/ 247 h 268"/>
                <a:gd name="T36" fmla="*/ 23 w 384"/>
                <a:gd name="T37" fmla="*/ 250 h 268"/>
                <a:gd name="T38" fmla="*/ 33 w 384"/>
                <a:gd name="T39" fmla="*/ 252 h 268"/>
                <a:gd name="T40" fmla="*/ 45 w 384"/>
                <a:gd name="T41" fmla="*/ 255 h 268"/>
                <a:gd name="T42" fmla="*/ 56 w 384"/>
                <a:gd name="T43" fmla="*/ 257 h 268"/>
                <a:gd name="T44" fmla="*/ 86 w 384"/>
                <a:gd name="T45" fmla="*/ 261 h 268"/>
                <a:gd name="T46" fmla="*/ 117 w 384"/>
                <a:gd name="T47" fmla="*/ 265 h 268"/>
                <a:gd name="T48" fmla="*/ 154 w 384"/>
                <a:gd name="T49" fmla="*/ 266 h 268"/>
                <a:gd name="T50" fmla="*/ 192 w 384"/>
                <a:gd name="T51" fmla="*/ 268 h 268"/>
                <a:gd name="T52" fmla="*/ 230 w 384"/>
                <a:gd name="T53" fmla="*/ 266 h 268"/>
                <a:gd name="T54" fmla="*/ 267 w 384"/>
                <a:gd name="T55" fmla="*/ 265 h 268"/>
                <a:gd name="T56" fmla="*/ 299 w 384"/>
                <a:gd name="T57" fmla="*/ 261 h 268"/>
                <a:gd name="T58" fmla="*/ 328 w 384"/>
                <a:gd name="T59" fmla="*/ 257 h 268"/>
                <a:gd name="T60" fmla="*/ 339 w 384"/>
                <a:gd name="T61" fmla="*/ 255 h 268"/>
                <a:gd name="T62" fmla="*/ 351 w 384"/>
                <a:gd name="T63" fmla="*/ 252 h 268"/>
                <a:gd name="T64" fmla="*/ 361 w 384"/>
                <a:gd name="T65" fmla="*/ 250 h 268"/>
                <a:gd name="T66" fmla="*/ 369 w 384"/>
                <a:gd name="T67" fmla="*/ 247 h 268"/>
                <a:gd name="T68" fmla="*/ 375 w 384"/>
                <a:gd name="T69" fmla="*/ 245 h 268"/>
                <a:gd name="T70" fmla="*/ 380 w 384"/>
                <a:gd name="T71" fmla="*/ 241 h 268"/>
                <a:gd name="T72" fmla="*/ 383 w 384"/>
                <a:gd name="T73" fmla="*/ 238 h 268"/>
                <a:gd name="T74" fmla="*/ 384 w 384"/>
                <a:gd name="T75" fmla="*/ 235 h 268"/>
                <a:gd name="T76" fmla="*/ 384 w 384"/>
                <a:gd name="T77" fmla="*/ 33 h 268"/>
                <a:gd name="T78" fmla="*/ 383 w 384"/>
                <a:gd name="T79" fmla="*/ 29 h 268"/>
                <a:gd name="T80" fmla="*/ 380 w 384"/>
                <a:gd name="T81" fmla="*/ 26 h 268"/>
                <a:gd name="T82" fmla="*/ 375 w 384"/>
                <a:gd name="T83" fmla="*/ 23 h 268"/>
                <a:gd name="T84" fmla="*/ 369 w 384"/>
                <a:gd name="T85" fmla="*/ 20 h 268"/>
                <a:gd name="T86" fmla="*/ 361 w 384"/>
                <a:gd name="T87" fmla="*/ 17 h 268"/>
                <a:gd name="T88" fmla="*/ 351 w 384"/>
                <a:gd name="T89" fmla="*/ 15 h 268"/>
                <a:gd name="T90" fmla="*/ 339 w 384"/>
                <a:gd name="T91" fmla="*/ 12 h 268"/>
                <a:gd name="T92" fmla="*/ 328 w 384"/>
                <a:gd name="T93" fmla="*/ 10 h 268"/>
                <a:gd name="T94" fmla="*/ 299 w 384"/>
                <a:gd name="T95" fmla="*/ 6 h 268"/>
                <a:gd name="T96" fmla="*/ 267 w 384"/>
                <a:gd name="T97" fmla="*/ 2 h 268"/>
                <a:gd name="T98" fmla="*/ 230 w 384"/>
                <a:gd name="T99" fmla="*/ 1 h 268"/>
                <a:gd name="T100" fmla="*/ 192 w 384"/>
                <a:gd name="T10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4" h="268">
                  <a:moveTo>
                    <a:pt x="192" y="0"/>
                  </a:moveTo>
                  <a:lnTo>
                    <a:pt x="154" y="1"/>
                  </a:lnTo>
                  <a:lnTo>
                    <a:pt x="117" y="2"/>
                  </a:lnTo>
                  <a:lnTo>
                    <a:pt x="86" y="6"/>
                  </a:lnTo>
                  <a:lnTo>
                    <a:pt x="56" y="10"/>
                  </a:lnTo>
                  <a:lnTo>
                    <a:pt x="45" y="12"/>
                  </a:lnTo>
                  <a:lnTo>
                    <a:pt x="33" y="15"/>
                  </a:lnTo>
                  <a:lnTo>
                    <a:pt x="23" y="17"/>
                  </a:lnTo>
                  <a:lnTo>
                    <a:pt x="16" y="20"/>
                  </a:lnTo>
                  <a:lnTo>
                    <a:pt x="9" y="23"/>
                  </a:lnTo>
                  <a:lnTo>
                    <a:pt x="4" y="26"/>
                  </a:lnTo>
                  <a:lnTo>
                    <a:pt x="2" y="29"/>
                  </a:lnTo>
                  <a:lnTo>
                    <a:pt x="0" y="33"/>
                  </a:lnTo>
                  <a:lnTo>
                    <a:pt x="0" y="235"/>
                  </a:lnTo>
                  <a:lnTo>
                    <a:pt x="2" y="238"/>
                  </a:lnTo>
                  <a:lnTo>
                    <a:pt x="4" y="241"/>
                  </a:lnTo>
                  <a:lnTo>
                    <a:pt x="9" y="245"/>
                  </a:lnTo>
                  <a:lnTo>
                    <a:pt x="16" y="247"/>
                  </a:lnTo>
                  <a:lnTo>
                    <a:pt x="23" y="250"/>
                  </a:lnTo>
                  <a:lnTo>
                    <a:pt x="33" y="252"/>
                  </a:lnTo>
                  <a:lnTo>
                    <a:pt x="45" y="255"/>
                  </a:lnTo>
                  <a:lnTo>
                    <a:pt x="56" y="257"/>
                  </a:lnTo>
                  <a:lnTo>
                    <a:pt x="86" y="261"/>
                  </a:lnTo>
                  <a:lnTo>
                    <a:pt x="117" y="265"/>
                  </a:lnTo>
                  <a:lnTo>
                    <a:pt x="154" y="266"/>
                  </a:lnTo>
                  <a:lnTo>
                    <a:pt x="192" y="268"/>
                  </a:lnTo>
                  <a:lnTo>
                    <a:pt x="230" y="266"/>
                  </a:lnTo>
                  <a:lnTo>
                    <a:pt x="267" y="265"/>
                  </a:lnTo>
                  <a:lnTo>
                    <a:pt x="299" y="261"/>
                  </a:lnTo>
                  <a:lnTo>
                    <a:pt x="328" y="257"/>
                  </a:lnTo>
                  <a:lnTo>
                    <a:pt x="339" y="255"/>
                  </a:lnTo>
                  <a:lnTo>
                    <a:pt x="351" y="252"/>
                  </a:lnTo>
                  <a:lnTo>
                    <a:pt x="361" y="250"/>
                  </a:lnTo>
                  <a:lnTo>
                    <a:pt x="369" y="247"/>
                  </a:lnTo>
                  <a:lnTo>
                    <a:pt x="375" y="245"/>
                  </a:lnTo>
                  <a:lnTo>
                    <a:pt x="380" y="241"/>
                  </a:lnTo>
                  <a:lnTo>
                    <a:pt x="383" y="238"/>
                  </a:lnTo>
                  <a:lnTo>
                    <a:pt x="384" y="235"/>
                  </a:lnTo>
                  <a:lnTo>
                    <a:pt x="384" y="33"/>
                  </a:lnTo>
                  <a:lnTo>
                    <a:pt x="383" y="29"/>
                  </a:lnTo>
                  <a:lnTo>
                    <a:pt x="380" y="26"/>
                  </a:lnTo>
                  <a:lnTo>
                    <a:pt x="375" y="23"/>
                  </a:lnTo>
                  <a:lnTo>
                    <a:pt x="369" y="20"/>
                  </a:lnTo>
                  <a:lnTo>
                    <a:pt x="361" y="17"/>
                  </a:lnTo>
                  <a:lnTo>
                    <a:pt x="351" y="15"/>
                  </a:lnTo>
                  <a:lnTo>
                    <a:pt x="339" y="12"/>
                  </a:lnTo>
                  <a:lnTo>
                    <a:pt x="328" y="10"/>
                  </a:lnTo>
                  <a:lnTo>
                    <a:pt x="299" y="6"/>
                  </a:lnTo>
                  <a:lnTo>
                    <a:pt x="267" y="2"/>
                  </a:lnTo>
                  <a:lnTo>
                    <a:pt x="230" y="1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76"/>
            <p:cNvSpPr>
              <a:spLocks/>
            </p:cNvSpPr>
            <p:nvPr/>
          </p:nvSpPr>
          <p:spPr bwMode="auto">
            <a:xfrm>
              <a:off x="3933" y="2972"/>
              <a:ext cx="384" cy="67"/>
            </a:xfrm>
            <a:custGeom>
              <a:avLst/>
              <a:gdLst>
                <a:gd name="T0" fmla="*/ 0 w 384"/>
                <a:gd name="T1" fmla="*/ 33 h 67"/>
                <a:gd name="T2" fmla="*/ 2 w 384"/>
                <a:gd name="T3" fmla="*/ 36 h 67"/>
                <a:gd name="T4" fmla="*/ 4 w 384"/>
                <a:gd name="T5" fmla="*/ 39 h 67"/>
                <a:gd name="T6" fmla="*/ 9 w 384"/>
                <a:gd name="T7" fmla="*/ 43 h 67"/>
                <a:gd name="T8" fmla="*/ 16 w 384"/>
                <a:gd name="T9" fmla="*/ 47 h 67"/>
                <a:gd name="T10" fmla="*/ 23 w 384"/>
                <a:gd name="T11" fmla="*/ 49 h 67"/>
                <a:gd name="T12" fmla="*/ 33 w 384"/>
                <a:gd name="T13" fmla="*/ 52 h 67"/>
                <a:gd name="T14" fmla="*/ 45 w 384"/>
                <a:gd name="T15" fmla="*/ 54 h 67"/>
                <a:gd name="T16" fmla="*/ 56 w 384"/>
                <a:gd name="T17" fmla="*/ 57 h 67"/>
                <a:gd name="T18" fmla="*/ 86 w 384"/>
                <a:gd name="T19" fmla="*/ 61 h 67"/>
                <a:gd name="T20" fmla="*/ 117 w 384"/>
                <a:gd name="T21" fmla="*/ 64 h 67"/>
                <a:gd name="T22" fmla="*/ 154 w 384"/>
                <a:gd name="T23" fmla="*/ 66 h 67"/>
                <a:gd name="T24" fmla="*/ 192 w 384"/>
                <a:gd name="T25" fmla="*/ 67 h 67"/>
                <a:gd name="T26" fmla="*/ 230 w 384"/>
                <a:gd name="T27" fmla="*/ 66 h 67"/>
                <a:gd name="T28" fmla="*/ 267 w 384"/>
                <a:gd name="T29" fmla="*/ 64 h 67"/>
                <a:gd name="T30" fmla="*/ 299 w 384"/>
                <a:gd name="T31" fmla="*/ 61 h 67"/>
                <a:gd name="T32" fmla="*/ 328 w 384"/>
                <a:gd name="T33" fmla="*/ 57 h 67"/>
                <a:gd name="T34" fmla="*/ 339 w 384"/>
                <a:gd name="T35" fmla="*/ 54 h 67"/>
                <a:gd name="T36" fmla="*/ 351 w 384"/>
                <a:gd name="T37" fmla="*/ 52 h 67"/>
                <a:gd name="T38" fmla="*/ 361 w 384"/>
                <a:gd name="T39" fmla="*/ 49 h 67"/>
                <a:gd name="T40" fmla="*/ 369 w 384"/>
                <a:gd name="T41" fmla="*/ 47 h 67"/>
                <a:gd name="T42" fmla="*/ 375 w 384"/>
                <a:gd name="T43" fmla="*/ 43 h 67"/>
                <a:gd name="T44" fmla="*/ 380 w 384"/>
                <a:gd name="T45" fmla="*/ 39 h 67"/>
                <a:gd name="T46" fmla="*/ 383 w 384"/>
                <a:gd name="T47" fmla="*/ 36 h 67"/>
                <a:gd name="T48" fmla="*/ 384 w 384"/>
                <a:gd name="T49" fmla="*/ 33 h 67"/>
                <a:gd name="T50" fmla="*/ 383 w 384"/>
                <a:gd name="T51" fmla="*/ 29 h 67"/>
                <a:gd name="T52" fmla="*/ 380 w 384"/>
                <a:gd name="T53" fmla="*/ 26 h 67"/>
                <a:gd name="T54" fmla="*/ 375 w 384"/>
                <a:gd name="T55" fmla="*/ 23 h 67"/>
                <a:gd name="T56" fmla="*/ 369 w 384"/>
                <a:gd name="T57" fmla="*/ 20 h 67"/>
                <a:gd name="T58" fmla="*/ 361 w 384"/>
                <a:gd name="T59" fmla="*/ 17 h 67"/>
                <a:gd name="T60" fmla="*/ 351 w 384"/>
                <a:gd name="T61" fmla="*/ 15 h 67"/>
                <a:gd name="T62" fmla="*/ 339 w 384"/>
                <a:gd name="T63" fmla="*/ 12 h 67"/>
                <a:gd name="T64" fmla="*/ 328 w 384"/>
                <a:gd name="T65" fmla="*/ 10 h 67"/>
                <a:gd name="T66" fmla="*/ 299 w 384"/>
                <a:gd name="T67" fmla="*/ 6 h 67"/>
                <a:gd name="T68" fmla="*/ 267 w 384"/>
                <a:gd name="T69" fmla="*/ 2 h 67"/>
                <a:gd name="T70" fmla="*/ 230 w 384"/>
                <a:gd name="T71" fmla="*/ 1 h 67"/>
                <a:gd name="T72" fmla="*/ 192 w 384"/>
                <a:gd name="T73" fmla="*/ 0 h 67"/>
                <a:gd name="T74" fmla="*/ 154 w 384"/>
                <a:gd name="T75" fmla="*/ 1 h 67"/>
                <a:gd name="T76" fmla="*/ 117 w 384"/>
                <a:gd name="T77" fmla="*/ 2 h 67"/>
                <a:gd name="T78" fmla="*/ 86 w 384"/>
                <a:gd name="T79" fmla="*/ 6 h 67"/>
                <a:gd name="T80" fmla="*/ 56 w 384"/>
                <a:gd name="T81" fmla="*/ 10 h 67"/>
                <a:gd name="T82" fmla="*/ 45 w 384"/>
                <a:gd name="T83" fmla="*/ 12 h 67"/>
                <a:gd name="T84" fmla="*/ 33 w 384"/>
                <a:gd name="T85" fmla="*/ 15 h 67"/>
                <a:gd name="T86" fmla="*/ 23 w 384"/>
                <a:gd name="T87" fmla="*/ 17 h 67"/>
                <a:gd name="T88" fmla="*/ 16 w 384"/>
                <a:gd name="T89" fmla="*/ 20 h 67"/>
                <a:gd name="T90" fmla="*/ 9 w 384"/>
                <a:gd name="T91" fmla="*/ 23 h 67"/>
                <a:gd name="T92" fmla="*/ 4 w 384"/>
                <a:gd name="T93" fmla="*/ 26 h 67"/>
                <a:gd name="T94" fmla="*/ 2 w 384"/>
                <a:gd name="T95" fmla="*/ 29 h 67"/>
                <a:gd name="T96" fmla="*/ 0 w 384"/>
                <a:gd name="T97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4" h="67">
                  <a:moveTo>
                    <a:pt x="0" y="33"/>
                  </a:moveTo>
                  <a:lnTo>
                    <a:pt x="2" y="36"/>
                  </a:lnTo>
                  <a:lnTo>
                    <a:pt x="4" y="39"/>
                  </a:lnTo>
                  <a:lnTo>
                    <a:pt x="9" y="43"/>
                  </a:lnTo>
                  <a:lnTo>
                    <a:pt x="16" y="47"/>
                  </a:lnTo>
                  <a:lnTo>
                    <a:pt x="23" y="49"/>
                  </a:lnTo>
                  <a:lnTo>
                    <a:pt x="33" y="52"/>
                  </a:lnTo>
                  <a:lnTo>
                    <a:pt x="45" y="54"/>
                  </a:lnTo>
                  <a:lnTo>
                    <a:pt x="56" y="57"/>
                  </a:lnTo>
                  <a:lnTo>
                    <a:pt x="86" y="61"/>
                  </a:lnTo>
                  <a:lnTo>
                    <a:pt x="117" y="64"/>
                  </a:lnTo>
                  <a:lnTo>
                    <a:pt x="154" y="66"/>
                  </a:lnTo>
                  <a:lnTo>
                    <a:pt x="192" y="67"/>
                  </a:lnTo>
                  <a:lnTo>
                    <a:pt x="230" y="66"/>
                  </a:lnTo>
                  <a:lnTo>
                    <a:pt x="267" y="64"/>
                  </a:lnTo>
                  <a:lnTo>
                    <a:pt x="299" y="61"/>
                  </a:lnTo>
                  <a:lnTo>
                    <a:pt x="328" y="57"/>
                  </a:lnTo>
                  <a:lnTo>
                    <a:pt x="339" y="54"/>
                  </a:lnTo>
                  <a:lnTo>
                    <a:pt x="351" y="52"/>
                  </a:lnTo>
                  <a:lnTo>
                    <a:pt x="361" y="49"/>
                  </a:lnTo>
                  <a:lnTo>
                    <a:pt x="369" y="47"/>
                  </a:lnTo>
                  <a:lnTo>
                    <a:pt x="375" y="43"/>
                  </a:lnTo>
                  <a:lnTo>
                    <a:pt x="380" y="39"/>
                  </a:lnTo>
                  <a:lnTo>
                    <a:pt x="383" y="36"/>
                  </a:lnTo>
                  <a:lnTo>
                    <a:pt x="384" y="33"/>
                  </a:lnTo>
                  <a:lnTo>
                    <a:pt x="383" y="29"/>
                  </a:lnTo>
                  <a:lnTo>
                    <a:pt x="380" y="26"/>
                  </a:lnTo>
                  <a:lnTo>
                    <a:pt x="375" y="23"/>
                  </a:lnTo>
                  <a:lnTo>
                    <a:pt x="369" y="20"/>
                  </a:lnTo>
                  <a:lnTo>
                    <a:pt x="361" y="17"/>
                  </a:lnTo>
                  <a:lnTo>
                    <a:pt x="351" y="15"/>
                  </a:lnTo>
                  <a:lnTo>
                    <a:pt x="339" y="12"/>
                  </a:lnTo>
                  <a:lnTo>
                    <a:pt x="328" y="10"/>
                  </a:lnTo>
                  <a:lnTo>
                    <a:pt x="299" y="6"/>
                  </a:lnTo>
                  <a:lnTo>
                    <a:pt x="267" y="2"/>
                  </a:lnTo>
                  <a:lnTo>
                    <a:pt x="230" y="1"/>
                  </a:lnTo>
                  <a:lnTo>
                    <a:pt x="192" y="0"/>
                  </a:lnTo>
                  <a:lnTo>
                    <a:pt x="154" y="1"/>
                  </a:lnTo>
                  <a:lnTo>
                    <a:pt x="117" y="2"/>
                  </a:lnTo>
                  <a:lnTo>
                    <a:pt x="86" y="6"/>
                  </a:lnTo>
                  <a:lnTo>
                    <a:pt x="56" y="10"/>
                  </a:lnTo>
                  <a:lnTo>
                    <a:pt x="45" y="12"/>
                  </a:lnTo>
                  <a:lnTo>
                    <a:pt x="33" y="15"/>
                  </a:lnTo>
                  <a:lnTo>
                    <a:pt x="23" y="17"/>
                  </a:lnTo>
                  <a:lnTo>
                    <a:pt x="16" y="20"/>
                  </a:lnTo>
                  <a:lnTo>
                    <a:pt x="9" y="23"/>
                  </a:lnTo>
                  <a:lnTo>
                    <a:pt x="4" y="26"/>
                  </a:lnTo>
                  <a:lnTo>
                    <a:pt x="2" y="29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77"/>
            <p:cNvSpPr>
              <a:spLocks/>
            </p:cNvSpPr>
            <p:nvPr/>
          </p:nvSpPr>
          <p:spPr bwMode="auto">
            <a:xfrm>
              <a:off x="3933" y="2972"/>
              <a:ext cx="384" cy="268"/>
            </a:xfrm>
            <a:custGeom>
              <a:avLst/>
              <a:gdLst>
                <a:gd name="T0" fmla="*/ 192 w 384"/>
                <a:gd name="T1" fmla="*/ 0 h 268"/>
                <a:gd name="T2" fmla="*/ 154 w 384"/>
                <a:gd name="T3" fmla="*/ 1 h 268"/>
                <a:gd name="T4" fmla="*/ 117 w 384"/>
                <a:gd name="T5" fmla="*/ 2 h 268"/>
                <a:gd name="T6" fmla="*/ 86 w 384"/>
                <a:gd name="T7" fmla="*/ 6 h 268"/>
                <a:gd name="T8" fmla="*/ 56 w 384"/>
                <a:gd name="T9" fmla="*/ 10 h 268"/>
                <a:gd name="T10" fmla="*/ 45 w 384"/>
                <a:gd name="T11" fmla="*/ 12 h 268"/>
                <a:gd name="T12" fmla="*/ 33 w 384"/>
                <a:gd name="T13" fmla="*/ 15 h 268"/>
                <a:gd name="T14" fmla="*/ 23 w 384"/>
                <a:gd name="T15" fmla="*/ 17 h 268"/>
                <a:gd name="T16" fmla="*/ 16 w 384"/>
                <a:gd name="T17" fmla="*/ 20 h 268"/>
                <a:gd name="T18" fmla="*/ 9 w 384"/>
                <a:gd name="T19" fmla="*/ 23 h 268"/>
                <a:gd name="T20" fmla="*/ 4 w 384"/>
                <a:gd name="T21" fmla="*/ 26 h 268"/>
                <a:gd name="T22" fmla="*/ 2 w 384"/>
                <a:gd name="T23" fmla="*/ 29 h 268"/>
                <a:gd name="T24" fmla="*/ 0 w 384"/>
                <a:gd name="T25" fmla="*/ 33 h 268"/>
                <a:gd name="T26" fmla="*/ 0 w 384"/>
                <a:gd name="T27" fmla="*/ 235 h 268"/>
                <a:gd name="T28" fmla="*/ 2 w 384"/>
                <a:gd name="T29" fmla="*/ 238 h 268"/>
                <a:gd name="T30" fmla="*/ 4 w 384"/>
                <a:gd name="T31" fmla="*/ 241 h 268"/>
                <a:gd name="T32" fmla="*/ 9 w 384"/>
                <a:gd name="T33" fmla="*/ 245 h 268"/>
                <a:gd name="T34" fmla="*/ 16 w 384"/>
                <a:gd name="T35" fmla="*/ 247 h 268"/>
                <a:gd name="T36" fmla="*/ 23 w 384"/>
                <a:gd name="T37" fmla="*/ 250 h 268"/>
                <a:gd name="T38" fmla="*/ 33 w 384"/>
                <a:gd name="T39" fmla="*/ 252 h 268"/>
                <a:gd name="T40" fmla="*/ 45 w 384"/>
                <a:gd name="T41" fmla="*/ 255 h 268"/>
                <a:gd name="T42" fmla="*/ 56 w 384"/>
                <a:gd name="T43" fmla="*/ 257 h 268"/>
                <a:gd name="T44" fmla="*/ 86 w 384"/>
                <a:gd name="T45" fmla="*/ 261 h 268"/>
                <a:gd name="T46" fmla="*/ 117 w 384"/>
                <a:gd name="T47" fmla="*/ 265 h 268"/>
                <a:gd name="T48" fmla="*/ 154 w 384"/>
                <a:gd name="T49" fmla="*/ 266 h 268"/>
                <a:gd name="T50" fmla="*/ 192 w 384"/>
                <a:gd name="T51" fmla="*/ 268 h 268"/>
                <a:gd name="T52" fmla="*/ 230 w 384"/>
                <a:gd name="T53" fmla="*/ 266 h 268"/>
                <a:gd name="T54" fmla="*/ 267 w 384"/>
                <a:gd name="T55" fmla="*/ 265 h 268"/>
                <a:gd name="T56" fmla="*/ 299 w 384"/>
                <a:gd name="T57" fmla="*/ 261 h 268"/>
                <a:gd name="T58" fmla="*/ 328 w 384"/>
                <a:gd name="T59" fmla="*/ 257 h 268"/>
                <a:gd name="T60" fmla="*/ 339 w 384"/>
                <a:gd name="T61" fmla="*/ 255 h 268"/>
                <a:gd name="T62" fmla="*/ 351 w 384"/>
                <a:gd name="T63" fmla="*/ 252 h 268"/>
                <a:gd name="T64" fmla="*/ 361 w 384"/>
                <a:gd name="T65" fmla="*/ 250 h 268"/>
                <a:gd name="T66" fmla="*/ 369 w 384"/>
                <a:gd name="T67" fmla="*/ 247 h 268"/>
                <a:gd name="T68" fmla="*/ 375 w 384"/>
                <a:gd name="T69" fmla="*/ 245 h 268"/>
                <a:gd name="T70" fmla="*/ 380 w 384"/>
                <a:gd name="T71" fmla="*/ 241 h 268"/>
                <a:gd name="T72" fmla="*/ 383 w 384"/>
                <a:gd name="T73" fmla="*/ 238 h 268"/>
                <a:gd name="T74" fmla="*/ 384 w 384"/>
                <a:gd name="T75" fmla="*/ 235 h 268"/>
                <a:gd name="T76" fmla="*/ 384 w 384"/>
                <a:gd name="T77" fmla="*/ 33 h 268"/>
                <a:gd name="T78" fmla="*/ 383 w 384"/>
                <a:gd name="T79" fmla="*/ 29 h 268"/>
                <a:gd name="T80" fmla="*/ 380 w 384"/>
                <a:gd name="T81" fmla="*/ 26 h 268"/>
                <a:gd name="T82" fmla="*/ 375 w 384"/>
                <a:gd name="T83" fmla="*/ 23 h 268"/>
                <a:gd name="T84" fmla="*/ 369 w 384"/>
                <a:gd name="T85" fmla="*/ 20 h 268"/>
                <a:gd name="T86" fmla="*/ 361 w 384"/>
                <a:gd name="T87" fmla="*/ 17 h 268"/>
                <a:gd name="T88" fmla="*/ 351 w 384"/>
                <a:gd name="T89" fmla="*/ 15 h 268"/>
                <a:gd name="T90" fmla="*/ 339 w 384"/>
                <a:gd name="T91" fmla="*/ 12 h 268"/>
                <a:gd name="T92" fmla="*/ 328 w 384"/>
                <a:gd name="T93" fmla="*/ 10 h 268"/>
                <a:gd name="T94" fmla="*/ 299 w 384"/>
                <a:gd name="T95" fmla="*/ 6 h 268"/>
                <a:gd name="T96" fmla="*/ 267 w 384"/>
                <a:gd name="T97" fmla="*/ 2 h 268"/>
                <a:gd name="T98" fmla="*/ 230 w 384"/>
                <a:gd name="T99" fmla="*/ 1 h 268"/>
                <a:gd name="T100" fmla="*/ 192 w 384"/>
                <a:gd name="T10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4" h="268">
                  <a:moveTo>
                    <a:pt x="192" y="0"/>
                  </a:moveTo>
                  <a:lnTo>
                    <a:pt x="154" y="1"/>
                  </a:lnTo>
                  <a:lnTo>
                    <a:pt x="117" y="2"/>
                  </a:lnTo>
                  <a:lnTo>
                    <a:pt x="86" y="6"/>
                  </a:lnTo>
                  <a:lnTo>
                    <a:pt x="56" y="10"/>
                  </a:lnTo>
                  <a:lnTo>
                    <a:pt x="45" y="12"/>
                  </a:lnTo>
                  <a:lnTo>
                    <a:pt x="33" y="15"/>
                  </a:lnTo>
                  <a:lnTo>
                    <a:pt x="23" y="17"/>
                  </a:lnTo>
                  <a:lnTo>
                    <a:pt x="16" y="20"/>
                  </a:lnTo>
                  <a:lnTo>
                    <a:pt x="9" y="23"/>
                  </a:lnTo>
                  <a:lnTo>
                    <a:pt x="4" y="26"/>
                  </a:lnTo>
                  <a:lnTo>
                    <a:pt x="2" y="29"/>
                  </a:lnTo>
                  <a:lnTo>
                    <a:pt x="0" y="33"/>
                  </a:lnTo>
                  <a:lnTo>
                    <a:pt x="0" y="235"/>
                  </a:lnTo>
                  <a:lnTo>
                    <a:pt x="2" y="238"/>
                  </a:lnTo>
                  <a:lnTo>
                    <a:pt x="4" y="241"/>
                  </a:lnTo>
                  <a:lnTo>
                    <a:pt x="9" y="245"/>
                  </a:lnTo>
                  <a:lnTo>
                    <a:pt x="16" y="247"/>
                  </a:lnTo>
                  <a:lnTo>
                    <a:pt x="23" y="250"/>
                  </a:lnTo>
                  <a:lnTo>
                    <a:pt x="33" y="252"/>
                  </a:lnTo>
                  <a:lnTo>
                    <a:pt x="45" y="255"/>
                  </a:lnTo>
                  <a:lnTo>
                    <a:pt x="56" y="257"/>
                  </a:lnTo>
                  <a:lnTo>
                    <a:pt x="86" y="261"/>
                  </a:lnTo>
                  <a:lnTo>
                    <a:pt x="117" y="265"/>
                  </a:lnTo>
                  <a:lnTo>
                    <a:pt x="154" y="266"/>
                  </a:lnTo>
                  <a:lnTo>
                    <a:pt x="192" y="268"/>
                  </a:lnTo>
                  <a:lnTo>
                    <a:pt x="230" y="266"/>
                  </a:lnTo>
                  <a:lnTo>
                    <a:pt x="267" y="265"/>
                  </a:lnTo>
                  <a:lnTo>
                    <a:pt x="299" y="261"/>
                  </a:lnTo>
                  <a:lnTo>
                    <a:pt x="328" y="257"/>
                  </a:lnTo>
                  <a:lnTo>
                    <a:pt x="339" y="255"/>
                  </a:lnTo>
                  <a:lnTo>
                    <a:pt x="351" y="252"/>
                  </a:lnTo>
                  <a:lnTo>
                    <a:pt x="361" y="250"/>
                  </a:lnTo>
                  <a:lnTo>
                    <a:pt x="369" y="247"/>
                  </a:lnTo>
                  <a:lnTo>
                    <a:pt x="375" y="245"/>
                  </a:lnTo>
                  <a:lnTo>
                    <a:pt x="380" y="241"/>
                  </a:lnTo>
                  <a:lnTo>
                    <a:pt x="383" y="238"/>
                  </a:lnTo>
                  <a:lnTo>
                    <a:pt x="384" y="235"/>
                  </a:lnTo>
                  <a:lnTo>
                    <a:pt x="384" y="33"/>
                  </a:lnTo>
                  <a:lnTo>
                    <a:pt x="383" y="29"/>
                  </a:lnTo>
                  <a:lnTo>
                    <a:pt x="380" y="26"/>
                  </a:lnTo>
                  <a:lnTo>
                    <a:pt x="375" y="23"/>
                  </a:lnTo>
                  <a:lnTo>
                    <a:pt x="369" y="20"/>
                  </a:lnTo>
                  <a:lnTo>
                    <a:pt x="361" y="17"/>
                  </a:lnTo>
                  <a:lnTo>
                    <a:pt x="351" y="15"/>
                  </a:lnTo>
                  <a:lnTo>
                    <a:pt x="339" y="12"/>
                  </a:lnTo>
                  <a:lnTo>
                    <a:pt x="328" y="10"/>
                  </a:lnTo>
                  <a:lnTo>
                    <a:pt x="299" y="6"/>
                  </a:lnTo>
                  <a:lnTo>
                    <a:pt x="267" y="2"/>
                  </a:lnTo>
                  <a:lnTo>
                    <a:pt x="230" y="1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78"/>
            <p:cNvSpPr>
              <a:spLocks/>
            </p:cNvSpPr>
            <p:nvPr/>
          </p:nvSpPr>
          <p:spPr bwMode="auto">
            <a:xfrm>
              <a:off x="3933" y="3005"/>
              <a:ext cx="384" cy="34"/>
            </a:xfrm>
            <a:custGeom>
              <a:avLst/>
              <a:gdLst>
                <a:gd name="T0" fmla="*/ 0 w 384"/>
                <a:gd name="T1" fmla="*/ 0 h 34"/>
                <a:gd name="T2" fmla="*/ 2 w 384"/>
                <a:gd name="T3" fmla="*/ 3 h 34"/>
                <a:gd name="T4" fmla="*/ 4 w 384"/>
                <a:gd name="T5" fmla="*/ 6 h 34"/>
                <a:gd name="T6" fmla="*/ 9 w 384"/>
                <a:gd name="T7" fmla="*/ 10 h 34"/>
                <a:gd name="T8" fmla="*/ 16 w 384"/>
                <a:gd name="T9" fmla="*/ 14 h 34"/>
                <a:gd name="T10" fmla="*/ 23 w 384"/>
                <a:gd name="T11" fmla="*/ 16 h 34"/>
                <a:gd name="T12" fmla="*/ 33 w 384"/>
                <a:gd name="T13" fmla="*/ 19 h 34"/>
                <a:gd name="T14" fmla="*/ 45 w 384"/>
                <a:gd name="T15" fmla="*/ 21 h 34"/>
                <a:gd name="T16" fmla="*/ 56 w 384"/>
                <a:gd name="T17" fmla="*/ 24 h 34"/>
                <a:gd name="T18" fmla="*/ 86 w 384"/>
                <a:gd name="T19" fmla="*/ 28 h 34"/>
                <a:gd name="T20" fmla="*/ 117 w 384"/>
                <a:gd name="T21" fmla="*/ 31 h 34"/>
                <a:gd name="T22" fmla="*/ 154 w 384"/>
                <a:gd name="T23" fmla="*/ 33 h 34"/>
                <a:gd name="T24" fmla="*/ 192 w 384"/>
                <a:gd name="T25" fmla="*/ 34 h 34"/>
                <a:gd name="T26" fmla="*/ 230 w 384"/>
                <a:gd name="T27" fmla="*/ 33 h 34"/>
                <a:gd name="T28" fmla="*/ 267 w 384"/>
                <a:gd name="T29" fmla="*/ 31 h 34"/>
                <a:gd name="T30" fmla="*/ 299 w 384"/>
                <a:gd name="T31" fmla="*/ 28 h 34"/>
                <a:gd name="T32" fmla="*/ 328 w 384"/>
                <a:gd name="T33" fmla="*/ 24 h 34"/>
                <a:gd name="T34" fmla="*/ 339 w 384"/>
                <a:gd name="T35" fmla="*/ 21 h 34"/>
                <a:gd name="T36" fmla="*/ 351 w 384"/>
                <a:gd name="T37" fmla="*/ 19 h 34"/>
                <a:gd name="T38" fmla="*/ 361 w 384"/>
                <a:gd name="T39" fmla="*/ 16 h 34"/>
                <a:gd name="T40" fmla="*/ 369 w 384"/>
                <a:gd name="T41" fmla="*/ 14 h 34"/>
                <a:gd name="T42" fmla="*/ 375 w 384"/>
                <a:gd name="T43" fmla="*/ 10 h 34"/>
                <a:gd name="T44" fmla="*/ 380 w 384"/>
                <a:gd name="T45" fmla="*/ 6 h 34"/>
                <a:gd name="T46" fmla="*/ 383 w 384"/>
                <a:gd name="T47" fmla="*/ 3 h 34"/>
                <a:gd name="T48" fmla="*/ 384 w 384"/>
                <a:gd name="T4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4" h="34">
                  <a:moveTo>
                    <a:pt x="0" y="0"/>
                  </a:moveTo>
                  <a:lnTo>
                    <a:pt x="2" y="3"/>
                  </a:lnTo>
                  <a:lnTo>
                    <a:pt x="4" y="6"/>
                  </a:lnTo>
                  <a:lnTo>
                    <a:pt x="9" y="10"/>
                  </a:lnTo>
                  <a:lnTo>
                    <a:pt x="16" y="14"/>
                  </a:lnTo>
                  <a:lnTo>
                    <a:pt x="23" y="16"/>
                  </a:lnTo>
                  <a:lnTo>
                    <a:pt x="33" y="19"/>
                  </a:lnTo>
                  <a:lnTo>
                    <a:pt x="45" y="21"/>
                  </a:lnTo>
                  <a:lnTo>
                    <a:pt x="56" y="24"/>
                  </a:lnTo>
                  <a:lnTo>
                    <a:pt x="86" y="28"/>
                  </a:lnTo>
                  <a:lnTo>
                    <a:pt x="117" y="31"/>
                  </a:lnTo>
                  <a:lnTo>
                    <a:pt x="154" y="33"/>
                  </a:lnTo>
                  <a:lnTo>
                    <a:pt x="192" y="34"/>
                  </a:lnTo>
                  <a:lnTo>
                    <a:pt x="230" y="33"/>
                  </a:lnTo>
                  <a:lnTo>
                    <a:pt x="267" y="31"/>
                  </a:lnTo>
                  <a:lnTo>
                    <a:pt x="299" y="28"/>
                  </a:lnTo>
                  <a:lnTo>
                    <a:pt x="328" y="24"/>
                  </a:lnTo>
                  <a:lnTo>
                    <a:pt x="339" y="21"/>
                  </a:lnTo>
                  <a:lnTo>
                    <a:pt x="351" y="19"/>
                  </a:lnTo>
                  <a:lnTo>
                    <a:pt x="361" y="16"/>
                  </a:lnTo>
                  <a:lnTo>
                    <a:pt x="369" y="14"/>
                  </a:lnTo>
                  <a:lnTo>
                    <a:pt x="375" y="10"/>
                  </a:lnTo>
                  <a:lnTo>
                    <a:pt x="380" y="6"/>
                  </a:lnTo>
                  <a:lnTo>
                    <a:pt x="383" y="3"/>
                  </a:lnTo>
                  <a:lnTo>
                    <a:pt x="38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Text Box 182"/>
          <p:cNvSpPr txBox="1">
            <a:spLocks noChangeArrowheads="1"/>
          </p:cNvSpPr>
          <p:nvPr/>
        </p:nvSpPr>
        <p:spPr bwMode="auto">
          <a:xfrm>
            <a:off x="1866972" y="4750361"/>
            <a:ext cx="2081916" cy="368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193BE7"/>
                </a:solidFill>
              </a:rPr>
              <a:t>Web Server</a:t>
            </a:r>
          </a:p>
        </p:txBody>
      </p:sp>
      <p:sp>
        <p:nvSpPr>
          <p:cNvPr id="100" name="Text Box 184"/>
          <p:cNvSpPr txBox="1">
            <a:spLocks noChangeArrowheads="1"/>
          </p:cNvSpPr>
          <p:nvPr/>
        </p:nvSpPr>
        <p:spPr bwMode="auto">
          <a:xfrm flipH="1">
            <a:off x="8150966" y="4494670"/>
            <a:ext cx="25135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193BE7"/>
                </a:solidFill>
              </a:rPr>
              <a:t>Database Server</a:t>
            </a:r>
          </a:p>
        </p:txBody>
      </p:sp>
      <p:sp>
        <p:nvSpPr>
          <p:cNvPr id="101" name="Text Box 185"/>
          <p:cNvSpPr txBox="1">
            <a:spLocks noChangeArrowheads="1"/>
          </p:cNvSpPr>
          <p:nvPr/>
        </p:nvSpPr>
        <p:spPr bwMode="auto">
          <a:xfrm>
            <a:off x="1892371" y="5307479"/>
            <a:ext cx="1977821" cy="30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400" dirty="0" smtClean="0"/>
              <a:t>Apache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Text Box 186"/>
          <p:cNvSpPr txBox="1">
            <a:spLocks noChangeArrowheads="1"/>
          </p:cNvSpPr>
          <p:nvPr/>
        </p:nvSpPr>
        <p:spPr bwMode="auto">
          <a:xfrm>
            <a:off x="8477413" y="4883574"/>
            <a:ext cx="19102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</a:rPr>
              <a:t>SQL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Text Box 187"/>
          <p:cNvSpPr txBox="1">
            <a:spLocks noChangeArrowheads="1"/>
          </p:cNvSpPr>
          <p:nvPr/>
        </p:nvSpPr>
        <p:spPr bwMode="auto">
          <a:xfrm>
            <a:off x="5089501" y="5307479"/>
            <a:ext cx="22762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</a:rPr>
              <a:t>Web </a:t>
            </a:r>
            <a:r>
              <a:rPr lang="en-US" altLang="en-US" sz="1400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104" name="Text Box 189"/>
          <p:cNvSpPr txBox="1">
            <a:spLocks noChangeArrowheads="1"/>
          </p:cNvSpPr>
          <p:nvPr/>
        </p:nvSpPr>
        <p:spPr bwMode="auto">
          <a:xfrm flipH="1">
            <a:off x="4894743" y="4703874"/>
            <a:ext cx="2586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193BE7"/>
                </a:solidFill>
              </a:rPr>
              <a:t>Application Server</a:t>
            </a:r>
          </a:p>
        </p:txBody>
      </p:sp>
      <p:sp>
        <p:nvSpPr>
          <p:cNvPr id="105" name="Rectangle 134"/>
          <p:cNvSpPr>
            <a:spLocks noChangeArrowheads="1"/>
          </p:cNvSpPr>
          <p:nvPr/>
        </p:nvSpPr>
        <p:spPr bwMode="auto">
          <a:xfrm>
            <a:off x="4772338" y="2068813"/>
            <a:ext cx="1383985" cy="755156"/>
          </a:xfrm>
          <a:prstGeom prst="rect">
            <a:avLst/>
          </a:prstGeom>
          <a:solidFill>
            <a:srgbClr val="CCEC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Rectangle 136"/>
          <p:cNvSpPr>
            <a:spLocks noChangeArrowheads="1"/>
          </p:cNvSpPr>
          <p:nvPr/>
        </p:nvSpPr>
        <p:spPr bwMode="auto">
          <a:xfrm>
            <a:off x="4966635" y="2257038"/>
            <a:ext cx="1189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Employees</a:t>
            </a:r>
            <a:endParaRPr lang="en-US" altLang="en-US" sz="1200" dirty="0"/>
          </a:p>
        </p:txBody>
      </p:sp>
      <p:grpSp>
        <p:nvGrpSpPr>
          <p:cNvPr id="107" name="Group 110"/>
          <p:cNvGrpSpPr>
            <a:grpSpLocks/>
          </p:cNvGrpSpPr>
          <p:nvPr/>
        </p:nvGrpSpPr>
        <p:grpSpPr bwMode="auto">
          <a:xfrm>
            <a:off x="8578906" y="2880593"/>
            <a:ext cx="281541" cy="587019"/>
            <a:chOff x="4312" y="1626"/>
            <a:chExt cx="97" cy="403"/>
          </a:xfrm>
        </p:grpSpPr>
        <p:sp>
          <p:nvSpPr>
            <p:cNvPr id="108" name="Rectangle 108"/>
            <p:cNvSpPr>
              <a:spLocks noChangeArrowheads="1"/>
            </p:cNvSpPr>
            <p:nvPr/>
          </p:nvSpPr>
          <p:spPr bwMode="auto">
            <a:xfrm>
              <a:off x="4354" y="1626"/>
              <a:ext cx="15" cy="30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4312" y="1932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49 w 97"/>
                <a:gd name="T3" fmla="*/ 97 h 97"/>
                <a:gd name="T4" fmla="*/ 97 w 97"/>
                <a:gd name="T5" fmla="*/ 0 h 97"/>
                <a:gd name="T6" fmla="*/ 0 w 97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7">
                  <a:moveTo>
                    <a:pt x="0" y="0"/>
                  </a:moveTo>
                  <a:lnTo>
                    <a:pt x="49" y="97"/>
                  </a:lnTo>
                  <a:lnTo>
                    <a:pt x="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110"/>
          <p:cNvGrpSpPr>
            <a:grpSpLocks/>
          </p:cNvGrpSpPr>
          <p:nvPr/>
        </p:nvGrpSpPr>
        <p:grpSpPr bwMode="auto">
          <a:xfrm>
            <a:off x="6952154" y="2871746"/>
            <a:ext cx="281541" cy="587019"/>
            <a:chOff x="4312" y="1626"/>
            <a:chExt cx="97" cy="403"/>
          </a:xfrm>
        </p:grpSpPr>
        <p:sp>
          <p:nvSpPr>
            <p:cNvPr id="111" name="Rectangle 108"/>
            <p:cNvSpPr>
              <a:spLocks noChangeArrowheads="1"/>
            </p:cNvSpPr>
            <p:nvPr/>
          </p:nvSpPr>
          <p:spPr bwMode="auto">
            <a:xfrm>
              <a:off x="4354" y="1626"/>
              <a:ext cx="15" cy="30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09"/>
            <p:cNvSpPr>
              <a:spLocks/>
            </p:cNvSpPr>
            <p:nvPr/>
          </p:nvSpPr>
          <p:spPr bwMode="auto">
            <a:xfrm>
              <a:off x="4312" y="1932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49 w 97"/>
                <a:gd name="T3" fmla="*/ 97 h 97"/>
                <a:gd name="T4" fmla="*/ 97 w 97"/>
                <a:gd name="T5" fmla="*/ 0 h 97"/>
                <a:gd name="T6" fmla="*/ 0 w 97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7">
                  <a:moveTo>
                    <a:pt x="0" y="0"/>
                  </a:moveTo>
                  <a:lnTo>
                    <a:pt x="49" y="97"/>
                  </a:lnTo>
                  <a:lnTo>
                    <a:pt x="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110"/>
          <p:cNvGrpSpPr>
            <a:grpSpLocks/>
          </p:cNvGrpSpPr>
          <p:nvPr/>
        </p:nvGrpSpPr>
        <p:grpSpPr bwMode="auto">
          <a:xfrm>
            <a:off x="5271093" y="2856057"/>
            <a:ext cx="304280" cy="561575"/>
            <a:chOff x="4312" y="1626"/>
            <a:chExt cx="97" cy="403"/>
          </a:xfrm>
        </p:grpSpPr>
        <p:sp>
          <p:nvSpPr>
            <p:cNvPr id="114" name="Rectangle 108"/>
            <p:cNvSpPr>
              <a:spLocks noChangeArrowheads="1"/>
            </p:cNvSpPr>
            <p:nvPr/>
          </p:nvSpPr>
          <p:spPr bwMode="auto">
            <a:xfrm>
              <a:off x="4354" y="1626"/>
              <a:ext cx="15" cy="30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09"/>
            <p:cNvSpPr>
              <a:spLocks/>
            </p:cNvSpPr>
            <p:nvPr/>
          </p:nvSpPr>
          <p:spPr bwMode="auto">
            <a:xfrm>
              <a:off x="4312" y="1932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49 w 97"/>
                <a:gd name="T3" fmla="*/ 97 h 97"/>
                <a:gd name="T4" fmla="*/ 97 w 97"/>
                <a:gd name="T5" fmla="*/ 0 h 97"/>
                <a:gd name="T6" fmla="*/ 0 w 97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7">
                  <a:moveTo>
                    <a:pt x="0" y="0"/>
                  </a:moveTo>
                  <a:lnTo>
                    <a:pt x="49" y="97"/>
                  </a:lnTo>
                  <a:lnTo>
                    <a:pt x="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" name="Group 110"/>
          <p:cNvGrpSpPr>
            <a:grpSpLocks/>
          </p:cNvGrpSpPr>
          <p:nvPr/>
        </p:nvGrpSpPr>
        <p:grpSpPr bwMode="auto">
          <a:xfrm>
            <a:off x="3644340" y="2868582"/>
            <a:ext cx="281541" cy="587019"/>
            <a:chOff x="4312" y="1626"/>
            <a:chExt cx="97" cy="403"/>
          </a:xfrm>
        </p:grpSpPr>
        <p:sp>
          <p:nvSpPr>
            <p:cNvPr id="117" name="Rectangle 108"/>
            <p:cNvSpPr>
              <a:spLocks noChangeArrowheads="1"/>
            </p:cNvSpPr>
            <p:nvPr/>
          </p:nvSpPr>
          <p:spPr bwMode="auto">
            <a:xfrm>
              <a:off x="4354" y="1626"/>
              <a:ext cx="15" cy="30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09"/>
            <p:cNvSpPr>
              <a:spLocks/>
            </p:cNvSpPr>
            <p:nvPr/>
          </p:nvSpPr>
          <p:spPr bwMode="auto">
            <a:xfrm>
              <a:off x="4312" y="1932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49 w 97"/>
                <a:gd name="T3" fmla="*/ 97 h 97"/>
                <a:gd name="T4" fmla="*/ 97 w 97"/>
                <a:gd name="T5" fmla="*/ 0 h 97"/>
                <a:gd name="T6" fmla="*/ 0 w 97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7">
                  <a:moveTo>
                    <a:pt x="0" y="0"/>
                  </a:moveTo>
                  <a:lnTo>
                    <a:pt x="49" y="97"/>
                  </a:lnTo>
                  <a:lnTo>
                    <a:pt x="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110"/>
          <p:cNvGrpSpPr>
            <a:grpSpLocks/>
          </p:cNvGrpSpPr>
          <p:nvPr/>
        </p:nvGrpSpPr>
        <p:grpSpPr bwMode="auto">
          <a:xfrm>
            <a:off x="2029555" y="2880593"/>
            <a:ext cx="281541" cy="587019"/>
            <a:chOff x="4312" y="1626"/>
            <a:chExt cx="97" cy="403"/>
          </a:xfrm>
        </p:grpSpPr>
        <p:sp>
          <p:nvSpPr>
            <p:cNvPr id="120" name="Rectangle 108"/>
            <p:cNvSpPr>
              <a:spLocks noChangeArrowheads="1"/>
            </p:cNvSpPr>
            <p:nvPr/>
          </p:nvSpPr>
          <p:spPr bwMode="auto">
            <a:xfrm>
              <a:off x="4354" y="1626"/>
              <a:ext cx="15" cy="30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09"/>
            <p:cNvSpPr>
              <a:spLocks/>
            </p:cNvSpPr>
            <p:nvPr/>
          </p:nvSpPr>
          <p:spPr bwMode="auto">
            <a:xfrm>
              <a:off x="4312" y="1932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49 w 97"/>
                <a:gd name="T3" fmla="*/ 97 h 97"/>
                <a:gd name="T4" fmla="*/ 97 w 97"/>
                <a:gd name="T5" fmla="*/ 0 h 97"/>
                <a:gd name="T6" fmla="*/ 0 w 97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7">
                  <a:moveTo>
                    <a:pt x="0" y="0"/>
                  </a:moveTo>
                  <a:lnTo>
                    <a:pt x="49" y="97"/>
                  </a:lnTo>
                  <a:lnTo>
                    <a:pt x="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26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atabase Server</a:t>
            </a:r>
            <a:endParaRPr lang="en-US" dirty="0"/>
          </a:p>
        </p:txBody>
      </p:sp>
      <p:grpSp>
        <p:nvGrpSpPr>
          <p:cNvPr id="6" name="Group 122"/>
          <p:cNvGrpSpPr>
            <a:grpSpLocks/>
          </p:cNvGrpSpPr>
          <p:nvPr/>
        </p:nvGrpSpPr>
        <p:grpSpPr bwMode="auto">
          <a:xfrm>
            <a:off x="3928035" y="2266681"/>
            <a:ext cx="4868236" cy="3317317"/>
            <a:chOff x="3529" y="2357"/>
            <a:chExt cx="1213" cy="982"/>
          </a:xfrm>
        </p:grpSpPr>
        <p:sp>
          <p:nvSpPr>
            <p:cNvPr id="7" name="Rectangle 119"/>
            <p:cNvSpPr>
              <a:spLocks noChangeArrowheads="1"/>
            </p:cNvSpPr>
            <p:nvPr/>
          </p:nvSpPr>
          <p:spPr bwMode="auto">
            <a:xfrm>
              <a:off x="3559" y="2388"/>
              <a:ext cx="1183" cy="95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120"/>
            <p:cNvSpPr>
              <a:spLocks noChangeArrowheads="1"/>
            </p:cNvSpPr>
            <p:nvPr/>
          </p:nvSpPr>
          <p:spPr bwMode="auto">
            <a:xfrm>
              <a:off x="3529" y="2357"/>
              <a:ext cx="1183" cy="95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21"/>
            <p:cNvSpPr>
              <a:spLocks noChangeArrowheads="1"/>
            </p:cNvSpPr>
            <p:nvPr/>
          </p:nvSpPr>
          <p:spPr bwMode="auto">
            <a:xfrm>
              <a:off x="3529" y="2357"/>
              <a:ext cx="1184" cy="95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79"/>
          <p:cNvGrpSpPr>
            <a:grpSpLocks/>
          </p:cNvGrpSpPr>
          <p:nvPr/>
        </p:nvGrpSpPr>
        <p:grpSpPr bwMode="auto">
          <a:xfrm>
            <a:off x="5531382" y="4122960"/>
            <a:ext cx="1541140" cy="905337"/>
            <a:chOff x="3933" y="2972"/>
            <a:chExt cx="384" cy="268"/>
          </a:xfrm>
        </p:grpSpPr>
        <p:sp>
          <p:nvSpPr>
            <p:cNvPr id="11" name="Freeform 175"/>
            <p:cNvSpPr>
              <a:spLocks/>
            </p:cNvSpPr>
            <p:nvPr/>
          </p:nvSpPr>
          <p:spPr bwMode="auto">
            <a:xfrm>
              <a:off x="3933" y="2972"/>
              <a:ext cx="384" cy="268"/>
            </a:xfrm>
            <a:custGeom>
              <a:avLst/>
              <a:gdLst>
                <a:gd name="T0" fmla="*/ 192 w 384"/>
                <a:gd name="T1" fmla="*/ 0 h 268"/>
                <a:gd name="T2" fmla="*/ 154 w 384"/>
                <a:gd name="T3" fmla="*/ 1 h 268"/>
                <a:gd name="T4" fmla="*/ 117 w 384"/>
                <a:gd name="T5" fmla="*/ 2 h 268"/>
                <a:gd name="T6" fmla="*/ 86 w 384"/>
                <a:gd name="T7" fmla="*/ 6 h 268"/>
                <a:gd name="T8" fmla="*/ 56 w 384"/>
                <a:gd name="T9" fmla="*/ 10 h 268"/>
                <a:gd name="T10" fmla="*/ 45 w 384"/>
                <a:gd name="T11" fmla="*/ 12 h 268"/>
                <a:gd name="T12" fmla="*/ 33 w 384"/>
                <a:gd name="T13" fmla="*/ 15 h 268"/>
                <a:gd name="T14" fmla="*/ 23 w 384"/>
                <a:gd name="T15" fmla="*/ 17 h 268"/>
                <a:gd name="T16" fmla="*/ 16 w 384"/>
                <a:gd name="T17" fmla="*/ 20 h 268"/>
                <a:gd name="T18" fmla="*/ 9 w 384"/>
                <a:gd name="T19" fmla="*/ 23 h 268"/>
                <a:gd name="T20" fmla="*/ 4 w 384"/>
                <a:gd name="T21" fmla="*/ 26 h 268"/>
                <a:gd name="T22" fmla="*/ 2 w 384"/>
                <a:gd name="T23" fmla="*/ 29 h 268"/>
                <a:gd name="T24" fmla="*/ 0 w 384"/>
                <a:gd name="T25" fmla="*/ 33 h 268"/>
                <a:gd name="T26" fmla="*/ 0 w 384"/>
                <a:gd name="T27" fmla="*/ 235 h 268"/>
                <a:gd name="T28" fmla="*/ 2 w 384"/>
                <a:gd name="T29" fmla="*/ 238 h 268"/>
                <a:gd name="T30" fmla="*/ 4 w 384"/>
                <a:gd name="T31" fmla="*/ 241 h 268"/>
                <a:gd name="T32" fmla="*/ 9 w 384"/>
                <a:gd name="T33" fmla="*/ 245 h 268"/>
                <a:gd name="T34" fmla="*/ 16 w 384"/>
                <a:gd name="T35" fmla="*/ 247 h 268"/>
                <a:gd name="T36" fmla="*/ 23 w 384"/>
                <a:gd name="T37" fmla="*/ 250 h 268"/>
                <a:gd name="T38" fmla="*/ 33 w 384"/>
                <a:gd name="T39" fmla="*/ 252 h 268"/>
                <a:gd name="T40" fmla="*/ 45 w 384"/>
                <a:gd name="T41" fmla="*/ 255 h 268"/>
                <a:gd name="T42" fmla="*/ 56 w 384"/>
                <a:gd name="T43" fmla="*/ 257 h 268"/>
                <a:gd name="T44" fmla="*/ 86 w 384"/>
                <a:gd name="T45" fmla="*/ 261 h 268"/>
                <a:gd name="T46" fmla="*/ 117 w 384"/>
                <a:gd name="T47" fmla="*/ 265 h 268"/>
                <a:gd name="T48" fmla="*/ 154 w 384"/>
                <a:gd name="T49" fmla="*/ 266 h 268"/>
                <a:gd name="T50" fmla="*/ 192 w 384"/>
                <a:gd name="T51" fmla="*/ 268 h 268"/>
                <a:gd name="T52" fmla="*/ 230 w 384"/>
                <a:gd name="T53" fmla="*/ 266 h 268"/>
                <a:gd name="T54" fmla="*/ 267 w 384"/>
                <a:gd name="T55" fmla="*/ 265 h 268"/>
                <a:gd name="T56" fmla="*/ 299 w 384"/>
                <a:gd name="T57" fmla="*/ 261 h 268"/>
                <a:gd name="T58" fmla="*/ 328 w 384"/>
                <a:gd name="T59" fmla="*/ 257 h 268"/>
                <a:gd name="T60" fmla="*/ 339 w 384"/>
                <a:gd name="T61" fmla="*/ 255 h 268"/>
                <a:gd name="T62" fmla="*/ 351 w 384"/>
                <a:gd name="T63" fmla="*/ 252 h 268"/>
                <a:gd name="T64" fmla="*/ 361 w 384"/>
                <a:gd name="T65" fmla="*/ 250 h 268"/>
                <a:gd name="T66" fmla="*/ 369 w 384"/>
                <a:gd name="T67" fmla="*/ 247 h 268"/>
                <a:gd name="T68" fmla="*/ 375 w 384"/>
                <a:gd name="T69" fmla="*/ 245 h 268"/>
                <a:gd name="T70" fmla="*/ 380 w 384"/>
                <a:gd name="T71" fmla="*/ 241 h 268"/>
                <a:gd name="T72" fmla="*/ 383 w 384"/>
                <a:gd name="T73" fmla="*/ 238 h 268"/>
                <a:gd name="T74" fmla="*/ 384 w 384"/>
                <a:gd name="T75" fmla="*/ 235 h 268"/>
                <a:gd name="T76" fmla="*/ 384 w 384"/>
                <a:gd name="T77" fmla="*/ 33 h 268"/>
                <a:gd name="T78" fmla="*/ 383 w 384"/>
                <a:gd name="T79" fmla="*/ 29 h 268"/>
                <a:gd name="T80" fmla="*/ 380 w 384"/>
                <a:gd name="T81" fmla="*/ 26 h 268"/>
                <a:gd name="T82" fmla="*/ 375 w 384"/>
                <a:gd name="T83" fmla="*/ 23 h 268"/>
                <a:gd name="T84" fmla="*/ 369 w 384"/>
                <a:gd name="T85" fmla="*/ 20 h 268"/>
                <a:gd name="T86" fmla="*/ 361 w 384"/>
                <a:gd name="T87" fmla="*/ 17 h 268"/>
                <a:gd name="T88" fmla="*/ 351 w 384"/>
                <a:gd name="T89" fmla="*/ 15 h 268"/>
                <a:gd name="T90" fmla="*/ 339 w 384"/>
                <a:gd name="T91" fmla="*/ 12 h 268"/>
                <a:gd name="T92" fmla="*/ 328 w 384"/>
                <a:gd name="T93" fmla="*/ 10 h 268"/>
                <a:gd name="T94" fmla="*/ 299 w 384"/>
                <a:gd name="T95" fmla="*/ 6 h 268"/>
                <a:gd name="T96" fmla="*/ 267 w 384"/>
                <a:gd name="T97" fmla="*/ 2 h 268"/>
                <a:gd name="T98" fmla="*/ 230 w 384"/>
                <a:gd name="T99" fmla="*/ 1 h 268"/>
                <a:gd name="T100" fmla="*/ 192 w 384"/>
                <a:gd name="T10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4" h="268">
                  <a:moveTo>
                    <a:pt x="192" y="0"/>
                  </a:moveTo>
                  <a:lnTo>
                    <a:pt x="154" y="1"/>
                  </a:lnTo>
                  <a:lnTo>
                    <a:pt x="117" y="2"/>
                  </a:lnTo>
                  <a:lnTo>
                    <a:pt x="86" y="6"/>
                  </a:lnTo>
                  <a:lnTo>
                    <a:pt x="56" y="10"/>
                  </a:lnTo>
                  <a:lnTo>
                    <a:pt x="45" y="12"/>
                  </a:lnTo>
                  <a:lnTo>
                    <a:pt x="33" y="15"/>
                  </a:lnTo>
                  <a:lnTo>
                    <a:pt x="23" y="17"/>
                  </a:lnTo>
                  <a:lnTo>
                    <a:pt x="16" y="20"/>
                  </a:lnTo>
                  <a:lnTo>
                    <a:pt x="9" y="23"/>
                  </a:lnTo>
                  <a:lnTo>
                    <a:pt x="4" y="26"/>
                  </a:lnTo>
                  <a:lnTo>
                    <a:pt x="2" y="29"/>
                  </a:lnTo>
                  <a:lnTo>
                    <a:pt x="0" y="33"/>
                  </a:lnTo>
                  <a:lnTo>
                    <a:pt x="0" y="235"/>
                  </a:lnTo>
                  <a:lnTo>
                    <a:pt x="2" y="238"/>
                  </a:lnTo>
                  <a:lnTo>
                    <a:pt x="4" y="241"/>
                  </a:lnTo>
                  <a:lnTo>
                    <a:pt x="9" y="245"/>
                  </a:lnTo>
                  <a:lnTo>
                    <a:pt x="16" y="247"/>
                  </a:lnTo>
                  <a:lnTo>
                    <a:pt x="23" y="250"/>
                  </a:lnTo>
                  <a:lnTo>
                    <a:pt x="33" y="252"/>
                  </a:lnTo>
                  <a:lnTo>
                    <a:pt x="45" y="255"/>
                  </a:lnTo>
                  <a:lnTo>
                    <a:pt x="56" y="257"/>
                  </a:lnTo>
                  <a:lnTo>
                    <a:pt x="86" y="261"/>
                  </a:lnTo>
                  <a:lnTo>
                    <a:pt x="117" y="265"/>
                  </a:lnTo>
                  <a:lnTo>
                    <a:pt x="154" y="266"/>
                  </a:lnTo>
                  <a:lnTo>
                    <a:pt x="192" y="268"/>
                  </a:lnTo>
                  <a:lnTo>
                    <a:pt x="230" y="266"/>
                  </a:lnTo>
                  <a:lnTo>
                    <a:pt x="267" y="265"/>
                  </a:lnTo>
                  <a:lnTo>
                    <a:pt x="299" y="261"/>
                  </a:lnTo>
                  <a:lnTo>
                    <a:pt x="328" y="257"/>
                  </a:lnTo>
                  <a:lnTo>
                    <a:pt x="339" y="255"/>
                  </a:lnTo>
                  <a:lnTo>
                    <a:pt x="351" y="252"/>
                  </a:lnTo>
                  <a:lnTo>
                    <a:pt x="361" y="250"/>
                  </a:lnTo>
                  <a:lnTo>
                    <a:pt x="369" y="247"/>
                  </a:lnTo>
                  <a:lnTo>
                    <a:pt x="375" y="245"/>
                  </a:lnTo>
                  <a:lnTo>
                    <a:pt x="380" y="241"/>
                  </a:lnTo>
                  <a:lnTo>
                    <a:pt x="383" y="238"/>
                  </a:lnTo>
                  <a:lnTo>
                    <a:pt x="384" y="235"/>
                  </a:lnTo>
                  <a:lnTo>
                    <a:pt x="384" y="33"/>
                  </a:lnTo>
                  <a:lnTo>
                    <a:pt x="383" y="29"/>
                  </a:lnTo>
                  <a:lnTo>
                    <a:pt x="380" y="26"/>
                  </a:lnTo>
                  <a:lnTo>
                    <a:pt x="375" y="23"/>
                  </a:lnTo>
                  <a:lnTo>
                    <a:pt x="369" y="20"/>
                  </a:lnTo>
                  <a:lnTo>
                    <a:pt x="361" y="17"/>
                  </a:lnTo>
                  <a:lnTo>
                    <a:pt x="351" y="15"/>
                  </a:lnTo>
                  <a:lnTo>
                    <a:pt x="339" y="12"/>
                  </a:lnTo>
                  <a:lnTo>
                    <a:pt x="328" y="10"/>
                  </a:lnTo>
                  <a:lnTo>
                    <a:pt x="299" y="6"/>
                  </a:lnTo>
                  <a:lnTo>
                    <a:pt x="267" y="2"/>
                  </a:lnTo>
                  <a:lnTo>
                    <a:pt x="230" y="1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76"/>
            <p:cNvSpPr>
              <a:spLocks/>
            </p:cNvSpPr>
            <p:nvPr/>
          </p:nvSpPr>
          <p:spPr bwMode="auto">
            <a:xfrm>
              <a:off x="3933" y="2972"/>
              <a:ext cx="384" cy="67"/>
            </a:xfrm>
            <a:custGeom>
              <a:avLst/>
              <a:gdLst>
                <a:gd name="T0" fmla="*/ 0 w 384"/>
                <a:gd name="T1" fmla="*/ 33 h 67"/>
                <a:gd name="T2" fmla="*/ 2 w 384"/>
                <a:gd name="T3" fmla="*/ 36 h 67"/>
                <a:gd name="T4" fmla="*/ 4 w 384"/>
                <a:gd name="T5" fmla="*/ 39 h 67"/>
                <a:gd name="T6" fmla="*/ 9 w 384"/>
                <a:gd name="T7" fmla="*/ 43 h 67"/>
                <a:gd name="T8" fmla="*/ 16 w 384"/>
                <a:gd name="T9" fmla="*/ 47 h 67"/>
                <a:gd name="T10" fmla="*/ 23 w 384"/>
                <a:gd name="T11" fmla="*/ 49 h 67"/>
                <a:gd name="T12" fmla="*/ 33 w 384"/>
                <a:gd name="T13" fmla="*/ 52 h 67"/>
                <a:gd name="T14" fmla="*/ 45 w 384"/>
                <a:gd name="T15" fmla="*/ 54 h 67"/>
                <a:gd name="T16" fmla="*/ 56 w 384"/>
                <a:gd name="T17" fmla="*/ 57 h 67"/>
                <a:gd name="T18" fmla="*/ 86 w 384"/>
                <a:gd name="T19" fmla="*/ 61 h 67"/>
                <a:gd name="T20" fmla="*/ 117 w 384"/>
                <a:gd name="T21" fmla="*/ 64 h 67"/>
                <a:gd name="T22" fmla="*/ 154 w 384"/>
                <a:gd name="T23" fmla="*/ 66 h 67"/>
                <a:gd name="T24" fmla="*/ 192 w 384"/>
                <a:gd name="T25" fmla="*/ 67 h 67"/>
                <a:gd name="T26" fmla="*/ 230 w 384"/>
                <a:gd name="T27" fmla="*/ 66 h 67"/>
                <a:gd name="T28" fmla="*/ 267 w 384"/>
                <a:gd name="T29" fmla="*/ 64 h 67"/>
                <a:gd name="T30" fmla="*/ 299 w 384"/>
                <a:gd name="T31" fmla="*/ 61 h 67"/>
                <a:gd name="T32" fmla="*/ 328 w 384"/>
                <a:gd name="T33" fmla="*/ 57 h 67"/>
                <a:gd name="T34" fmla="*/ 339 w 384"/>
                <a:gd name="T35" fmla="*/ 54 h 67"/>
                <a:gd name="T36" fmla="*/ 351 w 384"/>
                <a:gd name="T37" fmla="*/ 52 h 67"/>
                <a:gd name="T38" fmla="*/ 361 w 384"/>
                <a:gd name="T39" fmla="*/ 49 h 67"/>
                <a:gd name="T40" fmla="*/ 369 w 384"/>
                <a:gd name="T41" fmla="*/ 47 h 67"/>
                <a:gd name="T42" fmla="*/ 375 w 384"/>
                <a:gd name="T43" fmla="*/ 43 h 67"/>
                <a:gd name="T44" fmla="*/ 380 w 384"/>
                <a:gd name="T45" fmla="*/ 39 h 67"/>
                <a:gd name="T46" fmla="*/ 383 w 384"/>
                <a:gd name="T47" fmla="*/ 36 h 67"/>
                <a:gd name="T48" fmla="*/ 384 w 384"/>
                <a:gd name="T49" fmla="*/ 33 h 67"/>
                <a:gd name="T50" fmla="*/ 383 w 384"/>
                <a:gd name="T51" fmla="*/ 29 h 67"/>
                <a:gd name="T52" fmla="*/ 380 w 384"/>
                <a:gd name="T53" fmla="*/ 26 h 67"/>
                <a:gd name="T54" fmla="*/ 375 w 384"/>
                <a:gd name="T55" fmla="*/ 23 h 67"/>
                <a:gd name="T56" fmla="*/ 369 w 384"/>
                <a:gd name="T57" fmla="*/ 20 h 67"/>
                <a:gd name="T58" fmla="*/ 361 w 384"/>
                <a:gd name="T59" fmla="*/ 17 h 67"/>
                <a:gd name="T60" fmla="*/ 351 w 384"/>
                <a:gd name="T61" fmla="*/ 15 h 67"/>
                <a:gd name="T62" fmla="*/ 339 w 384"/>
                <a:gd name="T63" fmla="*/ 12 h 67"/>
                <a:gd name="T64" fmla="*/ 328 w 384"/>
                <a:gd name="T65" fmla="*/ 10 h 67"/>
                <a:gd name="T66" fmla="*/ 299 w 384"/>
                <a:gd name="T67" fmla="*/ 6 h 67"/>
                <a:gd name="T68" fmla="*/ 267 w 384"/>
                <a:gd name="T69" fmla="*/ 2 h 67"/>
                <a:gd name="T70" fmla="*/ 230 w 384"/>
                <a:gd name="T71" fmla="*/ 1 h 67"/>
                <a:gd name="T72" fmla="*/ 192 w 384"/>
                <a:gd name="T73" fmla="*/ 0 h 67"/>
                <a:gd name="T74" fmla="*/ 154 w 384"/>
                <a:gd name="T75" fmla="*/ 1 h 67"/>
                <a:gd name="T76" fmla="*/ 117 w 384"/>
                <a:gd name="T77" fmla="*/ 2 h 67"/>
                <a:gd name="T78" fmla="*/ 86 w 384"/>
                <a:gd name="T79" fmla="*/ 6 h 67"/>
                <a:gd name="T80" fmla="*/ 56 w 384"/>
                <a:gd name="T81" fmla="*/ 10 h 67"/>
                <a:gd name="T82" fmla="*/ 45 w 384"/>
                <a:gd name="T83" fmla="*/ 12 h 67"/>
                <a:gd name="T84" fmla="*/ 33 w 384"/>
                <a:gd name="T85" fmla="*/ 15 h 67"/>
                <a:gd name="T86" fmla="*/ 23 w 384"/>
                <a:gd name="T87" fmla="*/ 17 h 67"/>
                <a:gd name="T88" fmla="*/ 16 w 384"/>
                <a:gd name="T89" fmla="*/ 20 h 67"/>
                <a:gd name="T90" fmla="*/ 9 w 384"/>
                <a:gd name="T91" fmla="*/ 23 h 67"/>
                <a:gd name="T92" fmla="*/ 4 w 384"/>
                <a:gd name="T93" fmla="*/ 26 h 67"/>
                <a:gd name="T94" fmla="*/ 2 w 384"/>
                <a:gd name="T95" fmla="*/ 29 h 67"/>
                <a:gd name="T96" fmla="*/ 0 w 384"/>
                <a:gd name="T97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4" h="67">
                  <a:moveTo>
                    <a:pt x="0" y="33"/>
                  </a:moveTo>
                  <a:lnTo>
                    <a:pt x="2" y="36"/>
                  </a:lnTo>
                  <a:lnTo>
                    <a:pt x="4" y="39"/>
                  </a:lnTo>
                  <a:lnTo>
                    <a:pt x="9" y="43"/>
                  </a:lnTo>
                  <a:lnTo>
                    <a:pt x="16" y="47"/>
                  </a:lnTo>
                  <a:lnTo>
                    <a:pt x="23" y="49"/>
                  </a:lnTo>
                  <a:lnTo>
                    <a:pt x="33" y="52"/>
                  </a:lnTo>
                  <a:lnTo>
                    <a:pt x="45" y="54"/>
                  </a:lnTo>
                  <a:lnTo>
                    <a:pt x="56" y="57"/>
                  </a:lnTo>
                  <a:lnTo>
                    <a:pt x="86" y="61"/>
                  </a:lnTo>
                  <a:lnTo>
                    <a:pt x="117" y="64"/>
                  </a:lnTo>
                  <a:lnTo>
                    <a:pt x="154" y="66"/>
                  </a:lnTo>
                  <a:lnTo>
                    <a:pt x="192" y="67"/>
                  </a:lnTo>
                  <a:lnTo>
                    <a:pt x="230" y="66"/>
                  </a:lnTo>
                  <a:lnTo>
                    <a:pt x="267" y="64"/>
                  </a:lnTo>
                  <a:lnTo>
                    <a:pt x="299" y="61"/>
                  </a:lnTo>
                  <a:lnTo>
                    <a:pt x="328" y="57"/>
                  </a:lnTo>
                  <a:lnTo>
                    <a:pt x="339" y="54"/>
                  </a:lnTo>
                  <a:lnTo>
                    <a:pt x="351" y="52"/>
                  </a:lnTo>
                  <a:lnTo>
                    <a:pt x="361" y="49"/>
                  </a:lnTo>
                  <a:lnTo>
                    <a:pt x="369" y="47"/>
                  </a:lnTo>
                  <a:lnTo>
                    <a:pt x="375" y="43"/>
                  </a:lnTo>
                  <a:lnTo>
                    <a:pt x="380" y="39"/>
                  </a:lnTo>
                  <a:lnTo>
                    <a:pt x="383" y="36"/>
                  </a:lnTo>
                  <a:lnTo>
                    <a:pt x="384" y="33"/>
                  </a:lnTo>
                  <a:lnTo>
                    <a:pt x="383" y="29"/>
                  </a:lnTo>
                  <a:lnTo>
                    <a:pt x="380" y="26"/>
                  </a:lnTo>
                  <a:lnTo>
                    <a:pt x="375" y="23"/>
                  </a:lnTo>
                  <a:lnTo>
                    <a:pt x="369" y="20"/>
                  </a:lnTo>
                  <a:lnTo>
                    <a:pt x="361" y="17"/>
                  </a:lnTo>
                  <a:lnTo>
                    <a:pt x="351" y="15"/>
                  </a:lnTo>
                  <a:lnTo>
                    <a:pt x="339" y="12"/>
                  </a:lnTo>
                  <a:lnTo>
                    <a:pt x="328" y="10"/>
                  </a:lnTo>
                  <a:lnTo>
                    <a:pt x="299" y="6"/>
                  </a:lnTo>
                  <a:lnTo>
                    <a:pt x="267" y="2"/>
                  </a:lnTo>
                  <a:lnTo>
                    <a:pt x="230" y="1"/>
                  </a:lnTo>
                  <a:lnTo>
                    <a:pt x="192" y="0"/>
                  </a:lnTo>
                  <a:lnTo>
                    <a:pt x="154" y="1"/>
                  </a:lnTo>
                  <a:lnTo>
                    <a:pt x="117" y="2"/>
                  </a:lnTo>
                  <a:lnTo>
                    <a:pt x="86" y="6"/>
                  </a:lnTo>
                  <a:lnTo>
                    <a:pt x="56" y="10"/>
                  </a:lnTo>
                  <a:lnTo>
                    <a:pt x="45" y="12"/>
                  </a:lnTo>
                  <a:lnTo>
                    <a:pt x="33" y="15"/>
                  </a:lnTo>
                  <a:lnTo>
                    <a:pt x="23" y="17"/>
                  </a:lnTo>
                  <a:lnTo>
                    <a:pt x="16" y="20"/>
                  </a:lnTo>
                  <a:lnTo>
                    <a:pt x="9" y="23"/>
                  </a:lnTo>
                  <a:lnTo>
                    <a:pt x="4" y="26"/>
                  </a:lnTo>
                  <a:lnTo>
                    <a:pt x="2" y="29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77"/>
            <p:cNvSpPr>
              <a:spLocks/>
            </p:cNvSpPr>
            <p:nvPr/>
          </p:nvSpPr>
          <p:spPr bwMode="auto">
            <a:xfrm>
              <a:off x="3933" y="2972"/>
              <a:ext cx="384" cy="268"/>
            </a:xfrm>
            <a:custGeom>
              <a:avLst/>
              <a:gdLst>
                <a:gd name="T0" fmla="*/ 192 w 384"/>
                <a:gd name="T1" fmla="*/ 0 h 268"/>
                <a:gd name="T2" fmla="*/ 154 w 384"/>
                <a:gd name="T3" fmla="*/ 1 h 268"/>
                <a:gd name="T4" fmla="*/ 117 w 384"/>
                <a:gd name="T5" fmla="*/ 2 h 268"/>
                <a:gd name="T6" fmla="*/ 86 w 384"/>
                <a:gd name="T7" fmla="*/ 6 h 268"/>
                <a:gd name="T8" fmla="*/ 56 w 384"/>
                <a:gd name="T9" fmla="*/ 10 h 268"/>
                <a:gd name="T10" fmla="*/ 45 w 384"/>
                <a:gd name="T11" fmla="*/ 12 h 268"/>
                <a:gd name="T12" fmla="*/ 33 w 384"/>
                <a:gd name="T13" fmla="*/ 15 h 268"/>
                <a:gd name="T14" fmla="*/ 23 w 384"/>
                <a:gd name="T15" fmla="*/ 17 h 268"/>
                <a:gd name="T16" fmla="*/ 16 w 384"/>
                <a:gd name="T17" fmla="*/ 20 h 268"/>
                <a:gd name="T18" fmla="*/ 9 w 384"/>
                <a:gd name="T19" fmla="*/ 23 h 268"/>
                <a:gd name="T20" fmla="*/ 4 w 384"/>
                <a:gd name="T21" fmla="*/ 26 h 268"/>
                <a:gd name="T22" fmla="*/ 2 w 384"/>
                <a:gd name="T23" fmla="*/ 29 h 268"/>
                <a:gd name="T24" fmla="*/ 0 w 384"/>
                <a:gd name="T25" fmla="*/ 33 h 268"/>
                <a:gd name="T26" fmla="*/ 0 w 384"/>
                <a:gd name="T27" fmla="*/ 235 h 268"/>
                <a:gd name="T28" fmla="*/ 2 w 384"/>
                <a:gd name="T29" fmla="*/ 238 h 268"/>
                <a:gd name="T30" fmla="*/ 4 w 384"/>
                <a:gd name="T31" fmla="*/ 241 h 268"/>
                <a:gd name="T32" fmla="*/ 9 w 384"/>
                <a:gd name="T33" fmla="*/ 245 h 268"/>
                <a:gd name="T34" fmla="*/ 16 w 384"/>
                <a:gd name="T35" fmla="*/ 247 h 268"/>
                <a:gd name="T36" fmla="*/ 23 w 384"/>
                <a:gd name="T37" fmla="*/ 250 h 268"/>
                <a:gd name="T38" fmla="*/ 33 w 384"/>
                <a:gd name="T39" fmla="*/ 252 h 268"/>
                <a:gd name="T40" fmla="*/ 45 w 384"/>
                <a:gd name="T41" fmla="*/ 255 h 268"/>
                <a:gd name="T42" fmla="*/ 56 w 384"/>
                <a:gd name="T43" fmla="*/ 257 h 268"/>
                <a:gd name="T44" fmla="*/ 86 w 384"/>
                <a:gd name="T45" fmla="*/ 261 h 268"/>
                <a:gd name="T46" fmla="*/ 117 w 384"/>
                <a:gd name="T47" fmla="*/ 265 h 268"/>
                <a:gd name="T48" fmla="*/ 154 w 384"/>
                <a:gd name="T49" fmla="*/ 266 h 268"/>
                <a:gd name="T50" fmla="*/ 192 w 384"/>
                <a:gd name="T51" fmla="*/ 268 h 268"/>
                <a:gd name="T52" fmla="*/ 230 w 384"/>
                <a:gd name="T53" fmla="*/ 266 h 268"/>
                <a:gd name="T54" fmla="*/ 267 w 384"/>
                <a:gd name="T55" fmla="*/ 265 h 268"/>
                <a:gd name="T56" fmla="*/ 299 w 384"/>
                <a:gd name="T57" fmla="*/ 261 h 268"/>
                <a:gd name="T58" fmla="*/ 328 w 384"/>
                <a:gd name="T59" fmla="*/ 257 h 268"/>
                <a:gd name="T60" fmla="*/ 339 w 384"/>
                <a:gd name="T61" fmla="*/ 255 h 268"/>
                <a:gd name="T62" fmla="*/ 351 w 384"/>
                <a:gd name="T63" fmla="*/ 252 h 268"/>
                <a:gd name="T64" fmla="*/ 361 w 384"/>
                <a:gd name="T65" fmla="*/ 250 h 268"/>
                <a:gd name="T66" fmla="*/ 369 w 384"/>
                <a:gd name="T67" fmla="*/ 247 h 268"/>
                <a:gd name="T68" fmla="*/ 375 w 384"/>
                <a:gd name="T69" fmla="*/ 245 h 268"/>
                <a:gd name="T70" fmla="*/ 380 w 384"/>
                <a:gd name="T71" fmla="*/ 241 h 268"/>
                <a:gd name="T72" fmla="*/ 383 w 384"/>
                <a:gd name="T73" fmla="*/ 238 h 268"/>
                <a:gd name="T74" fmla="*/ 384 w 384"/>
                <a:gd name="T75" fmla="*/ 235 h 268"/>
                <a:gd name="T76" fmla="*/ 384 w 384"/>
                <a:gd name="T77" fmla="*/ 33 h 268"/>
                <a:gd name="T78" fmla="*/ 383 w 384"/>
                <a:gd name="T79" fmla="*/ 29 h 268"/>
                <a:gd name="T80" fmla="*/ 380 w 384"/>
                <a:gd name="T81" fmla="*/ 26 h 268"/>
                <a:gd name="T82" fmla="*/ 375 w 384"/>
                <a:gd name="T83" fmla="*/ 23 h 268"/>
                <a:gd name="T84" fmla="*/ 369 w 384"/>
                <a:gd name="T85" fmla="*/ 20 h 268"/>
                <a:gd name="T86" fmla="*/ 361 w 384"/>
                <a:gd name="T87" fmla="*/ 17 h 268"/>
                <a:gd name="T88" fmla="*/ 351 w 384"/>
                <a:gd name="T89" fmla="*/ 15 h 268"/>
                <a:gd name="T90" fmla="*/ 339 w 384"/>
                <a:gd name="T91" fmla="*/ 12 h 268"/>
                <a:gd name="T92" fmla="*/ 328 w 384"/>
                <a:gd name="T93" fmla="*/ 10 h 268"/>
                <a:gd name="T94" fmla="*/ 299 w 384"/>
                <a:gd name="T95" fmla="*/ 6 h 268"/>
                <a:gd name="T96" fmla="*/ 267 w 384"/>
                <a:gd name="T97" fmla="*/ 2 h 268"/>
                <a:gd name="T98" fmla="*/ 230 w 384"/>
                <a:gd name="T99" fmla="*/ 1 h 268"/>
                <a:gd name="T100" fmla="*/ 192 w 384"/>
                <a:gd name="T10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4" h="268">
                  <a:moveTo>
                    <a:pt x="192" y="0"/>
                  </a:moveTo>
                  <a:lnTo>
                    <a:pt x="154" y="1"/>
                  </a:lnTo>
                  <a:lnTo>
                    <a:pt x="117" y="2"/>
                  </a:lnTo>
                  <a:lnTo>
                    <a:pt x="86" y="6"/>
                  </a:lnTo>
                  <a:lnTo>
                    <a:pt x="56" y="10"/>
                  </a:lnTo>
                  <a:lnTo>
                    <a:pt x="45" y="12"/>
                  </a:lnTo>
                  <a:lnTo>
                    <a:pt x="33" y="15"/>
                  </a:lnTo>
                  <a:lnTo>
                    <a:pt x="23" y="17"/>
                  </a:lnTo>
                  <a:lnTo>
                    <a:pt x="16" y="20"/>
                  </a:lnTo>
                  <a:lnTo>
                    <a:pt x="9" y="23"/>
                  </a:lnTo>
                  <a:lnTo>
                    <a:pt x="4" y="26"/>
                  </a:lnTo>
                  <a:lnTo>
                    <a:pt x="2" y="29"/>
                  </a:lnTo>
                  <a:lnTo>
                    <a:pt x="0" y="33"/>
                  </a:lnTo>
                  <a:lnTo>
                    <a:pt x="0" y="235"/>
                  </a:lnTo>
                  <a:lnTo>
                    <a:pt x="2" y="238"/>
                  </a:lnTo>
                  <a:lnTo>
                    <a:pt x="4" y="241"/>
                  </a:lnTo>
                  <a:lnTo>
                    <a:pt x="9" y="245"/>
                  </a:lnTo>
                  <a:lnTo>
                    <a:pt x="16" y="247"/>
                  </a:lnTo>
                  <a:lnTo>
                    <a:pt x="23" y="250"/>
                  </a:lnTo>
                  <a:lnTo>
                    <a:pt x="33" y="252"/>
                  </a:lnTo>
                  <a:lnTo>
                    <a:pt x="45" y="255"/>
                  </a:lnTo>
                  <a:lnTo>
                    <a:pt x="56" y="257"/>
                  </a:lnTo>
                  <a:lnTo>
                    <a:pt x="86" y="261"/>
                  </a:lnTo>
                  <a:lnTo>
                    <a:pt x="117" y="265"/>
                  </a:lnTo>
                  <a:lnTo>
                    <a:pt x="154" y="266"/>
                  </a:lnTo>
                  <a:lnTo>
                    <a:pt x="192" y="268"/>
                  </a:lnTo>
                  <a:lnTo>
                    <a:pt x="230" y="266"/>
                  </a:lnTo>
                  <a:lnTo>
                    <a:pt x="267" y="265"/>
                  </a:lnTo>
                  <a:lnTo>
                    <a:pt x="299" y="261"/>
                  </a:lnTo>
                  <a:lnTo>
                    <a:pt x="328" y="257"/>
                  </a:lnTo>
                  <a:lnTo>
                    <a:pt x="339" y="255"/>
                  </a:lnTo>
                  <a:lnTo>
                    <a:pt x="351" y="252"/>
                  </a:lnTo>
                  <a:lnTo>
                    <a:pt x="361" y="250"/>
                  </a:lnTo>
                  <a:lnTo>
                    <a:pt x="369" y="247"/>
                  </a:lnTo>
                  <a:lnTo>
                    <a:pt x="375" y="245"/>
                  </a:lnTo>
                  <a:lnTo>
                    <a:pt x="380" y="241"/>
                  </a:lnTo>
                  <a:lnTo>
                    <a:pt x="383" y="238"/>
                  </a:lnTo>
                  <a:lnTo>
                    <a:pt x="384" y="235"/>
                  </a:lnTo>
                  <a:lnTo>
                    <a:pt x="384" y="33"/>
                  </a:lnTo>
                  <a:lnTo>
                    <a:pt x="383" y="29"/>
                  </a:lnTo>
                  <a:lnTo>
                    <a:pt x="380" y="26"/>
                  </a:lnTo>
                  <a:lnTo>
                    <a:pt x="375" y="23"/>
                  </a:lnTo>
                  <a:lnTo>
                    <a:pt x="369" y="20"/>
                  </a:lnTo>
                  <a:lnTo>
                    <a:pt x="361" y="17"/>
                  </a:lnTo>
                  <a:lnTo>
                    <a:pt x="351" y="15"/>
                  </a:lnTo>
                  <a:lnTo>
                    <a:pt x="339" y="12"/>
                  </a:lnTo>
                  <a:lnTo>
                    <a:pt x="328" y="10"/>
                  </a:lnTo>
                  <a:lnTo>
                    <a:pt x="299" y="6"/>
                  </a:lnTo>
                  <a:lnTo>
                    <a:pt x="267" y="2"/>
                  </a:lnTo>
                  <a:lnTo>
                    <a:pt x="230" y="1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78"/>
            <p:cNvSpPr>
              <a:spLocks/>
            </p:cNvSpPr>
            <p:nvPr/>
          </p:nvSpPr>
          <p:spPr bwMode="auto">
            <a:xfrm>
              <a:off x="3933" y="3005"/>
              <a:ext cx="384" cy="34"/>
            </a:xfrm>
            <a:custGeom>
              <a:avLst/>
              <a:gdLst>
                <a:gd name="T0" fmla="*/ 0 w 384"/>
                <a:gd name="T1" fmla="*/ 0 h 34"/>
                <a:gd name="T2" fmla="*/ 2 w 384"/>
                <a:gd name="T3" fmla="*/ 3 h 34"/>
                <a:gd name="T4" fmla="*/ 4 w 384"/>
                <a:gd name="T5" fmla="*/ 6 h 34"/>
                <a:gd name="T6" fmla="*/ 9 w 384"/>
                <a:gd name="T7" fmla="*/ 10 h 34"/>
                <a:gd name="T8" fmla="*/ 16 w 384"/>
                <a:gd name="T9" fmla="*/ 14 h 34"/>
                <a:gd name="T10" fmla="*/ 23 w 384"/>
                <a:gd name="T11" fmla="*/ 16 h 34"/>
                <a:gd name="T12" fmla="*/ 33 w 384"/>
                <a:gd name="T13" fmla="*/ 19 h 34"/>
                <a:gd name="T14" fmla="*/ 45 w 384"/>
                <a:gd name="T15" fmla="*/ 21 h 34"/>
                <a:gd name="T16" fmla="*/ 56 w 384"/>
                <a:gd name="T17" fmla="*/ 24 h 34"/>
                <a:gd name="T18" fmla="*/ 86 w 384"/>
                <a:gd name="T19" fmla="*/ 28 h 34"/>
                <a:gd name="T20" fmla="*/ 117 w 384"/>
                <a:gd name="T21" fmla="*/ 31 h 34"/>
                <a:gd name="T22" fmla="*/ 154 w 384"/>
                <a:gd name="T23" fmla="*/ 33 h 34"/>
                <a:gd name="T24" fmla="*/ 192 w 384"/>
                <a:gd name="T25" fmla="*/ 34 h 34"/>
                <a:gd name="T26" fmla="*/ 230 w 384"/>
                <a:gd name="T27" fmla="*/ 33 h 34"/>
                <a:gd name="T28" fmla="*/ 267 w 384"/>
                <a:gd name="T29" fmla="*/ 31 h 34"/>
                <a:gd name="T30" fmla="*/ 299 w 384"/>
                <a:gd name="T31" fmla="*/ 28 h 34"/>
                <a:gd name="T32" fmla="*/ 328 w 384"/>
                <a:gd name="T33" fmla="*/ 24 h 34"/>
                <a:gd name="T34" fmla="*/ 339 w 384"/>
                <a:gd name="T35" fmla="*/ 21 h 34"/>
                <a:gd name="T36" fmla="*/ 351 w 384"/>
                <a:gd name="T37" fmla="*/ 19 h 34"/>
                <a:gd name="T38" fmla="*/ 361 w 384"/>
                <a:gd name="T39" fmla="*/ 16 h 34"/>
                <a:gd name="T40" fmla="*/ 369 w 384"/>
                <a:gd name="T41" fmla="*/ 14 h 34"/>
                <a:gd name="T42" fmla="*/ 375 w 384"/>
                <a:gd name="T43" fmla="*/ 10 h 34"/>
                <a:gd name="T44" fmla="*/ 380 w 384"/>
                <a:gd name="T45" fmla="*/ 6 h 34"/>
                <a:gd name="T46" fmla="*/ 383 w 384"/>
                <a:gd name="T47" fmla="*/ 3 h 34"/>
                <a:gd name="T48" fmla="*/ 384 w 384"/>
                <a:gd name="T4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4" h="34">
                  <a:moveTo>
                    <a:pt x="0" y="0"/>
                  </a:moveTo>
                  <a:lnTo>
                    <a:pt x="2" y="3"/>
                  </a:lnTo>
                  <a:lnTo>
                    <a:pt x="4" y="6"/>
                  </a:lnTo>
                  <a:lnTo>
                    <a:pt x="9" y="10"/>
                  </a:lnTo>
                  <a:lnTo>
                    <a:pt x="16" y="14"/>
                  </a:lnTo>
                  <a:lnTo>
                    <a:pt x="23" y="16"/>
                  </a:lnTo>
                  <a:lnTo>
                    <a:pt x="33" y="19"/>
                  </a:lnTo>
                  <a:lnTo>
                    <a:pt x="45" y="21"/>
                  </a:lnTo>
                  <a:lnTo>
                    <a:pt x="56" y="24"/>
                  </a:lnTo>
                  <a:lnTo>
                    <a:pt x="86" y="28"/>
                  </a:lnTo>
                  <a:lnTo>
                    <a:pt x="117" y="31"/>
                  </a:lnTo>
                  <a:lnTo>
                    <a:pt x="154" y="33"/>
                  </a:lnTo>
                  <a:lnTo>
                    <a:pt x="192" y="34"/>
                  </a:lnTo>
                  <a:lnTo>
                    <a:pt x="230" y="33"/>
                  </a:lnTo>
                  <a:lnTo>
                    <a:pt x="267" y="31"/>
                  </a:lnTo>
                  <a:lnTo>
                    <a:pt x="299" y="28"/>
                  </a:lnTo>
                  <a:lnTo>
                    <a:pt x="328" y="24"/>
                  </a:lnTo>
                  <a:lnTo>
                    <a:pt x="339" y="21"/>
                  </a:lnTo>
                  <a:lnTo>
                    <a:pt x="351" y="19"/>
                  </a:lnTo>
                  <a:lnTo>
                    <a:pt x="361" y="16"/>
                  </a:lnTo>
                  <a:lnTo>
                    <a:pt x="369" y="14"/>
                  </a:lnTo>
                  <a:lnTo>
                    <a:pt x="375" y="10"/>
                  </a:lnTo>
                  <a:lnTo>
                    <a:pt x="380" y="6"/>
                  </a:lnTo>
                  <a:lnTo>
                    <a:pt x="383" y="3"/>
                  </a:lnTo>
                  <a:lnTo>
                    <a:pt x="38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 Box 184"/>
          <p:cNvSpPr txBox="1">
            <a:spLocks noChangeArrowheads="1"/>
          </p:cNvSpPr>
          <p:nvPr/>
        </p:nvSpPr>
        <p:spPr bwMode="auto">
          <a:xfrm flipH="1">
            <a:off x="3904382" y="2773171"/>
            <a:ext cx="48160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193BE7"/>
                </a:solidFill>
              </a:rPr>
              <a:t>Database Server</a:t>
            </a:r>
          </a:p>
        </p:txBody>
      </p:sp>
      <p:sp>
        <p:nvSpPr>
          <p:cNvPr id="16" name="Text Box 186"/>
          <p:cNvSpPr txBox="1">
            <a:spLocks noChangeArrowheads="1"/>
          </p:cNvSpPr>
          <p:nvPr/>
        </p:nvSpPr>
        <p:spPr bwMode="auto">
          <a:xfrm>
            <a:off x="4471848" y="3515441"/>
            <a:ext cx="36602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</a:rPr>
              <a:t>SQL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5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13" y="1690688"/>
            <a:ext cx="6137132" cy="4845631"/>
          </a:xfrm>
        </p:spPr>
      </p:pic>
    </p:spTree>
    <p:extLst>
      <p:ext uri="{BB962C8B-B14F-4D97-AF65-F5344CB8AC3E}">
        <p14:creationId xmlns:p14="http://schemas.microsoft.com/office/powerpoint/2010/main" val="212858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– Table Creation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`</a:t>
            </a:r>
            <a:r>
              <a:rPr lang="en-US" dirty="0" err="1"/>
              <a:t>order_details</a:t>
            </a:r>
            <a:r>
              <a:rPr lang="en-US" dirty="0"/>
              <a:t>` (  `</a:t>
            </a:r>
            <a:r>
              <a:rPr lang="en-US" dirty="0" err="1"/>
              <a:t>order_id</a:t>
            </a:r>
            <a:r>
              <a:rPr lang="en-US" dirty="0"/>
              <a:t>` </a:t>
            </a:r>
            <a:r>
              <a:rPr lang="en-US" dirty="0" err="1"/>
              <a:t>int</a:t>
            </a:r>
            <a:r>
              <a:rPr lang="en-US" dirty="0"/>
              <a:t>(11) NOT NULL,  `</a:t>
            </a:r>
            <a:r>
              <a:rPr lang="en-US" dirty="0" err="1"/>
              <a:t>p_id</a:t>
            </a:r>
            <a:r>
              <a:rPr lang="en-US" dirty="0"/>
              <a:t>` </a:t>
            </a:r>
            <a:r>
              <a:rPr lang="en-US" dirty="0" err="1"/>
              <a:t>int</a:t>
            </a:r>
            <a:r>
              <a:rPr lang="en-US" dirty="0"/>
              <a:t>(11) NOT NULL,  `</a:t>
            </a:r>
            <a:r>
              <a:rPr lang="en-US" dirty="0" err="1"/>
              <a:t>u_id</a:t>
            </a:r>
            <a:r>
              <a:rPr lang="en-US" dirty="0"/>
              <a:t>` </a:t>
            </a:r>
            <a:r>
              <a:rPr lang="en-US" dirty="0" err="1"/>
              <a:t>int</a:t>
            </a:r>
            <a:r>
              <a:rPr lang="en-US" dirty="0"/>
              <a:t>(11) NOT NULL,  `price` </a:t>
            </a:r>
            <a:r>
              <a:rPr lang="en-US" dirty="0" err="1"/>
              <a:t>int</a:t>
            </a:r>
            <a:r>
              <a:rPr lang="en-US" dirty="0"/>
              <a:t>(11) NOT NULL,  `</a:t>
            </a:r>
            <a:r>
              <a:rPr lang="en-US" dirty="0" err="1"/>
              <a:t>qty</a:t>
            </a:r>
            <a:r>
              <a:rPr lang="en-US" dirty="0"/>
              <a:t>` </a:t>
            </a:r>
            <a:r>
              <a:rPr lang="en-US" dirty="0" err="1"/>
              <a:t>int</a:t>
            </a:r>
            <a:r>
              <a:rPr lang="en-US" dirty="0"/>
              <a:t>(11) NOT NULL,  `discount` </a:t>
            </a:r>
            <a:r>
              <a:rPr lang="en-US" dirty="0" err="1"/>
              <a:t>int</a:t>
            </a:r>
            <a:r>
              <a:rPr lang="en-US" dirty="0"/>
              <a:t>(11) NOT NULL,  `total` </a:t>
            </a:r>
            <a:r>
              <a:rPr lang="en-US" dirty="0" err="1"/>
              <a:t>int</a:t>
            </a:r>
            <a:r>
              <a:rPr lang="en-US" dirty="0"/>
              <a:t>(11) NOT NULL) ENGINE=</a:t>
            </a:r>
            <a:r>
              <a:rPr lang="en-US" dirty="0" err="1"/>
              <a:t>InnoDB</a:t>
            </a:r>
            <a:r>
              <a:rPr lang="en-US" dirty="0"/>
              <a:t> DEFAULT CHARSET=utf8mb4;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TABLE `products` (  `</a:t>
            </a:r>
            <a:r>
              <a:rPr lang="en-US" dirty="0" err="1"/>
              <a:t>prod_id</a:t>
            </a:r>
            <a:r>
              <a:rPr lang="en-US" dirty="0"/>
              <a:t>` </a:t>
            </a:r>
            <a:r>
              <a:rPr lang="en-US" dirty="0" err="1"/>
              <a:t>int</a:t>
            </a:r>
            <a:r>
              <a:rPr lang="en-US" dirty="0"/>
              <a:t>(11) NOT NULL,  `name` varchar(50) NOT NULL,  `</a:t>
            </a:r>
            <a:r>
              <a:rPr lang="en-US" dirty="0" err="1"/>
              <a:t>ppu</a:t>
            </a:r>
            <a:r>
              <a:rPr lang="en-US" dirty="0"/>
              <a:t>` </a:t>
            </a:r>
            <a:r>
              <a:rPr lang="en-US" dirty="0" err="1"/>
              <a:t>int</a:t>
            </a:r>
            <a:r>
              <a:rPr lang="en-US" dirty="0"/>
              <a:t>(11) NOT NULL,  `des` varchar(200) DEFAULT NULL,  `</a:t>
            </a:r>
            <a:r>
              <a:rPr lang="en-US" dirty="0" err="1"/>
              <a:t>sup_id</a:t>
            </a:r>
            <a:r>
              <a:rPr lang="en-US" dirty="0"/>
              <a:t>` </a:t>
            </a:r>
            <a:r>
              <a:rPr lang="en-US" dirty="0" err="1"/>
              <a:t>int</a:t>
            </a:r>
            <a:r>
              <a:rPr lang="en-US" dirty="0"/>
              <a:t>(11) NOT NULL) ENGINE=</a:t>
            </a:r>
            <a:r>
              <a:rPr lang="en-US" dirty="0" err="1"/>
              <a:t>InnoDB</a:t>
            </a:r>
            <a:r>
              <a:rPr lang="en-US" dirty="0"/>
              <a:t> DEFAULT CHARSET=utf8mb4;</a:t>
            </a:r>
          </a:p>
        </p:txBody>
      </p:sp>
    </p:spTree>
    <p:extLst>
      <p:ext uri="{BB962C8B-B14F-4D97-AF65-F5344CB8AC3E}">
        <p14:creationId xmlns:p14="http://schemas.microsoft.com/office/powerpoint/2010/main" val="45414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– Constraints and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Primary key constraints</a:t>
            </a:r>
          </a:p>
          <a:p>
            <a:pPr lvl="1"/>
            <a:r>
              <a:rPr lang="en-US" dirty="0"/>
              <a:t>ALTER TABLE `products`  ADD PRIMARY KEY (`</a:t>
            </a:r>
            <a:r>
              <a:rPr lang="en-US" dirty="0" err="1"/>
              <a:t>prod_id</a:t>
            </a:r>
            <a:r>
              <a:rPr lang="en-US" dirty="0"/>
              <a:t>`), </a:t>
            </a:r>
            <a:r>
              <a:rPr lang="en-US" dirty="0" smtClean="0"/>
              <a:t>ADD </a:t>
            </a:r>
            <a:r>
              <a:rPr lang="en-US" dirty="0"/>
              <a:t>KEY `FK_sup_id1` (`</a:t>
            </a:r>
            <a:r>
              <a:rPr lang="en-US" dirty="0" err="1"/>
              <a:t>sup_id</a:t>
            </a:r>
            <a:r>
              <a:rPr lang="en-US" dirty="0"/>
              <a:t>`);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Foreign key constraints</a:t>
            </a:r>
          </a:p>
          <a:p>
            <a:pPr lvl="1"/>
            <a:r>
              <a:rPr lang="en-US" dirty="0"/>
              <a:t>ALTER TABLE `</a:t>
            </a:r>
            <a:r>
              <a:rPr lang="en-US" dirty="0" err="1"/>
              <a:t>order_details</a:t>
            </a:r>
            <a:r>
              <a:rPr lang="en-US" dirty="0"/>
              <a:t>`  ADD CONSTRAINT `FK_order_id2` FOREIGN KEY (`</a:t>
            </a:r>
            <a:r>
              <a:rPr lang="en-US" dirty="0" err="1"/>
              <a:t>order_id</a:t>
            </a:r>
            <a:r>
              <a:rPr lang="en-US" dirty="0"/>
              <a:t>`) REFERENCES `orders` (`</a:t>
            </a:r>
            <a:r>
              <a:rPr lang="en-US" dirty="0" err="1"/>
              <a:t>order_id</a:t>
            </a:r>
            <a:r>
              <a:rPr lang="en-US" dirty="0"/>
              <a:t>`),  ADD CONSTRAINT `FK_p_id2` FOREIGN KEY (`</a:t>
            </a:r>
            <a:r>
              <a:rPr lang="en-US" dirty="0" err="1"/>
              <a:t>p_id</a:t>
            </a:r>
            <a:r>
              <a:rPr lang="en-US" dirty="0"/>
              <a:t>`) REFERENCES `products` (`</a:t>
            </a:r>
            <a:r>
              <a:rPr lang="en-US" dirty="0" err="1"/>
              <a:t>prod_id</a:t>
            </a:r>
            <a:r>
              <a:rPr lang="en-US" dirty="0"/>
              <a:t>`),  ADD CONSTRAINT `</a:t>
            </a:r>
            <a:r>
              <a:rPr lang="en-US" dirty="0" err="1"/>
              <a:t>FK_u_id</a:t>
            </a:r>
            <a:r>
              <a:rPr lang="en-US" dirty="0"/>
              <a:t>` FOREIGN KEY (`</a:t>
            </a:r>
            <a:r>
              <a:rPr lang="en-US" dirty="0" err="1"/>
              <a:t>u_id</a:t>
            </a:r>
            <a:r>
              <a:rPr lang="en-US" dirty="0"/>
              <a:t>`) REFERENCES `users` (`</a:t>
            </a:r>
            <a:r>
              <a:rPr lang="en-US" dirty="0" err="1"/>
              <a:t>u_id</a:t>
            </a:r>
            <a:r>
              <a:rPr lang="en-US" dirty="0" smtClean="0"/>
              <a:t>`);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Indexes</a:t>
            </a:r>
          </a:p>
          <a:p>
            <a:pPr lvl="1"/>
            <a:r>
              <a:rPr lang="en-US" dirty="0"/>
              <a:t>ALTER TABLE `employee` </a:t>
            </a:r>
            <a:r>
              <a:rPr lang="en-US" dirty="0" smtClean="0"/>
              <a:t> </a:t>
            </a:r>
            <a:r>
              <a:rPr lang="en-US" dirty="0"/>
              <a:t>ADD KEY `name` (`name</a:t>
            </a:r>
            <a:r>
              <a:rPr lang="en-US" dirty="0" smtClean="0"/>
              <a:t>`);</a:t>
            </a:r>
          </a:p>
        </p:txBody>
      </p:sp>
    </p:spTree>
    <p:extLst>
      <p:ext uri="{BB962C8B-B14F-4D97-AF65-F5344CB8AC3E}">
        <p14:creationId xmlns:p14="http://schemas.microsoft.com/office/powerpoint/2010/main" val="21720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638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Food Ordering Management System</vt:lpstr>
      <vt:lpstr>Introduction</vt:lpstr>
      <vt:lpstr>Food Ordering Management System – FOMS</vt:lpstr>
      <vt:lpstr>FOMS</vt:lpstr>
      <vt:lpstr>The Architecture of the Solution </vt:lpstr>
      <vt:lpstr>Database Server</vt:lpstr>
      <vt:lpstr>Entity Relationship Diagram</vt:lpstr>
      <vt:lpstr>DDL – Table Creation example</vt:lpstr>
      <vt:lpstr>DDL – Constraints and indexes</vt:lpstr>
      <vt:lpstr>Data dump into SQL Table – example</vt:lpstr>
      <vt:lpstr>DML – Complex queries</vt:lpstr>
      <vt:lpstr>Web-based solution – index.php</vt:lpstr>
      <vt:lpstr>Data visualization in web – example with removal option</vt:lpstr>
      <vt:lpstr>Data visualization in web – example2</vt:lpstr>
      <vt:lpstr>Adding New data via web</vt:lpstr>
      <vt:lpstr>PHP coding – example</vt:lpstr>
      <vt:lpstr>The challenges</vt:lpstr>
      <vt:lpstr>The end!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Dimmer</dc:creator>
  <cp:lastModifiedBy>Dimmer</cp:lastModifiedBy>
  <cp:revision>52</cp:revision>
  <dcterms:created xsi:type="dcterms:W3CDTF">2021-05-29T11:06:53Z</dcterms:created>
  <dcterms:modified xsi:type="dcterms:W3CDTF">2021-11-16T04:08:41Z</dcterms:modified>
</cp:coreProperties>
</file>