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6" r:id="rId7"/>
    <p:sldId id="268" r:id="rId8"/>
    <p:sldId id="265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6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74" d="100"/>
          <a:sy n="74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46E6E-3AEE-4579-A7FD-10A93B80181F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</dgm:pt>
    <dgm:pt modelId="{980AD97A-D023-4353-AEBD-A9DC2E3EF614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564517C5-5CCD-4075-A0A5-4862004813EA}" type="parTrans" cxnId="{DFF3B924-98B4-425C-8F30-C827C4CC4478}">
      <dgm:prSet/>
      <dgm:spPr/>
      <dgm:t>
        <a:bodyPr/>
        <a:lstStyle/>
        <a:p>
          <a:endParaRPr lang="en-US"/>
        </a:p>
      </dgm:t>
    </dgm:pt>
    <dgm:pt modelId="{401FA554-6AA9-4BDD-9975-59728F1418C4}" type="sibTrans" cxnId="{DFF3B924-98B4-425C-8F30-C827C4CC4478}">
      <dgm:prSet/>
      <dgm:spPr/>
      <dgm:t>
        <a:bodyPr/>
        <a:lstStyle/>
        <a:p>
          <a:endParaRPr lang="en-US"/>
        </a:p>
      </dgm:t>
    </dgm:pt>
    <dgm:pt modelId="{25285068-5D3F-4C3F-A7D2-0ADD3D875662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2B07BD37-DA3C-48A5-A0A6-C4BEF254F117}" type="parTrans" cxnId="{3F3C4DF2-4E9B-4999-85FE-8F522F8B76A0}">
      <dgm:prSet/>
      <dgm:spPr/>
      <dgm:t>
        <a:bodyPr/>
        <a:lstStyle/>
        <a:p>
          <a:endParaRPr lang="en-US"/>
        </a:p>
      </dgm:t>
    </dgm:pt>
    <dgm:pt modelId="{0CA16133-E890-4D03-99CF-37986259F60B}" type="sibTrans" cxnId="{3F3C4DF2-4E9B-4999-85FE-8F522F8B76A0}">
      <dgm:prSet/>
      <dgm:spPr/>
      <dgm:t>
        <a:bodyPr/>
        <a:lstStyle/>
        <a:p>
          <a:endParaRPr lang="en-US"/>
        </a:p>
      </dgm:t>
    </dgm:pt>
    <dgm:pt modelId="{D56975BC-2957-424E-9913-0E5BD31915B5}">
      <dgm:prSet phldrT="[Text]"/>
      <dgm:spPr/>
      <dgm:t>
        <a:bodyPr/>
        <a:lstStyle/>
        <a:p>
          <a:r>
            <a:rPr lang="en-US" dirty="0" smtClean="0"/>
            <a:t>Apache</a:t>
          </a:r>
          <a:endParaRPr lang="en-US" dirty="0"/>
        </a:p>
      </dgm:t>
    </dgm:pt>
    <dgm:pt modelId="{B8E16EC8-6DA8-4500-A0A6-2D8D623CA8E6}" type="parTrans" cxnId="{0E46127E-BA05-47DC-A687-A81FCAB5C3FA}">
      <dgm:prSet/>
      <dgm:spPr/>
      <dgm:t>
        <a:bodyPr/>
        <a:lstStyle/>
        <a:p>
          <a:endParaRPr lang="en-US"/>
        </a:p>
      </dgm:t>
    </dgm:pt>
    <dgm:pt modelId="{5B679C53-B43F-4669-AC46-E30FE9DB7E26}" type="sibTrans" cxnId="{0E46127E-BA05-47DC-A687-A81FCAB5C3FA}">
      <dgm:prSet/>
      <dgm:spPr/>
      <dgm:t>
        <a:bodyPr/>
        <a:lstStyle/>
        <a:p>
          <a:endParaRPr lang="en-US"/>
        </a:p>
      </dgm:t>
    </dgm:pt>
    <dgm:pt modelId="{FDDD17F8-E96C-40C1-A5F9-F92628AC7F11}" type="pres">
      <dgm:prSet presAssocID="{5EA46E6E-3AEE-4579-A7FD-10A93B80181F}" presName="compositeShape" presStyleCnt="0">
        <dgm:presLayoutVars>
          <dgm:chMax val="7"/>
          <dgm:dir/>
          <dgm:resizeHandles val="exact"/>
        </dgm:presLayoutVars>
      </dgm:prSet>
      <dgm:spPr/>
    </dgm:pt>
    <dgm:pt modelId="{D417790A-F676-4469-A520-C16DFE3F5F13}" type="pres">
      <dgm:prSet presAssocID="{5EA46E6E-3AEE-4579-A7FD-10A93B80181F}" presName="wedge1" presStyleLbl="node1" presStyleIdx="0" presStyleCnt="3"/>
      <dgm:spPr/>
      <dgm:t>
        <a:bodyPr/>
        <a:lstStyle/>
        <a:p>
          <a:endParaRPr lang="en-US"/>
        </a:p>
      </dgm:t>
    </dgm:pt>
    <dgm:pt modelId="{B393DAD4-A5F7-4F64-8815-20243542A843}" type="pres">
      <dgm:prSet presAssocID="{5EA46E6E-3AEE-4579-A7FD-10A93B80181F}" presName="dummy1a" presStyleCnt="0"/>
      <dgm:spPr/>
    </dgm:pt>
    <dgm:pt modelId="{62BE1061-D910-41EE-B5F4-C1FBFB1B2FF5}" type="pres">
      <dgm:prSet presAssocID="{5EA46E6E-3AEE-4579-A7FD-10A93B80181F}" presName="dummy1b" presStyleCnt="0"/>
      <dgm:spPr/>
    </dgm:pt>
    <dgm:pt modelId="{38677EDE-C45A-4B5E-BAEE-AA408096C155}" type="pres">
      <dgm:prSet presAssocID="{5EA46E6E-3AEE-4579-A7FD-10A93B80181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49245-5989-4992-B5A7-C317A62C9AD8}" type="pres">
      <dgm:prSet presAssocID="{5EA46E6E-3AEE-4579-A7FD-10A93B80181F}" presName="wedge2" presStyleLbl="node1" presStyleIdx="1" presStyleCnt="3"/>
      <dgm:spPr/>
      <dgm:t>
        <a:bodyPr/>
        <a:lstStyle/>
        <a:p>
          <a:endParaRPr lang="en-US"/>
        </a:p>
      </dgm:t>
    </dgm:pt>
    <dgm:pt modelId="{F8A22B81-F0C6-4713-985B-6419A24D8EDF}" type="pres">
      <dgm:prSet presAssocID="{5EA46E6E-3AEE-4579-A7FD-10A93B80181F}" presName="dummy2a" presStyleCnt="0"/>
      <dgm:spPr/>
    </dgm:pt>
    <dgm:pt modelId="{0AEE3373-F2F0-447F-AE1A-25165F765B2B}" type="pres">
      <dgm:prSet presAssocID="{5EA46E6E-3AEE-4579-A7FD-10A93B80181F}" presName="dummy2b" presStyleCnt="0"/>
      <dgm:spPr/>
    </dgm:pt>
    <dgm:pt modelId="{9BF9918A-E0CF-4FF8-B33B-16A8FDDA4273}" type="pres">
      <dgm:prSet presAssocID="{5EA46E6E-3AEE-4579-A7FD-10A93B80181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63A80-6B5F-4590-A84F-71869E29E4CE}" type="pres">
      <dgm:prSet presAssocID="{5EA46E6E-3AEE-4579-A7FD-10A93B80181F}" presName="wedge3" presStyleLbl="node1" presStyleIdx="2" presStyleCnt="3"/>
      <dgm:spPr/>
      <dgm:t>
        <a:bodyPr/>
        <a:lstStyle/>
        <a:p>
          <a:endParaRPr lang="en-US"/>
        </a:p>
      </dgm:t>
    </dgm:pt>
    <dgm:pt modelId="{D43A65E9-B024-46C4-9108-3DCC268AF9F3}" type="pres">
      <dgm:prSet presAssocID="{5EA46E6E-3AEE-4579-A7FD-10A93B80181F}" presName="dummy3a" presStyleCnt="0"/>
      <dgm:spPr/>
    </dgm:pt>
    <dgm:pt modelId="{EFFD321A-C3A5-437E-B199-210B04B04959}" type="pres">
      <dgm:prSet presAssocID="{5EA46E6E-3AEE-4579-A7FD-10A93B80181F}" presName="dummy3b" presStyleCnt="0"/>
      <dgm:spPr/>
    </dgm:pt>
    <dgm:pt modelId="{02DB3A7B-B1F9-40B5-9321-9FC8D2294CC9}" type="pres">
      <dgm:prSet presAssocID="{5EA46E6E-3AEE-4579-A7FD-10A93B80181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54839-5522-44A1-8655-E32F827A5889}" type="pres">
      <dgm:prSet presAssocID="{401FA554-6AA9-4BDD-9975-59728F1418C4}" presName="arrowWedge1" presStyleLbl="fgSibTrans2D1" presStyleIdx="0" presStyleCnt="3"/>
      <dgm:spPr/>
    </dgm:pt>
    <dgm:pt modelId="{93F50EC6-28EA-427F-9544-08C8BAF0CEF9}" type="pres">
      <dgm:prSet presAssocID="{0CA16133-E890-4D03-99CF-37986259F60B}" presName="arrowWedge2" presStyleLbl="fgSibTrans2D1" presStyleIdx="1" presStyleCnt="3"/>
      <dgm:spPr/>
    </dgm:pt>
    <dgm:pt modelId="{4B270980-F3AB-4B3C-88E0-DA1C9E52B8D7}" type="pres">
      <dgm:prSet presAssocID="{5B679C53-B43F-4669-AC46-E30FE9DB7E26}" presName="arrowWedge3" presStyleLbl="fgSibTrans2D1" presStyleIdx="2" presStyleCnt="3"/>
      <dgm:spPr/>
    </dgm:pt>
  </dgm:ptLst>
  <dgm:cxnLst>
    <dgm:cxn modelId="{0E46127E-BA05-47DC-A687-A81FCAB5C3FA}" srcId="{5EA46E6E-3AEE-4579-A7FD-10A93B80181F}" destId="{D56975BC-2957-424E-9913-0E5BD31915B5}" srcOrd="2" destOrd="0" parTransId="{B8E16EC8-6DA8-4500-A0A6-2D8D623CA8E6}" sibTransId="{5B679C53-B43F-4669-AC46-E30FE9DB7E26}"/>
    <dgm:cxn modelId="{2EBD7C77-5E9E-426F-BE7F-B238F5D2F2B5}" type="presOf" srcId="{5EA46E6E-3AEE-4579-A7FD-10A93B80181F}" destId="{FDDD17F8-E96C-40C1-A5F9-F92628AC7F11}" srcOrd="0" destOrd="0" presId="urn:microsoft.com/office/officeart/2005/8/layout/cycle8"/>
    <dgm:cxn modelId="{98D31AFF-9F20-4379-81A8-8DAD56CA7CFF}" type="presOf" srcId="{25285068-5D3F-4C3F-A7D2-0ADD3D875662}" destId="{9BF9918A-E0CF-4FF8-B33B-16A8FDDA4273}" srcOrd="1" destOrd="0" presId="urn:microsoft.com/office/officeart/2005/8/layout/cycle8"/>
    <dgm:cxn modelId="{EC2C93A0-661E-4EDF-B301-73534E809852}" type="presOf" srcId="{D56975BC-2957-424E-9913-0E5BD31915B5}" destId="{94F63A80-6B5F-4590-A84F-71869E29E4CE}" srcOrd="0" destOrd="0" presId="urn:microsoft.com/office/officeart/2005/8/layout/cycle8"/>
    <dgm:cxn modelId="{4124EB56-D265-437C-BA7C-4283619D1BFD}" type="presOf" srcId="{980AD97A-D023-4353-AEBD-A9DC2E3EF614}" destId="{D417790A-F676-4469-A520-C16DFE3F5F13}" srcOrd="0" destOrd="0" presId="urn:microsoft.com/office/officeart/2005/8/layout/cycle8"/>
    <dgm:cxn modelId="{DFF3B924-98B4-425C-8F30-C827C4CC4478}" srcId="{5EA46E6E-3AEE-4579-A7FD-10A93B80181F}" destId="{980AD97A-D023-4353-AEBD-A9DC2E3EF614}" srcOrd="0" destOrd="0" parTransId="{564517C5-5CCD-4075-A0A5-4862004813EA}" sibTransId="{401FA554-6AA9-4BDD-9975-59728F1418C4}"/>
    <dgm:cxn modelId="{4C3DB70E-54DD-474E-8774-020E74B86BFB}" type="presOf" srcId="{980AD97A-D023-4353-AEBD-A9DC2E3EF614}" destId="{38677EDE-C45A-4B5E-BAEE-AA408096C155}" srcOrd="1" destOrd="0" presId="urn:microsoft.com/office/officeart/2005/8/layout/cycle8"/>
    <dgm:cxn modelId="{7B133988-BAB1-4A55-887E-41D24F1E37E1}" type="presOf" srcId="{D56975BC-2957-424E-9913-0E5BD31915B5}" destId="{02DB3A7B-B1F9-40B5-9321-9FC8D2294CC9}" srcOrd="1" destOrd="0" presId="urn:microsoft.com/office/officeart/2005/8/layout/cycle8"/>
    <dgm:cxn modelId="{5C3A394D-B3B7-4777-B0E3-0B7128076701}" type="presOf" srcId="{25285068-5D3F-4C3F-A7D2-0ADD3D875662}" destId="{A1A49245-5989-4992-B5A7-C317A62C9AD8}" srcOrd="0" destOrd="0" presId="urn:microsoft.com/office/officeart/2005/8/layout/cycle8"/>
    <dgm:cxn modelId="{3F3C4DF2-4E9B-4999-85FE-8F522F8B76A0}" srcId="{5EA46E6E-3AEE-4579-A7FD-10A93B80181F}" destId="{25285068-5D3F-4C3F-A7D2-0ADD3D875662}" srcOrd="1" destOrd="0" parTransId="{2B07BD37-DA3C-48A5-A0A6-C4BEF254F117}" sibTransId="{0CA16133-E890-4D03-99CF-37986259F60B}"/>
    <dgm:cxn modelId="{BDF9D896-4CD6-482D-B969-3CEF09642430}" type="presParOf" srcId="{FDDD17F8-E96C-40C1-A5F9-F92628AC7F11}" destId="{D417790A-F676-4469-A520-C16DFE3F5F13}" srcOrd="0" destOrd="0" presId="urn:microsoft.com/office/officeart/2005/8/layout/cycle8"/>
    <dgm:cxn modelId="{A2B0B976-0174-43E6-B4A4-532E63E4D2A6}" type="presParOf" srcId="{FDDD17F8-E96C-40C1-A5F9-F92628AC7F11}" destId="{B393DAD4-A5F7-4F64-8815-20243542A843}" srcOrd="1" destOrd="0" presId="urn:microsoft.com/office/officeart/2005/8/layout/cycle8"/>
    <dgm:cxn modelId="{46302E62-036B-4BD4-A8AE-A67AA9DEFF24}" type="presParOf" srcId="{FDDD17F8-E96C-40C1-A5F9-F92628AC7F11}" destId="{62BE1061-D910-41EE-B5F4-C1FBFB1B2FF5}" srcOrd="2" destOrd="0" presId="urn:microsoft.com/office/officeart/2005/8/layout/cycle8"/>
    <dgm:cxn modelId="{8410EDFE-EF66-468F-B5A8-FA4D9D50D46A}" type="presParOf" srcId="{FDDD17F8-E96C-40C1-A5F9-F92628AC7F11}" destId="{38677EDE-C45A-4B5E-BAEE-AA408096C155}" srcOrd="3" destOrd="0" presId="urn:microsoft.com/office/officeart/2005/8/layout/cycle8"/>
    <dgm:cxn modelId="{F5E90AC4-D2E6-4CF3-9BE5-EE4590CB3870}" type="presParOf" srcId="{FDDD17F8-E96C-40C1-A5F9-F92628AC7F11}" destId="{A1A49245-5989-4992-B5A7-C317A62C9AD8}" srcOrd="4" destOrd="0" presId="urn:microsoft.com/office/officeart/2005/8/layout/cycle8"/>
    <dgm:cxn modelId="{263D5BA4-38D3-4473-8237-26008CD68A0D}" type="presParOf" srcId="{FDDD17F8-E96C-40C1-A5F9-F92628AC7F11}" destId="{F8A22B81-F0C6-4713-985B-6419A24D8EDF}" srcOrd="5" destOrd="0" presId="urn:microsoft.com/office/officeart/2005/8/layout/cycle8"/>
    <dgm:cxn modelId="{37994AA6-17C5-4AEF-B8BF-E0BF353D864B}" type="presParOf" srcId="{FDDD17F8-E96C-40C1-A5F9-F92628AC7F11}" destId="{0AEE3373-F2F0-447F-AE1A-25165F765B2B}" srcOrd="6" destOrd="0" presId="urn:microsoft.com/office/officeart/2005/8/layout/cycle8"/>
    <dgm:cxn modelId="{04A59036-DB80-4F0D-BD3F-3F40ACBD7284}" type="presParOf" srcId="{FDDD17F8-E96C-40C1-A5F9-F92628AC7F11}" destId="{9BF9918A-E0CF-4FF8-B33B-16A8FDDA4273}" srcOrd="7" destOrd="0" presId="urn:microsoft.com/office/officeart/2005/8/layout/cycle8"/>
    <dgm:cxn modelId="{F57B915B-7005-45FD-B70E-C42551E79F5B}" type="presParOf" srcId="{FDDD17F8-E96C-40C1-A5F9-F92628AC7F11}" destId="{94F63A80-6B5F-4590-A84F-71869E29E4CE}" srcOrd="8" destOrd="0" presId="urn:microsoft.com/office/officeart/2005/8/layout/cycle8"/>
    <dgm:cxn modelId="{A2F67B9E-9456-4D65-9BA9-6DA1E16C008F}" type="presParOf" srcId="{FDDD17F8-E96C-40C1-A5F9-F92628AC7F11}" destId="{D43A65E9-B024-46C4-9108-3DCC268AF9F3}" srcOrd="9" destOrd="0" presId="urn:microsoft.com/office/officeart/2005/8/layout/cycle8"/>
    <dgm:cxn modelId="{3438E42E-7A2C-47D7-B7FB-D6406E10CFBD}" type="presParOf" srcId="{FDDD17F8-E96C-40C1-A5F9-F92628AC7F11}" destId="{EFFD321A-C3A5-437E-B199-210B04B04959}" srcOrd="10" destOrd="0" presId="urn:microsoft.com/office/officeart/2005/8/layout/cycle8"/>
    <dgm:cxn modelId="{E6107ED3-0D0F-45DF-8752-8D062014D761}" type="presParOf" srcId="{FDDD17F8-E96C-40C1-A5F9-F92628AC7F11}" destId="{02DB3A7B-B1F9-40B5-9321-9FC8D2294CC9}" srcOrd="11" destOrd="0" presId="urn:microsoft.com/office/officeart/2005/8/layout/cycle8"/>
    <dgm:cxn modelId="{F3896E72-4552-4121-AD80-864B8E51B2DB}" type="presParOf" srcId="{FDDD17F8-E96C-40C1-A5F9-F92628AC7F11}" destId="{3B254839-5522-44A1-8655-E32F827A5889}" srcOrd="12" destOrd="0" presId="urn:microsoft.com/office/officeart/2005/8/layout/cycle8"/>
    <dgm:cxn modelId="{131E9633-7AD1-480C-8D93-5F5A5D1FB2E4}" type="presParOf" srcId="{FDDD17F8-E96C-40C1-A5F9-F92628AC7F11}" destId="{93F50EC6-28EA-427F-9544-08C8BAF0CEF9}" srcOrd="13" destOrd="0" presId="urn:microsoft.com/office/officeart/2005/8/layout/cycle8"/>
    <dgm:cxn modelId="{8BEFE342-D486-4AF9-AF10-334B0CDBFB02}" type="presParOf" srcId="{FDDD17F8-E96C-40C1-A5F9-F92628AC7F11}" destId="{4B270980-F3AB-4B3C-88E0-DA1C9E52B8D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4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5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30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3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=""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=""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=""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=""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=""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=""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=""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=""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=""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=""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=""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=""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=""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=""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=""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=""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=""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=""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smtClean="0"/>
              <a:t>SMS – Student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26" y="2226987"/>
            <a:ext cx="8646197" cy="44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Data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87" y="2577918"/>
            <a:ext cx="8633429" cy="36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3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Data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83" y="2116138"/>
            <a:ext cx="5787101" cy="44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Edit/Update Data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85" y="2116138"/>
            <a:ext cx="4931838" cy="44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code example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23" y="2116138"/>
            <a:ext cx="7274016" cy="45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7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next steps?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=""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=""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=""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=""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=""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More complex queries/joins</a:t>
            </a:r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=""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="" xmlns:a16="http://schemas.microsoft.com/office/drawing/2014/main" id="{2C8CF75B-4297-4F4C-BB5C-0BE87F1688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=""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=""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=""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=""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=""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=""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=""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=""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Incorporating novel web technologies like ajax, react</a:t>
            </a:r>
            <a:endParaRPr lang="en-US" dirty="0"/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=""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="" xmlns:a16="http://schemas.microsoft.com/office/drawing/2014/main" id="{33B80E49-94B9-44A5-A4BD-A0094115A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=""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=""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=""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=""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=""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=""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=""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="" xmlns:a16="http://schemas.microsoft.com/office/drawing/2014/main" id="{5A6D6A35-6EA5-47A3-BA38-66294A59DC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=""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=""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=""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=""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=""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="" xmlns:a16="http://schemas.microsoft.com/office/drawing/2014/main" id="{6EB24599-0719-48BC-AB48-E49D34953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=""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=""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=""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=""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=""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=""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=""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=""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=""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=""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=""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=""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=""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=""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=""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=""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=""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=""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End! 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 smtClean="0"/>
              <a:t>Thanks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=""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manage database records for multiple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demonstrate database operations via web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interact with database in order to perform different operations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 of 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Apache Web Server</a:t>
            </a:r>
          </a:p>
          <a:p>
            <a:endParaRPr lang="en-US" dirty="0" smtClean="0"/>
          </a:p>
          <a:p>
            <a:r>
              <a:rPr lang="en-US" dirty="0" smtClean="0"/>
              <a:t>MySQL Database server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Application Server (browser)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9111115"/>
              </p:ext>
            </p:extLst>
          </p:nvPr>
        </p:nvGraphicFramePr>
        <p:xfrm>
          <a:off x="7051675" y="2336800"/>
          <a:ext cx="470058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=""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07134"/>
            <a:ext cx="9455234" cy="4224195"/>
            <a:chOff x="1217657" y="557856"/>
            <a:chExt cx="9455234" cy="4224195"/>
          </a:xfrm>
        </p:grpSpPr>
        <p:grpSp>
          <p:nvGrpSpPr>
            <p:cNvPr id="66" name="Group 38">
              <a:extLst>
                <a:ext uri="{FF2B5EF4-FFF2-40B4-BE49-F238E27FC236}">
                  <a16:creationId xmlns=""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=""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=""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=""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=""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=""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=""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=""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=""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=""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=""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=""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=""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=""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=""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=""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=""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=""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=""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=""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=""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=""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=""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=""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=""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=""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=""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=""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338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+mj-lt"/>
                </a:rPr>
                <a:t>Web Interface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830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latin typeface="+mj-lt"/>
                </a:rPr>
                <a:t>Queries to manipulate data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10772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+mj-lt"/>
                </a:rPr>
                <a:t>Results drawn for given queries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latin typeface="+mj-lt"/>
                </a:rPr>
                <a:t>MySQL Server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</a:t>
            </a:r>
            <a:r>
              <a:rPr lang="en-US" sz="3600" dirty="0" smtClean="0"/>
              <a:t>our </a:t>
            </a:r>
            <a:r>
              <a:rPr lang="en-US" sz="3600" dirty="0"/>
              <a:t>process?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=""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=""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Can handle:</a:t>
            </a:r>
          </a:p>
          <a:p>
            <a:r>
              <a:rPr lang="en-US" dirty="0" smtClean="0"/>
              <a:t>Complex queries</a:t>
            </a:r>
          </a:p>
          <a:p>
            <a:r>
              <a:rPr lang="en-US" dirty="0" smtClean="0"/>
              <a:t>Multiple queries</a:t>
            </a:r>
          </a:p>
          <a:p>
            <a:r>
              <a:rPr lang="en-US" dirty="0" smtClean="0"/>
              <a:t>Sub-queries</a:t>
            </a:r>
            <a:endParaRPr lang="en-US" dirty="0"/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Database constraints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=""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4611" y="2103210"/>
            <a:ext cx="3060802" cy="3863835"/>
          </a:xfrm>
        </p:spPr>
        <p:txBody>
          <a:bodyPr>
            <a:normAutofit/>
          </a:bodyPr>
          <a:lstStyle/>
          <a:p>
            <a:r>
              <a:rPr lang="en-US" dirty="0" smtClean="0"/>
              <a:t>Visually handled database access and manipulation of data</a:t>
            </a:r>
          </a:p>
          <a:p>
            <a:r>
              <a:rPr lang="en-US" dirty="0" smtClean="0"/>
              <a:t>Web-based interface to facilitate insertions, updates, removals and selection of data</a:t>
            </a:r>
            <a:endParaRPr lang="en-US" dirty="0"/>
          </a:p>
        </p:txBody>
      </p:sp>
      <p:sp>
        <p:nvSpPr>
          <p:cNvPr id="90" name="Text Placeholder 89">
            <a:extLst>
              <a:ext uri="{FF2B5EF4-FFF2-40B4-BE49-F238E27FC236}">
                <a16:creationId xmlns=""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Efficient management of:</a:t>
            </a:r>
          </a:p>
          <a:p>
            <a:r>
              <a:rPr lang="en-US" dirty="0" smtClean="0"/>
              <a:t>Exams</a:t>
            </a:r>
          </a:p>
          <a:p>
            <a:r>
              <a:rPr lang="en-US" dirty="0" smtClean="0"/>
              <a:t>Students</a:t>
            </a:r>
          </a:p>
          <a:p>
            <a:r>
              <a:rPr lang="en-US" dirty="0" smtClean="0"/>
              <a:t>Departments</a:t>
            </a:r>
          </a:p>
          <a:p>
            <a:r>
              <a:rPr lang="en-US" dirty="0" smtClean="0"/>
              <a:t>Fees</a:t>
            </a:r>
          </a:p>
          <a:p>
            <a:r>
              <a:rPr lang="en-US" dirty="0" smtClean="0"/>
              <a:t>Exams</a:t>
            </a:r>
          </a:p>
          <a:p>
            <a:r>
              <a:rPr lang="en-US" dirty="0" smtClean="0"/>
              <a:t>Admins</a:t>
            </a:r>
          </a:p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examples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 TABLE `courses` (  `</a:t>
            </a:r>
            <a:r>
              <a:rPr lang="en-US" sz="2000" dirty="0" err="1"/>
              <a:t>course_id</a:t>
            </a:r>
            <a:r>
              <a:rPr lang="en-US" sz="2000" dirty="0"/>
              <a:t>` </a:t>
            </a:r>
            <a:r>
              <a:rPr lang="en-US" sz="2000" dirty="0" err="1"/>
              <a:t>int</a:t>
            </a:r>
            <a:r>
              <a:rPr lang="en-US" sz="2000" dirty="0"/>
              <a:t>(11) NOT NULL,  `</a:t>
            </a:r>
            <a:r>
              <a:rPr lang="en-US" sz="2000" dirty="0" err="1"/>
              <a:t>c_name</a:t>
            </a:r>
            <a:r>
              <a:rPr lang="en-US" sz="2000" dirty="0"/>
              <a:t>` varchar(30) NOT NULL,  `tutor` varchar(50) NOT NULL,  `qualification` varchar(50) NOT NULL,  `experience` varchar(30) NOT NULL) ENGINE=</a:t>
            </a:r>
            <a:r>
              <a:rPr lang="en-US" sz="2000" dirty="0" err="1"/>
              <a:t>InnoDB</a:t>
            </a:r>
            <a:r>
              <a:rPr lang="en-US" sz="2000" dirty="0"/>
              <a:t> DEFAULT CHARSET=utf8mb4;</a:t>
            </a:r>
            <a:endParaRPr lang="en-US" sz="2000" dirty="0" smtClean="0"/>
          </a:p>
        </p:txBody>
      </p:sp>
      <p:sp>
        <p:nvSpPr>
          <p:cNvPr id="11" name="Text Placeholder 32">
            <a:extLst>
              <a:ext uri="{FF2B5EF4-FFF2-40B4-BE49-F238E27FC236}">
                <a16:creationId xmlns="" xmlns:a16="http://schemas.microsoft.com/office/drawing/2014/main" id="{2262342E-3D19-495D-AA4E-DB249EBB6351}"/>
              </a:ext>
            </a:extLst>
          </p:cNvPr>
          <p:cNvSpPr txBox="1">
            <a:spLocks/>
          </p:cNvSpPr>
          <p:nvPr/>
        </p:nvSpPr>
        <p:spPr>
          <a:xfrm>
            <a:off x="5384611" y="2103210"/>
            <a:ext cx="3060802" cy="38638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TABLE `exams` (  `</a:t>
            </a:r>
            <a:r>
              <a:rPr lang="en-US" dirty="0" err="1"/>
              <a:t>exam_id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</a:t>
            </a:r>
            <a:r>
              <a:rPr lang="en-US" dirty="0" err="1"/>
              <a:t>student_id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</a:t>
            </a:r>
            <a:r>
              <a:rPr lang="en-US" dirty="0" err="1"/>
              <a:t>course_id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</a:t>
            </a:r>
            <a:r>
              <a:rPr lang="en-US" dirty="0" err="1"/>
              <a:t>dept_id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`marks` </a:t>
            </a:r>
            <a:r>
              <a:rPr lang="en-US" dirty="0" err="1"/>
              <a:t>int</a:t>
            </a:r>
            <a:r>
              <a:rPr lang="en-US" dirty="0"/>
              <a:t>(11) NOT NULL) ENGINE=</a:t>
            </a:r>
            <a:r>
              <a:rPr lang="en-US" dirty="0" err="1"/>
              <a:t>InnoDB</a:t>
            </a:r>
            <a:r>
              <a:rPr lang="en-US" dirty="0"/>
              <a:t> DEFAULT CHARSET=utf8mb4;</a:t>
            </a:r>
          </a:p>
        </p:txBody>
      </p:sp>
      <p:sp>
        <p:nvSpPr>
          <p:cNvPr id="12" name="Text Placeholder 33">
            <a:extLst>
              <a:ext uri="{FF2B5EF4-FFF2-40B4-BE49-F238E27FC236}">
                <a16:creationId xmlns="" xmlns:a16="http://schemas.microsoft.com/office/drawing/2014/main" id="{64097651-42EF-4D7F-B8A0-A7E7F7312B73}"/>
              </a:ext>
            </a:extLst>
          </p:cNvPr>
          <p:cNvSpPr txBox="1">
            <a:spLocks/>
          </p:cNvSpPr>
          <p:nvPr/>
        </p:nvSpPr>
        <p:spPr>
          <a:xfrm>
            <a:off x="8659892" y="2097613"/>
            <a:ext cx="3060802" cy="37131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TABLE `</a:t>
            </a:r>
            <a:r>
              <a:rPr lang="en-US" dirty="0" err="1"/>
              <a:t>stds`</a:t>
            </a:r>
            <a:r>
              <a:rPr lang="en-US" dirty="0"/>
              <a:t> (  `</a:t>
            </a:r>
            <a:r>
              <a:rPr lang="en-US" dirty="0" err="1"/>
              <a:t>student_id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  `</a:t>
            </a:r>
            <a:r>
              <a:rPr lang="en-US" dirty="0" err="1"/>
              <a:t>student_name</a:t>
            </a:r>
            <a:r>
              <a:rPr lang="en-US" dirty="0"/>
              <a:t>` varchar(50) NOT NULL,  `sex` char(1) NOT NULL,  `address` varchar(100) NOT NULL,  `contact` varchar(15) NOT NULL) ENGINE=</a:t>
            </a:r>
            <a:r>
              <a:rPr lang="en-US" dirty="0" err="1"/>
              <a:t>InnoDB</a:t>
            </a:r>
            <a:r>
              <a:rPr lang="en-US" dirty="0"/>
              <a:t> DEFAULT CHARSET=utf8mb4;</a:t>
            </a:r>
          </a:p>
        </p:txBody>
      </p:sp>
    </p:spTree>
    <p:extLst>
      <p:ext uri="{BB962C8B-B14F-4D97-AF65-F5344CB8AC3E}">
        <p14:creationId xmlns:p14="http://schemas.microsoft.com/office/powerpoint/2010/main" val="22836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Complex queries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err="1"/>
              <a:t>e.exam_id</a:t>
            </a:r>
            <a:r>
              <a:rPr lang="en-US" sz="1400" dirty="0"/>
              <a:t>, </a:t>
            </a:r>
            <a:r>
              <a:rPr lang="en-US" sz="1400" dirty="0" smtClean="0"/>
              <a:t>	</a:t>
            </a:r>
            <a:r>
              <a:rPr lang="en-US" sz="1400" dirty="0" err="1" smtClean="0"/>
              <a:t>s.student_name</a:t>
            </a:r>
            <a:r>
              <a:rPr lang="en-US" sz="1400" dirty="0"/>
              <a:t>, </a:t>
            </a:r>
            <a:r>
              <a:rPr lang="en-US" sz="1400" dirty="0" smtClean="0"/>
              <a:t>	</a:t>
            </a:r>
            <a:r>
              <a:rPr lang="en-US" sz="1400" dirty="0" err="1" smtClean="0"/>
              <a:t>c.c_name</a:t>
            </a:r>
            <a:r>
              <a:rPr lang="en-US" sz="1400" dirty="0"/>
              <a:t>, </a:t>
            </a:r>
            <a:r>
              <a:rPr lang="en-US" sz="1400" dirty="0" err="1"/>
              <a:t>d.dept_name</a:t>
            </a:r>
            <a:r>
              <a:rPr lang="en-US" sz="1400" dirty="0"/>
              <a:t> </a:t>
            </a:r>
            <a:r>
              <a:rPr lang="en-US" sz="1400" dirty="0" smtClean="0"/>
              <a:t>	, </a:t>
            </a:r>
            <a:r>
              <a:rPr lang="en-US" sz="1400" dirty="0" err="1"/>
              <a:t>e.marks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FROM </a:t>
            </a:r>
            <a:r>
              <a:rPr lang="en-US" sz="1400" dirty="0"/>
              <a:t>exams e </a:t>
            </a:r>
          </a:p>
          <a:p>
            <a:pPr marL="0" indent="0">
              <a:buNone/>
            </a:pPr>
            <a:r>
              <a:rPr lang="en-US" sz="1400" dirty="0"/>
              <a:t>	INNER JOIN courses c </a:t>
            </a:r>
          </a:p>
          <a:p>
            <a:pPr marL="0" indent="0">
              <a:buNone/>
            </a:pPr>
            <a:r>
              <a:rPr lang="en-US" sz="1400" dirty="0"/>
              <a:t>	ON </a:t>
            </a:r>
            <a:r>
              <a:rPr lang="en-US" sz="1400" dirty="0" err="1" smtClean="0"/>
              <a:t>e.course_id</a:t>
            </a:r>
            <a:r>
              <a:rPr lang="en-US" sz="1400" dirty="0" smtClean="0"/>
              <a:t> = 	</a:t>
            </a:r>
            <a:r>
              <a:rPr lang="en-US" sz="1400" dirty="0" err="1" smtClean="0"/>
              <a:t>c.course_id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INNER JOIN </a:t>
            </a:r>
            <a:r>
              <a:rPr lang="en-US" sz="1400" dirty="0" err="1"/>
              <a:t>depts</a:t>
            </a:r>
            <a:r>
              <a:rPr lang="en-US" sz="1400" dirty="0"/>
              <a:t> d</a:t>
            </a:r>
          </a:p>
          <a:p>
            <a:pPr marL="0" indent="0">
              <a:buNone/>
            </a:pPr>
            <a:r>
              <a:rPr lang="en-US" sz="1400" dirty="0"/>
              <a:t>	ON </a:t>
            </a:r>
            <a:r>
              <a:rPr lang="en-US" sz="1400" dirty="0" err="1"/>
              <a:t>e.dept_id</a:t>
            </a:r>
            <a:r>
              <a:rPr lang="en-US" sz="1400" dirty="0"/>
              <a:t>=</a:t>
            </a:r>
            <a:r>
              <a:rPr lang="en-US" sz="1400" dirty="0" err="1"/>
              <a:t>d.dept_id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INNER JOIN </a:t>
            </a:r>
            <a:r>
              <a:rPr lang="en-US" sz="1400" dirty="0" err="1"/>
              <a:t>stds</a:t>
            </a:r>
            <a:r>
              <a:rPr lang="en-US" sz="1400" dirty="0"/>
              <a:t> 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ON </a:t>
            </a:r>
            <a:r>
              <a:rPr lang="en-US" sz="1400" dirty="0" err="1" smtClean="0"/>
              <a:t>e.student_id</a:t>
            </a:r>
            <a:r>
              <a:rPr lang="en-US" sz="1400" dirty="0" smtClean="0"/>
              <a:t> = 	</a:t>
            </a:r>
            <a:r>
              <a:rPr lang="en-US" sz="1400" dirty="0" err="1" smtClean="0"/>
              <a:t>s.student_id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WHERE </a:t>
            </a:r>
            <a:r>
              <a:rPr lang="en-US" sz="1400" dirty="0" err="1"/>
              <a:t>s.student_name</a:t>
            </a:r>
            <a:r>
              <a:rPr lang="en-US" sz="1400" dirty="0"/>
              <a:t> </a:t>
            </a:r>
            <a:r>
              <a:rPr lang="en-US" sz="1400" dirty="0" smtClean="0"/>
              <a:t>	LIKE </a:t>
            </a:r>
            <a:r>
              <a:rPr lang="en-US" sz="1400" dirty="0"/>
              <a:t>'%$query%'</a:t>
            </a:r>
            <a:endParaRPr lang="en-US" sz="1400" dirty="0" smtClean="0"/>
          </a:p>
        </p:txBody>
      </p:sp>
      <p:sp>
        <p:nvSpPr>
          <p:cNvPr id="11" name="Text Placeholder 32">
            <a:extLst>
              <a:ext uri="{FF2B5EF4-FFF2-40B4-BE49-F238E27FC236}">
                <a16:creationId xmlns="" xmlns:a16="http://schemas.microsoft.com/office/drawing/2014/main" id="{2262342E-3D19-495D-AA4E-DB249EBB6351}"/>
              </a:ext>
            </a:extLst>
          </p:cNvPr>
          <p:cNvSpPr txBox="1">
            <a:spLocks/>
          </p:cNvSpPr>
          <p:nvPr/>
        </p:nvSpPr>
        <p:spPr>
          <a:xfrm>
            <a:off x="5384611" y="2103210"/>
            <a:ext cx="3060802" cy="386383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	</a:t>
            </a:r>
            <a:r>
              <a:rPr lang="en-US" dirty="0" err="1" smtClean="0"/>
              <a:t>stds.student_na</a:t>
            </a:r>
            <a:r>
              <a:rPr lang="en-US" dirty="0" smtClean="0"/>
              <a:t>	me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fees.receipt_no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fees.dated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fees.tution_fee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stds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INNER JOIN </a:t>
            </a:r>
            <a:r>
              <a:rPr lang="en-US" dirty="0" smtClean="0"/>
              <a:t>	fees </a:t>
            </a:r>
            <a:r>
              <a:rPr lang="en-US" dirty="0"/>
              <a:t>ON </a:t>
            </a:r>
            <a:r>
              <a:rPr lang="en-US" dirty="0" smtClean="0"/>
              <a:t>	</a:t>
            </a:r>
            <a:r>
              <a:rPr lang="en-US" dirty="0" err="1" smtClean="0"/>
              <a:t>stds.student_id</a:t>
            </a:r>
            <a:r>
              <a:rPr lang="en-US" dirty="0" smtClean="0"/>
              <a:t> 	= 	</a:t>
            </a:r>
            <a:r>
              <a:rPr lang="en-US" dirty="0" err="1" smtClean="0"/>
              <a:t>fees.student_id</a:t>
            </a:r>
            <a:r>
              <a:rPr lang="en-US" dirty="0" smtClean="0"/>
              <a:t> 	WHERE 	</a:t>
            </a:r>
            <a:r>
              <a:rPr lang="en-US" dirty="0" err="1" smtClean="0"/>
              <a:t>stds.student_n</a:t>
            </a:r>
            <a:r>
              <a:rPr lang="en-US" dirty="0" smtClean="0"/>
              <a:t>	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dirty="0" smtClean="0"/>
              <a:t>‘	%$</a:t>
            </a:r>
            <a:r>
              <a:rPr lang="en-US" dirty="0"/>
              <a:t>query%'</a:t>
            </a:r>
          </a:p>
        </p:txBody>
      </p:sp>
      <p:sp>
        <p:nvSpPr>
          <p:cNvPr id="12" name="Text Placeholder 33">
            <a:extLst>
              <a:ext uri="{FF2B5EF4-FFF2-40B4-BE49-F238E27FC236}">
                <a16:creationId xmlns="" xmlns:a16="http://schemas.microsoft.com/office/drawing/2014/main" id="{64097651-42EF-4D7F-B8A0-A7E7F7312B73}"/>
              </a:ext>
            </a:extLst>
          </p:cNvPr>
          <p:cNvSpPr txBox="1">
            <a:spLocks/>
          </p:cNvSpPr>
          <p:nvPr/>
        </p:nvSpPr>
        <p:spPr>
          <a:xfrm>
            <a:off x="8659892" y="2097613"/>
            <a:ext cx="3060802" cy="37131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update courses set </a:t>
            </a:r>
            <a:r>
              <a:rPr lang="en-US" dirty="0" smtClean="0"/>
              <a:t>	</a:t>
            </a:r>
            <a:r>
              <a:rPr lang="en-US" dirty="0" err="1" smtClean="0"/>
              <a:t>c_name</a:t>
            </a:r>
            <a:r>
              <a:rPr lang="en-US" dirty="0"/>
              <a:t>='$</a:t>
            </a:r>
            <a:r>
              <a:rPr lang="en-US" dirty="0" err="1" smtClean="0"/>
              <a:t>cna</a:t>
            </a:r>
            <a:r>
              <a:rPr lang="en-US" dirty="0" smtClean="0"/>
              <a:t>	me</a:t>
            </a:r>
            <a:r>
              <a:rPr lang="en-US" dirty="0"/>
              <a:t>', </a:t>
            </a:r>
            <a:r>
              <a:rPr lang="en-US" dirty="0" smtClean="0"/>
              <a:t>	tutor='$</a:t>
            </a:r>
            <a:r>
              <a:rPr lang="en-US" dirty="0"/>
              <a:t>tutor', </a:t>
            </a:r>
            <a:r>
              <a:rPr lang="en-US" dirty="0" smtClean="0"/>
              <a:t>	qualification=‘	$</a:t>
            </a:r>
            <a:r>
              <a:rPr lang="en-US" dirty="0" err="1"/>
              <a:t>qual</a:t>
            </a:r>
            <a:r>
              <a:rPr lang="en-US" dirty="0"/>
              <a:t>', </a:t>
            </a:r>
            <a:r>
              <a:rPr lang="en-US" dirty="0" smtClean="0"/>
              <a:t>	experience='$	</a:t>
            </a:r>
            <a:r>
              <a:rPr lang="en-US" dirty="0" err="1" smtClean="0"/>
              <a:t>exp</a:t>
            </a:r>
            <a:r>
              <a:rPr lang="en-US" dirty="0"/>
              <a:t>'	where </a:t>
            </a:r>
            <a:r>
              <a:rPr lang="en-US" dirty="0" smtClean="0"/>
              <a:t>	</a:t>
            </a:r>
            <a:r>
              <a:rPr lang="en-US" dirty="0" err="1" smtClean="0"/>
              <a:t>course_id</a:t>
            </a:r>
            <a:r>
              <a:rPr lang="en-US" dirty="0"/>
              <a:t>='$id'</a:t>
            </a:r>
          </a:p>
        </p:txBody>
      </p:sp>
    </p:spTree>
    <p:extLst>
      <p:ext uri="{BB962C8B-B14F-4D97-AF65-F5344CB8AC3E}">
        <p14:creationId xmlns:p14="http://schemas.microsoft.com/office/powerpoint/2010/main" val="58066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constraints and indexing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`</a:t>
            </a:r>
            <a:r>
              <a:rPr lang="en-US" dirty="0" err="1"/>
              <a:t>stds`</a:t>
            </a:r>
            <a:r>
              <a:rPr lang="en-US" dirty="0"/>
              <a:t>  </a:t>
            </a:r>
            <a:r>
              <a:rPr lang="en-US" dirty="0" smtClean="0"/>
              <a:t>	ADD PRIMARY 	KEY(`student	_</a:t>
            </a:r>
            <a:r>
              <a:rPr lang="en-US" dirty="0"/>
              <a:t>id`),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UNIQUE 	</a:t>
            </a:r>
            <a:r>
              <a:rPr lang="en-US" dirty="0" err="1" smtClean="0"/>
              <a:t>KEY`student</a:t>
            </a:r>
            <a:r>
              <a:rPr lang="en-US" dirty="0" smtClean="0"/>
              <a:t>_	name` 	(`</a:t>
            </a:r>
            <a:r>
              <a:rPr lang="en-US" dirty="0" err="1" smtClean="0"/>
              <a:t>student_na</a:t>
            </a:r>
            <a:r>
              <a:rPr lang="en-US" dirty="0" smtClean="0"/>
              <a:t>	me</a:t>
            </a:r>
            <a:r>
              <a:rPr lang="en-US" dirty="0"/>
              <a:t>`);</a:t>
            </a:r>
            <a:endParaRPr lang="en-US" dirty="0" smtClean="0"/>
          </a:p>
        </p:txBody>
      </p:sp>
      <p:sp>
        <p:nvSpPr>
          <p:cNvPr id="11" name="Text Placeholder 32">
            <a:extLst>
              <a:ext uri="{FF2B5EF4-FFF2-40B4-BE49-F238E27FC236}">
                <a16:creationId xmlns="" xmlns:a16="http://schemas.microsoft.com/office/drawing/2014/main" id="{2262342E-3D19-495D-AA4E-DB249EBB6351}"/>
              </a:ext>
            </a:extLst>
          </p:cNvPr>
          <p:cNvSpPr txBox="1">
            <a:spLocks/>
          </p:cNvSpPr>
          <p:nvPr/>
        </p:nvSpPr>
        <p:spPr>
          <a:xfrm>
            <a:off x="5384610" y="2103210"/>
            <a:ext cx="6197789" cy="3863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smtClean="0"/>
              <a:t>	`</a:t>
            </a:r>
            <a:r>
              <a:rPr lang="en-US" dirty="0"/>
              <a:t>enrollments`  </a:t>
            </a:r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CONSTRAINT </a:t>
            </a:r>
            <a:r>
              <a:rPr lang="en-US" dirty="0" smtClean="0"/>
              <a:t>`</a:t>
            </a:r>
            <a:r>
              <a:rPr lang="en-US" dirty="0"/>
              <a:t>FK_course_id1` </a:t>
            </a:r>
            <a:r>
              <a:rPr lang="en-US" dirty="0" smtClean="0"/>
              <a:t>	FOREIGN </a:t>
            </a:r>
            <a:r>
              <a:rPr lang="en-US" dirty="0"/>
              <a:t>KEY </a:t>
            </a:r>
            <a:r>
              <a:rPr lang="en-US" dirty="0" smtClean="0"/>
              <a:t>(`</a:t>
            </a:r>
            <a:r>
              <a:rPr lang="en-US" dirty="0" err="1"/>
              <a:t>course_id</a:t>
            </a:r>
            <a:r>
              <a:rPr lang="en-US" dirty="0"/>
              <a:t>`) </a:t>
            </a:r>
            <a:r>
              <a:rPr lang="en-US" dirty="0" smtClean="0"/>
              <a:t>	REFERENCES 	`</a:t>
            </a:r>
            <a:r>
              <a:rPr lang="en-US" dirty="0"/>
              <a:t>courses` </a:t>
            </a:r>
            <a:r>
              <a:rPr lang="en-US" dirty="0" smtClean="0"/>
              <a:t>	(`</a:t>
            </a:r>
            <a:r>
              <a:rPr lang="en-US" dirty="0" err="1"/>
              <a:t>course_id</a:t>
            </a:r>
            <a:r>
              <a:rPr lang="en-US" dirty="0"/>
              <a:t>`),  ADD </a:t>
            </a:r>
            <a:r>
              <a:rPr lang="en-US" dirty="0" smtClean="0"/>
              <a:t>CONSTRAINT 	`</a:t>
            </a:r>
            <a:r>
              <a:rPr lang="en-US" dirty="0" err="1"/>
              <a:t>FK_dept_id</a:t>
            </a:r>
            <a:r>
              <a:rPr lang="en-US" dirty="0"/>
              <a:t>` </a:t>
            </a:r>
            <a:r>
              <a:rPr lang="en-US" dirty="0" smtClean="0"/>
              <a:t>FOREIGN KEY 	(`</a:t>
            </a:r>
            <a:r>
              <a:rPr lang="en-US" dirty="0" err="1"/>
              <a:t>dept_id</a:t>
            </a:r>
            <a:r>
              <a:rPr lang="en-US" dirty="0"/>
              <a:t>`) </a:t>
            </a:r>
            <a:r>
              <a:rPr lang="en-US" dirty="0" smtClean="0"/>
              <a:t>	REFERENCES 	`</a:t>
            </a:r>
            <a:r>
              <a:rPr lang="en-US" dirty="0" err="1"/>
              <a:t>depts</a:t>
            </a:r>
            <a:r>
              <a:rPr lang="en-US" dirty="0"/>
              <a:t>` </a:t>
            </a:r>
            <a:r>
              <a:rPr lang="en-US" dirty="0" smtClean="0"/>
              <a:t>	(`</a:t>
            </a:r>
            <a:r>
              <a:rPr lang="en-US" dirty="0" err="1"/>
              <a:t>dept_id</a:t>
            </a:r>
            <a:r>
              <a:rPr lang="en-US" dirty="0"/>
              <a:t>`), </a:t>
            </a:r>
            <a:r>
              <a:rPr lang="en-US" dirty="0" smtClean="0"/>
              <a:t> ADD CONSTRAINT 	`</a:t>
            </a:r>
            <a:r>
              <a:rPr lang="en-US" dirty="0"/>
              <a:t>FK_std_id3` </a:t>
            </a:r>
            <a:r>
              <a:rPr lang="en-US" dirty="0" smtClean="0"/>
              <a:t>FOREIGN KEY 	(`</a:t>
            </a:r>
            <a:r>
              <a:rPr lang="en-US" dirty="0" err="1"/>
              <a:t>student_id</a:t>
            </a:r>
            <a:r>
              <a:rPr lang="en-US" dirty="0"/>
              <a:t>`) </a:t>
            </a:r>
            <a:r>
              <a:rPr lang="en-US" dirty="0" smtClean="0"/>
              <a:t>REFERENCES 	`</a:t>
            </a:r>
            <a:r>
              <a:rPr lang="en-US" dirty="0" err="1"/>
              <a:t>stds`</a:t>
            </a:r>
            <a:r>
              <a:rPr lang="en-US" dirty="0"/>
              <a:t> </a:t>
            </a:r>
            <a:r>
              <a:rPr lang="en-US" dirty="0" smtClean="0"/>
              <a:t>(`</a:t>
            </a:r>
            <a:r>
              <a:rPr lang="en-US" dirty="0" err="1"/>
              <a:t>student_id</a:t>
            </a:r>
            <a:r>
              <a:rPr lang="en-US" dirty="0"/>
              <a:t>`);</a:t>
            </a:r>
          </a:p>
        </p:txBody>
      </p:sp>
    </p:spTree>
    <p:extLst>
      <p:ext uri="{BB962C8B-B14F-4D97-AF65-F5344CB8AC3E}">
        <p14:creationId xmlns:p14="http://schemas.microsoft.com/office/powerpoint/2010/main" val="111966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8" name="Graphic 2" descr="Clipboard icon">
            <a:extLst>
              <a:ext uri="{FF2B5EF4-FFF2-40B4-BE49-F238E27FC236}">
                <a16:creationId xmlns=""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="" xmlns:a16="http://schemas.microsoft.com/office/drawing/2014/main" id="{7202BD88-8A83-49DA-A828-7C40491D29F7}"/>
              </a:ext>
            </a:extLst>
          </p:cNvPr>
          <p:cNvSpPr txBox="1">
            <a:spLocks/>
          </p:cNvSpPr>
          <p:nvPr/>
        </p:nvSpPr>
        <p:spPr>
          <a:xfrm>
            <a:off x="2106130" y="2116138"/>
            <a:ext cx="3064002" cy="3534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54" y="2245093"/>
            <a:ext cx="6290199" cy="43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735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TF67421116</Template>
  <TotalTime>0</TotalTime>
  <Words>1852</Words>
  <Application>Microsoft Office PowerPoint</Application>
  <PresentationFormat>Widescreen</PresentationFormat>
  <Paragraphs>213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 Black</vt:lpstr>
      <vt:lpstr>Open Sans Light</vt:lpstr>
      <vt:lpstr>Segoe UI</vt:lpstr>
      <vt:lpstr>Trebuchet MS</vt:lpstr>
      <vt:lpstr>Berlin</vt:lpstr>
      <vt:lpstr>SMS – Student Management System</vt:lpstr>
      <vt:lpstr>Purpose</vt:lpstr>
      <vt:lpstr>The architecture of the solution</vt:lpstr>
      <vt:lpstr>What was our process?</vt:lpstr>
      <vt:lpstr>Importance </vt:lpstr>
      <vt:lpstr>DDL examples</vt:lpstr>
      <vt:lpstr>DML Complex queries</vt:lpstr>
      <vt:lpstr>Database constraints and indexing</vt:lpstr>
      <vt:lpstr>ERD</vt:lpstr>
      <vt:lpstr>Web Interface</vt:lpstr>
      <vt:lpstr>View Data</vt:lpstr>
      <vt:lpstr>Add New Data</vt:lpstr>
      <vt:lpstr>Edit/Update Data</vt:lpstr>
      <vt:lpstr>PHP code example</vt:lpstr>
      <vt:lpstr>What are your next steps?</vt:lpstr>
      <vt:lpstr>The End!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2021-06-01T15:03:51Z</dcterms:created>
  <dcterms:modified xsi:type="dcterms:W3CDTF">2021-11-16T04:47:04Z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