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BE805-2812-43E9-A965-C3E2C6AB26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A4576-66D2-4650-A6D3-759A388DB2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DC18F-F61B-4AC7-B0A8-DAB1F3BEDF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AF5FB-233C-4D93-AB97-4866E67207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B8D28A-EA91-44AE-8FAA-5F2702DCD0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D3EEFC-2C64-47C5-B547-E26E3D18A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BEE09F-81DC-4EC8-98CC-7C817F7B14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B03D88-1AE7-482C-A4A5-83412D0CF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F5C47E-8D48-47C1-B221-B5F970B624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1B6F01-6CD1-4C90-BAC3-8FD240237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5366A9-731F-43D3-831C-D43522238F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51BA93-498D-4213-83D6-29B18069A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534DA7-F223-4E20-A708-9B4CDA084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C2D821-3127-4FD6-888F-41C14D17BD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2FB084-1684-4F8C-9C18-0117217AED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CC3F7A-B066-47C8-A7CE-25AD77B42B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E4303E-200E-4E1B-83D6-68879630C0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41988-FD12-4DC7-8EC4-6A0542E89A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6AAAD9-AFBA-4C92-80FF-2E77AAB20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B7614-7988-459C-B803-F0AA4C8ACA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3D2A0-3356-43B2-BC30-1FB68CDEB2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6DCDF2-F0B1-4FB9-9BF2-EA60ECE14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A6330-E3DA-4906-89BD-EDB65FA1BF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C4471-3ECE-4346-940B-E6A398A07A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FD0028-C49A-4971-8C6E-FDD82EE3D6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3FE7E7-0689-4867-973E-7128995BDE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Numpy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</a:rPr>
              <a:t>Muhammad Shahid Arshad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8"/>
          <p:cNvSpPr/>
          <p:nvPr/>
        </p:nvSpPr>
        <p:spPr>
          <a:xfrm>
            <a:off x="2994840" y="3200400"/>
            <a:ext cx="323208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Calibri"/>
              </a:rPr>
              <a:t>Lingua franca for data exchange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AAFDBB-4FAB-4CEC-B763-AE25F044C336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957CC89-BE23-4341-B735-A3129ADC59C7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Attributes of numpy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shape: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a tuple indicating the size of each dimension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dtype: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an object describing the data type of the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ndim: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the number of dimensions of the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3B438E-34B6-4F32-B8DD-A4639006CB4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D4F89B3-896C-4E2A-B6C4-A0D9C57E7AA7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shape attribute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457200" y="1495440"/>
            <a:ext cx="8229240" cy="460008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0BE211-3889-4DA5-BEB1-0C872887FFCC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BEE73E6-9B4A-4CF4-9167-42EE5377369A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Numpy 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6857640" cy="45104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58225-6462-4FD3-83BB-DFBBD1D28201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E5583B6-FC91-4EEF-AB7C-033EFAB5E90D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Vectorization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311400" indent="-311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Express batch operations on data without writing any for loops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1400" indent="-311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Any arithmetic operations between equal-size arrays applies the operation element-wise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1400" indent="-311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Arithmetic operations with scalars propagate the scalar argument to each element in the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1400" indent="-311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Comparisons between arrays of the same size yield boolean arrays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1400" indent="-311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Operations between differently sized arrays is called broadcasting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521606-802D-435F-8A1C-688A987A2DCC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0A5A96B-BEC7-433D-A655-6C1C8DA0537C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Operations on two matrices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6552720" cy="45882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7433B2-B1BF-4A3D-85F0-2BDB258A6F94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4FC282C-D05D-43B3-8CDC-CF931A570B0C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Operations between matrix and scalar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504000" y="1600200"/>
            <a:ext cx="5439240" cy="32810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2561FA-66CF-4EFF-B697-0158B3FFDF5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191AA14-DD47-467E-82F1-349743B0E33D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Comparison between matrices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23840" y="1523880"/>
            <a:ext cx="8895960" cy="1104480"/>
          </a:xfrm>
          <a:prstGeom prst="rect">
            <a:avLst/>
          </a:prstGeom>
          <a:ln w="9525"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2"/>
          <a:stretch/>
        </p:blipFill>
        <p:spPr>
          <a:xfrm>
            <a:off x="152280" y="3124080"/>
            <a:ext cx="8711280" cy="18284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3D1B7E-4A7A-4402-82E8-87A0AE121D35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4063443-C36D-457B-BB5C-EEEC92A3BE58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Array indexing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533520" y="1523880"/>
            <a:ext cx="3863880" cy="144756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97942B-E499-4633-836E-A85273BF3A14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1B71662-9702-47F6-A192-B9E2C8673374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Fancy indexing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533520" y="1672920"/>
            <a:ext cx="4495320" cy="4604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4FAF07-D02C-4752-8EBE-55E92621A13B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32B4B8C-D50B-4FC7-8583-BAFF716C7344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Slicing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Array slices are views on the original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start: end: step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2819520" y="3288960"/>
            <a:ext cx="6248160" cy="311148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6F1782-55C9-4F91-B0E4-70D48279E20D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B896B1D-E585-485D-85F2-BF2646D1C780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Numpy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Numerical Python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Developed in 2005 by Travis Oliphant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Lingua franca for data exchange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ndarray – a n-dimensional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Fast operations on entire arrays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Reading/writing array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Linear algebra operations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6915240" y="3276720"/>
            <a:ext cx="2076120" cy="2076120"/>
          </a:xfrm>
          <a:prstGeom prst="rect">
            <a:avLst/>
          </a:prstGeom>
          <a:ln w="9525">
            <a:noFill/>
          </a:ln>
        </p:spPr>
      </p:pic>
      <p:sp>
        <p:nvSpPr>
          <p:cNvPr id="88" name="Rectangle 7"/>
          <p:cNvSpPr/>
          <p:nvPr/>
        </p:nvSpPr>
        <p:spPr>
          <a:xfrm>
            <a:off x="7198920" y="5410080"/>
            <a:ext cx="155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Travis Oliphant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D80F49-9C5C-4FE2-B9A9-5C9F3D4C4D53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98AED19-36E3-47F8-92A1-83E124DED009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Element-wise array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990720" y="1371600"/>
            <a:ext cx="7267320" cy="540972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95A54-F819-4CC3-ACC7-E6A062D0CA5D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7EB252A-674D-417C-B49D-DBE91EAD2BB5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np.where()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457200" y="1523880"/>
            <a:ext cx="5257440" cy="2212920"/>
          </a:xfrm>
          <a:prstGeom prst="rect">
            <a:avLst/>
          </a:prstGeom>
          <a:ln w="9525">
            <a:noFill/>
          </a:ln>
        </p:spPr>
      </p:pic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457200" y="4267080"/>
            <a:ext cx="7371720" cy="190476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1D5929-4DE0-4257-83BA-DFA7635D4D06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6E57A41-68E8-4BF5-A90A-1B9E31047AAD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Transpose of a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5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2733480" cy="197136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"/>
          <p:cNvPicPr/>
          <p:nvPr/>
        </p:nvPicPr>
        <p:blipFill>
          <a:blip r:embed="rId2"/>
          <a:stretch/>
        </p:blipFill>
        <p:spPr>
          <a:xfrm>
            <a:off x="685800" y="3962520"/>
            <a:ext cx="3304800" cy="144756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D713F3-55D8-481C-8D4D-E19D2669D76B}" type="slidenum">
              <a:t>22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142B502-4A3B-42B3-AADD-01B1FE20B1E7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Mathematical and Statistical Methods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mean():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returns the mean value computed over the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cumsum():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returns the cumulative sum of array elements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cumprod():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returns the cumulative product of array elements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Methods for boolean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sum():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counting True values in a boolean 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any():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tests whether one or more values in an array is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all():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checks if every value is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Sorting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457200" y="1618920"/>
            <a:ext cx="6752880" cy="3867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Unique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957240" y="1828800"/>
            <a:ext cx="7229160" cy="378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File Input 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np.save(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filename.npy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np.load(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filename.npy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np.savez(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filename.npz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,array1,array2)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loading an .npz file, you get back a dict-like object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Linear algebra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" name="Group 5"/>
          <p:cNvGrpSpPr/>
          <p:nvPr/>
        </p:nvGrpSpPr>
        <p:grpSpPr>
          <a:xfrm>
            <a:off x="457200" y="1676520"/>
            <a:ext cx="8086320" cy="3885480"/>
            <a:chOff x="457200" y="1676520"/>
            <a:chExt cx="8086320" cy="3885480"/>
          </a:xfrm>
        </p:grpSpPr>
        <p:pic>
          <p:nvPicPr>
            <p:cNvPr id="163" name="Picture 2" descr=""/>
            <p:cNvPicPr/>
            <p:nvPr/>
          </p:nvPicPr>
          <p:blipFill>
            <a:blip r:embed="rId1"/>
            <a:stretch/>
          </p:blipFill>
          <p:spPr>
            <a:xfrm>
              <a:off x="457200" y="1676520"/>
              <a:ext cx="8086320" cy="18950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64" name="Picture 3" descr=""/>
            <p:cNvPicPr/>
            <p:nvPr/>
          </p:nvPicPr>
          <p:blipFill>
            <a:blip r:embed="rId2"/>
            <a:stretch/>
          </p:blipFill>
          <p:spPr>
            <a:xfrm>
              <a:off x="533520" y="3495600"/>
              <a:ext cx="8010000" cy="2066400"/>
            </a:xfrm>
            <a:prstGeom prst="rect">
              <a:avLst/>
            </a:prstGeom>
            <a:ln w="9525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Pseudo-random number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seed()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gamma()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uniform()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Vectorized operations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rcRect l="0" t="0" r="0" b="6033"/>
          <a:stretch/>
        </p:blipFill>
        <p:spPr>
          <a:xfrm>
            <a:off x="2057400" y="1600200"/>
            <a:ext cx="4937760" cy="449532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9E43D-3A70-4A1B-8639-FAA2A0B0EC65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526DE22-0F76-484E-9158-86C0BAB68A33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Pseudo random number generator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7088400" cy="2576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b05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1828800" y="1722960"/>
            <a:ext cx="5928480" cy="3686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Reshape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105400" cy="46382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87288C-21A7-478E-AB33-3D8C533E61F1}" type="slidenum">
              <a:t>32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37F990E-1BDC-4532-B573-84273800ABCF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Converting to 1D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flatten()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ravel()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F3174F-8F1A-432D-BE3B-8489753E55B1}" type="slidenum">
              <a:t>33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CB4476C-AE1E-4467-86A1-EA5B6AD51EA8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concatenate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E:\NOMAN-DATA\PIAIC Video Lectures\Appendix A\concatenate.png"/>
          <p:cNvPicPr/>
          <p:nvPr/>
        </p:nvPicPr>
        <p:blipFill>
          <a:blip r:embed="rId1"/>
          <a:stretch/>
        </p:blipFill>
        <p:spPr>
          <a:xfrm>
            <a:off x="457200" y="1523880"/>
            <a:ext cx="7962480" cy="4800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107473-85BA-484E-B1FA-1DD290A86C6D}" type="slidenum">
              <a:t>34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C2A0CD8-C157-41DD-853C-F966561B465F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Convenience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vstack: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stack arrays row-wise (along axis 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hstack: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stack arrays column-wise (along axis 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159CDB-8DCE-41FC-BA29-9697175F3657}" type="slidenum">
              <a:t>35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1A91B27-BF6A-48A3-907A-CEA47167BE2B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Stacking helpers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np.r_[arr1, arr2]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np.c_[np.r_[arr1, arr2], arr]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D46A1C-BAE9-4679-BB3D-DE772FD19D39}" type="slidenum">
              <a:t>36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8F63C57-92DD-4897-952F-6616C6D7CE9D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Splitting 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7924320" cy="400032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D3453C-ACE2-4545-81F9-410E7196DA68}" type="slidenum">
              <a:t>37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8194D31-3176-4C6C-B969-B7CF81246D36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Prepackaged with Anaconda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pip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pip install numpy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304920" y="3886200"/>
            <a:ext cx="8622000" cy="20570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C6BC60-C758-4361-B018-B0D452C3200A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9A0413C-60A7-4C98-968A-3ED71E67C00C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Numpy Vs Python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57200" y="1638360"/>
            <a:ext cx="3742920" cy="1180800"/>
          </a:xfrm>
          <a:prstGeom prst="rect">
            <a:avLst/>
          </a:prstGeom>
          <a:ln w="9525"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2"/>
          <a:stretch/>
        </p:blipFill>
        <p:spPr>
          <a:xfrm>
            <a:off x="457200" y="3809880"/>
            <a:ext cx="6791040" cy="162828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053FEC-1D71-49D4-A672-DF879A2E900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F02B683-FA11-4A1D-A0B8-EC2FB80AF501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nd-array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fast, flexible container for large datasets in Python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Homogeneous data i.e. all of the elements must be the same type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5E0870-615A-4408-8AEB-D1D1F9147FAA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B810D97-9D91-449A-8C6E-C46F7C131857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Creating ndarray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29040" indent="-3290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np.array():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convert input data to an ndarray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9040" indent="-3290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np.zeros():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produces arrays of 0s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9040" indent="-3290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np.ones():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produces arrays of 1s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9040" indent="-3290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np.empty():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create new arrays by allocating new memory, but do not populate with any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9040" indent="-3290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np.arange():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like the built-in range but returns an ndarray instead of a list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6F5B05-5E89-46DE-A55D-B20B1B193B5E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FF6E289-1EA2-4254-822F-F33D01E4331F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676520" y="2053080"/>
            <a:ext cx="5943240" cy="335664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9794DE-59E0-4B98-B65D-F3186AF22DC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9C0138A-3792-4EB5-88E1-DDC303312BB3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50"/>
                </a:solidFill>
                <a:latin typeface="Arial"/>
              </a:rPr>
              <a:t>Summary of array creation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457200" y="1676520"/>
            <a:ext cx="8152920" cy="4371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242904-F572-4291-82C7-B546DFF5CA1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88AE14F-311E-4599-93A3-8522A81AD558}" type="datetime1">
              <a:rPr lang="en-US"/>
              <a:t>02/26/2023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LibreOffice/7.4.3.2$Windows_X86_64 LibreOffice_project/1048a8393ae2eeec98dff31b5c133c5f1d08b890</Application>
  <AppVersion>15.0000</AppVersion>
  <Words>491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Noman Islam</dc:creator>
  <dc:description/>
  <dc:language>en-US</dc:language>
  <cp:lastModifiedBy/>
  <dcterms:modified xsi:type="dcterms:W3CDTF">2023-02-26T22:37:09Z</dcterms:modified>
  <cp:revision>21</cp:revision>
  <dc:subject/>
  <dc:title>Numpy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