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9" r:id="rId4"/>
    <p:sldId id="258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90" r:id="rId13"/>
    <p:sldId id="291" r:id="rId14"/>
    <p:sldId id="292" r:id="rId15"/>
    <p:sldId id="293" r:id="rId16"/>
    <p:sldId id="294" r:id="rId17"/>
    <p:sldId id="295" r:id="rId18"/>
    <p:sldId id="299" r:id="rId19"/>
    <p:sldId id="306" r:id="rId20"/>
    <p:sldId id="309" r:id="rId21"/>
    <p:sldId id="296" r:id="rId22"/>
    <p:sldId id="307" r:id="rId23"/>
    <p:sldId id="308" r:id="rId24"/>
    <p:sldId id="300" r:id="rId25"/>
    <p:sldId id="301" r:id="rId26"/>
    <p:sldId id="302" r:id="rId27"/>
    <p:sldId id="303" r:id="rId28"/>
    <p:sldId id="304" r:id="rId29"/>
    <p:sldId id="289" r:id="rId30"/>
    <p:sldId id="305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italic r:id="rId42"/>
    </p:embeddedFont>
    <p:embeddedFont>
      <p:font typeface="Wingdings 3" panose="05040102010807070707" pitchFamily="18" charset="2"/>
      <p:regular r:id="rId43"/>
    </p:embeddedFont>
    <p:embeddedFont>
      <p:font typeface="Roboto Condensed" panose="02000000000000000000" pitchFamily="2" charset="0"/>
      <p:regular r:id="rId44"/>
      <p:bold r:id="rId45"/>
      <p:italic r:id="rId46"/>
      <p:boldItalic r:id="rId47"/>
    </p:embeddedFont>
    <p:embeddedFont>
      <p:font typeface="Wingdings 2" panose="05020102010507070707" pitchFamily="18" charset="2"/>
      <p:regular r:id="rId48"/>
    </p:embeddedFont>
    <p:embeddedFont>
      <p:font typeface="Segoe UI Black" panose="020B0A02040204020203" pitchFamily="34" charset="0"/>
      <p:bold r:id="rId49"/>
      <p:boldItalic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o7qQdW1pUf0Y4ys7Wg3sQ==" hashData="SPYNnf5ot8JLSOMF7KOKsB4HYvMg+1jFSD69qnWot2fjKax3kY51oiQeirNVim1+5LKVAVCEEijliOfNWeWzLg=="/>
  <p:extLst>
    <p:ext uri="{521415D9-36F7-43E2-AB2F-B90AF26B5E84}">
      <p14:sectionLst xmlns:p14="http://schemas.microsoft.com/office/powerpoint/2010/main">
        <p14:section name="Default Section" id="{00A24A71-64EE-476D-89F0-12470AEC4BD5}">
          <p14:sldIdLst>
            <p14:sldId id="256"/>
            <p14:sldId id="257"/>
          </p14:sldIdLst>
        </p14:section>
        <p14:section name="Introduction to Angular" id="{1A8522B4-D2B5-4465-B569-D30D08B28498}">
          <p14:sldIdLst>
            <p14:sldId id="279"/>
            <p14:sldId id="258"/>
            <p14:sldId id="282"/>
            <p14:sldId id="283"/>
            <p14:sldId id="284"/>
            <p14:sldId id="285"/>
            <p14:sldId id="286"/>
          </p14:sldIdLst>
        </p14:section>
        <p14:section name="TypeScript Fundamentals" id="{E4083D39-2F99-4C5F-BDE4-65BE2F2B910B}">
          <p14:sldIdLst>
            <p14:sldId id="288"/>
            <p14:sldId id="287"/>
            <p14:sldId id="290"/>
            <p14:sldId id="291"/>
            <p14:sldId id="292"/>
            <p14:sldId id="293"/>
            <p14:sldId id="294"/>
            <p14:sldId id="295"/>
            <p14:sldId id="299"/>
            <p14:sldId id="306"/>
            <p14:sldId id="309"/>
            <p14:sldId id="296"/>
            <p14:sldId id="307"/>
            <p14:sldId id="308"/>
          </p14:sldIdLst>
        </p14:section>
        <p14:section name="Developer Tools" id="{990DFD5E-0B72-4472-BC98-76D3486FF1C9}">
          <p14:sldIdLst>
            <p14:sldId id="300"/>
            <p14:sldId id="301"/>
            <p14:sldId id="302"/>
            <p14:sldId id="303"/>
            <p14:sldId id="304"/>
          </p14:sldIdLst>
        </p14:section>
        <p14:section name="References" id="{8C6BA42B-E9D7-4C7A-AFDB-DAAB8DC0B8B1}">
          <p14:sldIdLst>
            <p14:sldId id="289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6404" autoAdjust="0"/>
  </p:normalViewPr>
  <p:slideViewPr>
    <p:cSldViewPr snapToGrid="0">
      <p:cViewPr varScale="1">
        <p:scale>
          <a:sx n="82" d="100"/>
          <a:sy n="82" d="100"/>
        </p:scale>
        <p:origin x="9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6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3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5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969" y="556389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43663646-67F9-47C4-84E3-B4EEDA5FB900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0958F6-32DB-4A2F-BFC3-1FBEA359C54B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C323F2-F0D8-4EB7-83AE-DFAA81BC49DE}"/>
              </a:ext>
            </a:extLst>
          </p:cNvPr>
          <p:cNvSpPr/>
          <p:nvPr userDrawn="1"/>
        </p:nvSpPr>
        <p:spPr>
          <a:xfrm rot="10800000">
            <a:off x="7678346" y="2221532"/>
            <a:ext cx="4513654" cy="19516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2D27AE-1148-4B42-8B61-FEBB2397EFD9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17">
            <a:extLst>
              <a:ext uri="{FF2B5EF4-FFF2-40B4-BE49-F238E27FC236}">
                <a16:creationId xmlns:a16="http://schemas.microsoft.com/office/drawing/2014/main" id="{1FCFCBE3-069D-31AE-F5AF-89A3BE0E70CE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847E5-1295-42E9-C2BC-1ADBF93E33F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95" y="5733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0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2301CS411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Angular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2301CS411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Angular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2301CS411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Angular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2301CS411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Angular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2301CS411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Angular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2301CS411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Angular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92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dev/cli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" TargetMode="External"/><Relationship Id="rId2" Type="http://schemas.openxmlformats.org/officeDocument/2006/relationships/hyperlink" Target="https://angular.dev/overview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introduction-to-typescript" TargetMode="External"/><Relationship Id="rId5" Type="http://schemas.openxmlformats.org/officeDocument/2006/relationships/hyperlink" Target="https://www.freecodecamp.org/news/learn-typescript-beginners-guide/" TargetMode="External"/><Relationship Id="rId4" Type="http://schemas.openxmlformats.org/officeDocument/2006/relationships/hyperlink" Target="https://www.w3schools.com/typescript/typescript_intro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Arjun</a:t>
            </a:r>
            <a:r>
              <a:rPr lang="en-IN" dirty="0"/>
              <a:t> V. </a:t>
            </a:r>
            <a:r>
              <a:rPr lang="en-IN" dirty="0" err="1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Angular (Ng) </a:t>
            </a:r>
          </a:p>
          <a:p>
            <a:r>
              <a:rPr lang="en-IN" dirty="0"/>
              <a:t>(</a:t>
            </a:r>
            <a:r>
              <a:rPr lang="en-US" dirty="0"/>
              <a:t>2301CS411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Introduction to Angular</a:t>
            </a:r>
          </a:p>
        </p:txBody>
      </p:sp>
      <p:pic>
        <p:nvPicPr>
          <p:cNvPr id="2056" name="Picture 8" descr="professional-web-design-social-ink-professional-web-design-png-1000_813 -  Norderber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6" y="1888402"/>
            <a:ext cx="3763634" cy="30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23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33049-66B2-B34D-73FD-D0D5C19D1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6365-1070-5A09-3FB8-290186B0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0F157-8577-591C-31A6-6E64D47DC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Section - 02</a:t>
            </a:r>
          </a:p>
        </p:txBody>
      </p:sp>
    </p:spTree>
    <p:extLst>
      <p:ext uri="{BB962C8B-B14F-4D97-AF65-F5344CB8AC3E}">
        <p14:creationId xmlns:p14="http://schemas.microsoft.com/office/powerpoint/2010/main" val="322218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978E-AEAB-E169-9F39-BCABB334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99111-2D89-2E64-B088-34C84C9F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TypeScript offers all of JavaScript’s features, and an additional layer on top of JS which is TypeScript’s type system.</a:t>
            </a:r>
          </a:p>
          <a:p>
            <a:r>
              <a:rPr lang="en-GB" dirty="0"/>
              <a:t>TypeScript is a syntactic superset of JavaScript which adds static typing.</a:t>
            </a:r>
          </a:p>
          <a:p>
            <a:r>
              <a:rPr lang="en-GB" dirty="0"/>
              <a:t>TypeScript being a "Syntactic Superset" means that it shares the same base syntax as JavaScript, but adds something to it.</a:t>
            </a:r>
          </a:p>
          <a:p>
            <a:r>
              <a:rPr lang="en-GB" dirty="0"/>
              <a:t>This basically means that TypeScript adds syntax on top of JavaScript, allowing developers to add types.</a:t>
            </a:r>
          </a:p>
          <a:p>
            <a:r>
              <a:rPr lang="en-GB" dirty="0"/>
              <a:t>TypeScript has become increasingly popular over the last few years, and many jobs are now requiring developers to know TypeScript.</a:t>
            </a:r>
          </a:p>
          <a:p>
            <a:r>
              <a:rPr lang="en-GB" dirty="0"/>
              <a:t> TypeScript compiles down to regular JavaScript and does not require any runtime library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F757-0C28-0DA8-6965-5C465AA0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E8405-9FF3-E88A-6438-584F3B9D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Pros</a:t>
            </a:r>
          </a:p>
          <a:p>
            <a:pPr lvl="1"/>
            <a:r>
              <a:rPr lang="en-IN" b="1" dirty="0"/>
              <a:t>Error Detection</a:t>
            </a:r>
            <a:r>
              <a:rPr lang="en-IN" dirty="0"/>
              <a:t>: </a:t>
            </a:r>
            <a:r>
              <a:rPr lang="en-GB" dirty="0"/>
              <a:t>TypeScript identifies errors at compile time, whereas JavaScript detects them at runtime, Research has shown that TypeScript can spot 15% of common bugs.</a:t>
            </a:r>
          </a:p>
          <a:p>
            <a:pPr lvl="1"/>
            <a:r>
              <a:rPr lang="en-GB" b="1" dirty="0"/>
              <a:t>Static Typing</a:t>
            </a:r>
            <a:r>
              <a:rPr lang="en-GB" dirty="0"/>
              <a:t>: It offers the benefits of optional static typing, allowing types to be added to variables, functions, properties, etc.</a:t>
            </a:r>
          </a:p>
          <a:p>
            <a:pPr lvl="1"/>
            <a:r>
              <a:rPr lang="en-GB" b="1" dirty="0"/>
              <a:t>Code Structuring</a:t>
            </a:r>
            <a:r>
              <a:rPr lang="en-GB" dirty="0"/>
              <a:t>: Helps in organizing and structuring code effectively.</a:t>
            </a:r>
          </a:p>
          <a:p>
            <a:pPr lvl="1"/>
            <a:r>
              <a:rPr lang="en-GB" b="1" dirty="0"/>
              <a:t>Namespace Support</a:t>
            </a:r>
            <a:r>
              <a:rPr lang="en-GB" dirty="0"/>
              <a:t>: Introduces the concept of namespaces by defining modules.</a:t>
            </a:r>
          </a:p>
          <a:p>
            <a:pPr lvl="1"/>
            <a:r>
              <a:rPr lang="en-GB" b="1" dirty="0"/>
              <a:t>Interfaces</a:t>
            </a:r>
            <a:r>
              <a:rPr lang="en-GB" dirty="0"/>
              <a:t>: Supports interfaces for defining contracts within the code.</a:t>
            </a:r>
          </a:p>
          <a:p>
            <a:pPr lvl="1"/>
            <a:r>
              <a:rPr lang="en-GB" b="1" dirty="0"/>
              <a:t>API Documentation</a:t>
            </a:r>
            <a:r>
              <a:rPr lang="en-GB" dirty="0"/>
              <a:t>: Ensures better documentation for APIs in sync with the source code, potentially reducing bugs.</a:t>
            </a:r>
          </a:p>
          <a:p>
            <a:r>
              <a:rPr lang="en-GB" dirty="0"/>
              <a:t>Cons</a:t>
            </a:r>
          </a:p>
          <a:p>
            <a:pPr lvl="1"/>
            <a:r>
              <a:rPr lang="en-GB" b="1" dirty="0"/>
              <a:t>Compilation Step</a:t>
            </a:r>
            <a:r>
              <a:rPr lang="en-GB" dirty="0"/>
              <a:t>: Requires a compilation step to convert TypeScript to JavaScript for browser execution.</a:t>
            </a:r>
          </a:p>
          <a:p>
            <a:pPr lvl="1"/>
            <a:r>
              <a:rPr lang="en-GB" b="1" dirty="0"/>
              <a:t>Compilation Time</a:t>
            </a:r>
            <a:r>
              <a:rPr lang="en-GB" dirty="0"/>
              <a:t>: Takes longer to compile code compared to JavaScript.</a:t>
            </a:r>
          </a:p>
          <a:p>
            <a:pPr lvl="1"/>
            <a:r>
              <a:rPr lang="en-GB" b="1" dirty="0"/>
              <a:t>Abstract Class Support</a:t>
            </a:r>
            <a:r>
              <a:rPr lang="en-GB" dirty="0"/>
              <a:t>: Does not support abstract classes.</a:t>
            </a:r>
          </a:p>
          <a:p>
            <a:pPr lvl="1"/>
            <a:r>
              <a:rPr lang="en-GB" b="1" dirty="0"/>
              <a:t>Learning Curve</a:t>
            </a:r>
            <a:r>
              <a:rPr lang="en-GB" dirty="0"/>
              <a:t>: Recruiting and training TypeScript developers can be challenging. Teams proficient in JavaScript may take around 2-3 months to become productive with TypeScript and about six months to become fluent.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10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13F8-27C9-D395-8238-952DA55B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vs TypeScript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C010BE-F1FD-1BDC-3397-B2AB4CF90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721071"/>
              </p:ext>
            </p:extLst>
          </p:nvPr>
        </p:nvGraphicFramePr>
        <p:xfrm>
          <a:off x="131763" y="863600"/>
          <a:ext cx="119284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237">
                  <a:extLst>
                    <a:ext uri="{9D8B030D-6E8A-4147-A177-3AD203B41FA5}">
                      <a16:colId xmlns:a16="http://schemas.microsoft.com/office/drawing/2014/main" val="3041539511"/>
                    </a:ext>
                  </a:extLst>
                </a:gridCol>
                <a:gridCol w="5964237">
                  <a:extLst>
                    <a:ext uri="{9D8B030D-6E8A-4147-A177-3AD203B41FA5}">
                      <a16:colId xmlns:a16="http://schemas.microsoft.com/office/drawing/2014/main" val="121542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 is an Object Based Language (Prototype based)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 is an Object Oriented Language (Class based)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68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Dynamically Typed language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Statically Typed language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01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Support Modules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Modules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42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Doesn’t provide Compile time errors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Provides Errors at Compile time / during development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83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need of compilation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Takes more time as the code needs to be Compiled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9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34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2363-F1F7-2F20-95F4-EB454134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E9124-13CA-859B-8677-6CD3A90F3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we need to install Node Package Manager (NPM), which we already have installed.</a:t>
            </a:r>
          </a:p>
          <a:p>
            <a:r>
              <a:rPr lang="en-IN" dirty="0"/>
              <a:t>Then we need to install the TypeScript Compiler (TSC) globally using following command,</a:t>
            </a:r>
          </a:p>
          <a:p>
            <a:endParaRPr lang="en-IN" dirty="0"/>
          </a:p>
          <a:p>
            <a:r>
              <a:rPr lang="en-IN" dirty="0"/>
              <a:t>To verify the installation we can use following command,</a:t>
            </a:r>
          </a:p>
          <a:p>
            <a:endParaRPr lang="en-IN" dirty="0"/>
          </a:p>
          <a:p>
            <a:r>
              <a:rPr lang="en-IN" dirty="0"/>
              <a:t>Compiling TypeScript file</a:t>
            </a:r>
          </a:p>
          <a:p>
            <a:pPr lvl="1"/>
            <a:r>
              <a:rPr lang="en-IN" dirty="0"/>
              <a:t>First we need to write some basic JavaScript or TypeScript on a file and save it with .</a:t>
            </a:r>
            <a:r>
              <a:rPr lang="en-IN" dirty="0" err="1"/>
              <a:t>ts</a:t>
            </a:r>
            <a:r>
              <a:rPr lang="en-IN" dirty="0"/>
              <a:t> extension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To compile </a:t>
            </a:r>
            <a:r>
              <a:rPr lang="en-IN" dirty="0" err="1"/>
              <a:t>ts</a:t>
            </a:r>
            <a:r>
              <a:rPr lang="en-IN" dirty="0"/>
              <a:t> file we can fire following command,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This will compile </a:t>
            </a:r>
            <a:r>
              <a:rPr lang="en-IN" dirty="0" err="1"/>
              <a:t>ts</a:t>
            </a:r>
            <a:r>
              <a:rPr lang="en-IN" dirty="0"/>
              <a:t> file and convert it to .</a:t>
            </a:r>
            <a:r>
              <a:rPr lang="en-IN" dirty="0" err="1"/>
              <a:t>js</a:t>
            </a:r>
            <a:r>
              <a:rPr lang="en-IN" dirty="0"/>
              <a:t> file (new file named index.js will be created)</a:t>
            </a:r>
          </a:p>
          <a:p>
            <a:pPr lvl="1"/>
            <a:r>
              <a:rPr lang="en-IN" dirty="0"/>
              <a:t>To run this </a:t>
            </a:r>
            <a:r>
              <a:rPr lang="en-IN" dirty="0" err="1"/>
              <a:t>js</a:t>
            </a:r>
            <a:r>
              <a:rPr lang="en-IN" dirty="0"/>
              <a:t> file you can use following command,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144596-93E6-A9EC-B554-89B9AF37FDB0}"/>
              </a:ext>
            </a:extLst>
          </p:cNvPr>
          <p:cNvSpPr/>
          <p:nvPr/>
        </p:nvSpPr>
        <p:spPr>
          <a:xfrm>
            <a:off x="1571325" y="4200325"/>
            <a:ext cx="788954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collegeName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"darshan college"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 of the college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collegeName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51483-6363-7C72-947B-69401B680936}"/>
              </a:ext>
            </a:extLst>
          </p:cNvPr>
          <p:cNvSpPr/>
          <p:nvPr/>
        </p:nvSpPr>
        <p:spPr>
          <a:xfrm>
            <a:off x="1071332" y="4200325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2CED8593-6067-3502-052B-9624CDD31D79}"/>
              </a:ext>
            </a:extLst>
          </p:cNvPr>
          <p:cNvSpPr/>
          <p:nvPr/>
        </p:nvSpPr>
        <p:spPr>
          <a:xfrm>
            <a:off x="1071331" y="3871141"/>
            <a:ext cx="13795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index.ts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1D50A4-131C-4FB5-0108-3FF33060E833}"/>
              </a:ext>
            </a:extLst>
          </p:cNvPr>
          <p:cNvSpPr/>
          <p:nvPr/>
        </p:nvSpPr>
        <p:spPr>
          <a:xfrm>
            <a:off x="1071331" y="5179629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tsc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index.ts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C59D4F-4B52-EF39-352C-7FD93D0681E7}"/>
              </a:ext>
            </a:extLst>
          </p:cNvPr>
          <p:cNvSpPr/>
          <p:nvPr/>
        </p:nvSpPr>
        <p:spPr>
          <a:xfrm>
            <a:off x="1071329" y="6175967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node index.js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343E36-2DC3-4FC9-2C8D-5A56B11D1EBB}"/>
              </a:ext>
            </a:extLst>
          </p:cNvPr>
          <p:cNvSpPr/>
          <p:nvPr/>
        </p:nvSpPr>
        <p:spPr>
          <a:xfrm>
            <a:off x="1040250" y="1690505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install –g typescript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AD3F0-0452-3B06-3C8B-9D031A84CAFA}"/>
              </a:ext>
            </a:extLst>
          </p:cNvPr>
          <p:cNvSpPr/>
          <p:nvPr/>
        </p:nvSpPr>
        <p:spPr>
          <a:xfrm>
            <a:off x="1040250" y="2615378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tsc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217088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FFCA-C220-B63A-A6BE-FA6DE26F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TypeScript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8EDB-F2D2-0C3E-3929-B5E1FE904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want to specify the name of the output file:</a:t>
            </a:r>
          </a:p>
          <a:p>
            <a:endParaRPr lang="en-GB" dirty="0"/>
          </a:p>
          <a:p>
            <a:r>
              <a:rPr lang="en-GB" dirty="0"/>
              <a:t>If you want TSC to compile your code automatically, whenever you make a change, add the "watch" flag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</a:t>
            </a:r>
          </a:p>
          <a:p>
            <a:pPr lvl="1"/>
            <a:r>
              <a:rPr lang="en-GB" dirty="0"/>
              <a:t>An interesting thing about TypeScript is that it reports errors in your text editor whilst you are coding, but it will always compile your code – whether there are errors or not.</a:t>
            </a:r>
          </a:p>
          <a:p>
            <a:pPr lvl="1"/>
            <a:r>
              <a:rPr lang="en-GB" dirty="0"/>
              <a:t>it assumes that the developer knows more. Even though there's a TypeScript error, it doesn't get in your way of compiling the code. It tells you there's an error, but it's up to you whether you do anything about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BDDBAA-F9EF-5C39-F6BD-58812F829499}"/>
              </a:ext>
            </a:extLst>
          </p:cNvPr>
          <p:cNvSpPr/>
          <p:nvPr/>
        </p:nvSpPr>
        <p:spPr>
          <a:xfrm>
            <a:off x="500960" y="1278042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tsc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index.ts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--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outfile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file-name.js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A5F43F-045C-BA3C-6E54-B08254085891}"/>
              </a:ext>
            </a:extLst>
          </p:cNvPr>
          <p:cNvSpPr/>
          <p:nvPr/>
        </p:nvSpPr>
        <p:spPr>
          <a:xfrm>
            <a:off x="500960" y="2491207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tsc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index.ts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 -w</a:t>
            </a:r>
          </a:p>
        </p:txBody>
      </p:sp>
    </p:spTree>
    <p:extLst>
      <p:ext uri="{BB962C8B-B14F-4D97-AF65-F5344CB8AC3E}">
        <p14:creationId xmlns:p14="http://schemas.microsoft.com/office/powerpoint/2010/main" val="42872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3FAA-5F31-F5C9-9670-EC19A11F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tsconfig.json</a:t>
            </a:r>
            <a:r>
              <a:rPr lang="en-IN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0FBB-41F8-F01C-974C-0C9D01065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ts</a:t>
            </a:r>
            <a:r>
              <a:rPr lang="en-GB" dirty="0"/>
              <a:t> config file should be in the root directory of your project. </a:t>
            </a:r>
          </a:p>
          <a:p>
            <a:r>
              <a:rPr lang="en-GB" dirty="0"/>
              <a:t>In this file we can specify the root files, compiler options, and how strict we want TypeScript to be in checking our project.</a:t>
            </a:r>
          </a:p>
          <a:p>
            <a:r>
              <a:rPr lang="en-GB" dirty="0"/>
              <a:t>To create </a:t>
            </a:r>
            <a:r>
              <a:rPr lang="en-GB" dirty="0" err="1"/>
              <a:t>tsconfig.json</a:t>
            </a:r>
            <a:r>
              <a:rPr lang="en-GB" dirty="0"/>
              <a:t> file,</a:t>
            </a:r>
          </a:p>
          <a:p>
            <a:endParaRPr lang="en-IN" dirty="0"/>
          </a:p>
          <a:p>
            <a:r>
              <a:rPr lang="en-IN" dirty="0"/>
              <a:t>Some important fields in </a:t>
            </a:r>
            <a:r>
              <a:rPr lang="en-IN" dirty="0" err="1"/>
              <a:t>tsconfig.json</a:t>
            </a:r>
            <a:endParaRPr lang="en-IN" dirty="0"/>
          </a:p>
          <a:p>
            <a:pPr lvl="1"/>
            <a:r>
              <a:rPr lang="en-IN" dirty="0"/>
              <a:t>target: to specify JavaScript version</a:t>
            </a:r>
          </a:p>
          <a:p>
            <a:pPr lvl="1"/>
            <a:r>
              <a:rPr lang="en-IN" dirty="0" err="1"/>
              <a:t>rootDir</a:t>
            </a:r>
            <a:r>
              <a:rPr lang="en-IN" dirty="0"/>
              <a:t>: to specify root directory of source code</a:t>
            </a:r>
          </a:p>
          <a:p>
            <a:pPr lvl="1"/>
            <a:r>
              <a:rPr lang="en-IN" dirty="0" err="1"/>
              <a:t>outDir</a:t>
            </a:r>
            <a:r>
              <a:rPr lang="en-IN" dirty="0"/>
              <a:t>: to specify output directory</a:t>
            </a:r>
          </a:p>
          <a:p>
            <a:pPr lvl="1"/>
            <a:r>
              <a:rPr lang="en-IN" dirty="0"/>
              <a:t>module: to specify </a:t>
            </a:r>
            <a:r>
              <a:rPr lang="en-GB" dirty="0"/>
              <a:t>what module code is generated. (e.g. </a:t>
            </a:r>
            <a:r>
              <a:rPr lang="en-GB" dirty="0" err="1"/>
              <a:t>commonjs</a:t>
            </a:r>
            <a:r>
              <a:rPr lang="en-GB" dirty="0"/>
              <a:t>, es6)</a:t>
            </a:r>
          </a:p>
          <a:p>
            <a:pPr lvl="1"/>
            <a:r>
              <a:rPr lang="en-GB" dirty="0" err="1"/>
              <a:t>allowJs</a:t>
            </a:r>
            <a:r>
              <a:rPr lang="en-GB" dirty="0"/>
              <a:t>: Allow JavaScript files to be a part of your program.</a:t>
            </a:r>
          </a:p>
          <a:p>
            <a:pPr lvl="1"/>
            <a:r>
              <a:rPr lang="en-IN" dirty="0" err="1"/>
              <a:t>removeComments</a:t>
            </a:r>
            <a:r>
              <a:rPr lang="en-IN" dirty="0"/>
              <a:t>: remove comments from compiled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2214B-F22C-8B19-343A-5839B287F0E1}"/>
              </a:ext>
            </a:extLst>
          </p:cNvPr>
          <p:cNvSpPr/>
          <p:nvPr/>
        </p:nvSpPr>
        <p:spPr>
          <a:xfrm>
            <a:off x="506095" y="2523423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tsc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--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78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B7C6-9E40-ECF3-2CB1-8AF809E0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DB52-8B3B-B0D1-F392-8CC02EFF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830370"/>
          </a:xfrm>
        </p:spPr>
        <p:txBody>
          <a:bodyPr/>
          <a:lstStyle/>
          <a:p>
            <a:r>
              <a:rPr lang="en-GB" dirty="0"/>
              <a:t>JavaScript has three very commonly used primitives: </a:t>
            </a:r>
            <a:r>
              <a:rPr lang="en-GB" b="1" dirty="0"/>
              <a:t>string</a:t>
            </a:r>
            <a:r>
              <a:rPr lang="en-GB" dirty="0"/>
              <a:t>, </a:t>
            </a:r>
            <a:r>
              <a:rPr lang="en-GB" b="1" dirty="0"/>
              <a:t>number</a:t>
            </a:r>
            <a:r>
              <a:rPr lang="en-GB" dirty="0"/>
              <a:t>, and </a:t>
            </a:r>
            <a:r>
              <a:rPr lang="en-GB" b="1" dirty="0" err="1"/>
              <a:t>boolean</a:t>
            </a:r>
            <a:r>
              <a:rPr lang="en-GB" dirty="0"/>
              <a:t>. </a:t>
            </a:r>
          </a:p>
          <a:p>
            <a:pPr lvl="1"/>
            <a:r>
              <a:rPr lang="en-GB" b="1" dirty="0"/>
              <a:t>string</a:t>
            </a:r>
            <a:r>
              <a:rPr lang="en-GB" dirty="0"/>
              <a:t> represents string values like "Hello, world"</a:t>
            </a:r>
          </a:p>
          <a:p>
            <a:pPr lvl="1"/>
            <a:r>
              <a:rPr lang="en-GB" b="1" dirty="0"/>
              <a:t>number</a:t>
            </a:r>
            <a:r>
              <a:rPr lang="en-GB" dirty="0"/>
              <a:t> is for numbers like 42. JavaScript does not have a special runtime value for integers, so there’s no equivalent to int or float - everything is simply number</a:t>
            </a:r>
          </a:p>
          <a:p>
            <a:pPr lvl="1"/>
            <a:r>
              <a:rPr lang="en-GB" b="1" dirty="0" err="1"/>
              <a:t>boolean</a:t>
            </a:r>
            <a:r>
              <a:rPr lang="en-GB" dirty="0"/>
              <a:t> is for the two values true and false</a:t>
            </a:r>
          </a:p>
          <a:p>
            <a:r>
              <a:rPr lang="en-GB" dirty="0"/>
              <a:t>Syntax:</a:t>
            </a:r>
            <a:endParaRPr lang="en-IN" dirty="0"/>
          </a:p>
          <a:p>
            <a:pPr lvl="1"/>
            <a:r>
              <a:rPr lang="en-GB" dirty="0"/>
              <a:t>We can set the type we want a variable to be by adding </a:t>
            </a:r>
            <a:r>
              <a:rPr lang="en-GB" b="1" dirty="0">
                <a:solidFill>
                  <a:srgbClr val="FF0000"/>
                </a:solidFill>
              </a:rPr>
              <a:t>:type</a:t>
            </a:r>
            <a:r>
              <a:rPr lang="en-GB" dirty="0"/>
              <a:t> (called a "</a:t>
            </a:r>
            <a:r>
              <a:rPr lang="en-GB" b="1" dirty="0"/>
              <a:t>type annotation</a:t>
            </a:r>
            <a:r>
              <a:rPr lang="en-GB" dirty="0"/>
              <a:t>" or a "</a:t>
            </a:r>
            <a:r>
              <a:rPr lang="en-GB" b="1" dirty="0"/>
              <a:t>type signature</a:t>
            </a:r>
            <a:r>
              <a:rPr lang="en-GB" dirty="0"/>
              <a:t>") after declaring a variable.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5CBCD6-D0CB-8FC3-0505-821FC302C16D}"/>
              </a:ext>
            </a:extLst>
          </p:cNvPr>
          <p:cNvSpPr/>
          <p:nvPr/>
        </p:nvSpPr>
        <p:spPr>
          <a:xfrm>
            <a:off x="1524008" y="2627009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let </a:t>
            </a:r>
            <a:r>
              <a:rPr lang="en-GB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variableName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GB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typeName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877664-1545-5CBA-C522-C5907EB777F7}"/>
              </a:ext>
            </a:extLst>
          </p:cNvPr>
          <p:cNvSpPr/>
          <p:nvPr/>
        </p:nvSpPr>
        <p:spPr>
          <a:xfrm>
            <a:off x="8048547" y="3911217"/>
            <a:ext cx="4074059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GB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===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"number"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console.log(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"Its a number"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console.log(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"Its not a number"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3E57A5-1D05-BCAA-42FA-F8EF555BD417}"/>
              </a:ext>
            </a:extLst>
          </p:cNvPr>
          <p:cNvSpPr/>
          <p:nvPr/>
        </p:nvSpPr>
        <p:spPr>
          <a:xfrm>
            <a:off x="7544564" y="3911217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9CA1098-5057-94F5-9833-635B7AAC4F01}"/>
              </a:ext>
            </a:extLst>
          </p:cNvPr>
          <p:cNvSpPr/>
          <p:nvPr/>
        </p:nvSpPr>
        <p:spPr>
          <a:xfrm>
            <a:off x="7544566" y="3582033"/>
            <a:ext cx="13795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index.ts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1F7880-5830-6355-5270-7B91AE31904A}"/>
              </a:ext>
            </a:extLst>
          </p:cNvPr>
          <p:cNvSpPr txBox="1">
            <a:spLocks/>
          </p:cNvSpPr>
          <p:nvPr/>
        </p:nvSpPr>
        <p:spPr>
          <a:xfrm>
            <a:off x="131181" y="3711378"/>
            <a:ext cx="7319822" cy="28303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All primitive values (apart from null and undefined) have object equivalents that wrap around the primitive values. </a:t>
            </a:r>
          </a:p>
          <a:p>
            <a:r>
              <a:rPr lang="en-GB" dirty="0"/>
              <a:t>These wrapper objects are String, Number, </a:t>
            </a:r>
            <a:r>
              <a:rPr lang="en-GB" dirty="0" err="1"/>
              <a:t>BigInt</a:t>
            </a:r>
            <a:r>
              <a:rPr lang="en-GB" dirty="0"/>
              <a:t>, Boolean, and Symbol. These wrapper objects provide the methods that allow the primitive values to be manipulated.</a:t>
            </a:r>
          </a:p>
          <a:p>
            <a:r>
              <a:rPr lang="en-GB" dirty="0"/>
              <a:t>We can check the type of a variable with </a:t>
            </a:r>
            <a:r>
              <a:rPr lang="en-GB" b="1" dirty="0" err="1"/>
              <a:t>typeof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88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C49D-421F-F51B-7C5E-50F11A4C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CB4C-DE3D-DFE0-29B7-86F583106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declare a variable in multiple ways like below: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DD6748-EDC7-8843-8A54-4C82D4893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30365"/>
              </p:ext>
            </p:extLst>
          </p:nvPr>
        </p:nvGraphicFramePr>
        <p:xfrm>
          <a:off x="512023" y="1419807"/>
          <a:ext cx="11167954" cy="415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476">
                  <a:extLst>
                    <a:ext uri="{9D8B030D-6E8A-4147-A177-3AD203B41FA5}">
                      <a16:colId xmlns:a16="http://schemas.microsoft.com/office/drawing/2014/main" val="4206503947"/>
                    </a:ext>
                  </a:extLst>
                </a:gridCol>
                <a:gridCol w="8547478">
                  <a:extLst>
                    <a:ext uri="{9D8B030D-6E8A-4147-A177-3AD203B41FA5}">
                      <a16:colId xmlns:a16="http://schemas.microsoft.com/office/drawing/2014/main" val="1186258704"/>
                    </a:ext>
                  </a:extLst>
                </a:gridCol>
              </a:tblGrid>
              <a:tr h="612936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Variable declaration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519016470"/>
                  </a:ext>
                </a:extLst>
              </a:tr>
              <a:tr h="6129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 </a:t>
                      </a:r>
                      <a:r>
                        <a:rPr lang="en-IN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name:number</a:t>
                      </a:r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10;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Here name is a variable which can store only Integer type data.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179501583"/>
                  </a:ext>
                </a:extLst>
              </a:tr>
              <a:tr h="6129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 </a:t>
                      </a:r>
                      <a:r>
                        <a:rPr lang="en-IN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name:number</a:t>
                      </a:r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Here name is a variable which can store only Integer type data. But by default its value set to 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104332517"/>
                  </a:ext>
                </a:extLst>
              </a:tr>
              <a:tr h="6129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 name = 10;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Here while declaring variable we are not specifying data-type. Therefore compiler decide its data type by seeing its value i.e. 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</a:t>
                      </a:r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here.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033146357"/>
                  </a:ext>
                </a:extLst>
              </a:tr>
              <a:tr h="612936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 name;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Here while declaring variable we are not specifying data-type as well as we are not assigning any value also. Then compiler takes its data type as 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any</a:t>
                      </a:r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Its value is set to </a:t>
                      </a:r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by default.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21915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44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C782-1EDC-94C7-973F-95449446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5312-5E57-09F9-3DE5-BE0D9443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Array:</a:t>
            </a:r>
          </a:p>
          <a:p>
            <a:pPr lvl="1"/>
            <a:r>
              <a:rPr lang="en-GB" dirty="0"/>
              <a:t>To specify the type of an array like [1, 2, 3], you can use the syntax </a:t>
            </a:r>
            <a:r>
              <a:rPr lang="en-GB" b="1" dirty="0"/>
              <a:t>number[];</a:t>
            </a:r>
          </a:p>
          <a:p>
            <a:pPr lvl="2"/>
            <a:r>
              <a:rPr lang="en-IN" dirty="0"/>
              <a:t>let marks : number</a:t>
            </a:r>
            <a:r>
              <a:rPr lang="en-IN" b="1" dirty="0"/>
              <a:t>[]</a:t>
            </a:r>
            <a:r>
              <a:rPr lang="en-IN" dirty="0"/>
              <a:t> = [1, 2, 3, 4];</a:t>
            </a:r>
          </a:p>
          <a:p>
            <a:pPr lvl="1"/>
            <a:r>
              <a:rPr lang="en-IN" dirty="0"/>
              <a:t>Alternatively we can also specify array with generic Array class,</a:t>
            </a:r>
          </a:p>
          <a:p>
            <a:pPr lvl="2"/>
            <a:r>
              <a:rPr lang="en-IN" dirty="0"/>
              <a:t>let marks : Array&lt;number&gt; = [1, 2, 3, 4];</a:t>
            </a:r>
          </a:p>
          <a:p>
            <a:r>
              <a:rPr lang="en-IN" dirty="0"/>
              <a:t>Any: </a:t>
            </a:r>
          </a:p>
          <a:p>
            <a:pPr lvl="1"/>
            <a:r>
              <a:rPr lang="en-GB" dirty="0"/>
              <a:t>TypeScript also has a special type, any, that you can use whenever you don’t want a particular value to cause </a:t>
            </a:r>
            <a:r>
              <a:rPr lang="en-GB" dirty="0" err="1"/>
              <a:t>typechecking</a:t>
            </a:r>
            <a:r>
              <a:rPr lang="en-GB" dirty="0"/>
              <a:t> errors.</a:t>
            </a:r>
          </a:p>
          <a:p>
            <a:pPr lvl="1"/>
            <a:r>
              <a:rPr lang="en-GB" dirty="0"/>
              <a:t>When a value is of type any, you can access any properties of it (which will in turn be of type any), call it like a function, assign it to (or from) a value of any type, or pretty much anything else that’s syntactically legal.</a:t>
            </a:r>
          </a:p>
          <a:p>
            <a:pPr lvl="1"/>
            <a:r>
              <a:rPr lang="en-GB" dirty="0"/>
              <a:t>Using `any` disables all further type checking, and it is assumed you know the environment better than TypeScript.</a:t>
            </a:r>
          </a:p>
          <a:p>
            <a:pPr lvl="1"/>
            <a:r>
              <a:rPr lang="en-GB" dirty="0"/>
              <a:t>Example: let </a:t>
            </a:r>
            <a:r>
              <a:rPr lang="en-GB" dirty="0" err="1"/>
              <a:t>obj</a:t>
            </a:r>
            <a:r>
              <a:rPr lang="en-GB" dirty="0"/>
              <a:t>: </a:t>
            </a:r>
            <a:r>
              <a:rPr lang="en-GB" b="1" dirty="0"/>
              <a:t>any</a:t>
            </a:r>
            <a:r>
              <a:rPr lang="en-GB" dirty="0"/>
              <a:t> = { x: 0 };</a:t>
            </a:r>
          </a:p>
          <a:p>
            <a:pPr lvl="1"/>
            <a:r>
              <a:rPr lang="en-GB" dirty="0"/>
              <a:t>When you don’t specify a type, and TypeScript can’t infer it from context, the compiler will typically default to any.</a:t>
            </a:r>
          </a:p>
          <a:p>
            <a:pPr lvl="1"/>
            <a:r>
              <a:rPr lang="en-GB" dirty="0"/>
              <a:t>We can specify </a:t>
            </a:r>
            <a:r>
              <a:rPr lang="en-GB" b="1" i="1" dirty="0" err="1"/>
              <a:t>noImplicitAny</a:t>
            </a:r>
            <a:r>
              <a:rPr lang="en-GB" b="1" i="1" dirty="0"/>
              <a:t> </a:t>
            </a:r>
            <a:r>
              <a:rPr lang="en-GB" dirty="0"/>
              <a:t>to flag any implicit </a:t>
            </a:r>
            <a:r>
              <a:rPr lang="en-GB" b="1" dirty="0"/>
              <a:t>any </a:t>
            </a:r>
            <a:r>
              <a:rPr lang="en-GB" dirty="0"/>
              <a:t>as an error.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46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Angular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Typescript Fundamentals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Angular CLI</a:t>
            </a:r>
          </a:p>
        </p:txBody>
      </p:sp>
    </p:spTree>
    <p:extLst>
      <p:ext uri="{BB962C8B-B14F-4D97-AF65-F5344CB8AC3E}">
        <p14:creationId xmlns:p14="http://schemas.microsoft.com/office/powerpoint/2010/main" val="182151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7697-1B73-5DC9-8545-9A191757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7068-D27F-9C71-7A1B-484F7C98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been using object types and union types by writing them directly in type annotations. </a:t>
            </a:r>
          </a:p>
          <a:p>
            <a:r>
              <a:rPr lang="en-GB" dirty="0"/>
              <a:t>This is convenient, but it’s common to want to use the same type more than once and refer to it by a single name.</a:t>
            </a:r>
          </a:p>
          <a:p>
            <a:r>
              <a:rPr lang="en-GB" dirty="0"/>
              <a:t>Example: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41FBA-64E3-1B92-D837-B67E4878980E}"/>
              </a:ext>
            </a:extLst>
          </p:cNvPr>
          <p:cNvSpPr/>
          <p:nvPr/>
        </p:nvSpPr>
        <p:spPr>
          <a:xfrm>
            <a:off x="991902" y="2860413"/>
            <a:ext cx="7889547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Point =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x: number,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y: number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a: Point;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b: Point;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{x: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y: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{x: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y: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BEA64-A769-A346-BBAB-19037AD1448C}"/>
              </a:ext>
            </a:extLst>
          </p:cNvPr>
          <p:cNvSpPr/>
          <p:nvPr/>
        </p:nvSpPr>
        <p:spPr>
          <a:xfrm>
            <a:off x="491909" y="2860413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5B2A61B6-FEAA-0F59-05FA-6C2439607CFA}"/>
              </a:ext>
            </a:extLst>
          </p:cNvPr>
          <p:cNvSpPr/>
          <p:nvPr/>
        </p:nvSpPr>
        <p:spPr>
          <a:xfrm>
            <a:off x="491908" y="2531229"/>
            <a:ext cx="13795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index.ts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6630-7805-F797-8667-E8045B7B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F302D-91B6-DDB8-7149-90847A13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define what the types the function arguments should be, as well as the return type of the function: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Here,</a:t>
            </a:r>
          </a:p>
          <a:p>
            <a:pPr lvl="1"/>
            <a:r>
              <a:rPr lang="en-GB" dirty="0" err="1"/>
              <a:t>diam</a:t>
            </a:r>
            <a:r>
              <a:rPr lang="en-GB" dirty="0"/>
              <a:t> is an argument to a function with number data type</a:t>
            </a:r>
          </a:p>
          <a:p>
            <a:pPr lvl="1"/>
            <a:r>
              <a:rPr lang="en-GB" dirty="0"/>
              <a:t>circle function will return string type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9045D-1ED4-C29D-5867-14B18365F70B}"/>
              </a:ext>
            </a:extLst>
          </p:cNvPr>
          <p:cNvSpPr/>
          <p:nvPr/>
        </p:nvSpPr>
        <p:spPr>
          <a:xfrm>
            <a:off x="1019063" y="2018440"/>
            <a:ext cx="7889547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diam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: number): string {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'The circumference is '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diam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console.log(circle(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// The circumference is 31.41592653589793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A50CC-DA1D-4122-9BC8-4D3F9C0FFDFA}"/>
              </a:ext>
            </a:extLst>
          </p:cNvPr>
          <p:cNvSpPr/>
          <p:nvPr/>
        </p:nvSpPr>
        <p:spPr>
          <a:xfrm>
            <a:off x="519070" y="2018440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D8C8B43F-B193-356D-BED5-637A12DCB2C8}"/>
              </a:ext>
            </a:extLst>
          </p:cNvPr>
          <p:cNvSpPr/>
          <p:nvPr/>
        </p:nvSpPr>
        <p:spPr>
          <a:xfrm>
            <a:off x="519069" y="1689256"/>
            <a:ext cx="13795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index.ts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22AC-FE7C-2140-71D9-79A6195A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Types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BAFC-9F28-5CE9-AC93-4C2581C7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Apart from primitives, the most common sort of type you’ll encounter is an object type. </a:t>
            </a:r>
          </a:p>
          <a:p>
            <a:r>
              <a:rPr lang="en-GB" dirty="0"/>
              <a:t>This refers to any JavaScript value with properties, which is almost all of them! </a:t>
            </a:r>
          </a:p>
          <a:p>
            <a:r>
              <a:rPr lang="en-GB" dirty="0"/>
              <a:t>To define an object type, we simply list its properties and their types.</a:t>
            </a:r>
          </a:p>
          <a:p>
            <a:r>
              <a:rPr lang="en-GB" dirty="0"/>
              <a:t>For Example: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IN" dirty="0"/>
              <a:t>Optional Properties:</a:t>
            </a:r>
          </a:p>
          <a:p>
            <a:pPr lvl="1"/>
            <a:r>
              <a:rPr lang="en-GB" dirty="0"/>
              <a:t>Object types can also specify that some or all of their properties are optional. To do this, add a </a:t>
            </a:r>
            <a:r>
              <a:rPr lang="en-GB" b="1" dirty="0">
                <a:solidFill>
                  <a:srgbClr val="FF0000"/>
                </a:solidFill>
              </a:rPr>
              <a:t>?</a:t>
            </a:r>
            <a:r>
              <a:rPr lang="en-GB" dirty="0"/>
              <a:t> after the property name.</a:t>
            </a:r>
          </a:p>
          <a:p>
            <a:pPr lvl="1"/>
            <a:r>
              <a:rPr lang="en-GB" dirty="0"/>
              <a:t>For 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467787-ABE3-D57D-BAF1-00DFBAA14B01}"/>
              </a:ext>
            </a:extLst>
          </p:cNvPr>
          <p:cNvSpPr/>
          <p:nvPr/>
        </p:nvSpPr>
        <p:spPr>
          <a:xfrm>
            <a:off x="2693954" y="2570703"/>
            <a:ext cx="788954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a : {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name:string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age:number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{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"arjun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age: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console.log(a);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6B29D-C765-A5A0-D703-9A38E7E1A681}"/>
              </a:ext>
            </a:extLst>
          </p:cNvPr>
          <p:cNvSpPr/>
          <p:nvPr/>
        </p:nvSpPr>
        <p:spPr>
          <a:xfrm>
            <a:off x="2193961" y="257070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B734DCF3-6260-A565-68B1-C140A7591885}"/>
              </a:ext>
            </a:extLst>
          </p:cNvPr>
          <p:cNvSpPr/>
          <p:nvPr/>
        </p:nvSpPr>
        <p:spPr>
          <a:xfrm>
            <a:off x="2193960" y="2241519"/>
            <a:ext cx="13795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index.ts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42978-FC37-25FC-19C1-F22F2CC42F0E}"/>
              </a:ext>
            </a:extLst>
          </p:cNvPr>
          <p:cNvSpPr/>
          <p:nvPr/>
        </p:nvSpPr>
        <p:spPr>
          <a:xfrm>
            <a:off x="3014804" y="4988584"/>
            <a:ext cx="756869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a : {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name:string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:number};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{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name:</a:t>
            </a:r>
            <a:r>
              <a:rPr lang="en-GB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"arjun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console.log(a);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84E66-93AA-997B-802A-B5D3DF9AAC4D}"/>
              </a:ext>
            </a:extLst>
          </p:cNvPr>
          <p:cNvSpPr/>
          <p:nvPr/>
        </p:nvSpPr>
        <p:spPr>
          <a:xfrm>
            <a:off x="2510821" y="498858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808701A3-8518-C75E-5879-8E2FEEA4F146}"/>
              </a:ext>
            </a:extLst>
          </p:cNvPr>
          <p:cNvSpPr/>
          <p:nvPr/>
        </p:nvSpPr>
        <p:spPr>
          <a:xfrm>
            <a:off x="2510823" y="4659400"/>
            <a:ext cx="13795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index.ts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8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659A-4790-DCAA-0F70-1D205CA8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4CE2-D800-8088-8C31-EBD0E0D7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TypeScript’s type system allows you to build new types out of existing ones using a large variety of operators. </a:t>
            </a:r>
          </a:p>
          <a:p>
            <a:r>
              <a:rPr lang="en-GB" dirty="0"/>
              <a:t>Now that we know how to write a few types, it’s time to start combining them in interesting ways.</a:t>
            </a:r>
          </a:p>
          <a:p>
            <a:r>
              <a:rPr lang="en-IN" dirty="0"/>
              <a:t>Union Type:</a:t>
            </a:r>
          </a:p>
          <a:p>
            <a:pPr lvl="1"/>
            <a:r>
              <a:rPr lang="en-GB" dirty="0"/>
              <a:t>The first way to combine types you might see is a union type. </a:t>
            </a:r>
          </a:p>
          <a:p>
            <a:pPr lvl="1"/>
            <a:r>
              <a:rPr lang="en-GB" dirty="0"/>
              <a:t>A union type is a type formed from two or more other types, representing values that may be any one of those types. </a:t>
            </a:r>
          </a:p>
          <a:p>
            <a:pPr lvl="1"/>
            <a:r>
              <a:rPr lang="en-GB" dirty="0"/>
              <a:t>We refer to each of these types as the union’s members.</a:t>
            </a:r>
          </a:p>
          <a:p>
            <a:r>
              <a:rPr lang="en-GB" dirty="0"/>
              <a:t>Example: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78960-9295-7049-44F4-A34AF4797572}"/>
              </a:ext>
            </a:extLst>
          </p:cNvPr>
          <p:cNvSpPr/>
          <p:nvPr/>
        </p:nvSpPr>
        <p:spPr>
          <a:xfrm>
            <a:off x="2227153" y="4554018"/>
            <a:ext cx="7568697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a :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number|string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GB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GB" sz="1600" dirty="0">
                <a:solidFill>
                  <a:srgbClr val="A31515"/>
                </a:solidFill>
                <a:latin typeface="Consolas" panose="020B0609020204030204" pitchFamily="49" charset="0"/>
              </a:rPr>
              <a:t>"arjun"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console.log(a);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4AC5A-3BEE-8668-714F-32E9A9E5E650}"/>
              </a:ext>
            </a:extLst>
          </p:cNvPr>
          <p:cNvSpPr/>
          <p:nvPr/>
        </p:nvSpPr>
        <p:spPr>
          <a:xfrm>
            <a:off x="1723170" y="455401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583D210-7792-30C3-F5C7-34B460439567}"/>
              </a:ext>
            </a:extLst>
          </p:cNvPr>
          <p:cNvSpPr/>
          <p:nvPr/>
        </p:nvSpPr>
        <p:spPr>
          <a:xfrm>
            <a:off x="1723172" y="4224834"/>
            <a:ext cx="13795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index.ts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BEBB-0194-19B3-1F0A-A584E0D1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0286-BACD-B481-3FF4-E0B5C8CC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Developer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DF09F-1384-4CD1-FBC4-FEA56AE34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Section - 03</a:t>
            </a:r>
          </a:p>
        </p:txBody>
      </p:sp>
    </p:spTree>
    <p:extLst>
      <p:ext uri="{BB962C8B-B14F-4D97-AF65-F5344CB8AC3E}">
        <p14:creationId xmlns:p14="http://schemas.microsoft.com/office/powerpoint/2010/main" val="3006938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E5E58-C479-C25B-4D74-93483AD55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B79A-6EB6-A13C-F3B2-75B7913A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AngularCLI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78DE-F28E-8505-9070-1BD0B4609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Angular CLI is a command-line interface tool which allows you to scaffold, develop, test, deploy, and maintain Angular applications directly from a command shell.</a:t>
            </a:r>
            <a:endParaRPr lang="en-IN" dirty="0"/>
          </a:p>
          <a:p>
            <a:r>
              <a:rPr lang="en-IN" dirty="0"/>
              <a:t>Some of important commands, (for complete details visit </a:t>
            </a:r>
            <a:r>
              <a:rPr lang="en-IN" dirty="0">
                <a:hlinkClick r:id="rId2"/>
              </a:rPr>
              <a:t>https://angular.dev/cli</a:t>
            </a:r>
            <a:r>
              <a:rPr lang="en-IN" dirty="0"/>
              <a:t>)</a:t>
            </a:r>
          </a:p>
          <a:p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A4A130-D95A-E0CF-5960-A691937B0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12678"/>
              </p:ext>
            </p:extLst>
          </p:nvPr>
        </p:nvGraphicFramePr>
        <p:xfrm>
          <a:off x="516048" y="2023365"/>
          <a:ext cx="9716379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446">
                  <a:extLst>
                    <a:ext uri="{9D8B030D-6E8A-4147-A177-3AD203B41FA5}">
                      <a16:colId xmlns:a16="http://schemas.microsoft.com/office/drawing/2014/main" val="1160902035"/>
                    </a:ext>
                  </a:extLst>
                </a:gridCol>
                <a:gridCol w="919929">
                  <a:extLst>
                    <a:ext uri="{9D8B030D-6E8A-4147-A177-3AD203B41FA5}">
                      <a16:colId xmlns:a16="http://schemas.microsoft.com/office/drawing/2014/main" val="1097898491"/>
                    </a:ext>
                  </a:extLst>
                </a:gridCol>
                <a:gridCol w="7535004">
                  <a:extLst>
                    <a:ext uri="{9D8B030D-6E8A-4147-A177-3AD203B41FA5}">
                      <a16:colId xmlns:a16="http://schemas.microsoft.com/office/drawing/2014/main" val="3199819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command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alias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3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Adds support for an external library to your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1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analytics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Configures the gathering of Angular CLI usage metrics.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3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build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Compiles an Angular application or library into an output directory named </a:t>
                      </a:r>
                      <a:r>
                        <a:rPr lang="en-GB" dirty="0" err="1"/>
                        <a:t>dist</a:t>
                      </a:r>
                      <a:r>
                        <a:rPr lang="en-GB" dirty="0"/>
                        <a:t>/ at the given output path.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4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cache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Configure persistent disk cache and retrieve cache statistics.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72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generate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Generates and/or modifies files based on a schematic.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9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Creates a new Angular workspace.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7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serve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s, dev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Builds and serves your application, rebuilding on file changes.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1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unit tests in a project.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9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update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Updates your workspace and its dependencies. See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448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utputs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Angular CLI version.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52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1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D0D3-A8DA-A49D-E4B9-69D017A5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AngularCLI</a:t>
            </a:r>
            <a:r>
              <a:rPr lang="en-IN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B30F-F726-D397-4614-EA562EC7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use generate command to generate multiple things like module, component, service etc..</a:t>
            </a:r>
            <a:endParaRPr lang="en-IN" dirty="0"/>
          </a:p>
          <a:p>
            <a:r>
              <a:rPr lang="en-IN" dirty="0"/>
              <a:t>Some of important sub-commands like,</a:t>
            </a:r>
          </a:p>
          <a:p>
            <a:pPr lvl="1"/>
            <a:r>
              <a:rPr lang="en-IN" dirty="0"/>
              <a:t>ng generate </a:t>
            </a:r>
            <a:r>
              <a:rPr lang="en-IN" b="1" dirty="0">
                <a:solidFill>
                  <a:srgbClr val="FF0000"/>
                </a:solidFill>
              </a:rPr>
              <a:t>c</a:t>
            </a:r>
            <a:r>
              <a:rPr lang="en-IN" b="1" dirty="0"/>
              <a:t>omponent</a:t>
            </a:r>
            <a:r>
              <a:rPr lang="en-IN" dirty="0"/>
              <a:t> component-name to generate new component folder having four files (.html, .</a:t>
            </a:r>
            <a:r>
              <a:rPr lang="en-IN" dirty="0" err="1"/>
              <a:t>css</a:t>
            </a:r>
            <a:r>
              <a:rPr lang="en-IN" dirty="0"/>
              <a:t>, .</a:t>
            </a:r>
            <a:r>
              <a:rPr lang="en-IN" dirty="0" err="1"/>
              <a:t>ts</a:t>
            </a:r>
            <a:r>
              <a:rPr lang="en-IN" dirty="0"/>
              <a:t>, .</a:t>
            </a:r>
            <a:r>
              <a:rPr lang="en-IN" dirty="0" err="1"/>
              <a:t>spec.ts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ng generate </a:t>
            </a:r>
            <a:r>
              <a:rPr lang="en-IN" b="1" dirty="0">
                <a:solidFill>
                  <a:srgbClr val="FF0000"/>
                </a:solidFill>
              </a:rPr>
              <a:t>cl</a:t>
            </a:r>
            <a:r>
              <a:rPr lang="en-IN" b="1" dirty="0"/>
              <a:t>ass</a:t>
            </a:r>
            <a:r>
              <a:rPr lang="en-IN" dirty="0"/>
              <a:t> class-name to generate a new TypeScript class file.</a:t>
            </a:r>
          </a:p>
          <a:p>
            <a:pPr lvl="1"/>
            <a:r>
              <a:rPr lang="en-IN" dirty="0"/>
              <a:t>ng generate </a:t>
            </a:r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dirty="0"/>
              <a:t>nterface</a:t>
            </a:r>
            <a:r>
              <a:rPr lang="en-IN" dirty="0"/>
              <a:t> interface-name to generate a new TypeScript interface file.</a:t>
            </a:r>
          </a:p>
          <a:p>
            <a:pPr lvl="1"/>
            <a:r>
              <a:rPr lang="en-IN" dirty="0"/>
              <a:t>ng generate </a:t>
            </a:r>
            <a:r>
              <a:rPr lang="en-IN" b="1" dirty="0">
                <a:solidFill>
                  <a:srgbClr val="FF0000"/>
                </a:solidFill>
              </a:rPr>
              <a:t>s</a:t>
            </a:r>
            <a:r>
              <a:rPr lang="en-IN" b="1" dirty="0"/>
              <a:t>ervice</a:t>
            </a:r>
            <a:r>
              <a:rPr lang="en-IN" dirty="0"/>
              <a:t> service-name to generate a new TypeScript service file.</a:t>
            </a:r>
          </a:p>
          <a:p>
            <a:pPr lvl="1"/>
            <a:r>
              <a:rPr lang="en-GB" dirty="0"/>
              <a:t>ng generate </a:t>
            </a:r>
            <a:r>
              <a:rPr lang="en-GB" b="1" dirty="0">
                <a:solidFill>
                  <a:srgbClr val="FF0000"/>
                </a:solidFill>
              </a:rPr>
              <a:t>m</a:t>
            </a:r>
            <a:r>
              <a:rPr lang="en-GB" b="1" dirty="0"/>
              <a:t>odule</a:t>
            </a:r>
            <a:r>
              <a:rPr lang="en-GB" dirty="0"/>
              <a:t> module-name to generate a new module</a:t>
            </a:r>
          </a:p>
          <a:p>
            <a:pPr lvl="1"/>
            <a:r>
              <a:rPr lang="en-GB" dirty="0"/>
              <a:t>ng generate </a:t>
            </a:r>
            <a:r>
              <a:rPr lang="en-GB" b="1" dirty="0">
                <a:solidFill>
                  <a:srgbClr val="FF0000"/>
                </a:solidFill>
              </a:rPr>
              <a:t>g</a:t>
            </a:r>
            <a:r>
              <a:rPr lang="en-GB" b="1" dirty="0"/>
              <a:t>uard</a:t>
            </a:r>
            <a:r>
              <a:rPr lang="en-GB" dirty="0"/>
              <a:t> route-guard-name to generate a new Route guard file.</a:t>
            </a:r>
          </a:p>
          <a:p>
            <a:pPr lvl="1"/>
            <a:r>
              <a:rPr lang="en-GB" dirty="0"/>
              <a:t>Etc….</a:t>
            </a:r>
          </a:p>
        </p:txBody>
      </p:sp>
    </p:spTree>
    <p:extLst>
      <p:ext uri="{BB962C8B-B14F-4D97-AF65-F5344CB8AC3E}">
        <p14:creationId xmlns:p14="http://schemas.microsoft.com/office/powerpoint/2010/main" val="12760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B017-6A92-77E3-C00A-11984D2D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</a:t>
            </a:r>
            <a:r>
              <a:rPr lang="en-GB" dirty="0" err="1"/>
              <a:t>DevTools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48F3-BCBF-E80D-9417-C789A1060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 </a:t>
            </a:r>
            <a:r>
              <a:rPr lang="en-GB" dirty="0" err="1"/>
              <a:t>DevTools</a:t>
            </a:r>
            <a:r>
              <a:rPr lang="en-GB" dirty="0"/>
              <a:t> is a browser extension that provides debugging and profiling capabilities for Angular applications.</a:t>
            </a:r>
          </a:p>
          <a:p>
            <a:r>
              <a:rPr lang="en-GB" dirty="0"/>
              <a:t>We can install Angular </a:t>
            </a:r>
            <a:r>
              <a:rPr lang="en-GB" dirty="0" err="1"/>
              <a:t>DevTools</a:t>
            </a:r>
            <a:r>
              <a:rPr lang="en-GB" dirty="0"/>
              <a:t> from the Chrome Web Store or from Firefox Addons.</a:t>
            </a:r>
          </a:p>
          <a:p>
            <a:r>
              <a:rPr lang="en-GB" dirty="0"/>
              <a:t>You can open Chrome or Firefox </a:t>
            </a:r>
            <a:r>
              <a:rPr lang="en-GB" dirty="0" err="1"/>
              <a:t>DevTools</a:t>
            </a:r>
            <a:r>
              <a:rPr lang="en-GB" dirty="0"/>
              <a:t> on any web page by pressing F12 or </a:t>
            </a:r>
            <a:r>
              <a:rPr lang="en-GB" dirty="0" err="1"/>
              <a:t>Ctrl+Shift+I</a:t>
            </a:r>
            <a:r>
              <a:rPr lang="en-GB" dirty="0"/>
              <a:t> (Windows or Linux) and Fn+F12 or </a:t>
            </a:r>
            <a:r>
              <a:rPr lang="en-GB" dirty="0" err="1"/>
              <a:t>Cmd+Option+I</a:t>
            </a:r>
            <a:r>
              <a:rPr lang="en-GB" dirty="0"/>
              <a:t> (Mac). </a:t>
            </a:r>
          </a:p>
          <a:p>
            <a:r>
              <a:rPr lang="en-GB" dirty="0"/>
              <a:t>When you open the extension, you'll see two additional tabs:</a:t>
            </a:r>
          </a:p>
          <a:p>
            <a:pPr lvl="1"/>
            <a:r>
              <a:rPr lang="en-IN" dirty="0"/>
              <a:t>Components : </a:t>
            </a:r>
            <a:r>
              <a:rPr lang="en-GB" dirty="0"/>
              <a:t>Lets you explore the components and directives in your application and preview or edit their state.</a:t>
            </a:r>
            <a:endParaRPr lang="en-IN" dirty="0"/>
          </a:p>
          <a:p>
            <a:pPr lvl="1"/>
            <a:r>
              <a:rPr lang="en-IN" dirty="0"/>
              <a:t>Profiler : </a:t>
            </a:r>
            <a:r>
              <a:rPr lang="en-GB" dirty="0"/>
              <a:t>Lets you profile your application and understand what the performance bottleneck is during change detection execution.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GB" dirty="0"/>
          </a:p>
        </p:txBody>
      </p:sp>
      <p:pic>
        <p:nvPicPr>
          <p:cNvPr id="1030" name="Picture 6" descr="A screenshot of the top of Angular DevTools illustrating two tabs in the upper-left corner, one labeled 'Components' and another labeled 'Profiler'.">
            <a:extLst>
              <a:ext uri="{FF2B5EF4-FFF2-40B4-BE49-F238E27FC236}">
                <a16:creationId xmlns:a16="http://schemas.microsoft.com/office/drawing/2014/main" id="{A37E44DC-3976-5414-4D1B-F4E737DB2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096" y="4574610"/>
            <a:ext cx="9508578" cy="168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5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51AA-494E-D4F9-4E68-D12B52B9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Language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0201-6AFF-4EC6-38B5-B3926D61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Angular Language Service provides code editors with a way to get completions, errors, hints, and navigation inside Angular templates</a:t>
            </a:r>
          </a:p>
          <a:p>
            <a:r>
              <a:rPr lang="en-GB" dirty="0"/>
              <a:t>Configuring compiler options for the Angular Language Service:</a:t>
            </a:r>
          </a:p>
          <a:p>
            <a:pPr lvl="1"/>
            <a:r>
              <a:rPr lang="en-GB" dirty="0"/>
              <a:t>To enable the latest Language Service features, set the </a:t>
            </a:r>
            <a:r>
              <a:rPr lang="en-GB" dirty="0" err="1"/>
              <a:t>strictTemplates</a:t>
            </a:r>
            <a:r>
              <a:rPr lang="en-GB" dirty="0"/>
              <a:t> option in </a:t>
            </a:r>
            <a:r>
              <a:rPr lang="en-GB" dirty="0" err="1"/>
              <a:t>tsconfig.json</a:t>
            </a:r>
            <a:r>
              <a:rPr lang="en-GB" dirty="0"/>
              <a:t> by setting </a:t>
            </a:r>
            <a:r>
              <a:rPr lang="en-GB" dirty="0" err="1"/>
              <a:t>strictTemplates</a:t>
            </a:r>
            <a:r>
              <a:rPr lang="en-GB" dirty="0"/>
              <a:t> to true, as shown in the following example: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Features:</a:t>
            </a:r>
          </a:p>
          <a:p>
            <a:pPr lvl="1"/>
            <a:r>
              <a:rPr lang="en-IN" dirty="0"/>
              <a:t>Autocompletion</a:t>
            </a:r>
          </a:p>
          <a:p>
            <a:pPr lvl="1"/>
            <a:r>
              <a:rPr lang="en-GB" dirty="0"/>
              <a:t>Error checking</a:t>
            </a:r>
          </a:p>
          <a:p>
            <a:pPr lvl="1"/>
            <a:r>
              <a:rPr lang="en-GB" dirty="0"/>
              <a:t>Quick info and navigation	</a:t>
            </a:r>
            <a:endParaRPr lang="en-IN" dirty="0"/>
          </a:p>
          <a:p>
            <a:r>
              <a:rPr lang="en-IN" dirty="0"/>
              <a:t>You may need to install angular language services in your editor, you can visit marketplace of your respective editor to download language services.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DF0B6-62C2-8D36-A60E-961022457979}"/>
              </a:ext>
            </a:extLst>
          </p:cNvPr>
          <p:cNvSpPr/>
          <p:nvPr/>
        </p:nvSpPr>
        <p:spPr>
          <a:xfrm>
            <a:off x="1535111" y="3059592"/>
            <a:ext cx="788954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"</a:t>
            </a:r>
            <a:r>
              <a:rPr lang="en-GB" sz="1600" dirty="0" err="1">
                <a:latin typeface="Consolas" panose="020B0609020204030204" pitchFamily="49" charset="0"/>
              </a:rPr>
              <a:t>angularCompilerOptions</a:t>
            </a:r>
            <a:r>
              <a:rPr lang="en-GB" sz="1600" dirty="0">
                <a:latin typeface="Consolas" panose="020B0609020204030204" pitchFamily="49" charset="0"/>
              </a:rPr>
              <a:t>": {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"</a:t>
            </a:r>
            <a:r>
              <a:rPr lang="en-GB" sz="1600" dirty="0" err="1">
                <a:latin typeface="Consolas" panose="020B0609020204030204" pitchFamily="49" charset="0"/>
              </a:rPr>
              <a:t>strictTemplates</a:t>
            </a:r>
            <a:r>
              <a:rPr lang="en-GB" sz="1600" dirty="0">
                <a:latin typeface="Consolas" panose="020B0609020204030204" pitchFamily="49" charset="0"/>
              </a:rPr>
              <a:t>": true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68BED-B3EA-6198-B56A-3317A8B3306F}"/>
              </a:ext>
            </a:extLst>
          </p:cNvPr>
          <p:cNvSpPr/>
          <p:nvPr/>
        </p:nvSpPr>
        <p:spPr>
          <a:xfrm>
            <a:off x="1035118" y="3059592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9D6E697C-E9EF-CF63-AFD1-4683C33139B9}"/>
              </a:ext>
            </a:extLst>
          </p:cNvPr>
          <p:cNvSpPr/>
          <p:nvPr/>
        </p:nvSpPr>
        <p:spPr>
          <a:xfrm>
            <a:off x="1035117" y="2730408"/>
            <a:ext cx="13795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tsconfig.json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1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2CDD-4776-6482-B3FD-3746038E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2D88-1B44-398D-962D-3BBE769B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https://angular.dev/overview/</a:t>
            </a:r>
            <a:endParaRPr lang="en-IN" dirty="0"/>
          </a:p>
          <a:p>
            <a:r>
              <a:rPr lang="en-IN" dirty="0">
                <a:hlinkClick r:id="rId3"/>
              </a:rPr>
              <a:t>https://www.typescriptlang.org/docs/</a:t>
            </a:r>
            <a:endParaRPr lang="en-IN" dirty="0"/>
          </a:p>
          <a:p>
            <a:r>
              <a:rPr lang="en-IN" dirty="0">
                <a:hlinkClick r:id="rId4"/>
              </a:rPr>
              <a:t>https://www.w3schools.com/typescript/typescript_intro.php</a:t>
            </a:r>
            <a:endParaRPr lang="en-IN" dirty="0"/>
          </a:p>
          <a:p>
            <a:r>
              <a:rPr lang="en-IN" dirty="0">
                <a:hlinkClick r:id="rId5"/>
              </a:rPr>
              <a:t>https://www.freecodecamp.org/news/learn-typescript-beginners-guide/</a:t>
            </a:r>
            <a:endParaRPr lang="en-IN" dirty="0"/>
          </a:p>
          <a:p>
            <a:r>
              <a:rPr lang="en-IN" dirty="0">
                <a:hlinkClick r:id="rId6"/>
              </a:rPr>
              <a:t>https://www.geeksforgeeks.org/introduction-to-typescript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08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C219-CD48-DDDE-56E7-5583DE7B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Angular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E0302-43CE-C8D1-A18D-525E2A1BF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Section - 01</a:t>
            </a:r>
          </a:p>
        </p:txBody>
      </p:sp>
    </p:spTree>
    <p:extLst>
      <p:ext uri="{BB962C8B-B14F-4D97-AF65-F5344CB8AC3E}">
        <p14:creationId xmlns:p14="http://schemas.microsoft.com/office/powerpoint/2010/main" val="728528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9EA252-4498-5320-0ECA-849A4623AF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Angular (Ng)</a:t>
            </a:r>
          </a:p>
          <a:p>
            <a:r>
              <a:rPr lang="en-IN" dirty="0"/>
              <a:t>2301CS411</a:t>
            </a:r>
          </a:p>
        </p:txBody>
      </p:sp>
      <p:pic>
        <p:nvPicPr>
          <p:cNvPr id="8" name="Picture Placeholder 15" descr="09CEAVB_19042019_063947AM.jpg">
            <a:extLst>
              <a:ext uri="{FF2B5EF4-FFF2-40B4-BE49-F238E27FC236}">
                <a16:creationId xmlns:a16="http://schemas.microsoft.com/office/drawing/2014/main" id="{845638CB-0994-0526-3410-549E513BA5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3569" y="5211251"/>
            <a:ext cx="1353599" cy="1353599"/>
          </a:xfr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E483B7-D394-7455-B7D1-9F82662781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IN" dirty="0"/>
              <a:t>arjun.bala@darshan.ac.in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7202C09-4A85-C4E7-2D29-F110B89C33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IN" dirty="0"/>
              <a:t>9624822202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0FA1C3F-CBCC-A375-85F0-74B024A4B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35998" cy="290081"/>
          </a:xfrm>
        </p:spPr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B9FF6827-0805-575E-71E8-A64923FC6D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Arjun</a:t>
            </a:r>
            <a:r>
              <a:rPr lang="en-IN" dirty="0"/>
              <a:t> V. </a:t>
            </a:r>
            <a:r>
              <a:rPr lang="en-IN" dirty="0" err="1"/>
              <a:t>Bala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9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Angular is </a:t>
            </a:r>
            <a:r>
              <a:rPr lang="en-IN" b="1" dirty="0"/>
              <a:t>TypeScript</a:t>
            </a:r>
            <a:r>
              <a:rPr lang="en-IN" dirty="0"/>
              <a:t> based </a:t>
            </a:r>
            <a:r>
              <a:rPr lang="en-IN" b="1" dirty="0"/>
              <a:t>framework</a:t>
            </a:r>
            <a:r>
              <a:rPr lang="en-IN" dirty="0"/>
              <a:t> used to develop </a:t>
            </a:r>
            <a:r>
              <a:rPr lang="en-IN" b="1" dirty="0"/>
              <a:t>front-end</a:t>
            </a:r>
            <a:r>
              <a:rPr lang="en-IN" dirty="0"/>
              <a:t>.</a:t>
            </a:r>
          </a:p>
          <a:p>
            <a:r>
              <a:rPr lang="en-IN" dirty="0"/>
              <a:t>Angular helps you build </a:t>
            </a:r>
            <a:r>
              <a:rPr lang="en-IN" b="1" dirty="0"/>
              <a:t>modern applications</a:t>
            </a:r>
            <a:r>
              <a:rPr lang="en-IN" dirty="0"/>
              <a:t> for the </a:t>
            </a:r>
            <a:r>
              <a:rPr lang="en-IN" b="1" dirty="0"/>
              <a:t>web, mobile, </a:t>
            </a:r>
            <a:r>
              <a:rPr lang="en-IN" dirty="0"/>
              <a:t>or</a:t>
            </a:r>
            <a:r>
              <a:rPr lang="en-IN" b="1" dirty="0"/>
              <a:t> desktop</a:t>
            </a:r>
            <a:r>
              <a:rPr lang="en-IN" dirty="0"/>
              <a:t>.</a:t>
            </a:r>
          </a:p>
          <a:p>
            <a:r>
              <a:rPr lang="en-IN" dirty="0"/>
              <a:t>It supports </a:t>
            </a:r>
            <a:r>
              <a:rPr lang="en-IN" b="1" dirty="0"/>
              <a:t>MVC</a:t>
            </a:r>
            <a:r>
              <a:rPr lang="en-IN" dirty="0"/>
              <a:t> architecture.</a:t>
            </a:r>
          </a:p>
          <a:p>
            <a:r>
              <a:rPr lang="en-IN" dirty="0"/>
              <a:t>Angular combines </a:t>
            </a:r>
            <a:r>
              <a:rPr lang="en-IN" b="1" dirty="0"/>
              <a:t>declarative templates</a:t>
            </a:r>
            <a:r>
              <a:rPr lang="en-IN" dirty="0"/>
              <a:t>, </a:t>
            </a:r>
            <a:r>
              <a:rPr lang="en-IN" b="1" dirty="0"/>
              <a:t>dependency injection</a:t>
            </a:r>
            <a:r>
              <a:rPr lang="en-IN" dirty="0"/>
              <a:t>, </a:t>
            </a:r>
            <a:r>
              <a:rPr lang="en-IN" b="1" dirty="0"/>
              <a:t>end to end tooling</a:t>
            </a:r>
            <a:r>
              <a:rPr lang="en-IN" dirty="0"/>
              <a:t>, and </a:t>
            </a:r>
            <a:r>
              <a:rPr lang="en-IN" b="1" dirty="0"/>
              <a:t>integrated best practices</a:t>
            </a:r>
            <a:r>
              <a:rPr lang="en-IN" dirty="0"/>
              <a:t> to solve development challenges.</a:t>
            </a:r>
          </a:p>
          <a:p>
            <a:r>
              <a:rPr lang="en-IN" dirty="0"/>
              <a:t>As a platform, Angular includes:</a:t>
            </a:r>
          </a:p>
          <a:p>
            <a:pPr lvl="1"/>
            <a:r>
              <a:rPr lang="en-IN" dirty="0"/>
              <a:t>A </a:t>
            </a:r>
            <a:r>
              <a:rPr lang="en-IN" b="1" dirty="0"/>
              <a:t>component-based framework</a:t>
            </a:r>
            <a:r>
              <a:rPr lang="en-IN" dirty="0"/>
              <a:t> for building </a:t>
            </a:r>
            <a:r>
              <a:rPr lang="en-IN" b="1" dirty="0"/>
              <a:t>scalable </a:t>
            </a:r>
            <a:r>
              <a:rPr lang="en-IN" dirty="0"/>
              <a:t>web applications</a:t>
            </a:r>
          </a:p>
          <a:p>
            <a:pPr lvl="1"/>
            <a:r>
              <a:rPr lang="en-IN" dirty="0"/>
              <a:t>A collection of </a:t>
            </a:r>
            <a:r>
              <a:rPr lang="en-IN" b="1" dirty="0"/>
              <a:t>well-integrated libraries</a:t>
            </a:r>
            <a:r>
              <a:rPr lang="en-IN" dirty="0"/>
              <a:t> that cover a wide variety of features, including routing, forms management, client-server communication, and more</a:t>
            </a:r>
          </a:p>
          <a:p>
            <a:pPr lvl="1"/>
            <a:r>
              <a:rPr lang="en-IN" dirty="0"/>
              <a:t>A suite of developer tools to help you </a:t>
            </a:r>
            <a:r>
              <a:rPr lang="en-IN" b="1" dirty="0"/>
              <a:t>develop, build, test, and update</a:t>
            </a:r>
            <a:r>
              <a:rPr lang="en-IN" dirty="0"/>
              <a:t> your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7172-5EBC-84C7-896D-9698F3FC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59AC-AC54-089A-90A3-047A6E48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comparing Angular to other front-end solutions available on the market, its advantages can really set it apart. Some of them are:</a:t>
            </a:r>
          </a:p>
          <a:p>
            <a:pPr lvl="1"/>
            <a:r>
              <a:rPr lang="en-GB" b="1" dirty="0"/>
              <a:t>Organized front-end structure</a:t>
            </a:r>
            <a:r>
              <a:rPr lang="en-GB" dirty="0"/>
              <a:t>: each user interface element is a reusable component, working together with modules and services</a:t>
            </a:r>
          </a:p>
          <a:p>
            <a:pPr lvl="1"/>
            <a:r>
              <a:rPr lang="en-GB" b="1" dirty="0"/>
              <a:t>Powerful and full-featured</a:t>
            </a:r>
            <a:r>
              <a:rPr lang="en-GB" dirty="0"/>
              <a:t>: ideal choice for creating a large web app.</a:t>
            </a:r>
          </a:p>
          <a:p>
            <a:pPr lvl="1"/>
            <a:r>
              <a:rPr lang="en-GB" b="1" dirty="0"/>
              <a:t>All-in-one solution</a:t>
            </a:r>
            <a:r>
              <a:rPr lang="en-GB" dirty="0"/>
              <a:t>: includes its own router, HTTP, </a:t>
            </a:r>
            <a:r>
              <a:rPr lang="en-GB" dirty="0" err="1"/>
              <a:t>RxJS</a:t>
            </a:r>
            <a:r>
              <a:rPr lang="en-GB" dirty="0"/>
              <a:t>, observables, and more.</a:t>
            </a:r>
          </a:p>
          <a:p>
            <a:pPr lvl="1"/>
            <a:r>
              <a:rPr lang="en-GB" dirty="0"/>
              <a:t>Optimal for </a:t>
            </a:r>
            <a:r>
              <a:rPr lang="en-GB" b="1" dirty="0"/>
              <a:t>Single Page Applications.</a:t>
            </a:r>
          </a:p>
          <a:p>
            <a:pPr lvl="1"/>
            <a:r>
              <a:rPr lang="en-GB" dirty="0"/>
              <a:t>Utilizes the </a:t>
            </a:r>
            <a:r>
              <a:rPr lang="en-GB" b="1" dirty="0"/>
              <a:t>MVC </a:t>
            </a:r>
            <a:r>
              <a:rPr lang="en-GB" dirty="0"/>
              <a:t>(Module, View, Controller) design pattern.</a:t>
            </a:r>
          </a:p>
          <a:p>
            <a:pPr lvl="1"/>
            <a:r>
              <a:rPr lang="en-GB" b="1" dirty="0"/>
              <a:t>Utilizes TypeScript</a:t>
            </a:r>
            <a:r>
              <a:rPr lang="en-GB" dirty="0"/>
              <a:t>, benefiting from static typing and many ES6-like features: classes, arrow functions, etc.</a:t>
            </a:r>
          </a:p>
          <a:p>
            <a:pPr lvl="1"/>
            <a:r>
              <a:rPr lang="en-GB" b="1" dirty="0"/>
              <a:t>Powerful CLI</a:t>
            </a:r>
            <a:r>
              <a:rPr lang="en-GB" dirty="0"/>
              <a:t> (Command Line Interface), allowing the developer to generate components and services on the go</a:t>
            </a:r>
          </a:p>
          <a:p>
            <a:pPr lvl="1"/>
            <a:r>
              <a:rPr lang="en-GB" b="1" dirty="0"/>
              <a:t>Open Source</a:t>
            </a:r>
          </a:p>
          <a:p>
            <a:pPr lvl="1"/>
            <a:r>
              <a:rPr lang="en-GB" b="1" dirty="0"/>
              <a:t>Verified commit-by-commit</a:t>
            </a:r>
            <a:r>
              <a:rPr lang="en-GB" dirty="0"/>
              <a:t> against Google's colossal </a:t>
            </a:r>
            <a:r>
              <a:rPr lang="en-GB" dirty="0" err="1"/>
              <a:t>monorepo</a:t>
            </a:r>
            <a:r>
              <a:rPr lang="en-GB" dirty="0"/>
              <a:t>, every Angular commit is checked against hundreds of thousands of tests in Google's internal code repository, representing countless real-world scenarios.</a:t>
            </a:r>
          </a:p>
          <a:p>
            <a:pPr lvl="1"/>
            <a:r>
              <a:rPr lang="en-GB" dirty="0"/>
              <a:t>Clear </a:t>
            </a:r>
            <a:r>
              <a:rPr lang="en-GB" b="1" dirty="0"/>
              <a:t>support policies</a:t>
            </a:r>
            <a:r>
              <a:rPr lang="en-GB" dirty="0"/>
              <a:t> and </a:t>
            </a:r>
            <a:r>
              <a:rPr lang="en-GB" b="1" dirty="0"/>
              <a:t>predictable release</a:t>
            </a:r>
            <a:r>
              <a:rPr lang="en-GB" dirty="0"/>
              <a:t> schedule.</a:t>
            </a:r>
          </a:p>
          <a:p>
            <a:pPr lvl="1"/>
            <a:r>
              <a:rPr lang="en-GB" b="1" dirty="0"/>
              <a:t>Internationalization </a:t>
            </a:r>
            <a:r>
              <a:rPr lang="en-GB" dirty="0"/>
              <a:t>support.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76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3313-50D6-364B-7178-2563F425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AngularJS </a:t>
            </a:r>
            <a:r>
              <a:rPr lang="en-IN" dirty="0">
                <a:solidFill>
                  <a:srgbClr val="FF0000"/>
                </a:solidFill>
              </a:rPr>
              <a:t>(discontinued)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9F8AA-0DA2-2FC0-662D-CBDC3BED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AngularJS is a </a:t>
            </a:r>
            <a:r>
              <a:rPr lang="en-GB" b="1" dirty="0"/>
              <a:t>JavaScript framework</a:t>
            </a:r>
            <a:r>
              <a:rPr lang="en-GB" dirty="0"/>
              <a:t>. It can be added to an HTML page with a &lt;script&gt; tag.</a:t>
            </a:r>
          </a:p>
          <a:p>
            <a:r>
              <a:rPr lang="en-GB" dirty="0"/>
              <a:t>AngularJS extends HTML attributes with Directives, and binds data to HTML with Expressions.</a:t>
            </a:r>
          </a:p>
          <a:p>
            <a:r>
              <a:rPr lang="en-GB" dirty="0"/>
              <a:t>AngularJS was initially developed by google in the year 2010.</a:t>
            </a:r>
          </a:p>
          <a:p>
            <a:r>
              <a:rPr lang="en-GB" dirty="0"/>
              <a:t>Support for AngularJS is officially </a:t>
            </a:r>
            <a:r>
              <a:rPr lang="en-GB" b="1" dirty="0">
                <a:solidFill>
                  <a:srgbClr val="FF0000"/>
                </a:solidFill>
              </a:rPr>
              <a:t>discontinued </a:t>
            </a:r>
            <a:r>
              <a:rPr lang="en-GB" dirty="0"/>
              <a:t>from </a:t>
            </a:r>
            <a:r>
              <a:rPr lang="en-GB" b="1" dirty="0"/>
              <a:t>January 2022</a:t>
            </a:r>
            <a:r>
              <a:rPr lang="en-GB" dirty="0"/>
              <a:t>.</a:t>
            </a:r>
          </a:p>
          <a:p>
            <a:r>
              <a:rPr lang="en-IN" dirty="0"/>
              <a:t>AngularJS vs Angular</a:t>
            </a:r>
          </a:p>
          <a:p>
            <a:pPr lvl="1"/>
            <a:r>
              <a:rPr lang="en-IN" dirty="0"/>
              <a:t>AngularJS denotes version Angular 1.X where JS stands for Java Script.</a:t>
            </a:r>
          </a:p>
          <a:p>
            <a:pPr lvl="1"/>
            <a:r>
              <a:rPr lang="en-IN" dirty="0"/>
              <a:t>Angular denotes version 2 and higher versions which uses TypeScript.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54F189-D054-6036-F379-63E88F5C3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87814"/>
              </p:ext>
            </p:extLst>
          </p:nvPr>
        </p:nvGraphicFramePr>
        <p:xfrm>
          <a:off x="939265" y="3784525"/>
          <a:ext cx="10956989" cy="26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203">
                  <a:extLst>
                    <a:ext uri="{9D8B030D-6E8A-4147-A177-3AD203B41FA5}">
                      <a16:colId xmlns:a16="http://schemas.microsoft.com/office/drawing/2014/main" val="3922240027"/>
                    </a:ext>
                  </a:extLst>
                </a:gridCol>
                <a:gridCol w="4160549">
                  <a:extLst>
                    <a:ext uri="{9D8B030D-6E8A-4147-A177-3AD203B41FA5}">
                      <a16:colId xmlns:a16="http://schemas.microsoft.com/office/drawing/2014/main" val="4062304281"/>
                    </a:ext>
                  </a:extLst>
                </a:gridCol>
                <a:gridCol w="4839237">
                  <a:extLst>
                    <a:ext uri="{9D8B030D-6E8A-4147-A177-3AD203B41FA5}">
                      <a16:colId xmlns:a16="http://schemas.microsoft.com/office/drawing/2014/main" val="3737793906"/>
                    </a:ext>
                  </a:extLst>
                </a:gridCol>
              </a:tblGrid>
              <a:tr h="2725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Category</a:t>
                      </a:r>
                      <a:endParaRPr lang="en-IN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AngularJS</a:t>
                      </a:r>
                      <a:endParaRPr lang="en-IN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Angular</a:t>
                      </a:r>
                      <a:endParaRPr lang="en-IN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2550"/>
                  </a:ext>
                </a:extLst>
              </a:tr>
              <a:tr h="458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Written Language</a:t>
                      </a:r>
                      <a:endParaRPr lang="en-IN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Java Script</a:t>
                      </a:r>
                      <a:endParaRPr lang="en-IN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Type Script</a:t>
                      </a:r>
                      <a:endParaRPr lang="en-IN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50549"/>
                  </a:ext>
                </a:extLst>
              </a:tr>
              <a:tr h="458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Expression Syntax</a:t>
                      </a:r>
                      <a:endParaRPr lang="en-IN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ng-bind is used to bind data from view to model and vice versa.</a:t>
                      </a:r>
                      <a:endParaRPr lang="en-IN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Properties enclosed in “()” and “[]” are used to bind data between view and model. </a:t>
                      </a:r>
                      <a:endParaRPr lang="en-IN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028635"/>
                  </a:ext>
                </a:extLst>
              </a:tr>
              <a:tr h="458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Dependency Injection</a:t>
                      </a:r>
                      <a:endParaRPr lang="en-IN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It does not use Dependency Injection. </a:t>
                      </a:r>
                      <a:endParaRPr lang="en-IN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Angular is supported by all the popular mobile browsers.</a:t>
                      </a:r>
                      <a:endParaRPr lang="en-IN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39179"/>
                  </a:ext>
                </a:extLst>
              </a:tr>
              <a:tr h="8314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Structure</a:t>
                      </a:r>
                      <a:endParaRPr lang="en-IN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It is less manageable in comparison to Angular.  </a:t>
                      </a:r>
                      <a:endParaRPr lang="en-IN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It has a better structure compared to AngularJS, easier to create and maintain large applications but behind in AngularJS in the case of small applications.</a:t>
                      </a:r>
                      <a:endParaRPr lang="en-IN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8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F6FB-888B-B0EA-769B-DCE82E3D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to install 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574D-4058-66A1-0AC6-087C9FFA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install angular in </a:t>
            </a:r>
            <a:r>
              <a:rPr lang="en-GB" b="1" dirty="0"/>
              <a:t>windows</a:t>
            </a:r>
            <a:r>
              <a:rPr lang="en-GB" dirty="0"/>
              <a:t>, we need </a:t>
            </a:r>
            <a:r>
              <a:rPr lang="en-GB" dirty="0" err="1"/>
              <a:t>npm</a:t>
            </a:r>
            <a:r>
              <a:rPr lang="en-GB" dirty="0"/>
              <a:t> first, to download </a:t>
            </a: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goto</a:t>
            </a:r>
            <a:r>
              <a:rPr lang="en-GB" dirty="0"/>
              <a:t> below link</a:t>
            </a:r>
          </a:p>
          <a:p>
            <a:pPr lvl="1"/>
            <a:r>
              <a:rPr lang="en-IN" dirty="0">
                <a:hlinkClick r:id="rId2"/>
              </a:rPr>
              <a:t>https://nodejs.org/en/download/</a:t>
            </a:r>
            <a:endParaRPr lang="en-IN" dirty="0"/>
          </a:p>
          <a:p>
            <a:r>
              <a:rPr lang="en-GB" dirty="0"/>
              <a:t>After download install </a:t>
            </a:r>
            <a:r>
              <a:rPr lang="en-GB" dirty="0" err="1"/>
              <a:t>npm</a:t>
            </a:r>
            <a:r>
              <a:rPr lang="en-GB" dirty="0"/>
              <a:t> using the wizard, it is very straight forward process.</a:t>
            </a:r>
          </a:p>
          <a:p>
            <a:r>
              <a:rPr lang="en-GB" dirty="0"/>
              <a:t>To verify the installation process, open command prompt and fire below command</a:t>
            </a:r>
          </a:p>
          <a:p>
            <a:pPr lvl="1"/>
            <a:r>
              <a:rPr lang="en-GB" b="1" dirty="0" err="1"/>
              <a:t>npm</a:t>
            </a:r>
            <a:r>
              <a:rPr lang="en-GB" b="1" dirty="0"/>
              <a:t> –version</a:t>
            </a:r>
          </a:p>
          <a:p>
            <a:r>
              <a:rPr lang="en-GB" dirty="0"/>
              <a:t>After installing </a:t>
            </a:r>
            <a:r>
              <a:rPr lang="en-GB" dirty="0" err="1"/>
              <a:t>npm</a:t>
            </a:r>
            <a:r>
              <a:rPr lang="en-GB" dirty="0"/>
              <a:t> successfully, we are ready to install angular cli using following command in command prompt</a:t>
            </a:r>
          </a:p>
          <a:p>
            <a:pPr lvl="1"/>
            <a:r>
              <a:rPr lang="en-GB" b="1" dirty="0" err="1"/>
              <a:t>npm</a:t>
            </a:r>
            <a:r>
              <a:rPr lang="en-GB" b="1" dirty="0"/>
              <a:t> install -g @angular/cli</a:t>
            </a:r>
          </a:p>
          <a:p>
            <a:r>
              <a:rPr lang="en-GB" dirty="0"/>
              <a:t>to verify the installation process, open command prompt and fire below command</a:t>
            </a:r>
          </a:p>
          <a:p>
            <a:pPr lvl="1"/>
            <a:r>
              <a:rPr lang="en-GB" b="1" dirty="0"/>
              <a:t>ng –version</a:t>
            </a:r>
          </a:p>
          <a:p>
            <a:r>
              <a:rPr lang="en-IN" dirty="0"/>
              <a:t>To install angular in </a:t>
            </a:r>
            <a:r>
              <a:rPr lang="en-IN" b="1" dirty="0" err="1"/>
              <a:t>linux</a:t>
            </a:r>
            <a:r>
              <a:rPr lang="en-IN" dirty="0"/>
              <a:t>, we need to first get </a:t>
            </a:r>
            <a:r>
              <a:rPr lang="en-IN" dirty="0" err="1"/>
              <a:t>npm</a:t>
            </a:r>
            <a:r>
              <a:rPr lang="en-IN" dirty="0"/>
              <a:t> using following command</a:t>
            </a:r>
          </a:p>
          <a:p>
            <a:pPr lvl="1"/>
            <a:r>
              <a:rPr lang="en-IN" b="1" dirty="0" err="1"/>
              <a:t>sudo</a:t>
            </a:r>
            <a:r>
              <a:rPr lang="en-IN" b="1" dirty="0"/>
              <a:t> apt install </a:t>
            </a:r>
            <a:r>
              <a:rPr lang="en-IN" b="1" dirty="0" err="1"/>
              <a:t>npm</a:t>
            </a:r>
            <a:r>
              <a:rPr lang="en-IN" dirty="0"/>
              <a:t> (after completing this step check status with </a:t>
            </a:r>
            <a:r>
              <a:rPr lang="en-IN" dirty="0" err="1"/>
              <a:t>npm</a:t>
            </a:r>
            <a:r>
              <a:rPr lang="en-IN" dirty="0"/>
              <a:t> –version command)</a:t>
            </a:r>
          </a:p>
          <a:p>
            <a:pPr lvl="1"/>
            <a:r>
              <a:rPr lang="en-IN" b="1" dirty="0" err="1"/>
              <a:t>sudo</a:t>
            </a:r>
            <a:r>
              <a:rPr lang="en-IN" b="1" dirty="0"/>
              <a:t> </a:t>
            </a:r>
            <a:r>
              <a:rPr lang="en-IN" b="1" dirty="0" err="1"/>
              <a:t>npm</a:t>
            </a:r>
            <a:r>
              <a:rPr lang="en-IN" b="1" dirty="0"/>
              <a:t> install –g @angular/cli</a:t>
            </a:r>
            <a:r>
              <a:rPr lang="en-IN" dirty="0"/>
              <a:t> (after this step check statis with ng --version command)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52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2634-BD6E-DC08-CC7C-BBE9BEB5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Project in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958C-D4C8-CC95-D612-0E8746C8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new web application using angular we need to fire following command,</a:t>
            </a:r>
          </a:p>
          <a:p>
            <a:pPr lvl="1"/>
            <a:r>
              <a:rPr lang="en-IN" b="1" dirty="0"/>
              <a:t>ng new </a:t>
            </a:r>
            <a:r>
              <a:rPr lang="en-IN" b="1" dirty="0" err="1"/>
              <a:t>ProjectName</a:t>
            </a:r>
            <a:endParaRPr lang="en-IN" b="1" dirty="0"/>
          </a:p>
          <a:p>
            <a:r>
              <a:rPr lang="en-IN" dirty="0"/>
              <a:t>This command will get some user inputs like</a:t>
            </a:r>
          </a:p>
          <a:p>
            <a:pPr lvl="1"/>
            <a:r>
              <a:rPr lang="en-GB" dirty="0"/>
              <a:t>Which stylesheet format would you like to use? </a:t>
            </a:r>
          </a:p>
          <a:p>
            <a:pPr lvl="2"/>
            <a:r>
              <a:rPr lang="en-GB" b="1" dirty="0">
                <a:solidFill>
                  <a:srgbClr val="FF0000"/>
                </a:solidFill>
              </a:rPr>
              <a:t>CSS</a:t>
            </a:r>
          </a:p>
          <a:p>
            <a:pPr lvl="2"/>
            <a:r>
              <a:rPr lang="en-GB" dirty="0"/>
              <a:t>Sass (SCSS)</a:t>
            </a:r>
          </a:p>
          <a:p>
            <a:pPr lvl="2"/>
            <a:r>
              <a:rPr lang="en-GB" dirty="0"/>
              <a:t>Sass (Indented)</a:t>
            </a:r>
          </a:p>
          <a:p>
            <a:pPr lvl="2"/>
            <a:r>
              <a:rPr lang="en-GB" dirty="0"/>
              <a:t>Less</a:t>
            </a:r>
          </a:p>
          <a:p>
            <a:pPr lvl="1"/>
            <a:r>
              <a:rPr lang="en-GB" dirty="0"/>
              <a:t>Do you want to enable Server-Side Rendering (SSR) and Static Site Generation (SSG/Prerendering)?</a:t>
            </a:r>
          </a:p>
          <a:p>
            <a:pPr lvl="2"/>
            <a:r>
              <a:rPr lang="en-GB" b="1" dirty="0">
                <a:solidFill>
                  <a:srgbClr val="FF0000"/>
                </a:solidFill>
              </a:rPr>
              <a:t>N</a:t>
            </a:r>
            <a:r>
              <a:rPr lang="en-GB" dirty="0"/>
              <a:t> (for no)</a:t>
            </a:r>
          </a:p>
          <a:p>
            <a:pPr lvl="2"/>
            <a:r>
              <a:rPr lang="en-IN"/>
              <a:t>y </a:t>
            </a:r>
            <a:r>
              <a:rPr lang="en-IN" dirty="0"/>
              <a:t>(for yes)</a:t>
            </a:r>
          </a:p>
          <a:p>
            <a:r>
              <a:rPr lang="en-IN" dirty="0"/>
              <a:t>Note: for now we are going to go with CSS and we don’t want to use SSR and SSG feature, so just select CSS as first input and n for second input.</a:t>
            </a:r>
          </a:p>
        </p:txBody>
      </p:sp>
    </p:spTree>
    <p:extLst>
      <p:ext uri="{BB962C8B-B14F-4D97-AF65-F5344CB8AC3E}">
        <p14:creationId xmlns:p14="http://schemas.microsoft.com/office/powerpoint/2010/main" val="28869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D45D-6119-EA2E-ED8A-DE774F6F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0BE-A330-7E77-A44C-28CC4009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Angular project structure is quite straight forward.</a:t>
            </a:r>
          </a:p>
          <a:p>
            <a:r>
              <a:rPr lang="en-IN" dirty="0"/>
              <a:t>In the project structure we have following  </a:t>
            </a:r>
          </a:p>
          <a:p>
            <a:pPr lvl="1"/>
            <a:r>
              <a:rPr lang="en-IN" dirty="0"/>
              <a:t>folders</a:t>
            </a:r>
          </a:p>
          <a:p>
            <a:pPr lvl="2"/>
            <a:r>
              <a:rPr lang="en-IN" dirty="0" err="1"/>
              <a:t>node_modules</a:t>
            </a:r>
            <a:endParaRPr lang="en-IN" dirty="0"/>
          </a:p>
          <a:p>
            <a:pPr lvl="2"/>
            <a:r>
              <a:rPr lang="en-IN" dirty="0"/>
              <a:t>public</a:t>
            </a:r>
          </a:p>
          <a:p>
            <a:pPr lvl="2"/>
            <a:r>
              <a:rPr lang="en-IN" dirty="0" err="1"/>
              <a:t>src</a:t>
            </a:r>
            <a:endParaRPr lang="en-IN" dirty="0"/>
          </a:p>
          <a:p>
            <a:pPr lvl="1"/>
            <a:r>
              <a:rPr lang="en-IN" dirty="0"/>
              <a:t>files</a:t>
            </a:r>
          </a:p>
          <a:p>
            <a:pPr lvl="2"/>
            <a:r>
              <a:rPr lang="en-IN" dirty="0"/>
              <a:t>.</a:t>
            </a:r>
            <a:r>
              <a:rPr lang="en-IN" dirty="0" err="1"/>
              <a:t>editorconfig</a:t>
            </a:r>
            <a:endParaRPr lang="en-IN" dirty="0"/>
          </a:p>
          <a:p>
            <a:pPr lvl="2"/>
            <a:r>
              <a:rPr lang="en-IN" dirty="0"/>
              <a:t>.</a:t>
            </a:r>
            <a:r>
              <a:rPr lang="en-IN" dirty="0" err="1"/>
              <a:t>gitignore</a:t>
            </a:r>
            <a:endParaRPr lang="en-IN" dirty="0"/>
          </a:p>
          <a:p>
            <a:pPr lvl="2"/>
            <a:r>
              <a:rPr lang="en-IN" dirty="0" err="1"/>
              <a:t>angular.json</a:t>
            </a:r>
            <a:endParaRPr lang="en-IN" dirty="0"/>
          </a:p>
          <a:p>
            <a:pPr lvl="2"/>
            <a:r>
              <a:rPr lang="en-IN" dirty="0"/>
              <a:t>package-</a:t>
            </a:r>
            <a:r>
              <a:rPr lang="en-IN" dirty="0" err="1"/>
              <a:t>lock.json</a:t>
            </a:r>
            <a:endParaRPr lang="en-IN" dirty="0"/>
          </a:p>
          <a:p>
            <a:pPr lvl="2"/>
            <a:r>
              <a:rPr lang="en-IN" dirty="0" err="1"/>
              <a:t>package.json</a:t>
            </a:r>
            <a:endParaRPr lang="en-IN" dirty="0"/>
          </a:p>
          <a:p>
            <a:pPr lvl="2"/>
            <a:r>
              <a:rPr lang="en-IN" dirty="0"/>
              <a:t>README.md</a:t>
            </a:r>
          </a:p>
          <a:p>
            <a:pPr lvl="2"/>
            <a:r>
              <a:rPr lang="en-IN" dirty="0" err="1"/>
              <a:t>tsconfig.app.json</a:t>
            </a:r>
            <a:endParaRPr lang="en-IN" dirty="0"/>
          </a:p>
          <a:p>
            <a:pPr lvl="2"/>
            <a:r>
              <a:rPr lang="en-IN" dirty="0" err="1"/>
              <a:t>tsconfig.spec.json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FF35E-8AFE-3729-9068-6B9F209E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070" y="955533"/>
            <a:ext cx="3143689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6875</TotalTime>
  <Words>2850</Words>
  <Application>Microsoft Office PowerPoint</Application>
  <PresentationFormat>Widescreen</PresentationFormat>
  <Paragraphs>407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Wingdings</vt:lpstr>
      <vt:lpstr>Calibri</vt:lpstr>
      <vt:lpstr>Consolas</vt:lpstr>
      <vt:lpstr>Roboto Condensed Light</vt:lpstr>
      <vt:lpstr>Shruti</vt:lpstr>
      <vt:lpstr>Arial</vt:lpstr>
      <vt:lpstr>Wingdings 3</vt:lpstr>
      <vt:lpstr>Roboto Condensed</vt:lpstr>
      <vt:lpstr>Wingdings 2</vt:lpstr>
      <vt:lpstr>Segoe UI Black</vt:lpstr>
      <vt:lpstr>Office Theme</vt:lpstr>
      <vt:lpstr>Unit-01  Introduction to Angular</vt:lpstr>
      <vt:lpstr>PowerPoint Presentation</vt:lpstr>
      <vt:lpstr>Introduction to Angular</vt:lpstr>
      <vt:lpstr>Introduction</vt:lpstr>
      <vt:lpstr>Advantages of Angular</vt:lpstr>
      <vt:lpstr>AngularJS (discontinued)</vt:lpstr>
      <vt:lpstr>Steps to install Angular</vt:lpstr>
      <vt:lpstr>Creating Project in Angular</vt:lpstr>
      <vt:lpstr>Project Structure</vt:lpstr>
      <vt:lpstr>TypeScript Fundamentals</vt:lpstr>
      <vt:lpstr>Introduction to TypeScript</vt:lpstr>
      <vt:lpstr>Pros and Cons of TypeScript</vt:lpstr>
      <vt:lpstr>JavaScript vs TypeScript</vt:lpstr>
      <vt:lpstr>Setting up TypeScript</vt:lpstr>
      <vt:lpstr>Setting up TypeScript (Cont.)</vt:lpstr>
      <vt:lpstr>tsconfig.json file</vt:lpstr>
      <vt:lpstr>Data Types in TypeScript</vt:lpstr>
      <vt:lpstr>Variable Declaration</vt:lpstr>
      <vt:lpstr>Data Types (Cont.)</vt:lpstr>
      <vt:lpstr>Type Aliases</vt:lpstr>
      <vt:lpstr>Functions in TypeScript</vt:lpstr>
      <vt:lpstr>Object Types in TypeScript</vt:lpstr>
      <vt:lpstr>Union Types</vt:lpstr>
      <vt:lpstr>Developer Tools</vt:lpstr>
      <vt:lpstr>AngularCLI</vt:lpstr>
      <vt:lpstr>AngularCLI (Cont.)</vt:lpstr>
      <vt:lpstr>Angular DevTools </vt:lpstr>
      <vt:lpstr>Angular Language Services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909</cp:revision>
  <dcterms:created xsi:type="dcterms:W3CDTF">2020-05-01T05:09:15Z</dcterms:created>
  <dcterms:modified xsi:type="dcterms:W3CDTF">2024-12-18T09:41:22Z</dcterms:modified>
</cp:coreProperties>
</file>