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79" r:id="rId4"/>
    <p:sldId id="258" r:id="rId5"/>
    <p:sldId id="282" r:id="rId6"/>
    <p:sldId id="283" r:id="rId7"/>
    <p:sldId id="284" r:id="rId8"/>
    <p:sldId id="285" r:id="rId9"/>
    <p:sldId id="310" r:id="rId10"/>
    <p:sldId id="312" r:id="rId11"/>
    <p:sldId id="313" r:id="rId12"/>
    <p:sldId id="311" r:id="rId13"/>
    <p:sldId id="314" r:id="rId14"/>
    <p:sldId id="320" r:id="rId15"/>
    <p:sldId id="315" r:id="rId16"/>
    <p:sldId id="316" r:id="rId17"/>
    <p:sldId id="318" r:id="rId18"/>
    <p:sldId id="317" r:id="rId19"/>
    <p:sldId id="319" r:id="rId20"/>
    <p:sldId id="321" r:id="rId21"/>
    <p:sldId id="267" r:id="rId22"/>
    <p:sldId id="268" r:id="rId23"/>
    <p:sldId id="269" r:id="rId24"/>
    <p:sldId id="270" r:id="rId25"/>
    <p:sldId id="271" r:id="rId26"/>
    <p:sldId id="272" r:id="rId27"/>
    <p:sldId id="273" r:id="rId28"/>
    <p:sldId id="274" r:id="rId29"/>
    <p:sldId id="305" r:id="rId30"/>
  </p:sldIdLst>
  <p:sldSz cx="12192000" cy="6858000"/>
  <p:notesSz cx="6858000" cy="9144000"/>
  <p:embeddedFontLst>
    <p:embeddedFont>
      <p:font typeface="Roboto Condensed Light" panose="02000000000000000000" pitchFamily="2" charset="0"/>
      <p:regular r:id="rId32"/>
      <p:italic r:id="rId33"/>
    </p:embeddedFon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Segoe UI Black" panose="020B0A02040204020203" pitchFamily="34" charset="0"/>
      <p:bold r:id="rId42"/>
      <p:boldItalic r:id="rId43"/>
    </p:embeddedFont>
    <p:embeddedFont>
      <p:font typeface="Wingdings 3" panose="05040102010807070707" pitchFamily="18" charset="2"/>
      <p:regular r:id="rId44"/>
    </p:embeddedFont>
    <p:embeddedFont>
      <p:font typeface="Roboto Condensed" panose="02000000000000000000" pitchFamily="2" charset="0"/>
      <p:regular r:id="rId45"/>
      <p:bold r:id="rId46"/>
      <p:italic r:id="rId47"/>
      <p:boldItalic r:id="rId48"/>
    </p:embeddedFont>
    <p:embeddedFont>
      <p:font typeface="Wingdings 2" panose="05020102010507070707" pitchFamily="18" charset="2"/>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G0vduAeU693AwidQ4W2wQ==" hashData="vnxHQvdrTb5suTkUAvYMJsrAJNowY61ePNHyiJBqEIAFG3MrY8OjnmQjeGlihJ9Pf+zLOsAhJh0ZE7iH9SOi+g=="/>
  <p:extLst>
    <p:ext uri="{521415D9-36F7-43E2-AB2F-B90AF26B5E84}">
      <p14:sectionLst xmlns:p14="http://schemas.microsoft.com/office/powerpoint/2010/main">
        <p14:section name="Default Section" id="{00A24A71-64EE-476D-89F0-12470AEC4BD5}">
          <p14:sldIdLst>
            <p14:sldId id="256"/>
            <p14:sldId id="257"/>
          </p14:sldIdLst>
        </p14:section>
        <p14:section name="Component" id="{1A8522B4-D2B5-4465-B569-D30D08B28498}">
          <p14:sldIdLst>
            <p14:sldId id="279"/>
            <p14:sldId id="258"/>
            <p14:sldId id="282"/>
            <p14:sldId id="283"/>
            <p14:sldId id="284"/>
            <p14:sldId id="285"/>
            <p14:sldId id="310"/>
            <p14:sldId id="312"/>
            <p14:sldId id="313"/>
          </p14:sldIdLst>
        </p14:section>
        <p14:section name="Basic Routing" id="{45DF10DA-2209-47FC-9234-13296D995ABC}">
          <p14:sldIdLst>
            <p14:sldId id="311"/>
            <p14:sldId id="314"/>
            <p14:sldId id="320"/>
            <p14:sldId id="315"/>
            <p14:sldId id="316"/>
            <p14:sldId id="318"/>
            <p14:sldId id="317"/>
            <p14:sldId id="319"/>
          </p14:sldIdLst>
        </p14:section>
        <p14:section name="Data Binding" id="{C45A8768-FE2A-4734-ADD0-07CB20B07B78}">
          <p14:sldIdLst>
            <p14:sldId id="321"/>
            <p14:sldId id="267"/>
            <p14:sldId id="268"/>
            <p14:sldId id="269"/>
            <p14:sldId id="270"/>
            <p14:sldId id="271"/>
            <p14:sldId id="272"/>
            <p14:sldId id="273"/>
            <p14:sldId id="274"/>
          </p14:sldIdLst>
        </p14:section>
        <p14:section name="References" id="{8C6BA42B-E9D7-4C7A-AFDB-DAAB8DC0B8B1}">
          <p14:sldIdLst>
            <p14:sldId id="30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82" d="100"/>
          <a:sy n="82" d="100"/>
        </p:scale>
        <p:origin x="902"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4.jpeg"/><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5.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28969" y="5563895"/>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6"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0" name="Hexagon 29">
            <a:extLst>
              <a:ext uri="{FF2B5EF4-FFF2-40B4-BE49-F238E27FC236}">
                <a16:creationId xmlns:a16="http://schemas.microsoft.com/office/drawing/2014/main" id="{43663646-67F9-47C4-84E3-B4EEDA5FB900}"/>
              </a:ext>
            </a:extLst>
          </p:cNvPr>
          <p:cNvSpPr/>
          <p:nvPr userDrawn="1"/>
        </p:nvSpPr>
        <p:spPr>
          <a:xfrm rot="5400000">
            <a:off x="4309292" y="1717040"/>
            <a:ext cx="3461658" cy="2984188"/>
          </a:xfrm>
          <a:prstGeom prst="hexagon">
            <a:avLst/>
          </a:prstGeom>
          <a:solidFill>
            <a:schemeClr val="bg1">
              <a:lumMod val="95000"/>
            </a:schemeClr>
          </a:solidFill>
          <a:ln w="57150">
            <a:solidFill>
              <a:schemeClr val="accent5">
                <a:lumMod val="60000"/>
                <a:lumOff val="40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a:extLst>
              <a:ext uri="{FF2B5EF4-FFF2-40B4-BE49-F238E27FC236}">
                <a16:creationId xmlns:a16="http://schemas.microsoft.com/office/drawing/2014/main" id="{760958F6-32DB-4A2F-BFC3-1FBEA359C54B}"/>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a:extLst>
              <a:ext uri="{FF2B5EF4-FFF2-40B4-BE49-F238E27FC236}">
                <a16:creationId xmlns:a16="http://schemas.microsoft.com/office/drawing/2014/main" id="{66C323F2-F0D8-4EB7-83AE-DFAA81BC49DE}"/>
              </a:ext>
            </a:extLst>
          </p:cNvPr>
          <p:cNvSpPr/>
          <p:nvPr userDrawn="1"/>
        </p:nvSpPr>
        <p:spPr>
          <a:xfrm rot="10800000">
            <a:off x="7678346" y="2221532"/>
            <a:ext cx="4513654" cy="1951692"/>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0800000" scaled="1"/>
            <a:tileRect/>
          </a:gra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2D27AE-1148-4B42-8B61-FEBB2397EFD9}"/>
              </a:ext>
            </a:extLst>
          </p:cNvPr>
          <p:cNvSpPr/>
          <p:nvPr userDrawn="1"/>
        </p:nvSpPr>
        <p:spPr>
          <a:xfrm>
            <a:off x="0" y="2221532"/>
            <a:ext cx="4402106" cy="1951692"/>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Freeform 17">
            <a:extLst>
              <a:ext uri="{FF2B5EF4-FFF2-40B4-BE49-F238E27FC236}">
                <a16:creationId xmlns:a16="http://schemas.microsoft.com/office/drawing/2014/main" id="{1FCFCBE3-069D-31AE-F5AF-89A3BE0E70CE}"/>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681847E5-1295-42E9-C2BC-1ADBF93E33FC}"/>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635895" y="573370"/>
            <a:ext cx="2976891" cy="904935"/>
          </a:xfrm>
          <a:prstGeom prst="rect">
            <a:avLst/>
          </a:prstGeom>
        </p:spPr>
      </p:pic>
    </p:spTree>
    <p:extLst>
      <p:ext uri="{BB962C8B-B14F-4D97-AF65-F5344CB8AC3E}">
        <p14:creationId xmlns:p14="http://schemas.microsoft.com/office/powerpoint/2010/main" val="3927910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hq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–Angular Essentials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–Angular Essentials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–Angular Essentials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hq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–Angular Essentials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–Angular Essentials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–Angular Essentials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12/18/2024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92"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arjun.bala@darshan.ac.in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9624822202</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a:t>
            </a:r>
            <a:r>
              <a:rPr lang="en-IN" dirty="0" err="1"/>
              <a:t>Arjun</a:t>
            </a:r>
            <a:r>
              <a:rPr lang="en-IN" dirty="0"/>
              <a:t> V. </a:t>
            </a:r>
            <a:r>
              <a:rPr lang="en-IN" dirty="0" err="1"/>
              <a:t>Bala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Angular (Ng) </a:t>
            </a:r>
          </a:p>
          <a:p>
            <a:r>
              <a:rPr lang="en-IN" dirty="0"/>
              <a:t>(</a:t>
            </a:r>
            <a:r>
              <a:rPr lang="en-US" dirty="0"/>
              <a:t>2301CS411</a:t>
            </a:r>
            <a:r>
              <a:rPr lang="en-IN" dirty="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Unit-02</a:t>
            </a:r>
            <a:r>
              <a:rPr lang="en-US" dirty="0"/>
              <a:t> </a:t>
            </a:r>
            <a:br>
              <a:rPr lang="en-US" dirty="0"/>
            </a:br>
            <a:r>
              <a:rPr lang="en-US" dirty="0"/>
              <a:t>Angular Essentials</a:t>
            </a:r>
          </a:p>
        </p:txBody>
      </p:sp>
      <p:pic>
        <p:nvPicPr>
          <p:cNvPr id="2056" name="Picture 8" descr="professional-web-design-social-ink-professional-web-design-png-1000_813 -  Norderber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3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5BAE-1E56-AB43-D7EE-B3155F99AAE0}"/>
              </a:ext>
            </a:extLst>
          </p:cNvPr>
          <p:cNvSpPr>
            <a:spLocks noGrp="1"/>
          </p:cNvSpPr>
          <p:nvPr>
            <p:ph type="title"/>
          </p:nvPr>
        </p:nvSpPr>
        <p:spPr/>
        <p:txBody>
          <a:bodyPr/>
          <a:lstStyle/>
          <a:p>
            <a:r>
              <a:rPr lang="en-GB" dirty="0"/>
              <a:t>Selectors</a:t>
            </a:r>
            <a:endParaRPr lang="en-IN" dirty="0"/>
          </a:p>
        </p:txBody>
      </p:sp>
      <p:sp>
        <p:nvSpPr>
          <p:cNvPr id="3" name="Content Placeholder 2">
            <a:extLst>
              <a:ext uri="{FF2B5EF4-FFF2-40B4-BE49-F238E27FC236}">
                <a16:creationId xmlns:a16="http://schemas.microsoft.com/office/drawing/2014/main" id="{00BEE0E7-C32D-3317-7116-8BA6DF5C2986}"/>
              </a:ext>
            </a:extLst>
          </p:cNvPr>
          <p:cNvSpPr>
            <a:spLocks noGrp="1"/>
          </p:cNvSpPr>
          <p:nvPr>
            <p:ph idx="1"/>
          </p:nvPr>
        </p:nvSpPr>
        <p:spPr/>
        <p:txBody>
          <a:bodyPr/>
          <a:lstStyle/>
          <a:p>
            <a:r>
              <a:rPr lang="en-GB" dirty="0"/>
              <a:t>Every component defines a CSS selector that determines how the component is used:</a:t>
            </a:r>
          </a:p>
          <a:p>
            <a:endParaRPr lang="en-GB" dirty="0"/>
          </a:p>
          <a:p>
            <a:endParaRPr lang="en-GB" dirty="0"/>
          </a:p>
          <a:p>
            <a:endParaRPr lang="en-GB" dirty="0"/>
          </a:p>
          <a:p>
            <a:endParaRPr lang="en-GB" dirty="0"/>
          </a:p>
          <a:p>
            <a:endParaRPr lang="en-GB" dirty="0"/>
          </a:p>
          <a:p>
            <a:r>
              <a:rPr lang="en-GB" dirty="0"/>
              <a:t>You use a component by creating a matching HTML element in the templates of </a:t>
            </a:r>
            <a:r>
              <a:rPr lang="en-GB" i="1" dirty="0"/>
              <a:t>other</a:t>
            </a:r>
            <a:r>
              <a:rPr lang="en-GB" dirty="0"/>
              <a:t> components:</a:t>
            </a:r>
          </a:p>
          <a:p>
            <a:endParaRPr lang="en-GB" dirty="0"/>
          </a:p>
        </p:txBody>
      </p:sp>
      <p:sp>
        <p:nvSpPr>
          <p:cNvPr id="4" name="Rectangle 3">
            <a:extLst>
              <a:ext uri="{FF2B5EF4-FFF2-40B4-BE49-F238E27FC236}">
                <a16:creationId xmlns:a16="http://schemas.microsoft.com/office/drawing/2014/main" id="{A7DC79C8-A61E-EA80-DC9D-032388225A56}"/>
              </a:ext>
            </a:extLst>
          </p:cNvPr>
          <p:cNvSpPr/>
          <p:nvPr/>
        </p:nvSpPr>
        <p:spPr>
          <a:xfrm>
            <a:off x="1042273" y="1697022"/>
            <a:ext cx="8110780" cy="1569660"/>
          </a:xfrm>
          <a:prstGeom prst="rect">
            <a:avLst/>
          </a:prstGeom>
          <a:solidFill>
            <a:schemeClr val="bg1">
              <a:lumMod val="95000"/>
            </a:schemeClr>
          </a:solidFill>
          <a:ln>
            <a:noFill/>
          </a:ln>
        </p:spPr>
        <p:txBody>
          <a:bodyPr wrap="square">
            <a:spAutoFit/>
          </a:bodyPr>
          <a:lstStyle/>
          <a:p>
            <a:pPr lvl="0"/>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b="1" kern="0" dirty="0">
                <a:solidFill>
                  <a:srgbClr val="AA3731"/>
                </a:solidFill>
                <a:latin typeface="Consolas" panose="020B0609020204030204" pitchFamily="49" charset="0"/>
                <a:ea typeface="Times New Roman" panose="02020603050405020304" pitchFamily="18" charset="0"/>
                <a:cs typeface="Times New Roman" panose="02020603050405020304" pitchFamily="18" charset="0"/>
              </a:rPr>
              <a:t>Component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solidFill>
                <a:srgbClr val="212121"/>
              </a:solidFill>
              <a:latin typeface="Calibri" panose="020F0502020204030204" pitchFamily="34" charset="0"/>
              <a:ea typeface="Calibri" panose="020F0502020204030204" pitchFamily="34" charset="0"/>
              <a:cs typeface="Shruti" panose="020B0502040204020203" pitchFamily="34" charset="0"/>
            </a:endParaRPr>
          </a:p>
          <a:p>
            <a:pPr lvl="0"/>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selector</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student-list-item</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p>
          <a:p>
            <a:pPr lvl="0"/>
            <a:r>
              <a:rPr lang="en-IN" sz="1600" kern="0" dirty="0">
                <a:solidFill>
                  <a:srgbClr val="777777"/>
                </a:solidFill>
                <a:latin typeface="Consolas" panose="020B0609020204030204" pitchFamily="49" charset="0"/>
                <a:ea typeface="Calibri" panose="020F0502020204030204" pitchFamily="34" charset="0"/>
                <a:cs typeface="Times New Roman" panose="02020603050405020304" pitchFamily="18" charset="0"/>
              </a:rPr>
              <a:t>    …</a:t>
            </a:r>
          </a:p>
          <a:p>
            <a:pPr lvl="0"/>
            <a:r>
              <a:rPr lang="en-IN" sz="1600" kern="0" dirty="0">
                <a:solidFill>
                  <a:srgbClr val="777777"/>
                </a:solidFill>
                <a:latin typeface="Consolas" panose="020B0609020204030204" pitchFamily="49" charset="0"/>
                <a:ea typeface="Calibri" panose="020F0502020204030204" pitchFamily="34" charset="0"/>
                <a:cs typeface="Times New Roman" panose="02020603050405020304" pitchFamily="18" charset="0"/>
              </a:rPr>
              <a:t>    …</a:t>
            </a:r>
            <a:endParaRPr lang="en-IN" kern="100" dirty="0">
              <a:solidFill>
                <a:srgbClr val="212121"/>
              </a:solidFill>
              <a:latin typeface="Calibri" panose="020F0502020204030204" pitchFamily="34" charset="0"/>
              <a:ea typeface="Calibri" panose="020F0502020204030204" pitchFamily="34" charset="0"/>
              <a:cs typeface="Shruti" panose="020B0502040204020203" pitchFamily="34" charset="0"/>
            </a:endParaRPr>
          </a:p>
          <a:p>
            <a:pPr lvl="0"/>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solidFill>
                <a:srgbClr val="212121"/>
              </a:solidFill>
              <a:latin typeface="Calibri" panose="020F0502020204030204" pitchFamily="34" charset="0"/>
              <a:ea typeface="Calibri" panose="020F0502020204030204" pitchFamily="34" charset="0"/>
              <a:cs typeface="Shruti" panose="020B0502040204020203" pitchFamily="34" charset="0"/>
            </a:endParaRPr>
          </a:p>
          <a:p>
            <a:pPr lvl="0"/>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export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class</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b="1" kern="0" dirty="0" err="1">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StudentList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solidFill>
                <a:srgbClr val="212121"/>
              </a:solidFill>
              <a:latin typeface="Calibri" panose="020F0502020204030204" pitchFamily="34" charset="0"/>
              <a:ea typeface="Calibri" panose="020F0502020204030204" pitchFamily="34" charset="0"/>
              <a:cs typeface="Shruti" panose="020B0502040204020203" pitchFamily="34" charset="0"/>
            </a:endParaRPr>
          </a:p>
        </p:txBody>
      </p:sp>
      <p:sp>
        <p:nvSpPr>
          <p:cNvPr id="5" name="Rectangle 4">
            <a:extLst>
              <a:ext uri="{FF2B5EF4-FFF2-40B4-BE49-F238E27FC236}">
                <a16:creationId xmlns:a16="http://schemas.microsoft.com/office/drawing/2014/main" id="{C069B7E9-461B-674B-2097-7E073E59A46E}"/>
              </a:ext>
            </a:extLst>
          </p:cNvPr>
          <p:cNvSpPr/>
          <p:nvPr/>
        </p:nvSpPr>
        <p:spPr>
          <a:xfrm>
            <a:off x="542280" y="1697022"/>
            <a:ext cx="499993" cy="156966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p:txBody>
      </p:sp>
      <p:sp>
        <p:nvSpPr>
          <p:cNvPr id="6" name="Rectangle: Top Corners Rounded 5">
            <a:extLst>
              <a:ext uri="{FF2B5EF4-FFF2-40B4-BE49-F238E27FC236}">
                <a16:creationId xmlns:a16="http://schemas.microsoft.com/office/drawing/2014/main" id="{CE9EC14A-D061-A462-EA0A-B6D8489F98CE}"/>
              </a:ext>
            </a:extLst>
          </p:cNvPr>
          <p:cNvSpPr/>
          <p:nvPr/>
        </p:nvSpPr>
        <p:spPr>
          <a:xfrm>
            <a:off x="542279" y="1367838"/>
            <a:ext cx="399860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student-</a:t>
            </a:r>
            <a:r>
              <a:rPr lang="en-US" sz="1600" dirty="0" err="1">
                <a:solidFill>
                  <a:schemeClr val="bg1"/>
                </a:solidFill>
              </a:rPr>
              <a:t>list.component.ts</a:t>
            </a:r>
            <a:endParaRPr lang="en-US" sz="1600" dirty="0">
              <a:solidFill>
                <a:schemeClr val="bg1"/>
              </a:solidFill>
            </a:endParaRPr>
          </a:p>
        </p:txBody>
      </p:sp>
      <p:sp>
        <p:nvSpPr>
          <p:cNvPr id="7" name="Rectangle 6">
            <a:extLst>
              <a:ext uri="{FF2B5EF4-FFF2-40B4-BE49-F238E27FC236}">
                <a16:creationId xmlns:a16="http://schemas.microsoft.com/office/drawing/2014/main" id="{07D3D142-A095-E2FD-8A85-2B42C5F2C9A6}"/>
              </a:ext>
            </a:extLst>
          </p:cNvPr>
          <p:cNvSpPr/>
          <p:nvPr/>
        </p:nvSpPr>
        <p:spPr>
          <a:xfrm>
            <a:off x="1042273" y="4636372"/>
            <a:ext cx="8110780" cy="1846659"/>
          </a:xfrm>
          <a:prstGeom prst="rect">
            <a:avLst/>
          </a:prstGeom>
          <a:solidFill>
            <a:schemeClr val="bg1">
              <a:lumMod val="95000"/>
            </a:schemeClr>
          </a:solidFill>
          <a:ln>
            <a:noFill/>
          </a:ln>
        </p:spPr>
        <p:txBody>
          <a:bodyPr wrap="square">
            <a:spAutoFit/>
          </a:bodyPr>
          <a:lstStyle/>
          <a:p>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import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err="1">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StudentListItem</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from</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./student-list-</a:t>
            </a:r>
            <a:r>
              <a:rPr lang="en-IN" sz="1600" kern="0" dirty="0" err="1">
                <a:solidFill>
                  <a:srgbClr val="448C27"/>
                </a:solidFill>
                <a:latin typeface="Consolas" panose="020B0609020204030204" pitchFamily="49" charset="0"/>
                <a:ea typeface="Times New Roman" panose="02020603050405020304" pitchFamily="18" charset="0"/>
                <a:cs typeface="Times New Roman" panose="02020603050405020304" pitchFamily="18" charset="0"/>
              </a:rPr>
              <a:t>item.component.ts</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p>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b="1" kern="0" dirty="0">
                <a:solidFill>
                  <a:srgbClr val="AA3731"/>
                </a:solidFill>
                <a:latin typeface="Consolas" panose="020B0609020204030204" pitchFamily="49" charset="0"/>
                <a:ea typeface="Times New Roman" panose="02020603050405020304" pitchFamily="18" charset="0"/>
                <a:cs typeface="Times New Roman" panose="02020603050405020304" pitchFamily="18" charset="0"/>
              </a:rPr>
              <a:t>Component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standalone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true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selector</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other-component-item</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template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&lt;h1&gt;Other Component&lt;/h1&gt;</a:t>
            </a:r>
            <a:endParaRPr lang="en-IN" sz="1600"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&lt;student-list-item&gt;&lt;/student-list-item&gt;</a:t>
            </a:r>
            <a:r>
              <a:rPr lang="en-IN" kern="100" dirty="0">
                <a:latin typeface="Calibri" panose="020F0502020204030204" pitchFamily="34" charset="0"/>
                <a:ea typeface="Calibri" panose="020F0502020204030204" pitchFamily="34" charset="0"/>
                <a:cs typeface="Shruti" panose="020B0502040204020203" pitchFamily="34"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p:txBody>
      </p:sp>
      <p:sp>
        <p:nvSpPr>
          <p:cNvPr id="8" name="Rectangle 7">
            <a:extLst>
              <a:ext uri="{FF2B5EF4-FFF2-40B4-BE49-F238E27FC236}">
                <a16:creationId xmlns:a16="http://schemas.microsoft.com/office/drawing/2014/main" id="{18B6529C-A964-AD4C-3ABA-3CEDF1046BFD}"/>
              </a:ext>
            </a:extLst>
          </p:cNvPr>
          <p:cNvSpPr/>
          <p:nvPr/>
        </p:nvSpPr>
        <p:spPr>
          <a:xfrm>
            <a:off x="542280" y="4636372"/>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p:txBody>
      </p:sp>
      <p:sp>
        <p:nvSpPr>
          <p:cNvPr id="9" name="Rectangle: Top Corners Rounded 8">
            <a:extLst>
              <a:ext uri="{FF2B5EF4-FFF2-40B4-BE49-F238E27FC236}">
                <a16:creationId xmlns:a16="http://schemas.microsoft.com/office/drawing/2014/main" id="{914A16B0-CC0C-170E-D659-1E45808B9826}"/>
              </a:ext>
            </a:extLst>
          </p:cNvPr>
          <p:cNvSpPr/>
          <p:nvPr/>
        </p:nvSpPr>
        <p:spPr>
          <a:xfrm>
            <a:off x="542279" y="4307188"/>
            <a:ext cx="399860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Other-</a:t>
            </a:r>
            <a:r>
              <a:rPr lang="en-US" sz="1600" dirty="0" err="1">
                <a:solidFill>
                  <a:schemeClr val="bg1"/>
                </a:solidFill>
              </a:rPr>
              <a:t>component.component.ts</a:t>
            </a:r>
            <a:endParaRPr lang="en-US" sz="1600" dirty="0">
              <a:solidFill>
                <a:schemeClr val="bg1"/>
              </a:solidFill>
            </a:endParaRPr>
          </a:p>
        </p:txBody>
      </p:sp>
    </p:spTree>
    <p:extLst>
      <p:ext uri="{BB962C8B-B14F-4D97-AF65-F5344CB8AC3E}">
        <p14:creationId xmlns:p14="http://schemas.microsoft.com/office/powerpoint/2010/main" val="97112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F31C-CB5A-E1E1-C635-8CA39F99D6B8}"/>
              </a:ext>
            </a:extLst>
          </p:cNvPr>
          <p:cNvSpPr>
            <a:spLocks noGrp="1"/>
          </p:cNvSpPr>
          <p:nvPr>
            <p:ph type="title"/>
          </p:nvPr>
        </p:nvSpPr>
        <p:spPr/>
        <p:txBody>
          <a:bodyPr/>
          <a:lstStyle/>
          <a:p>
            <a:r>
              <a:rPr lang="en-GB" dirty="0"/>
              <a:t>Types of selectors</a:t>
            </a:r>
            <a:endParaRPr lang="en-IN" dirty="0"/>
          </a:p>
        </p:txBody>
      </p:sp>
      <p:sp>
        <p:nvSpPr>
          <p:cNvPr id="3" name="Content Placeholder 2">
            <a:extLst>
              <a:ext uri="{FF2B5EF4-FFF2-40B4-BE49-F238E27FC236}">
                <a16:creationId xmlns:a16="http://schemas.microsoft.com/office/drawing/2014/main" id="{3F0BABF4-F479-59BB-F1E3-5C064E6446FC}"/>
              </a:ext>
            </a:extLst>
          </p:cNvPr>
          <p:cNvSpPr>
            <a:spLocks noGrp="1"/>
          </p:cNvSpPr>
          <p:nvPr>
            <p:ph idx="1"/>
          </p:nvPr>
        </p:nvSpPr>
        <p:spPr/>
        <p:txBody>
          <a:bodyPr/>
          <a:lstStyle/>
          <a:p>
            <a:r>
              <a:rPr lang="en-GB" dirty="0"/>
              <a:t>Angular supports a limited subset of basic CSS selector types in component selectors</a:t>
            </a:r>
          </a:p>
          <a:p>
            <a:endParaRPr lang="en-GB" dirty="0"/>
          </a:p>
          <a:p>
            <a:endParaRPr lang="en-GB" dirty="0"/>
          </a:p>
          <a:p>
            <a:endParaRPr lang="en-GB" dirty="0"/>
          </a:p>
          <a:p>
            <a:endParaRPr lang="en-GB" dirty="0"/>
          </a:p>
          <a:p>
            <a:endParaRPr lang="en-GB" dirty="0"/>
          </a:p>
          <a:p>
            <a:endParaRPr lang="en-GB" dirty="0"/>
          </a:p>
          <a:p>
            <a:r>
              <a:rPr lang="en-GB" dirty="0"/>
              <a:t>An element can match exactly one component selector.</a:t>
            </a:r>
          </a:p>
          <a:p>
            <a:pPr lvl="1"/>
            <a:r>
              <a:rPr lang="en-GB" dirty="0"/>
              <a:t>If multiple component selectors match a single element, Angular reports an error.</a:t>
            </a:r>
          </a:p>
          <a:p>
            <a:r>
              <a:rPr lang="en-GB" dirty="0"/>
              <a:t>For attribute values, Angular supports matching an exact attribute value with the equals (=) operator. Angular does not support other attribute value operators.</a:t>
            </a:r>
          </a:p>
          <a:p>
            <a:r>
              <a:rPr lang="en-GB" dirty="0"/>
              <a:t>Angular component selectors do not support combinators, including the descendant combinator or child combinator.</a:t>
            </a:r>
          </a:p>
          <a:p>
            <a:pPr lvl="1"/>
            <a:endParaRPr lang="en-GB" dirty="0"/>
          </a:p>
          <a:p>
            <a:pPr lvl="1"/>
            <a:endParaRPr lang="en-GB" dirty="0"/>
          </a:p>
          <a:p>
            <a:endParaRPr lang="en-IN" dirty="0"/>
          </a:p>
        </p:txBody>
      </p:sp>
      <p:graphicFrame>
        <p:nvGraphicFramePr>
          <p:cNvPr id="4" name="Table 3">
            <a:extLst>
              <a:ext uri="{FF2B5EF4-FFF2-40B4-BE49-F238E27FC236}">
                <a16:creationId xmlns:a16="http://schemas.microsoft.com/office/drawing/2014/main" id="{617A01C3-77CD-D76D-F214-AC414A54D657}"/>
              </a:ext>
            </a:extLst>
          </p:cNvPr>
          <p:cNvGraphicFramePr>
            <a:graphicFrameLocks noGrp="1"/>
          </p:cNvGraphicFramePr>
          <p:nvPr>
            <p:extLst>
              <p:ext uri="{D42A27DB-BD31-4B8C-83A1-F6EECF244321}">
                <p14:modId xmlns:p14="http://schemas.microsoft.com/office/powerpoint/2010/main" val="2222513841"/>
              </p:ext>
            </p:extLst>
          </p:nvPr>
        </p:nvGraphicFramePr>
        <p:xfrm>
          <a:off x="474804" y="1244770"/>
          <a:ext cx="10860135" cy="2839720"/>
        </p:xfrm>
        <a:graphic>
          <a:graphicData uri="http://schemas.openxmlformats.org/drawingml/2006/table">
            <a:tbl>
              <a:tblPr firstRow="1" bandRow="1">
                <a:tableStyleId>{5C22544A-7EE6-4342-B048-85BDC9FD1C3A}</a:tableStyleId>
              </a:tblPr>
              <a:tblGrid>
                <a:gridCol w="3620045">
                  <a:extLst>
                    <a:ext uri="{9D8B030D-6E8A-4147-A177-3AD203B41FA5}">
                      <a16:colId xmlns:a16="http://schemas.microsoft.com/office/drawing/2014/main" val="830089699"/>
                    </a:ext>
                  </a:extLst>
                </a:gridCol>
                <a:gridCol w="3620045">
                  <a:extLst>
                    <a:ext uri="{9D8B030D-6E8A-4147-A177-3AD203B41FA5}">
                      <a16:colId xmlns:a16="http://schemas.microsoft.com/office/drawing/2014/main" val="3885007119"/>
                    </a:ext>
                  </a:extLst>
                </a:gridCol>
                <a:gridCol w="3620045">
                  <a:extLst>
                    <a:ext uri="{9D8B030D-6E8A-4147-A177-3AD203B41FA5}">
                      <a16:colId xmlns:a16="http://schemas.microsoft.com/office/drawing/2014/main" val="2807805832"/>
                    </a:ext>
                  </a:extLst>
                </a:gridCol>
              </a:tblGrid>
              <a:tr h="370840">
                <a:tc>
                  <a:txBody>
                    <a:bodyPr/>
                    <a:lstStyle/>
                    <a:p>
                      <a:pPr algn="l"/>
                      <a:r>
                        <a:rPr lang="en-IN" b="1" dirty="0">
                          <a:effectLst/>
                        </a:rPr>
                        <a:t>Selector type</a:t>
                      </a:r>
                    </a:p>
                  </a:txBody>
                  <a:tcPr anchor="ctr"/>
                </a:tc>
                <a:tc>
                  <a:txBody>
                    <a:bodyPr/>
                    <a:lstStyle/>
                    <a:p>
                      <a:pPr algn="l"/>
                      <a:r>
                        <a:rPr lang="en-IN" b="1">
                          <a:effectLst/>
                        </a:rPr>
                        <a:t>Description</a:t>
                      </a:r>
                    </a:p>
                  </a:txBody>
                  <a:tcPr anchor="ctr"/>
                </a:tc>
                <a:tc>
                  <a:txBody>
                    <a:bodyPr/>
                    <a:lstStyle/>
                    <a:p>
                      <a:pPr algn="l"/>
                      <a:r>
                        <a:rPr lang="en-IN" b="1">
                          <a:effectLst/>
                        </a:rPr>
                        <a:t>Examples</a:t>
                      </a:r>
                    </a:p>
                  </a:txBody>
                  <a:tcPr anchor="ctr"/>
                </a:tc>
                <a:extLst>
                  <a:ext uri="{0D108BD9-81ED-4DB2-BD59-A6C34878D82A}">
                    <a16:rowId xmlns:a16="http://schemas.microsoft.com/office/drawing/2014/main" val="122525354"/>
                  </a:ext>
                </a:extLst>
              </a:tr>
              <a:tr h="370840">
                <a:tc>
                  <a:txBody>
                    <a:bodyPr/>
                    <a:lstStyle/>
                    <a:p>
                      <a:pPr fontAlgn="t"/>
                      <a:r>
                        <a:rPr lang="en-IN" dirty="0">
                          <a:effectLst/>
                        </a:rPr>
                        <a:t>Type selector</a:t>
                      </a:r>
                    </a:p>
                  </a:txBody>
                  <a:tcPr/>
                </a:tc>
                <a:tc>
                  <a:txBody>
                    <a:bodyPr/>
                    <a:lstStyle/>
                    <a:p>
                      <a:pPr fontAlgn="t"/>
                      <a:r>
                        <a:rPr lang="en-GB">
                          <a:effectLst/>
                        </a:rPr>
                        <a:t>Matches elements based on their HTML tag name, or node name.</a:t>
                      </a:r>
                    </a:p>
                  </a:txBody>
                  <a:tcPr/>
                </a:tc>
                <a:tc>
                  <a:txBody>
                    <a:bodyPr/>
                    <a:lstStyle/>
                    <a:p>
                      <a:pPr fontAlgn="t"/>
                      <a:r>
                        <a:rPr lang="en-IN">
                          <a:effectLst/>
                        </a:rPr>
                        <a:t>profile-photo</a:t>
                      </a:r>
                    </a:p>
                  </a:txBody>
                  <a:tcPr/>
                </a:tc>
                <a:extLst>
                  <a:ext uri="{0D108BD9-81ED-4DB2-BD59-A6C34878D82A}">
                    <a16:rowId xmlns:a16="http://schemas.microsoft.com/office/drawing/2014/main" val="2655307699"/>
                  </a:ext>
                </a:extLst>
              </a:tr>
              <a:tr h="370840">
                <a:tc>
                  <a:txBody>
                    <a:bodyPr/>
                    <a:lstStyle/>
                    <a:p>
                      <a:pPr fontAlgn="t"/>
                      <a:r>
                        <a:rPr lang="en-IN">
                          <a:effectLst/>
                        </a:rPr>
                        <a:t>Attribute selector</a:t>
                      </a:r>
                    </a:p>
                  </a:txBody>
                  <a:tcPr/>
                </a:tc>
                <a:tc>
                  <a:txBody>
                    <a:bodyPr/>
                    <a:lstStyle/>
                    <a:p>
                      <a:pPr fontAlgn="t"/>
                      <a:r>
                        <a:rPr lang="en-GB">
                          <a:effectLst/>
                        </a:rPr>
                        <a:t>Matches elements based on the presence of an HTML attribute and, optionally, an exact value for that attribute.</a:t>
                      </a:r>
                    </a:p>
                  </a:txBody>
                  <a:tcPr/>
                </a:tc>
                <a:tc>
                  <a:txBody>
                    <a:bodyPr/>
                    <a:lstStyle/>
                    <a:p>
                      <a:pPr fontAlgn="t"/>
                      <a:r>
                        <a:rPr lang="en-IN">
                          <a:effectLst/>
                        </a:rPr>
                        <a:t>[dropzone] [type="reset"]</a:t>
                      </a:r>
                    </a:p>
                  </a:txBody>
                  <a:tcPr/>
                </a:tc>
                <a:extLst>
                  <a:ext uri="{0D108BD9-81ED-4DB2-BD59-A6C34878D82A}">
                    <a16:rowId xmlns:a16="http://schemas.microsoft.com/office/drawing/2014/main" val="3528472135"/>
                  </a:ext>
                </a:extLst>
              </a:tr>
              <a:tr h="370840">
                <a:tc>
                  <a:txBody>
                    <a:bodyPr/>
                    <a:lstStyle/>
                    <a:p>
                      <a:pPr fontAlgn="t"/>
                      <a:r>
                        <a:rPr lang="en-IN">
                          <a:effectLst/>
                        </a:rPr>
                        <a:t>Class selector</a:t>
                      </a:r>
                    </a:p>
                  </a:txBody>
                  <a:tcPr/>
                </a:tc>
                <a:tc>
                  <a:txBody>
                    <a:bodyPr/>
                    <a:lstStyle/>
                    <a:p>
                      <a:pPr fontAlgn="t"/>
                      <a:r>
                        <a:rPr lang="en-GB">
                          <a:effectLst/>
                        </a:rPr>
                        <a:t>Matches elements based on the presence of a CSS class.</a:t>
                      </a:r>
                    </a:p>
                  </a:txBody>
                  <a:tcPr/>
                </a:tc>
                <a:tc>
                  <a:txBody>
                    <a:bodyPr/>
                    <a:lstStyle/>
                    <a:p>
                      <a:pPr fontAlgn="t"/>
                      <a:r>
                        <a:rPr lang="en-IN" dirty="0">
                          <a:effectLst/>
                        </a:rPr>
                        <a:t>.menu-item</a:t>
                      </a:r>
                    </a:p>
                  </a:txBody>
                  <a:tcPr/>
                </a:tc>
                <a:extLst>
                  <a:ext uri="{0D108BD9-81ED-4DB2-BD59-A6C34878D82A}">
                    <a16:rowId xmlns:a16="http://schemas.microsoft.com/office/drawing/2014/main" val="3506714168"/>
                  </a:ext>
                </a:extLst>
              </a:tr>
            </a:tbl>
          </a:graphicData>
        </a:graphic>
      </p:graphicFrame>
    </p:spTree>
    <p:extLst>
      <p:ext uri="{BB962C8B-B14F-4D97-AF65-F5344CB8AC3E}">
        <p14:creationId xmlns:p14="http://schemas.microsoft.com/office/powerpoint/2010/main" val="285066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D1E2E-0D61-2D05-FBDF-6380305D0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BD8A1-75C9-3CD9-E39B-A27D512CA9A7}"/>
              </a:ext>
            </a:extLst>
          </p:cNvPr>
          <p:cNvSpPr>
            <a:spLocks noGrp="1"/>
          </p:cNvSpPr>
          <p:nvPr>
            <p:ph type="title"/>
          </p:nvPr>
        </p:nvSpPr>
        <p:spPr/>
        <p:txBody>
          <a:bodyPr/>
          <a:lstStyle/>
          <a:p>
            <a:r>
              <a:rPr lang="en-IN" dirty="0"/>
              <a:t>Basic Routing</a:t>
            </a:r>
          </a:p>
        </p:txBody>
      </p:sp>
      <p:sp>
        <p:nvSpPr>
          <p:cNvPr id="3" name="Text Placeholder 2">
            <a:extLst>
              <a:ext uri="{FF2B5EF4-FFF2-40B4-BE49-F238E27FC236}">
                <a16:creationId xmlns:a16="http://schemas.microsoft.com/office/drawing/2014/main" id="{1C9AE689-8426-9B9A-3272-EC7A0F14E0C8}"/>
              </a:ext>
            </a:extLst>
          </p:cNvPr>
          <p:cNvSpPr>
            <a:spLocks noGrp="1"/>
          </p:cNvSpPr>
          <p:nvPr>
            <p:ph type="body" idx="1"/>
          </p:nvPr>
        </p:nvSpPr>
        <p:spPr/>
        <p:txBody>
          <a:bodyPr/>
          <a:lstStyle/>
          <a:p>
            <a:r>
              <a:rPr lang="en-IN" dirty="0"/>
              <a:t>Section - 02</a:t>
            </a:r>
          </a:p>
        </p:txBody>
      </p:sp>
    </p:spTree>
    <p:extLst>
      <p:ext uri="{BB962C8B-B14F-4D97-AF65-F5344CB8AC3E}">
        <p14:creationId xmlns:p14="http://schemas.microsoft.com/office/powerpoint/2010/main" val="286256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9BE07-66A8-35DF-A5DF-EBCCEC70C5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E6B7E-DBB5-8E9B-F328-AC9F6F022801}"/>
              </a:ext>
            </a:extLst>
          </p:cNvPr>
          <p:cNvSpPr>
            <a:spLocks noGrp="1"/>
          </p:cNvSpPr>
          <p:nvPr>
            <p:ph type="title"/>
          </p:nvPr>
        </p:nvSpPr>
        <p:spPr/>
        <p:txBody>
          <a:bodyPr/>
          <a:lstStyle/>
          <a:p>
            <a:r>
              <a:rPr lang="en-GB" dirty="0"/>
              <a:t>Routing</a:t>
            </a:r>
            <a:endParaRPr lang="en-IN" dirty="0"/>
          </a:p>
        </p:txBody>
      </p:sp>
      <p:sp>
        <p:nvSpPr>
          <p:cNvPr id="3" name="Content Placeholder 2">
            <a:extLst>
              <a:ext uri="{FF2B5EF4-FFF2-40B4-BE49-F238E27FC236}">
                <a16:creationId xmlns:a16="http://schemas.microsoft.com/office/drawing/2014/main" id="{4B2F0A3C-530A-2F68-2F36-80786F42D7C7}"/>
              </a:ext>
            </a:extLst>
          </p:cNvPr>
          <p:cNvSpPr>
            <a:spLocks noGrp="1"/>
          </p:cNvSpPr>
          <p:nvPr>
            <p:ph idx="1"/>
          </p:nvPr>
        </p:nvSpPr>
        <p:spPr>
          <a:xfrm>
            <a:off x="131180" y="863445"/>
            <a:ext cx="11929641" cy="3880572"/>
          </a:xfrm>
        </p:spPr>
        <p:txBody>
          <a:bodyPr/>
          <a:lstStyle/>
          <a:p>
            <a:r>
              <a:rPr lang="en-GB" b="0" i="0" dirty="0">
                <a:effectLst/>
                <a:latin typeface="Inter"/>
              </a:rPr>
              <a:t>In a single-page app, you change what the user sees by showing or hiding portions of the display that correspond to particular components, rather than going out to the server to get a new page.</a:t>
            </a:r>
          </a:p>
          <a:p>
            <a:r>
              <a:rPr lang="en-GB" b="0" i="0" dirty="0">
                <a:effectLst/>
                <a:latin typeface="Inter"/>
              </a:rPr>
              <a:t>As users perform application tasks, they need to move between the different views that you have defined.</a:t>
            </a:r>
          </a:p>
          <a:p>
            <a:r>
              <a:rPr lang="en-GB" dirty="0"/>
              <a:t>To handle the navigation from one view to the next, you use the Angular Router. </a:t>
            </a:r>
          </a:p>
          <a:p>
            <a:r>
              <a:rPr lang="en-GB" dirty="0"/>
              <a:t>The Router enables navigation by interpreting a browser URL as an instruction to change the view.</a:t>
            </a:r>
          </a:p>
          <a:p>
            <a:r>
              <a:rPr lang="en-GB" dirty="0"/>
              <a:t>In order to use routing in Angular application we need to Import the </a:t>
            </a:r>
            <a:r>
              <a:rPr lang="en-GB" b="1" dirty="0"/>
              <a:t>routes</a:t>
            </a:r>
            <a:r>
              <a:rPr lang="en-GB" dirty="0"/>
              <a:t> into </a:t>
            </a:r>
            <a:r>
              <a:rPr lang="en-GB" b="1" dirty="0" err="1"/>
              <a:t>app.config.ts</a:t>
            </a:r>
            <a:r>
              <a:rPr lang="en-GB" dirty="0"/>
              <a:t> and add it to the </a:t>
            </a:r>
            <a:r>
              <a:rPr lang="en-GB" b="1" dirty="0" err="1"/>
              <a:t>provideRouter</a:t>
            </a:r>
            <a:r>
              <a:rPr lang="en-GB" b="1" dirty="0"/>
              <a:t> </a:t>
            </a:r>
            <a:r>
              <a:rPr lang="en-GB" dirty="0"/>
              <a:t>function.</a:t>
            </a:r>
            <a:endParaRPr lang="en-IN" dirty="0"/>
          </a:p>
        </p:txBody>
      </p:sp>
      <p:sp>
        <p:nvSpPr>
          <p:cNvPr id="5" name="Rectangle 4">
            <a:extLst>
              <a:ext uri="{FF2B5EF4-FFF2-40B4-BE49-F238E27FC236}">
                <a16:creationId xmlns:a16="http://schemas.microsoft.com/office/drawing/2014/main" id="{43454C59-E648-31C4-EF3E-31BADC7E5C5A}"/>
              </a:ext>
            </a:extLst>
          </p:cNvPr>
          <p:cNvSpPr/>
          <p:nvPr/>
        </p:nvSpPr>
        <p:spPr>
          <a:xfrm>
            <a:off x="6595993" y="4907976"/>
            <a:ext cx="5376635" cy="830997"/>
          </a:xfrm>
          <a:prstGeom prst="rect">
            <a:avLst/>
          </a:prstGeom>
          <a:solidFill>
            <a:schemeClr val="bg1">
              <a:lumMod val="95000"/>
            </a:schemeClr>
          </a:solidFill>
          <a:ln>
            <a:noFill/>
          </a:ln>
        </p:spPr>
        <p:txBody>
          <a:bodyPr wrap="square">
            <a:spAutoFit/>
          </a:bodyPr>
          <a:lstStyle/>
          <a:p>
            <a:r>
              <a:rPr lang="en-IN" sz="1600" dirty="0">
                <a:solidFill>
                  <a:srgbClr val="AF00DB"/>
                </a:solidFill>
                <a:latin typeface="Consolas" panose="020B0609020204030204" pitchFamily="49" charset="0"/>
              </a:rPr>
              <a:t>export</a:t>
            </a:r>
            <a:r>
              <a:rPr lang="en-IN" sz="1600" dirty="0">
                <a:solidFill>
                  <a:srgbClr val="000000"/>
                </a:solidFill>
                <a:latin typeface="Consolas" panose="020B0609020204030204" pitchFamily="49" charset="0"/>
              </a:rPr>
              <a:t> </a:t>
            </a:r>
            <a:r>
              <a:rPr lang="en-IN" sz="1600" dirty="0" err="1">
                <a:solidFill>
                  <a:srgbClr val="0000FF"/>
                </a:solidFill>
                <a:latin typeface="Consolas" panose="020B0609020204030204" pitchFamily="49" charset="0"/>
              </a:rPr>
              <a:t>const</a:t>
            </a:r>
            <a:r>
              <a:rPr lang="en-IN" sz="1600" dirty="0">
                <a:solidFill>
                  <a:srgbClr val="000000"/>
                </a:solidFill>
                <a:latin typeface="Consolas" panose="020B0609020204030204" pitchFamily="49" charset="0"/>
              </a:rPr>
              <a:t> </a:t>
            </a:r>
            <a:r>
              <a:rPr lang="en-IN" sz="1600" dirty="0" err="1">
                <a:solidFill>
                  <a:srgbClr val="0070C1"/>
                </a:solidFill>
                <a:latin typeface="Consolas" panose="020B0609020204030204" pitchFamily="49" charset="0"/>
              </a:rPr>
              <a:t>appConfig</a:t>
            </a:r>
            <a:r>
              <a:rPr lang="en-IN" sz="1600" dirty="0">
                <a:solidFill>
                  <a:srgbClr val="000000"/>
                </a:solidFill>
                <a:latin typeface="Consolas" panose="020B0609020204030204" pitchFamily="49" charset="0"/>
              </a:rPr>
              <a:t>: </a:t>
            </a:r>
            <a:r>
              <a:rPr lang="en-IN" sz="1600" dirty="0" err="1">
                <a:solidFill>
                  <a:srgbClr val="267F99"/>
                </a:solidFill>
                <a:latin typeface="Consolas" panose="020B0609020204030204" pitchFamily="49" charset="0"/>
              </a:rPr>
              <a:t>ApplicationConfig</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providers:</a:t>
            </a:r>
            <a:r>
              <a:rPr lang="en-IN" sz="1600" dirty="0">
                <a:solidFill>
                  <a:srgbClr val="000000"/>
                </a:solidFill>
                <a:latin typeface="Consolas" panose="020B0609020204030204" pitchFamily="49" charset="0"/>
              </a:rPr>
              <a:t> [</a:t>
            </a:r>
            <a:r>
              <a:rPr lang="en-IN" sz="1600" dirty="0" err="1">
                <a:solidFill>
                  <a:srgbClr val="795E26"/>
                </a:solidFill>
                <a:latin typeface="Consolas" panose="020B0609020204030204" pitchFamily="49" charset="0"/>
              </a:rPr>
              <a:t>provideRouter</a:t>
            </a:r>
            <a:r>
              <a:rPr lang="en-IN" sz="1600" dirty="0">
                <a:solidFill>
                  <a:srgbClr val="000000"/>
                </a:solidFill>
                <a:latin typeface="Consolas" panose="020B0609020204030204" pitchFamily="49" charset="0"/>
              </a:rPr>
              <a:t>(</a:t>
            </a:r>
            <a:r>
              <a:rPr lang="en-IN" sz="1600" dirty="0">
                <a:solidFill>
                  <a:srgbClr val="001080"/>
                </a:solidFill>
                <a:latin typeface="Consolas" panose="020B0609020204030204" pitchFamily="49" charset="0"/>
              </a:rPr>
              <a:t>routes</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A68FD1A6-FF9D-1D7E-7D63-0774A405713B}"/>
              </a:ext>
            </a:extLst>
          </p:cNvPr>
          <p:cNvSpPr/>
          <p:nvPr/>
        </p:nvSpPr>
        <p:spPr>
          <a:xfrm>
            <a:off x="6096001" y="4907976"/>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
        <p:nvSpPr>
          <p:cNvPr id="7" name="Rectangle: Top Corners Rounded 6">
            <a:extLst>
              <a:ext uri="{FF2B5EF4-FFF2-40B4-BE49-F238E27FC236}">
                <a16:creationId xmlns:a16="http://schemas.microsoft.com/office/drawing/2014/main" id="{3D61B9BD-E2E8-BB80-2DB1-37D77759E8EA}"/>
              </a:ext>
            </a:extLst>
          </p:cNvPr>
          <p:cNvSpPr/>
          <p:nvPr/>
        </p:nvSpPr>
        <p:spPr>
          <a:xfrm>
            <a:off x="6096000" y="4578792"/>
            <a:ext cx="399860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app.config.ts</a:t>
            </a:r>
            <a:endParaRPr lang="en-US" sz="1600" dirty="0">
              <a:solidFill>
                <a:schemeClr val="bg1"/>
              </a:solidFill>
            </a:endParaRPr>
          </a:p>
        </p:txBody>
      </p:sp>
      <p:sp>
        <p:nvSpPr>
          <p:cNvPr id="8" name="Content Placeholder 2">
            <a:extLst>
              <a:ext uri="{FF2B5EF4-FFF2-40B4-BE49-F238E27FC236}">
                <a16:creationId xmlns:a16="http://schemas.microsoft.com/office/drawing/2014/main" id="{4DE2669F-D3C7-488F-2107-0737A9944958}"/>
              </a:ext>
            </a:extLst>
          </p:cNvPr>
          <p:cNvSpPr txBox="1">
            <a:spLocks/>
          </p:cNvSpPr>
          <p:nvPr/>
        </p:nvSpPr>
        <p:spPr>
          <a:xfrm>
            <a:off x="131181" y="4742751"/>
            <a:ext cx="5789786" cy="181195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following is the default </a:t>
            </a:r>
            <a:r>
              <a:rPr lang="en-GB" dirty="0" err="1"/>
              <a:t>ApplicationConfig</a:t>
            </a:r>
            <a:r>
              <a:rPr lang="en-GB" dirty="0"/>
              <a:t> using the CLI.</a:t>
            </a:r>
          </a:p>
          <a:p>
            <a:r>
              <a:rPr lang="en-GB" dirty="0"/>
              <a:t>Note: </a:t>
            </a:r>
            <a:r>
              <a:rPr lang="en-GB" b="1" dirty="0" err="1"/>
              <a:t>AngularCLI</a:t>
            </a:r>
            <a:r>
              <a:rPr lang="en-GB" dirty="0"/>
              <a:t> will create this file for you so you </a:t>
            </a:r>
            <a:r>
              <a:rPr lang="en-GB" b="1" dirty="0"/>
              <a:t>need not </a:t>
            </a:r>
            <a:r>
              <a:rPr lang="en-GB" dirty="0"/>
              <a:t>to create it manually.</a:t>
            </a:r>
          </a:p>
        </p:txBody>
      </p:sp>
    </p:spTree>
    <p:extLst>
      <p:ext uri="{BB962C8B-B14F-4D97-AF65-F5344CB8AC3E}">
        <p14:creationId xmlns:p14="http://schemas.microsoft.com/office/powerpoint/2010/main" val="97144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C31C-1A2B-6A93-8AA6-682B40858AC8}"/>
              </a:ext>
            </a:extLst>
          </p:cNvPr>
          <p:cNvSpPr>
            <a:spLocks noGrp="1"/>
          </p:cNvSpPr>
          <p:nvPr>
            <p:ph type="title"/>
          </p:nvPr>
        </p:nvSpPr>
        <p:spPr/>
        <p:txBody>
          <a:bodyPr/>
          <a:lstStyle/>
          <a:p>
            <a:r>
              <a:rPr lang="en-IN" dirty="0"/>
              <a:t>Basic Routing Demonstration</a:t>
            </a:r>
          </a:p>
        </p:txBody>
      </p:sp>
      <p:sp>
        <p:nvSpPr>
          <p:cNvPr id="4" name="Rectangle 3">
            <a:extLst>
              <a:ext uri="{FF2B5EF4-FFF2-40B4-BE49-F238E27FC236}">
                <a16:creationId xmlns:a16="http://schemas.microsoft.com/office/drawing/2014/main" id="{52F4D8C5-6405-A73D-949E-957C0FB310B5}"/>
              </a:ext>
            </a:extLst>
          </p:cNvPr>
          <p:cNvSpPr/>
          <p:nvPr/>
        </p:nvSpPr>
        <p:spPr>
          <a:xfrm>
            <a:off x="298764" y="878186"/>
            <a:ext cx="5504507" cy="5486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E110A31C-E310-DC5B-9752-2AF0F4B2F052}"/>
              </a:ext>
            </a:extLst>
          </p:cNvPr>
          <p:cNvSpPr/>
          <p:nvPr/>
        </p:nvSpPr>
        <p:spPr>
          <a:xfrm>
            <a:off x="434566" y="959667"/>
            <a:ext cx="1149790" cy="4798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LOGO</a:t>
            </a:r>
          </a:p>
        </p:txBody>
      </p:sp>
      <p:sp>
        <p:nvSpPr>
          <p:cNvPr id="6" name="Rectangle: Rounded Corners 5">
            <a:extLst>
              <a:ext uri="{FF2B5EF4-FFF2-40B4-BE49-F238E27FC236}">
                <a16:creationId xmlns:a16="http://schemas.microsoft.com/office/drawing/2014/main" id="{C10B96F0-E92C-CE17-4917-698025C7E924}"/>
              </a:ext>
            </a:extLst>
          </p:cNvPr>
          <p:cNvSpPr/>
          <p:nvPr/>
        </p:nvSpPr>
        <p:spPr>
          <a:xfrm>
            <a:off x="1765426" y="959667"/>
            <a:ext cx="3829616" cy="479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2A35A885-AD72-174A-B594-631B417ED4C9}"/>
              </a:ext>
            </a:extLst>
          </p:cNvPr>
          <p:cNvSpPr txBox="1"/>
          <p:nvPr/>
        </p:nvSpPr>
        <p:spPr>
          <a:xfrm>
            <a:off x="1828800" y="1014918"/>
            <a:ext cx="756938" cy="369332"/>
          </a:xfrm>
          <a:prstGeom prst="rect">
            <a:avLst/>
          </a:prstGeom>
          <a:noFill/>
        </p:spPr>
        <p:txBody>
          <a:bodyPr wrap="none" rtlCol="0">
            <a:spAutoFit/>
          </a:bodyPr>
          <a:lstStyle/>
          <a:p>
            <a:r>
              <a:rPr lang="en-IN" b="1" dirty="0">
                <a:solidFill>
                  <a:schemeClr val="bg1"/>
                </a:solidFill>
              </a:rPr>
              <a:t>HOME</a:t>
            </a:r>
          </a:p>
        </p:txBody>
      </p:sp>
      <p:sp>
        <p:nvSpPr>
          <p:cNvPr id="8" name="TextBox 7">
            <a:extLst>
              <a:ext uri="{FF2B5EF4-FFF2-40B4-BE49-F238E27FC236}">
                <a16:creationId xmlns:a16="http://schemas.microsoft.com/office/drawing/2014/main" id="{6C83D8ED-36B6-EAC9-0F50-1D510B4EC647}"/>
              </a:ext>
            </a:extLst>
          </p:cNvPr>
          <p:cNvSpPr txBox="1"/>
          <p:nvPr/>
        </p:nvSpPr>
        <p:spPr>
          <a:xfrm>
            <a:off x="2766808" y="1014918"/>
            <a:ext cx="848309" cy="369332"/>
          </a:xfrm>
          <a:prstGeom prst="rect">
            <a:avLst/>
          </a:prstGeom>
          <a:noFill/>
        </p:spPr>
        <p:txBody>
          <a:bodyPr wrap="none" rtlCol="0">
            <a:spAutoFit/>
          </a:bodyPr>
          <a:lstStyle/>
          <a:p>
            <a:r>
              <a:rPr lang="en-IN" b="1" dirty="0">
                <a:solidFill>
                  <a:schemeClr val="bg1"/>
                </a:solidFill>
              </a:rPr>
              <a:t>ABOUT</a:t>
            </a:r>
          </a:p>
        </p:txBody>
      </p:sp>
      <p:sp>
        <p:nvSpPr>
          <p:cNvPr id="9" name="TextBox 8">
            <a:extLst>
              <a:ext uri="{FF2B5EF4-FFF2-40B4-BE49-F238E27FC236}">
                <a16:creationId xmlns:a16="http://schemas.microsoft.com/office/drawing/2014/main" id="{C5C2322B-1B38-F4E1-AA28-42FC05A9E3C2}"/>
              </a:ext>
            </a:extLst>
          </p:cNvPr>
          <p:cNvSpPr txBox="1"/>
          <p:nvPr/>
        </p:nvSpPr>
        <p:spPr>
          <a:xfrm>
            <a:off x="3704816" y="1014918"/>
            <a:ext cx="1116011" cy="369332"/>
          </a:xfrm>
          <a:prstGeom prst="rect">
            <a:avLst/>
          </a:prstGeom>
          <a:noFill/>
        </p:spPr>
        <p:txBody>
          <a:bodyPr wrap="none" rtlCol="0">
            <a:spAutoFit/>
          </a:bodyPr>
          <a:lstStyle/>
          <a:p>
            <a:r>
              <a:rPr lang="en-IN" b="1" dirty="0">
                <a:solidFill>
                  <a:schemeClr val="bg1"/>
                </a:solidFill>
              </a:rPr>
              <a:t>CONTACT</a:t>
            </a:r>
          </a:p>
        </p:txBody>
      </p:sp>
      <p:sp>
        <p:nvSpPr>
          <p:cNvPr id="10" name="Rectangle 9">
            <a:extLst>
              <a:ext uri="{FF2B5EF4-FFF2-40B4-BE49-F238E27FC236}">
                <a16:creationId xmlns:a16="http://schemas.microsoft.com/office/drawing/2014/main" id="{1A986353-A781-B082-7E68-B4C2A9D4E4E6}"/>
              </a:ext>
            </a:extLst>
          </p:cNvPr>
          <p:cNvSpPr/>
          <p:nvPr/>
        </p:nvSpPr>
        <p:spPr>
          <a:xfrm>
            <a:off x="434566" y="1720158"/>
            <a:ext cx="1783533" cy="38839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SIDEBAR</a:t>
            </a:r>
          </a:p>
        </p:txBody>
      </p:sp>
      <p:sp>
        <p:nvSpPr>
          <p:cNvPr id="11" name="Rectangle 10">
            <a:extLst>
              <a:ext uri="{FF2B5EF4-FFF2-40B4-BE49-F238E27FC236}">
                <a16:creationId xmlns:a16="http://schemas.microsoft.com/office/drawing/2014/main" id="{E4ADA96B-FE28-CBC1-53A1-A32802D8A28F}"/>
              </a:ext>
            </a:extLst>
          </p:cNvPr>
          <p:cNvSpPr/>
          <p:nvPr/>
        </p:nvSpPr>
        <p:spPr>
          <a:xfrm>
            <a:off x="434566" y="5812325"/>
            <a:ext cx="5160476" cy="4798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FOOTER</a:t>
            </a:r>
          </a:p>
        </p:txBody>
      </p:sp>
      <p:sp>
        <p:nvSpPr>
          <p:cNvPr id="12" name="Rectangle 11">
            <a:extLst>
              <a:ext uri="{FF2B5EF4-FFF2-40B4-BE49-F238E27FC236}">
                <a16:creationId xmlns:a16="http://schemas.microsoft.com/office/drawing/2014/main" id="{6DE99257-1D2F-37E9-EB16-686D310F4756}"/>
              </a:ext>
            </a:extLst>
          </p:cNvPr>
          <p:cNvSpPr/>
          <p:nvPr/>
        </p:nvSpPr>
        <p:spPr>
          <a:xfrm>
            <a:off x="2426329" y="1720158"/>
            <a:ext cx="3168713" cy="38839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&lt;router-outlet /&gt;</a:t>
            </a:r>
          </a:p>
        </p:txBody>
      </p:sp>
      <p:sp>
        <p:nvSpPr>
          <p:cNvPr id="14" name="Rectangle 13">
            <a:extLst>
              <a:ext uri="{FF2B5EF4-FFF2-40B4-BE49-F238E27FC236}">
                <a16:creationId xmlns:a16="http://schemas.microsoft.com/office/drawing/2014/main" id="{FDFB1E21-3B29-CF8E-3157-3669D9C6B6B1}"/>
              </a:ext>
            </a:extLst>
          </p:cNvPr>
          <p:cNvSpPr/>
          <p:nvPr/>
        </p:nvSpPr>
        <p:spPr>
          <a:xfrm>
            <a:off x="6192570" y="959667"/>
            <a:ext cx="5700666" cy="4245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CURRENT URL:</a:t>
            </a:r>
          </a:p>
        </p:txBody>
      </p:sp>
      <p:sp>
        <p:nvSpPr>
          <p:cNvPr id="15" name="TextBox 14">
            <a:extLst>
              <a:ext uri="{FF2B5EF4-FFF2-40B4-BE49-F238E27FC236}">
                <a16:creationId xmlns:a16="http://schemas.microsoft.com/office/drawing/2014/main" id="{A704D76A-BAD2-D315-7C2D-2E0D0FABFF8E}"/>
              </a:ext>
            </a:extLst>
          </p:cNvPr>
          <p:cNvSpPr txBox="1"/>
          <p:nvPr/>
        </p:nvSpPr>
        <p:spPr>
          <a:xfrm>
            <a:off x="7686392" y="987292"/>
            <a:ext cx="2209259" cy="369332"/>
          </a:xfrm>
          <a:prstGeom prst="rect">
            <a:avLst/>
          </a:prstGeom>
          <a:noFill/>
        </p:spPr>
        <p:txBody>
          <a:bodyPr wrap="none" rtlCol="0">
            <a:spAutoFit/>
          </a:bodyPr>
          <a:lstStyle/>
          <a:p>
            <a:r>
              <a:rPr lang="en-IN" dirty="0"/>
              <a:t>http://localhost:4200/</a:t>
            </a:r>
          </a:p>
        </p:txBody>
      </p:sp>
      <p:sp>
        <p:nvSpPr>
          <p:cNvPr id="18" name="Rectangle 17">
            <a:extLst>
              <a:ext uri="{FF2B5EF4-FFF2-40B4-BE49-F238E27FC236}">
                <a16:creationId xmlns:a16="http://schemas.microsoft.com/office/drawing/2014/main" id="{D1EA27E7-129B-F4FE-DFCE-E554029211B7}"/>
              </a:ext>
            </a:extLst>
          </p:cNvPr>
          <p:cNvSpPr/>
          <p:nvPr/>
        </p:nvSpPr>
        <p:spPr>
          <a:xfrm>
            <a:off x="7730150" y="1864084"/>
            <a:ext cx="2625505" cy="1013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HOME COMPONENT</a:t>
            </a:r>
          </a:p>
        </p:txBody>
      </p:sp>
      <p:sp>
        <p:nvSpPr>
          <p:cNvPr id="19" name="Oval 18">
            <a:extLst>
              <a:ext uri="{FF2B5EF4-FFF2-40B4-BE49-F238E27FC236}">
                <a16:creationId xmlns:a16="http://schemas.microsoft.com/office/drawing/2014/main" id="{C3611A71-DBB4-19F5-84E7-8610D7300F31}"/>
              </a:ext>
            </a:extLst>
          </p:cNvPr>
          <p:cNvSpPr/>
          <p:nvPr/>
        </p:nvSpPr>
        <p:spPr>
          <a:xfrm>
            <a:off x="7730151" y="3349782"/>
            <a:ext cx="2625504" cy="13489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ABOUT COMPONENT</a:t>
            </a:r>
          </a:p>
        </p:txBody>
      </p:sp>
      <p:sp>
        <p:nvSpPr>
          <p:cNvPr id="20" name="Pentagon 19">
            <a:extLst>
              <a:ext uri="{FF2B5EF4-FFF2-40B4-BE49-F238E27FC236}">
                <a16:creationId xmlns:a16="http://schemas.microsoft.com/office/drawing/2014/main" id="{C2F0EBE8-E734-D63E-56DD-57892C28926D}"/>
              </a:ext>
            </a:extLst>
          </p:cNvPr>
          <p:cNvSpPr/>
          <p:nvPr/>
        </p:nvSpPr>
        <p:spPr>
          <a:xfrm>
            <a:off x="7730152" y="5170459"/>
            <a:ext cx="2625503" cy="1013988"/>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CONTACT</a:t>
            </a:r>
          </a:p>
          <a:p>
            <a:pPr algn="ctr"/>
            <a:r>
              <a:rPr lang="en-IN" dirty="0"/>
              <a:t>COMPONENT</a:t>
            </a:r>
          </a:p>
        </p:txBody>
      </p:sp>
      <p:sp>
        <p:nvSpPr>
          <p:cNvPr id="21" name="TextBox 20">
            <a:extLst>
              <a:ext uri="{FF2B5EF4-FFF2-40B4-BE49-F238E27FC236}">
                <a16:creationId xmlns:a16="http://schemas.microsoft.com/office/drawing/2014/main" id="{9A8E878B-960B-6A0E-DA94-BFD15231935E}"/>
              </a:ext>
            </a:extLst>
          </p:cNvPr>
          <p:cNvSpPr txBox="1"/>
          <p:nvPr/>
        </p:nvSpPr>
        <p:spPr>
          <a:xfrm>
            <a:off x="7686837" y="981999"/>
            <a:ext cx="2730235" cy="369332"/>
          </a:xfrm>
          <a:prstGeom prst="rect">
            <a:avLst/>
          </a:prstGeom>
          <a:noFill/>
        </p:spPr>
        <p:txBody>
          <a:bodyPr wrap="none" rtlCol="0">
            <a:spAutoFit/>
          </a:bodyPr>
          <a:lstStyle/>
          <a:p>
            <a:r>
              <a:rPr lang="en-IN" dirty="0"/>
              <a:t>http://localhost:4200/about</a:t>
            </a:r>
          </a:p>
        </p:txBody>
      </p:sp>
      <p:sp>
        <p:nvSpPr>
          <p:cNvPr id="22" name="TextBox 21">
            <a:extLst>
              <a:ext uri="{FF2B5EF4-FFF2-40B4-BE49-F238E27FC236}">
                <a16:creationId xmlns:a16="http://schemas.microsoft.com/office/drawing/2014/main" id="{75AE9222-A3CC-6209-9A97-FB434DC4B7D8}"/>
              </a:ext>
            </a:extLst>
          </p:cNvPr>
          <p:cNvSpPr txBox="1"/>
          <p:nvPr/>
        </p:nvSpPr>
        <p:spPr>
          <a:xfrm>
            <a:off x="7686392" y="986225"/>
            <a:ext cx="2900153" cy="369332"/>
          </a:xfrm>
          <a:prstGeom prst="rect">
            <a:avLst/>
          </a:prstGeom>
          <a:noFill/>
        </p:spPr>
        <p:txBody>
          <a:bodyPr wrap="none" rtlCol="0">
            <a:spAutoFit/>
          </a:bodyPr>
          <a:lstStyle/>
          <a:p>
            <a:r>
              <a:rPr lang="en-IN" dirty="0"/>
              <a:t>http://localhost:4200/contact</a:t>
            </a:r>
          </a:p>
        </p:txBody>
      </p:sp>
      <p:sp>
        <p:nvSpPr>
          <p:cNvPr id="23" name="TextBox 22">
            <a:extLst>
              <a:ext uri="{FF2B5EF4-FFF2-40B4-BE49-F238E27FC236}">
                <a16:creationId xmlns:a16="http://schemas.microsoft.com/office/drawing/2014/main" id="{AA670657-6260-DDB4-4679-6574FD526AFB}"/>
              </a:ext>
            </a:extLst>
          </p:cNvPr>
          <p:cNvSpPr txBox="1"/>
          <p:nvPr/>
        </p:nvSpPr>
        <p:spPr>
          <a:xfrm>
            <a:off x="1828800" y="1014929"/>
            <a:ext cx="756938" cy="369332"/>
          </a:xfrm>
          <a:prstGeom prst="rect">
            <a:avLst/>
          </a:prstGeom>
          <a:noFill/>
        </p:spPr>
        <p:txBody>
          <a:bodyPr wrap="none" rtlCol="0">
            <a:spAutoFit/>
          </a:bodyPr>
          <a:lstStyle/>
          <a:p>
            <a:r>
              <a:rPr lang="en-IN" b="1" dirty="0">
                <a:solidFill>
                  <a:srgbClr val="C00000"/>
                </a:solidFill>
              </a:rPr>
              <a:t>HOME</a:t>
            </a:r>
          </a:p>
        </p:txBody>
      </p:sp>
      <p:sp>
        <p:nvSpPr>
          <p:cNvPr id="24" name="TextBox 23">
            <a:extLst>
              <a:ext uri="{FF2B5EF4-FFF2-40B4-BE49-F238E27FC236}">
                <a16:creationId xmlns:a16="http://schemas.microsoft.com/office/drawing/2014/main" id="{DA7857F4-28CF-49D4-8066-4C90B5E0E438}"/>
              </a:ext>
            </a:extLst>
          </p:cNvPr>
          <p:cNvSpPr txBox="1"/>
          <p:nvPr/>
        </p:nvSpPr>
        <p:spPr>
          <a:xfrm>
            <a:off x="2766808" y="1014929"/>
            <a:ext cx="848309" cy="369332"/>
          </a:xfrm>
          <a:prstGeom prst="rect">
            <a:avLst/>
          </a:prstGeom>
          <a:noFill/>
        </p:spPr>
        <p:txBody>
          <a:bodyPr wrap="none" rtlCol="0">
            <a:spAutoFit/>
          </a:bodyPr>
          <a:lstStyle/>
          <a:p>
            <a:r>
              <a:rPr lang="en-IN" b="1" dirty="0">
                <a:solidFill>
                  <a:srgbClr val="C00000"/>
                </a:solidFill>
              </a:rPr>
              <a:t>ABOUT</a:t>
            </a:r>
          </a:p>
        </p:txBody>
      </p:sp>
      <p:sp>
        <p:nvSpPr>
          <p:cNvPr id="25" name="TextBox 24">
            <a:extLst>
              <a:ext uri="{FF2B5EF4-FFF2-40B4-BE49-F238E27FC236}">
                <a16:creationId xmlns:a16="http://schemas.microsoft.com/office/drawing/2014/main" id="{376A669F-0D90-4A09-526B-A0D03E75B7F6}"/>
              </a:ext>
            </a:extLst>
          </p:cNvPr>
          <p:cNvSpPr txBox="1"/>
          <p:nvPr/>
        </p:nvSpPr>
        <p:spPr>
          <a:xfrm>
            <a:off x="3704816" y="1014929"/>
            <a:ext cx="1116011" cy="369332"/>
          </a:xfrm>
          <a:prstGeom prst="rect">
            <a:avLst/>
          </a:prstGeom>
          <a:noFill/>
        </p:spPr>
        <p:txBody>
          <a:bodyPr wrap="none" rtlCol="0">
            <a:spAutoFit/>
          </a:bodyPr>
          <a:lstStyle/>
          <a:p>
            <a:r>
              <a:rPr lang="en-IN" b="1" dirty="0">
                <a:solidFill>
                  <a:srgbClr val="C00000"/>
                </a:solidFill>
              </a:rPr>
              <a:t>CONTACT</a:t>
            </a:r>
          </a:p>
        </p:txBody>
      </p:sp>
    </p:spTree>
    <p:extLst>
      <p:ext uri="{BB962C8B-B14F-4D97-AF65-F5344CB8AC3E}">
        <p14:creationId xmlns:p14="http://schemas.microsoft.com/office/powerpoint/2010/main" val="17423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42" presetClass="path" presetSubtype="0" accel="50000" decel="50000" fill="hold" grpId="0" nodeType="withEffect">
                                  <p:stCondLst>
                                    <p:cond delay="0"/>
                                  </p:stCondLst>
                                  <p:childTnLst>
                                    <p:animMotion origin="layout" path="M 3.33333E-6 -1.85185E-6 L -0.41341 0.18634 " pathEditMode="relative" rAng="0" ptsTypes="AA">
                                      <p:cBhvr>
                                        <p:cTn id="52" dur="2000" fill="hold"/>
                                        <p:tgtEl>
                                          <p:spTgt spid="18"/>
                                        </p:tgtEl>
                                        <p:attrNameLst>
                                          <p:attrName>ppt_x</p:attrName>
                                          <p:attrName>ppt_y</p:attrName>
                                        </p:attrNameLst>
                                      </p:cBhvr>
                                      <p:rCtr x="-20677" y="9306"/>
                                    </p:animMotion>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0" nodeType="clickEffect">
                                  <p:stCondLst>
                                    <p:cond delay="0"/>
                                  </p:stCondLst>
                                  <p:childTnLst>
                                    <p:animMotion origin="layout" path="M 3.33333E-6 4.44444E-6 L -0.4142 -0.05394 " pathEditMode="relative" rAng="0" ptsTypes="AA">
                                      <p:cBhvr>
                                        <p:cTn id="76" dur="2000" fill="hold"/>
                                        <p:tgtEl>
                                          <p:spTgt spid="19"/>
                                        </p:tgtEl>
                                        <p:attrNameLst>
                                          <p:attrName>ppt_x</p:attrName>
                                          <p:attrName>ppt_y</p:attrName>
                                        </p:attrNameLst>
                                      </p:cBhvr>
                                      <p:rCtr x="-20716" y="-2708"/>
                                    </p:animMotion>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0" nodeType="clickEffect">
                                  <p:stCondLst>
                                    <p:cond delay="0"/>
                                  </p:stCondLst>
                                  <p:childTnLst>
                                    <p:animMotion origin="layout" path="M 3.33333E-6 2.22222E-6 L -0.41198 -0.29445 " pathEditMode="relative" rAng="0" ptsTypes="AA">
                                      <p:cBhvr>
                                        <p:cTn id="100" dur="2000" fill="hold"/>
                                        <p:tgtEl>
                                          <p:spTgt spid="20"/>
                                        </p:tgtEl>
                                        <p:attrNameLst>
                                          <p:attrName>ppt_x</p:attrName>
                                          <p:attrName>ppt_y</p:attrName>
                                        </p:attrNameLst>
                                      </p:cBhvr>
                                      <p:rCtr x="-20599" y="-1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animBg="1"/>
      <p:bldP spid="11" grpId="0" animBg="1"/>
      <p:bldP spid="12" grpId="0" animBg="1"/>
      <p:bldP spid="15" grpId="0"/>
      <p:bldP spid="15" grpId="1"/>
      <p:bldP spid="18" grpId="0" animBg="1"/>
      <p:bldP spid="18" grpId="1" animBg="1"/>
      <p:bldP spid="18" grpId="2" animBg="1"/>
      <p:bldP spid="19" grpId="0" animBg="1"/>
      <p:bldP spid="19" grpId="1" animBg="1"/>
      <p:bldP spid="19" grpId="2" animBg="1"/>
      <p:bldP spid="20" grpId="0" animBg="1"/>
      <p:bldP spid="20" grpId="1" animBg="1"/>
      <p:bldP spid="21" grpId="0"/>
      <p:bldP spid="21" grpId="1"/>
      <p:bldP spid="22" grpId="0"/>
      <p:bldP spid="23" grpId="0"/>
      <p:bldP spid="23" grpId="1"/>
      <p:bldP spid="24" grpId="0"/>
      <p:bldP spid="24" grpId="1"/>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2CB8-4503-0216-2B25-A57C782B07A7}"/>
              </a:ext>
            </a:extLst>
          </p:cNvPr>
          <p:cNvSpPr>
            <a:spLocks noGrp="1"/>
          </p:cNvSpPr>
          <p:nvPr>
            <p:ph type="title"/>
          </p:nvPr>
        </p:nvSpPr>
        <p:spPr/>
        <p:txBody>
          <a:bodyPr/>
          <a:lstStyle/>
          <a:p>
            <a:r>
              <a:rPr lang="en-IN" dirty="0"/>
              <a:t>Defining a basic route</a:t>
            </a:r>
          </a:p>
        </p:txBody>
      </p:sp>
      <p:sp>
        <p:nvSpPr>
          <p:cNvPr id="3" name="Content Placeholder 2">
            <a:extLst>
              <a:ext uri="{FF2B5EF4-FFF2-40B4-BE49-F238E27FC236}">
                <a16:creationId xmlns:a16="http://schemas.microsoft.com/office/drawing/2014/main" id="{1AD01FD6-AF92-5F01-2882-118238E6CC76}"/>
              </a:ext>
            </a:extLst>
          </p:cNvPr>
          <p:cNvSpPr>
            <a:spLocks noGrp="1"/>
          </p:cNvSpPr>
          <p:nvPr>
            <p:ph idx="1"/>
          </p:nvPr>
        </p:nvSpPr>
        <p:spPr>
          <a:xfrm>
            <a:off x="131180" y="800073"/>
            <a:ext cx="11929641" cy="5590565"/>
          </a:xfrm>
        </p:spPr>
        <p:txBody>
          <a:bodyPr/>
          <a:lstStyle/>
          <a:p>
            <a:r>
              <a:rPr lang="en-GB" dirty="0"/>
              <a:t>There are three fundamental building blocks to creating a route.</a:t>
            </a:r>
          </a:p>
          <a:p>
            <a:pPr marL="914400" lvl="1" indent="-457200">
              <a:buFont typeface="+mj-lt"/>
              <a:buAutoNum type="arabicPeriod"/>
            </a:pPr>
            <a:r>
              <a:rPr lang="en-GB" dirty="0"/>
              <a:t>Set up a Routes array for your routes</a:t>
            </a:r>
          </a:p>
          <a:p>
            <a:pPr marL="1247775" lvl="2" indent="-457200"/>
            <a:r>
              <a:rPr lang="en-GB" dirty="0"/>
              <a:t>This step is generated by </a:t>
            </a:r>
            <a:r>
              <a:rPr lang="en-GB" dirty="0" err="1"/>
              <a:t>AngularCLI</a:t>
            </a:r>
            <a:r>
              <a:rPr lang="en-GB" dirty="0"/>
              <a:t> in a </a:t>
            </a:r>
            <a:r>
              <a:rPr lang="en-GB" b="1" dirty="0" err="1"/>
              <a:t>app.routes.ts</a:t>
            </a:r>
            <a:r>
              <a:rPr lang="en-GB" dirty="0"/>
              <a:t> file, so you need not to create this manually.</a:t>
            </a:r>
          </a:p>
          <a:p>
            <a:pPr marL="914400" lvl="1" indent="-457200">
              <a:buFont typeface="+mj-lt"/>
              <a:buAutoNum type="arabicPeriod"/>
            </a:pPr>
            <a:r>
              <a:rPr lang="en-GB" dirty="0"/>
              <a:t>Define your routes in your Routes array	</a:t>
            </a:r>
          </a:p>
          <a:p>
            <a:pPr marL="1247775" lvl="2" indent="-457200"/>
            <a:r>
              <a:rPr lang="en-GB" dirty="0"/>
              <a:t>Each route in this array is a JavaScript object that contains two properties. </a:t>
            </a:r>
          </a:p>
          <a:p>
            <a:pPr marL="1247775" lvl="2" indent="-457200"/>
            <a:endParaRPr lang="en-GB" dirty="0"/>
          </a:p>
          <a:p>
            <a:pPr marL="1247775" lvl="2" indent="-457200"/>
            <a:endParaRPr lang="en-GB" dirty="0"/>
          </a:p>
          <a:p>
            <a:pPr marL="1247775" lvl="2" indent="-457200"/>
            <a:endParaRPr lang="en-GB" dirty="0"/>
          </a:p>
          <a:p>
            <a:pPr marL="1247775" lvl="2" indent="-457200"/>
            <a:endParaRPr lang="en-GB" dirty="0"/>
          </a:p>
          <a:p>
            <a:pPr marL="1704975" lvl="3" indent="-457200"/>
            <a:endParaRPr lang="en-GB" dirty="0"/>
          </a:p>
          <a:p>
            <a:pPr marL="1704975" lvl="3" indent="-457200"/>
            <a:r>
              <a:rPr lang="en-GB" dirty="0"/>
              <a:t>The first property, path, defines the URL path for the route. </a:t>
            </a:r>
          </a:p>
          <a:p>
            <a:pPr marL="1704975" lvl="3" indent="-457200"/>
            <a:r>
              <a:rPr lang="en-GB" dirty="0"/>
              <a:t>The second property, component, defines the component Angular should use for the corresponding path.</a:t>
            </a:r>
          </a:p>
          <a:p>
            <a:pPr marL="914400" lvl="1" indent="-457200">
              <a:buFont typeface="+mj-lt"/>
              <a:buAutoNum type="arabicPeriod"/>
            </a:pPr>
            <a:r>
              <a:rPr lang="en-GB" dirty="0"/>
              <a:t>Add your routes to your application</a:t>
            </a:r>
          </a:p>
          <a:p>
            <a:pPr marL="1247775" lvl="2" indent="-457200"/>
            <a:r>
              <a:rPr lang="en-GB" dirty="0"/>
              <a:t>Assign the anchor tag that you want to add the route to the </a:t>
            </a:r>
            <a:r>
              <a:rPr lang="en-GB" b="1" dirty="0" err="1"/>
              <a:t>routerLink</a:t>
            </a:r>
            <a:r>
              <a:rPr lang="en-GB" dirty="0"/>
              <a:t> attribute.</a:t>
            </a:r>
            <a:endParaRPr lang="en-IN" dirty="0"/>
          </a:p>
        </p:txBody>
      </p:sp>
      <p:sp>
        <p:nvSpPr>
          <p:cNvPr id="4" name="Rectangle 3">
            <a:extLst>
              <a:ext uri="{FF2B5EF4-FFF2-40B4-BE49-F238E27FC236}">
                <a16:creationId xmlns:a16="http://schemas.microsoft.com/office/drawing/2014/main" id="{DE996189-469B-9C86-0B1D-6FC316571299}"/>
              </a:ext>
            </a:extLst>
          </p:cNvPr>
          <p:cNvSpPr/>
          <p:nvPr/>
        </p:nvSpPr>
        <p:spPr>
          <a:xfrm>
            <a:off x="1978726" y="2843787"/>
            <a:ext cx="7545520" cy="1077218"/>
          </a:xfrm>
          <a:prstGeom prst="rect">
            <a:avLst/>
          </a:prstGeom>
          <a:solidFill>
            <a:schemeClr val="bg1">
              <a:lumMod val="95000"/>
            </a:schemeClr>
          </a:solidFill>
          <a:ln>
            <a:noFill/>
          </a:ln>
        </p:spPr>
        <p:txBody>
          <a:bodyPr wrap="square">
            <a:spAutoFit/>
          </a:bodyPr>
          <a:lstStyle/>
          <a:p>
            <a:r>
              <a:rPr lang="en-IN" sz="1600" dirty="0" err="1">
                <a:solidFill>
                  <a:srgbClr val="0000FF"/>
                </a:solidFill>
                <a:latin typeface="Consolas" panose="020B0609020204030204" pitchFamily="49" charset="0"/>
              </a:rPr>
              <a:t>const</a:t>
            </a:r>
            <a:r>
              <a:rPr lang="en-IN" sz="1600" dirty="0">
                <a:solidFill>
                  <a:srgbClr val="000000"/>
                </a:solidFill>
                <a:latin typeface="Consolas" panose="020B0609020204030204" pitchFamily="49" charset="0"/>
              </a:rPr>
              <a:t> </a:t>
            </a:r>
            <a:r>
              <a:rPr lang="en-IN" sz="1600" dirty="0">
                <a:solidFill>
                  <a:srgbClr val="0070C1"/>
                </a:solidFill>
                <a:latin typeface="Consolas" panose="020B0609020204030204" pitchFamily="49" charset="0"/>
              </a:rPr>
              <a:t>routes</a:t>
            </a:r>
            <a:r>
              <a:rPr lang="en-IN" sz="1600" dirty="0">
                <a:solidFill>
                  <a:srgbClr val="000000"/>
                </a:solidFill>
                <a:latin typeface="Consolas" panose="020B0609020204030204" pitchFamily="49" charset="0"/>
              </a:rPr>
              <a:t>: </a:t>
            </a:r>
            <a:r>
              <a:rPr lang="en-IN" sz="1600" dirty="0">
                <a:solidFill>
                  <a:srgbClr val="267F99"/>
                </a:solidFill>
                <a:latin typeface="Consolas" panose="020B0609020204030204" pitchFamily="49" charset="0"/>
              </a:rPr>
              <a:t>Routes</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 </a:t>
            </a:r>
            <a:r>
              <a:rPr lang="en-IN" sz="1600" dirty="0">
                <a:solidFill>
                  <a:srgbClr val="001080"/>
                </a:solidFill>
                <a:latin typeface="Consolas" panose="020B0609020204030204" pitchFamily="49" charset="0"/>
              </a:rPr>
              <a:t>path:</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'first-component'</a:t>
            </a:r>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component:</a:t>
            </a:r>
            <a:r>
              <a:rPr lang="en-IN" sz="1600" dirty="0">
                <a:solidFill>
                  <a:srgbClr val="000000"/>
                </a:solidFill>
                <a:latin typeface="Consolas" panose="020B0609020204030204" pitchFamily="49" charset="0"/>
              </a:rPr>
              <a:t> </a:t>
            </a:r>
            <a:r>
              <a:rPr lang="en-IN" sz="1600" dirty="0" err="1">
                <a:solidFill>
                  <a:srgbClr val="001080"/>
                </a:solidFill>
                <a:latin typeface="Consolas" panose="020B0609020204030204" pitchFamily="49" charset="0"/>
              </a:rPr>
              <a:t>FirstComponent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 </a:t>
            </a:r>
            <a:r>
              <a:rPr lang="en-IN" sz="1600" dirty="0">
                <a:solidFill>
                  <a:srgbClr val="001080"/>
                </a:solidFill>
                <a:latin typeface="Consolas" panose="020B0609020204030204" pitchFamily="49" charset="0"/>
              </a:rPr>
              <a:t>path:</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'second-component'</a:t>
            </a:r>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component:</a:t>
            </a:r>
            <a:r>
              <a:rPr lang="en-IN" sz="1600" dirty="0">
                <a:solidFill>
                  <a:srgbClr val="000000"/>
                </a:solidFill>
                <a:latin typeface="Consolas" panose="020B0609020204030204" pitchFamily="49" charset="0"/>
              </a:rPr>
              <a:t> </a:t>
            </a:r>
            <a:r>
              <a:rPr lang="en-IN" sz="1600" dirty="0" err="1">
                <a:solidFill>
                  <a:srgbClr val="001080"/>
                </a:solidFill>
                <a:latin typeface="Consolas" panose="020B0609020204030204" pitchFamily="49" charset="0"/>
              </a:rPr>
              <a:t>SecondComponent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D56BC8D-9F08-74F5-9467-08CD0BCB0E30}"/>
              </a:ext>
            </a:extLst>
          </p:cNvPr>
          <p:cNvSpPr/>
          <p:nvPr/>
        </p:nvSpPr>
        <p:spPr>
          <a:xfrm>
            <a:off x="1478733" y="2843787"/>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5">
            <a:extLst>
              <a:ext uri="{FF2B5EF4-FFF2-40B4-BE49-F238E27FC236}">
                <a16:creationId xmlns:a16="http://schemas.microsoft.com/office/drawing/2014/main" id="{7177013A-C840-9297-A0FE-CD0FC16EAAA8}"/>
              </a:ext>
            </a:extLst>
          </p:cNvPr>
          <p:cNvSpPr/>
          <p:nvPr/>
        </p:nvSpPr>
        <p:spPr>
          <a:xfrm>
            <a:off x="1478733" y="2514603"/>
            <a:ext cx="19253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app.routes.ts</a:t>
            </a:r>
            <a:endParaRPr lang="en-US" sz="1600" dirty="0">
              <a:solidFill>
                <a:schemeClr val="bg1"/>
              </a:solidFill>
            </a:endParaRPr>
          </a:p>
        </p:txBody>
      </p:sp>
      <p:sp>
        <p:nvSpPr>
          <p:cNvPr id="8" name="Rectangle 7">
            <a:extLst>
              <a:ext uri="{FF2B5EF4-FFF2-40B4-BE49-F238E27FC236}">
                <a16:creationId xmlns:a16="http://schemas.microsoft.com/office/drawing/2014/main" id="{066BE7D7-39EF-8084-51AB-85A9E8A7E2C5}"/>
              </a:ext>
            </a:extLst>
          </p:cNvPr>
          <p:cNvSpPr/>
          <p:nvPr/>
        </p:nvSpPr>
        <p:spPr>
          <a:xfrm>
            <a:off x="1987779" y="5533968"/>
            <a:ext cx="8727541" cy="1077218"/>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&lt;a</a:t>
            </a:r>
            <a:r>
              <a:rPr lang="en-IN" sz="1600" dirty="0">
                <a:solidFill>
                  <a:srgbClr val="000000"/>
                </a:solidFill>
                <a:latin typeface="Consolas" panose="020B0609020204030204" pitchFamily="49" charset="0"/>
              </a:rPr>
              <a:t> </a:t>
            </a:r>
            <a:r>
              <a:rPr lang="en-IN" sz="1600" dirty="0" err="1">
                <a:solidFill>
                  <a:srgbClr val="E50000"/>
                </a:solidFill>
                <a:latin typeface="Consolas" panose="020B0609020204030204" pitchFamily="49" charset="0"/>
              </a:rPr>
              <a:t>routerLink</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"/first-component"</a:t>
            </a:r>
            <a:r>
              <a:rPr lang="en-IN" sz="1600" dirty="0">
                <a:solidFill>
                  <a:srgbClr val="800000"/>
                </a:solidFill>
                <a:latin typeface="Consolas" panose="020B0609020204030204" pitchFamily="49" charset="0"/>
              </a:rPr>
              <a:t>&gt;</a:t>
            </a:r>
            <a:r>
              <a:rPr lang="en-IN" sz="1600" dirty="0">
                <a:solidFill>
                  <a:srgbClr val="000000"/>
                </a:solidFill>
                <a:latin typeface="Consolas" panose="020B0609020204030204" pitchFamily="49" charset="0"/>
              </a:rPr>
              <a:t>First Component</a:t>
            </a:r>
            <a:r>
              <a:rPr lang="en-IN" sz="1600" dirty="0">
                <a:solidFill>
                  <a:srgbClr val="800000"/>
                </a:solidFill>
                <a:latin typeface="Consolas" panose="020B0609020204030204" pitchFamily="49" charset="0"/>
              </a:rPr>
              <a:t>&lt;/a&gt;</a:t>
            </a:r>
            <a:endParaRPr lang="en-IN" sz="1600" dirty="0">
              <a:solidFill>
                <a:srgbClr val="000000"/>
              </a:solidFill>
              <a:latin typeface="Consolas" panose="020B0609020204030204" pitchFamily="49" charset="0"/>
            </a:endParaRPr>
          </a:p>
          <a:p>
            <a:r>
              <a:rPr lang="en-IN" sz="1600" dirty="0">
                <a:solidFill>
                  <a:srgbClr val="800000"/>
                </a:solidFill>
                <a:latin typeface="Consolas" panose="020B0609020204030204" pitchFamily="49" charset="0"/>
              </a:rPr>
              <a:t>&lt;a</a:t>
            </a:r>
            <a:r>
              <a:rPr lang="en-IN" sz="1600" dirty="0">
                <a:solidFill>
                  <a:srgbClr val="000000"/>
                </a:solidFill>
                <a:latin typeface="Consolas" panose="020B0609020204030204" pitchFamily="49" charset="0"/>
              </a:rPr>
              <a:t> </a:t>
            </a:r>
            <a:r>
              <a:rPr lang="en-IN" sz="1600" dirty="0" err="1">
                <a:solidFill>
                  <a:srgbClr val="E50000"/>
                </a:solidFill>
                <a:latin typeface="Consolas" panose="020B0609020204030204" pitchFamily="49" charset="0"/>
              </a:rPr>
              <a:t>routerLink</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"/second-component"</a:t>
            </a:r>
            <a:r>
              <a:rPr lang="en-IN" sz="1600" dirty="0">
                <a:solidFill>
                  <a:srgbClr val="000000"/>
                </a:solidFill>
                <a:latin typeface="Consolas" panose="020B0609020204030204" pitchFamily="49" charset="0"/>
              </a:rPr>
              <a:t> </a:t>
            </a:r>
            <a:r>
              <a:rPr lang="en-IN" sz="1600" dirty="0">
                <a:solidFill>
                  <a:srgbClr val="800000"/>
                </a:solidFill>
                <a:latin typeface="Consolas" panose="020B0609020204030204" pitchFamily="49" charset="0"/>
              </a:rPr>
              <a:t>&gt;</a:t>
            </a:r>
            <a:r>
              <a:rPr lang="en-IN" sz="1600" dirty="0">
                <a:solidFill>
                  <a:srgbClr val="000000"/>
                </a:solidFill>
                <a:latin typeface="Consolas" panose="020B0609020204030204" pitchFamily="49" charset="0"/>
              </a:rPr>
              <a:t>Second Component</a:t>
            </a:r>
            <a:r>
              <a:rPr lang="en-IN" sz="1600" dirty="0">
                <a:solidFill>
                  <a:srgbClr val="800000"/>
                </a:solidFill>
                <a:latin typeface="Consolas" panose="020B0609020204030204" pitchFamily="49" charset="0"/>
              </a:rPr>
              <a:t>&lt;/a&gt;</a:t>
            </a:r>
          </a:p>
          <a:p>
            <a:r>
              <a:rPr lang="en-IN" sz="1600" dirty="0">
                <a:solidFill>
                  <a:srgbClr val="008000"/>
                </a:solidFill>
                <a:latin typeface="Consolas" panose="020B0609020204030204" pitchFamily="49" charset="0"/>
              </a:rPr>
              <a:t>&lt;!-- The routed views render in the &lt;router-outlet&gt;--&gt;</a:t>
            </a:r>
            <a:endParaRPr lang="en-IN" sz="1600" dirty="0">
              <a:solidFill>
                <a:srgbClr val="000000"/>
              </a:solidFill>
              <a:latin typeface="Consolas" panose="020B0609020204030204" pitchFamily="49" charset="0"/>
            </a:endParaRPr>
          </a:p>
          <a:p>
            <a:r>
              <a:rPr lang="en-IN" sz="1600" dirty="0">
                <a:solidFill>
                  <a:srgbClr val="800000"/>
                </a:solidFill>
                <a:latin typeface="Consolas" panose="020B0609020204030204" pitchFamily="49" charset="0"/>
              </a:rPr>
              <a:t>&lt;router-outlet&gt;&lt;/router-outlet&gt;</a:t>
            </a:r>
            <a:endParaRPr lang="en-IN" sz="1600" dirty="0">
              <a:solidFill>
                <a:srgbClr val="000000"/>
              </a:solidFill>
              <a:latin typeface="Consolas" panose="020B0609020204030204" pitchFamily="49" charset="0"/>
            </a:endParaRPr>
          </a:p>
        </p:txBody>
      </p:sp>
      <p:sp>
        <p:nvSpPr>
          <p:cNvPr id="10" name="Rectangle: Top Corners Rounded 9">
            <a:extLst>
              <a:ext uri="{FF2B5EF4-FFF2-40B4-BE49-F238E27FC236}">
                <a16:creationId xmlns:a16="http://schemas.microsoft.com/office/drawing/2014/main" id="{AC938A4F-91B1-98F8-890F-7F520EAC190A}"/>
              </a:ext>
            </a:extLst>
          </p:cNvPr>
          <p:cNvSpPr/>
          <p:nvPr/>
        </p:nvSpPr>
        <p:spPr>
          <a:xfrm>
            <a:off x="1487786" y="5204784"/>
            <a:ext cx="19253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app.routes.ts</a:t>
            </a:r>
            <a:endParaRPr lang="en-US" sz="1600" dirty="0">
              <a:solidFill>
                <a:schemeClr val="bg1"/>
              </a:solidFill>
            </a:endParaRPr>
          </a:p>
        </p:txBody>
      </p:sp>
      <p:sp>
        <p:nvSpPr>
          <p:cNvPr id="11" name="Rectangle 10">
            <a:extLst>
              <a:ext uri="{FF2B5EF4-FFF2-40B4-BE49-F238E27FC236}">
                <a16:creationId xmlns:a16="http://schemas.microsoft.com/office/drawing/2014/main" id="{C6A2AF03-E43B-DF94-A280-FAF26A8189DD}"/>
              </a:ext>
            </a:extLst>
          </p:cNvPr>
          <p:cNvSpPr/>
          <p:nvPr/>
        </p:nvSpPr>
        <p:spPr>
          <a:xfrm>
            <a:off x="1487786" y="5533066"/>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Tree>
    <p:extLst>
      <p:ext uri="{BB962C8B-B14F-4D97-AF65-F5344CB8AC3E}">
        <p14:creationId xmlns:p14="http://schemas.microsoft.com/office/powerpoint/2010/main" val="31267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8"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4C43-A074-DD39-122D-271057CC77BC}"/>
              </a:ext>
            </a:extLst>
          </p:cNvPr>
          <p:cNvSpPr>
            <a:spLocks noGrp="1"/>
          </p:cNvSpPr>
          <p:nvPr>
            <p:ph type="title"/>
          </p:nvPr>
        </p:nvSpPr>
        <p:spPr/>
        <p:txBody>
          <a:bodyPr/>
          <a:lstStyle/>
          <a:p>
            <a:r>
              <a:rPr lang="en-IN" dirty="0"/>
              <a:t>Route parameters</a:t>
            </a:r>
          </a:p>
        </p:txBody>
      </p:sp>
      <p:sp>
        <p:nvSpPr>
          <p:cNvPr id="3" name="Content Placeholder 2">
            <a:extLst>
              <a:ext uri="{FF2B5EF4-FFF2-40B4-BE49-F238E27FC236}">
                <a16:creationId xmlns:a16="http://schemas.microsoft.com/office/drawing/2014/main" id="{7249D5A1-23DA-F7E9-E1E5-688D791CB07F}"/>
              </a:ext>
            </a:extLst>
          </p:cNvPr>
          <p:cNvSpPr>
            <a:spLocks noGrp="1"/>
          </p:cNvSpPr>
          <p:nvPr>
            <p:ph idx="1"/>
          </p:nvPr>
        </p:nvSpPr>
        <p:spPr/>
        <p:txBody>
          <a:bodyPr/>
          <a:lstStyle/>
          <a:p>
            <a:r>
              <a:rPr lang="en-IN" dirty="0"/>
              <a:t>In order to get route parameters we need to perform Dependency Injection in the </a:t>
            </a:r>
            <a:r>
              <a:rPr lang="en-IN" dirty="0" err="1"/>
              <a:t>contructor</a:t>
            </a:r>
            <a:r>
              <a:rPr lang="en-IN" dirty="0"/>
              <a:t>.</a:t>
            </a:r>
          </a:p>
          <a:p>
            <a:r>
              <a:rPr lang="en-GB" dirty="0"/>
              <a:t>Dependency injection, or DI, is one of the fundamental concepts in Angular. </a:t>
            </a:r>
          </a:p>
          <a:p>
            <a:r>
              <a:rPr lang="en-GB" dirty="0"/>
              <a:t>DI is wired into the Angular framework and allows classes with Angular decorators, such as Components, Directives, Pipes, and Injectables, to configure dependencies that they need.</a:t>
            </a:r>
          </a:p>
          <a:p>
            <a:endParaRPr lang="en-IN" dirty="0"/>
          </a:p>
        </p:txBody>
      </p:sp>
      <p:sp>
        <p:nvSpPr>
          <p:cNvPr id="4" name="Rectangle 3">
            <a:extLst>
              <a:ext uri="{FF2B5EF4-FFF2-40B4-BE49-F238E27FC236}">
                <a16:creationId xmlns:a16="http://schemas.microsoft.com/office/drawing/2014/main" id="{D341CB1D-AB48-EA29-4320-DB69973EBAC6}"/>
              </a:ext>
            </a:extLst>
          </p:cNvPr>
          <p:cNvSpPr/>
          <p:nvPr/>
        </p:nvSpPr>
        <p:spPr>
          <a:xfrm>
            <a:off x="5468932" y="3024857"/>
            <a:ext cx="6377623" cy="3293209"/>
          </a:xfrm>
          <a:prstGeom prst="rect">
            <a:avLst/>
          </a:prstGeom>
          <a:solidFill>
            <a:schemeClr val="bg1">
              <a:lumMod val="95000"/>
            </a:schemeClr>
          </a:solidFill>
          <a:ln>
            <a:noFill/>
          </a:ln>
        </p:spPr>
        <p:txBody>
          <a:bodyPr wrap="square">
            <a:spAutoFit/>
          </a:bodyPr>
          <a:lstStyle/>
          <a:p>
            <a:r>
              <a:rPr lang="en-IN" sz="1600" dirty="0">
                <a:solidFill>
                  <a:srgbClr val="0000FF"/>
                </a:solidFill>
                <a:latin typeface="Consolas" panose="020B0609020204030204" pitchFamily="49" charset="0"/>
              </a:rPr>
              <a:t>constructor</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private</a:t>
            </a:r>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_</a:t>
            </a:r>
            <a:r>
              <a:rPr lang="en-IN" sz="1600" dirty="0" err="1">
                <a:solidFill>
                  <a:srgbClr val="001080"/>
                </a:solidFill>
                <a:latin typeface="Consolas" panose="020B0609020204030204" pitchFamily="49" charset="0"/>
              </a:rPr>
              <a:t>activatedRoute</a:t>
            </a:r>
            <a:r>
              <a:rPr lang="en-IN" sz="1600" dirty="0">
                <a:solidFill>
                  <a:srgbClr val="000000"/>
                </a:solidFill>
                <a:latin typeface="Consolas" panose="020B0609020204030204" pitchFamily="49" charset="0"/>
              </a:rPr>
              <a:t>: </a:t>
            </a:r>
            <a:r>
              <a:rPr lang="en-IN" sz="1600" dirty="0" err="1">
                <a:solidFill>
                  <a:srgbClr val="267F99"/>
                </a:solidFill>
                <a:latin typeface="Consolas" panose="020B0609020204030204" pitchFamily="49" charset="0"/>
              </a:rPr>
              <a:t>ActivatedRoute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8000"/>
                </a:solidFill>
                <a:latin typeface="Consolas" panose="020B0609020204030204" pitchFamily="49" charset="0"/>
              </a:rPr>
              <a:t>//Observable way</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a:t>
            </a:r>
            <a:r>
              <a:rPr lang="en-IN" sz="1600" dirty="0">
                <a:solidFill>
                  <a:srgbClr val="001080"/>
                </a:solidFill>
                <a:latin typeface="Consolas" panose="020B0609020204030204" pitchFamily="49" charset="0"/>
              </a:rPr>
              <a:t>_</a:t>
            </a:r>
            <a:r>
              <a:rPr lang="en-IN" sz="1600" dirty="0" err="1">
                <a:solidFill>
                  <a:srgbClr val="001080"/>
                </a:solidFill>
                <a:latin typeface="Consolas" panose="020B0609020204030204" pitchFamily="49" charset="0"/>
              </a:rPr>
              <a:t>activatedRoute</a:t>
            </a:r>
            <a:r>
              <a:rPr lang="en-IN" sz="1600" dirty="0" err="1">
                <a:solidFill>
                  <a:srgbClr val="000000"/>
                </a:solidFill>
                <a:latin typeface="Consolas" panose="020B0609020204030204" pitchFamily="49" charset="0"/>
              </a:rPr>
              <a:t>.</a:t>
            </a:r>
            <a:r>
              <a:rPr lang="en-IN" sz="1600" dirty="0" err="1">
                <a:solidFill>
                  <a:srgbClr val="001080"/>
                </a:solidFill>
                <a:latin typeface="Consolas" panose="020B0609020204030204" pitchFamily="49" charset="0"/>
              </a:rPr>
              <a:t>params</a:t>
            </a:r>
            <a:r>
              <a:rPr lang="en-IN" sz="1600" dirty="0" err="1">
                <a:solidFill>
                  <a:srgbClr val="000000"/>
                </a:solidFill>
                <a:latin typeface="Consolas" panose="020B0609020204030204" pitchFamily="49" charset="0"/>
              </a:rPr>
              <a:t>.</a:t>
            </a:r>
            <a:r>
              <a:rPr lang="en-IN" sz="1600" dirty="0" err="1">
                <a:solidFill>
                  <a:srgbClr val="795E26"/>
                </a:solidFill>
                <a:latin typeface="Consolas" panose="020B0609020204030204" pitchFamily="49" charset="0"/>
              </a:rPr>
              <a:t>subscribe</a:t>
            </a:r>
            <a:r>
              <a:rPr lang="en-IN" sz="1600" dirty="0">
                <a:solidFill>
                  <a:srgbClr val="000000"/>
                </a:solidFill>
                <a:latin typeface="Consolas" panose="020B0609020204030204" pitchFamily="49" charset="0"/>
              </a:rPr>
              <a:t>((</a:t>
            </a:r>
            <a:r>
              <a:rPr lang="en-IN" sz="1600" dirty="0">
                <a:solidFill>
                  <a:srgbClr val="001080"/>
                </a:solidFill>
                <a:latin typeface="Consolas" panose="020B0609020204030204" pitchFamily="49" charset="0"/>
              </a:rPr>
              <a:t>data</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console</a:t>
            </a:r>
            <a:r>
              <a:rPr lang="en-IN" sz="1600" dirty="0">
                <a:solidFill>
                  <a:srgbClr val="000000"/>
                </a:solidFill>
                <a:latin typeface="Consolas" panose="020B0609020204030204" pitchFamily="49" charset="0"/>
              </a:rPr>
              <a:t>.</a:t>
            </a:r>
            <a:r>
              <a:rPr lang="en-IN" sz="1600" dirty="0">
                <a:solidFill>
                  <a:srgbClr val="795E26"/>
                </a:solidFill>
                <a:latin typeface="Consolas" panose="020B0609020204030204" pitchFamily="49" charset="0"/>
              </a:rPr>
              <a:t>log</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"Using Observable = "</a:t>
            </a:r>
            <a:r>
              <a:rPr lang="en-IN" sz="1600" dirty="0">
                <a:solidFill>
                  <a:srgbClr val="000000"/>
                </a:solidFill>
                <a:latin typeface="Consolas" panose="020B0609020204030204" pitchFamily="49" charset="0"/>
              </a:rPr>
              <a:t>,</a:t>
            </a:r>
            <a:r>
              <a:rPr lang="en-IN" sz="1600" dirty="0">
                <a:solidFill>
                  <a:srgbClr val="001080"/>
                </a:solidFill>
                <a:latin typeface="Consolas" panose="020B0609020204030204" pitchFamily="49" charset="0"/>
              </a:rPr>
              <a:t>data</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8000"/>
                </a:solidFill>
                <a:latin typeface="Consolas" panose="020B0609020204030204" pitchFamily="49" charset="0"/>
              </a:rPr>
              <a:t>// OR </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8000"/>
                </a:solidFill>
                <a:latin typeface="Consolas" panose="020B0609020204030204" pitchFamily="49" charset="0"/>
              </a:rPr>
              <a:t>//snapshot way</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a:t>
            </a:r>
            <a:r>
              <a:rPr lang="en-IN" sz="1600" dirty="0">
                <a:solidFill>
                  <a:srgbClr val="001080"/>
                </a:solidFill>
                <a:latin typeface="Consolas" panose="020B0609020204030204" pitchFamily="49" charset="0"/>
              </a:rPr>
              <a:t>id</a:t>
            </a:r>
            <a:r>
              <a:rPr lang="en-IN" sz="1600" dirty="0">
                <a:solidFill>
                  <a:srgbClr val="000000"/>
                </a:solidFill>
                <a:latin typeface="Consolas" panose="020B0609020204030204" pitchFamily="49" charset="0"/>
              </a:rPr>
              <a:t> = </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a:t>
            </a:r>
            <a:r>
              <a:rPr lang="en-IN" sz="1600" dirty="0">
                <a:solidFill>
                  <a:srgbClr val="001080"/>
                </a:solidFill>
                <a:latin typeface="Consolas" panose="020B0609020204030204" pitchFamily="49" charset="0"/>
              </a:rPr>
              <a:t>_</a:t>
            </a:r>
            <a:r>
              <a:rPr lang="en-IN" sz="1600" dirty="0" err="1">
                <a:solidFill>
                  <a:srgbClr val="001080"/>
                </a:solidFill>
                <a:latin typeface="Consolas" panose="020B0609020204030204" pitchFamily="49" charset="0"/>
              </a:rPr>
              <a:t>activatedRoute</a:t>
            </a:r>
            <a:r>
              <a:rPr lang="en-IN" sz="1600" dirty="0" err="1">
                <a:solidFill>
                  <a:srgbClr val="000000"/>
                </a:solidFill>
                <a:latin typeface="Consolas" panose="020B0609020204030204" pitchFamily="49" charset="0"/>
              </a:rPr>
              <a:t>.</a:t>
            </a:r>
            <a:r>
              <a:rPr lang="en-IN" sz="1600" dirty="0" err="1">
                <a:solidFill>
                  <a:srgbClr val="001080"/>
                </a:solidFill>
                <a:latin typeface="Consolas" panose="020B0609020204030204" pitchFamily="49" charset="0"/>
              </a:rPr>
              <a:t>snapshot</a:t>
            </a:r>
            <a:r>
              <a:rPr lang="en-IN" sz="1600" dirty="0" err="1">
                <a:solidFill>
                  <a:srgbClr val="000000"/>
                </a:solidFill>
                <a:latin typeface="Consolas" panose="020B0609020204030204" pitchFamily="49" charset="0"/>
              </a:rPr>
              <a:t>.</a:t>
            </a:r>
            <a:r>
              <a:rPr lang="en-IN" sz="1600" dirty="0" err="1">
                <a:solidFill>
                  <a:srgbClr val="001080"/>
                </a:solidFill>
                <a:latin typeface="Consolas" panose="020B0609020204030204" pitchFamily="49" charset="0"/>
              </a:rPr>
              <a:t>params</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'id'</a:t>
            </a:r>
            <a:r>
              <a:rPr lang="en-IN" sz="1600" dirty="0">
                <a:solidFill>
                  <a:srgbClr val="000000"/>
                </a:solidFill>
                <a:latin typeface="Consolas" panose="020B0609020204030204" pitchFamily="49" charset="0"/>
              </a:rPr>
              <a:t>];</a:t>
            </a:r>
          </a:p>
          <a:p>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0A3AF949-71CE-E441-ABBD-71BD3EC1BA86}"/>
              </a:ext>
            </a:extLst>
          </p:cNvPr>
          <p:cNvSpPr/>
          <p:nvPr/>
        </p:nvSpPr>
        <p:spPr>
          <a:xfrm>
            <a:off x="4968939" y="3024857"/>
            <a:ext cx="499993" cy="329320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p:txBody>
      </p:sp>
      <p:sp>
        <p:nvSpPr>
          <p:cNvPr id="6" name="Rectangle: Top Corners Rounded 5">
            <a:extLst>
              <a:ext uri="{FF2B5EF4-FFF2-40B4-BE49-F238E27FC236}">
                <a16:creationId xmlns:a16="http://schemas.microsoft.com/office/drawing/2014/main" id="{17733D4D-A322-4EB9-DE32-0714BF8BBF46}"/>
              </a:ext>
            </a:extLst>
          </p:cNvPr>
          <p:cNvSpPr/>
          <p:nvPr/>
        </p:nvSpPr>
        <p:spPr>
          <a:xfrm>
            <a:off x="4968939" y="2695673"/>
            <a:ext cx="19253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your.component</a:t>
            </a:r>
            <a:r>
              <a:rPr lang="en-US" sz="1600" b="1" dirty="0" err="1">
                <a:solidFill>
                  <a:schemeClr val="bg1"/>
                </a:solidFill>
              </a:rPr>
              <a:t>.ts</a:t>
            </a:r>
            <a:endParaRPr lang="en-US" sz="1600" b="1" dirty="0">
              <a:solidFill>
                <a:schemeClr val="bg1"/>
              </a:solidFill>
            </a:endParaRPr>
          </a:p>
        </p:txBody>
      </p:sp>
      <p:sp>
        <p:nvSpPr>
          <p:cNvPr id="7" name="Rectangle 6">
            <a:extLst>
              <a:ext uri="{FF2B5EF4-FFF2-40B4-BE49-F238E27FC236}">
                <a16:creationId xmlns:a16="http://schemas.microsoft.com/office/drawing/2014/main" id="{6F2B2087-9B34-32D7-FBE0-D8F5B64D1922}"/>
              </a:ext>
            </a:extLst>
          </p:cNvPr>
          <p:cNvSpPr/>
          <p:nvPr/>
        </p:nvSpPr>
        <p:spPr>
          <a:xfrm>
            <a:off x="981914" y="3024857"/>
            <a:ext cx="3772760" cy="2062103"/>
          </a:xfrm>
          <a:prstGeom prst="rect">
            <a:avLst/>
          </a:prstGeom>
          <a:solidFill>
            <a:schemeClr val="bg1">
              <a:lumMod val="95000"/>
            </a:schemeClr>
          </a:solidFill>
          <a:ln>
            <a:noFill/>
          </a:ln>
        </p:spPr>
        <p:txBody>
          <a:bodyPr wrap="square">
            <a:spAutoFit/>
          </a:bodyPr>
          <a:lstStyle/>
          <a:p>
            <a:r>
              <a:rPr lang="en-IN" sz="1600" dirty="0">
                <a:solidFill>
                  <a:srgbClr val="AF00DB"/>
                </a:solidFill>
                <a:latin typeface="Consolas" panose="020B0609020204030204" pitchFamily="49" charset="0"/>
              </a:rPr>
              <a:t>export</a:t>
            </a:r>
            <a:r>
              <a:rPr lang="en-IN" sz="1600" dirty="0">
                <a:solidFill>
                  <a:srgbClr val="000000"/>
                </a:solidFill>
                <a:latin typeface="Consolas" panose="020B0609020204030204" pitchFamily="49" charset="0"/>
              </a:rPr>
              <a:t> </a:t>
            </a:r>
            <a:r>
              <a:rPr lang="en-IN" sz="1600" dirty="0" err="1">
                <a:solidFill>
                  <a:srgbClr val="0000FF"/>
                </a:solidFill>
                <a:latin typeface="Consolas" panose="020B0609020204030204" pitchFamily="49" charset="0"/>
              </a:rPr>
              <a:t>const</a:t>
            </a:r>
            <a:r>
              <a:rPr lang="en-IN" sz="1600" dirty="0">
                <a:solidFill>
                  <a:srgbClr val="000000"/>
                </a:solidFill>
                <a:latin typeface="Consolas" panose="020B0609020204030204" pitchFamily="49" charset="0"/>
              </a:rPr>
              <a:t> </a:t>
            </a:r>
            <a:r>
              <a:rPr lang="en-IN" sz="1600" dirty="0">
                <a:solidFill>
                  <a:srgbClr val="0070C1"/>
                </a:solidFill>
                <a:latin typeface="Consolas" panose="020B0609020204030204" pitchFamily="49" charset="0"/>
              </a:rPr>
              <a:t>routes</a:t>
            </a:r>
            <a:r>
              <a:rPr lang="en-IN" sz="1600" dirty="0">
                <a:solidFill>
                  <a:srgbClr val="000000"/>
                </a:solidFill>
                <a:latin typeface="Consolas" panose="020B0609020204030204" pitchFamily="49" charset="0"/>
              </a:rPr>
              <a:t>: </a:t>
            </a:r>
            <a:r>
              <a:rPr lang="en-IN" sz="1600" dirty="0">
                <a:solidFill>
                  <a:srgbClr val="267F99"/>
                </a:solidFill>
                <a:latin typeface="Consolas" panose="020B0609020204030204" pitchFamily="49" charset="0"/>
              </a:rPr>
              <a:t>Routes</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 … … </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path:</a:t>
            </a:r>
            <a:r>
              <a:rPr lang="en-IN" sz="1600" dirty="0">
                <a:solidFill>
                  <a:srgbClr val="A31515"/>
                </a:solidFill>
                <a:latin typeface="Consolas" panose="020B0609020204030204" pitchFamily="49" charset="0"/>
              </a:rPr>
              <a:t>"</a:t>
            </a:r>
            <a:r>
              <a:rPr lang="en-IN" sz="1600" dirty="0" err="1">
                <a:solidFill>
                  <a:srgbClr val="A31515"/>
                </a:solidFill>
                <a:latin typeface="Consolas" panose="020B0609020204030204" pitchFamily="49" charset="0"/>
              </a:rPr>
              <a:t>your_route</a:t>
            </a:r>
            <a:r>
              <a:rPr lang="en-IN" sz="1600" dirty="0">
                <a:solidFill>
                  <a:srgbClr val="A31515"/>
                </a:solidFill>
                <a:latin typeface="Consolas" panose="020B0609020204030204" pitchFamily="49" charset="0"/>
              </a:rPr>
              <a:t>/:id"</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err="1">
                <a:solidFill>
                  <a:srgbClr val="267F99"/>
                </a:solidFill>
                <a:latin typeface="Consolas" panose="020B0609020204030204" pitchFamily="49" charset="0"/>
              </a:rPr>
              <a:t>component</a:t>
            </a:r>
            <a:r>
              <a:rPr lang="en-IN" sz="1600" dirty="0" err="1">
                <a:solidFill>
                  <a:srgbClr val="001080"/>
                </a:solidFill>
                <a:latin typeface="Consolas" panose="020B0609020204030204" pitchFamily="49" charset="0"/>
              </a:rPr>
              <a:t>:</a:t>
            </a:r>
            <a:r>
              <a:rPr lang="en-IN" sz="1600" dirty="0" err="1">
                <a:solidFill>
                  <a:srgbClr val="267F99"/>
                </a:solidFill>
                <a:latin typeface="Consolas" panose="020B0609020204030204" pitchFamily="49" charset="0"/>
              </a:rPr>
              <a:t>AboutComponent</a:t>
            </a:r>
            <a:endParaRPr lang="en-IN" sz="1600" dirty="0">
              <a:solidFill>
                <a:srgbClr val="267F99"/>
              </a:solidFill>
              <a:latin typeface="Consolas" panose="020B0609020204030204" pitchFamily="49" charset="0"/>
            </a:endParaRPr>
          </a:p>
          <a:p>
            <a:r>
              <a:rPr lang="en-IN" sz="1600" dirty="0">
                <a:solidFill>
                  <a:srgbClr val="267F99"/>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 … …</a:t>
            </a:r>
          </a:p>
          <a:p>
            <a:r>
              <a:rPr lang="en-IN" sz="16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1F74E702-96E5-8047-F7A3-C3FFC200E910}"/>
              </a:ext>
            </a:extLst>
          </p:cNvPr>
          <p:cNvSpPr/>
          <p:nvPr/>
        </p:nvSpPr>
        <p:spPr>
          <a:xfrm>
            <a:off x="481921" y="3024857"/>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p:txBody>
      </p:sp>
      <p:sp>
        <p:nvSpPr>
          <p:cNvPr id="9" name="Rectangle: Top Corners Rounded 8">
            <a:extLst>
              <a:ext uri="{FF2B5EF4-FFF2-40B4-BE49-F238E27FC236}">
                <a16:creationId xmlns:a16="http://schemas.microsoft.com/office/drawing/2014/main" id="{1BF98210-26DF-E9D3-A55B-5E4D15EF97E9}"/>
              </a:ext>
            </a:extLst>
          </p:cNvPr>
          <p:cNvSpPr/>
          <p:nvPr/>
        </p:nvSpPr>
        <p:spPr>
          <a:xfrm>
            <a:off x="481921" y="2695673"/>
            <a:ext cx="19253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app.routes.ts</a:t>
            </a:r>
            <a:endParaRPr lang="en-US" sz="1600" dirty="0">
              <a:solidFill>
                <a:schemeClr val="bg1"/>
              </a:solidFill>
            </a:endParaRPr>
          </a:p>
        </p:txBody>
      </p:sp>
    </p:spTree>
    <p:extLst>
      <p:ext uri="{BB962C8B-B14F-4D97-AF65-F5344CB8AC3E}">
        <p14:creationId xmlns:p14="http://schemas.microsoft.com/office/powerpoint/2010/main" val="360396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4068-8DF5-77E0-2FAD-1CC55FC3026C}"/>
              </a:ext>
            </a:extLst>
          </p:cNvPr>
          <p:cNvSpPr>
            <a:spLocks noGrp="1"/>
          </p:cNvSpPr>
          <p:nvPr>
            <p:ph type="title"/>
          </p:nvPr>
        </p:nvSpPr>
        <p:spPr/>
        <p:txBody>
          <a:bodyPr/>
          <a:lstStyle/>
          <a:p>
            <a:r>
              <a:rPr lang="en-IN" dirty="0"/>
              <a:t>Identify the active route</a:t>
            </a:r>
          </a:p>
        </p:txBody>
      </p:sp>
      <p:sp>
        <p:nvSpPr>
          <p:cNvPr id="3" name="Content Placeholder 2">
            <a:extLst>
              <a:ext uri="{FF2B5EF4-FFF2-40B4-BE49-F238E27FC236}">
                <a16:creationId xmlns:a16="http://schemas.microsoft.com/office/drawing/2014/main" id="{12A3D66D-48A0-1AD7-BB16-7EB12D5C23E6}"/>
              </a:ext>
            </a:extLst>
          </p:cNvPr>
          <p:cNvSpPr>
            <a:spLocks noGrp="1"/>
          </p:cNvSpPr>
          <p:nvPr>
            <p:ph idx="1"/>
          </p:nvPr>
        </p:nvSpPr>
        <p:spPr/>
        <p:txBody>
          <a:bodyPr/>
          <a:lstStyle/>
          <a:p>
            <a:r>
              <a:rPr lang="en-GB" dirty="0"/>
              <a:t>While users can navigate your application using the links you added in the previous section, they don't have a straightforward way to identify what the active route is. Add this functionality using </a:t>
            </a:r>
            <a:r>
              <a:rPr lang="en-GB" dirty="0" err="1"/>
              <a:t>Angular's</a:t>
            </a:r>
            <a:r>
              <a:rPr lang="en-GB" dirty="0"/>
              <a:t> </a:t>
            </a:r>
            <a:r>
              <a:rPr lang="en-GB" dirty="0" err="1"/>
              <a:t>routerLinkActive</a:t>
            </a:r>
            <a:r>
              <a:rPr lang="en-GB" dirty="0"/>
              <a:t> directive.</a:t>
            </a:r>
          </a:p>
          <a:p>
            <a:pPr marL="457200" indent="-457200">
              <a:buFont typeface="+mj-lt"/>
              <a:buAutoNum type="arabicPeriod"/>
            </a:pPr>
            <a:r>
              <a:rPr lang="en-GB" dirty="0"/>
              <a:t>From your code editor, open the app.component.html file.</a:t>
            </a:r>
          </a:p>
          <a:p>
            <a:pPr marL="457200" indent="-457200">
              <a:buFont typeface="+mj-lt"/>
              <a:buAutoNum type="arabicPeriod"/>
            </a:pPr>
            <a:r>
              <a:rPr lang="en-GB" dirty="0"/>
              <a:t>Update the anchor tags to include the </a:t>
            </a:r>
            <a:r>
              <a:rPr lang="en-GB" dirty="0" err="1"/>
              <a:t>routerLinkActive</a:t>
            </a:r>
            <a:r>
              <a:rPr lang="en-GB" dirty="0"/>
              <a:t> directive.</a:t>
            </a:r>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r>
              <a:rPr lang="en-GB" dirty="0"/>
              <a:t>Add the </a:t>
            </a:r>
            <a:r>
              <a:rPr lang="en-GB" dirty="0" err="1"/>
              <a:t>RouterLinkActive</a:t>
            </a:r>
            <a:r>
              <a:rPr lang="en-GB" dirty="0"/>
              <a:t> directive to the imports list of </a:t>
            </a:r>
            <a:r>
              <a:rPr lang="en-GB" dirty="0" err="1"/>
              <a:t>AppComponent</a:t>
            </a:r>
            <a:r>
              <a:rPr lang="en-GB" dirty="0"/>
              <a:t> in </a:t>
            </a:r>
            <a:r>
              <a:rPr lang="en-GB" dirty="0" err="1"/>
              <a:t>app.component.ts</a:t>
            </a:r>
            <a:r>
              <a:rPr lang="en-GB" dirty="0"/>
              <a:t>.</a:t>
            </a:r>
          </a:p>
          <a:p>
            <a:pPr marL="457200" indent="-457200">
              <a:buFont typeface="+mj-lt"/>
              <a:buAutoNum type="arabicPeriod"/>
            </a:pPr>
            <a:r>
              <a:rPr lang="en-GB" dirty="0"/>
              <a:t>You need to specify the </a:t>
            </a:r>
            <a:r>
              <a:rPr lang="en-GB" dirty="0" err="1"/>
              <a:t>activebutton</a:t>
            </a:r>
            <a:r>
              <a:rPr lang="en-GB" dirty="0"/>
              <a:t> class in app.component.css</a:t>
            </a:r>
            <a:endParaRPr lang="en-IN" dirty="0"/>
          </a:p>
        </p:txBody>
      </p:sp>
      <p:sp>
        <p:nvSpPr>
          <p:cNvPr id="4" name="Rectangle 3">
            <a:extLst>
              <a:ext uri="{FF2B5EF4-FFF2-40B4-BE49-F238E27FC236}">
                <a16:creationId xmlns:a16="http://schemas.microsoft.com/office/drawing/2014/main" id="{CD6F55AE-6811-AE8B-C985-5710E88D84C6}"/>
              </a:ext>
            </a:extLst>
          </p:cNvPr>
          <p:cNvSpPr/>
          <p:nvPr/>
        </p:nvSpPr>
        <p:spPr>
          <a:xfrm>
            <a:off x="1209856" y="3187820"/>
            <a:ext cx="10550595" cy="1569660"/>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&lt;a</a:t>
            </a:r>
            <a:r>
              <a:rPr lang="en-IN" sz="1600" dirty="0">
                <a:solidFill>
                  <a:srgbClr val="000000"/>
                </a:solidFill>
                <a:latin typeface="Consolas" panose="020B0609020204030204" pitchFamily="49" charset="0"/>
              </a:rPr>
              <a:t> </a:t>
            </a:r>
            <a:r>
              <a:rPr lang="en-IN" sz="1600" dirty="0" err="1">
                <a:solidFill>
                  <a:srgbClr val="E50000"/>
                </a:solidFill>
                <a:latin typeface="Consolas" panose="020B0609020204030204" pitchFamily="49" charset="0"/>
              </a:rPr>
              <a:t>routerLink</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"/about"</a:t>
            </a:r>
            <a:r>
              <a:rPr lang="en-IN" sz="1600" dirty="0">
                <a:solidFill>
                  <a:srgbClr val="000000"/>
                </a:solidFill>
                <a:latin typeface="Consolas" panose="020B0609020204030204" pitchFamily="49" charset="0"/>
              </a:rPr>
              <a:t> </a:t>
            </a:r>
            <a:r>
              <a:rPr lang="en-IN" sz="1600" dirty="0" err="1">
                <a:solidFill>
                  <a:srgbClr val="E50000"/>
                </a:solidFill>
                <a:latin typeface="Consolas" panose="020B0609020204030204" pitchFamily="49" charset="0"/>
              </a:rPr>
              <a:t>routerLinkActive</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activebutton</a:t>
            </a:r>
            <a:r>
              <a:rPr lang="en-IN" sz="1600" dirty="0">
                <a:solidFill>
                  <a:srgbClr val="0000FF"/>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E50000"/>
                </a:solidFill>
                <a:latin typeface="Consolas" panose="020B0609020204030204" pitchFamily="49" charset="0"/>
              </a:rPr>
              <a:t>ariaCurrentWhenActive</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"page"</a:t>
            </a:r>
            <a:r>
              <a:rPr lang="en-IN" sz="1600" dirty="0">
                <a:solidFill>
                  <a:srgbClr val="800000"/>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About</a:t>
            </a:r>
          </a:p>
          <a:p>
            <a:r>
              <a:rPr lang="en-IN" sz="1600" dirty="0">
                <a:solidFill>
                  <a:srgbClr val="800000"/>
                </a:solidFill>
                <a:latin typeface="Consolas" panose="020B0609020204030204" pitchFamily="49" charset="0"/>
              </a:rPr>
              <a:t>&lt;/a&gt;</a:t>
            </a:r>
            <a:endParaRPr lang="en-IN" sz="1600" dirty="0">
              <a:solidFill>
                <a:srgbClr val="000000"/>
              </a:solidFill>
              <a:latin typeface="Consolas" panose="020B0609020204030204" pitchFamily="49" charset="0"/>
            </a:endParaRPr>
          </a:p>
          <a:p>
            <a:r>
              <a:rPr lang="en-IN" sz="1600" dirty="0">
                <a:solidFill>
                  <a:srgbClr val="800000"/>
                </a:solidFill>
                <a:latin typeface="Consolas" panose="020B0609020204030204" pitchFamily="49" charset="0"/>
              </a:rPr>
              <a:t>&lt;a</a:t>
            </a:r>
            <a:r>
              <a:rPr lang="en-IN" sz="1600" dirty="0">
                <a:solidFill>
                  <a:srgbClr val="000000"/>
                </a:solidFill>
                <a:latin typeface="Consolas" panose="020B0609020204030204" pitchFamily="49" charset="0"/>
              </a:rPr>
              <a:t> </a:t>
            </a:r>
            <a:r>
              <a:rPr lang="en-IN" sz="1600" dirty="0" err="1">
                <a:solidFill>
                  <a:srgbClr val="E50000"/>
                </a:solidFill>
                <a:latin typeface="Consolas" panose="020B0609020204030204" pitchFamily="49" charset="0"/>
              </a:rPr>
              <a:t>routerLink</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"/contact"</a:t>
            </a:r>
            <a:r>
              <a:rPr lang="en-IN" sz="1600" dirty="0">
                <a:solidFill>
                  <a:srgbClr val="000000"/>
                </a:solidFill>
                <a:latin typeface="Consolas" panose="020B0609020204030204" pitchFamily="49" charset="0"/>
              </a:rPr>
              <a:t> </a:t>
            </a:r>
            <a:r>
              <a:rPr lang="en-IN" sz="1600" dirty="0" err="1">
                <a:solidFill>
                  <a:srgbClr val="E50000"/>
                </a:solidFill>
                <a:latin typeface="Consolas" panose="020B0609020204030204" pitchFamily="49" charset="0"/>
              </a:rPr>
              <a:t>routerLinkActive</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activebutton</a:t>
            </a:r>
            <a:r>
              <a:rPr lang="en-IN" sz="1600" dirty="0">
                <a:solidFill>
                  <a:srgbClr val="0000FF"/>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E50000"/>
                </a:solidFill>
                <a:latin typeface="Consolas" panose="020B0609020204030204" pitchFamily="49" charset="0"/>
              </a:rPr>
              <a:t>ariaCurrentWhenActive</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"page"</a:t>
            </a:r>
            <a:r>
              <a:rPr lang="en-IN" sz="1600" dirty="0">
                <a:solidFill>
                  <a:srgbClr val="800000"/>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Contact</a:t>
            </a:r>
          </a:p>
          <a:p>
            <a:r>
              <a:rPr lang="en-IN" sz="1600" dirty="0">
                <a:solidFill>
                  <a:srgbClr val="800000"/>
                </a:solidFill>
                <a:latin typeface="Consolas" panose="020B0609020204030204" pitchFamily="49" charset="0"/>
              </a:rPr>
              <a:t>&lt;/a&gt;</a:t>
            </a:r>
            <a:endParaRPr lang="en-IN" sz="16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C3FF53B1-6C3D-BD42-2F2A-12305F71C8B7}"/>
              </a:ext>
            </a:extLst>
          </p:cNvPr>
          <p:cNvSpPr/>
          <p:nvPr/>
        </p:nvSpPr>
        <p:spPr>
          <a:xfrm>
            <a:off x="709864" y="3187820"/>
            <a:ext cx="499993" cy="156966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p:txBody>
      </p:sp>
      <p:sp>
        <p:nvSpPr>
          <p:cNvPr id="6" name="Rectangle: Top Corners Rounded 5">
            <a:extLst>
              <a:ext uri="{FF2B5EF4-FFF2-40B4-BE49-F238E27FC236}">
                <a16:creationId xmlns:a16="http://schemas.microsoft.com/office/drawing/2014/main" id="{7BF2236D-30BB-8C9C-BA32-4C6675D43CF8}"/>
              </a:ext>
            </a:extLst>
          </p:cNvPr>
          <p:cNvSpPr/>
          <p:nvPr/>
        </p:nvSpPr>
        <p:spPr>
          <a:xfrm>
            <a:off x="709864" y="2858636"/>
            <a:ext cx="19253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app.routes.ts</a:t>
            </a:r>
            <a:endParaRPr lang="en-US" sz="1600" dirty="0">
              <a:solidFill>
                <a:schemeClr val="bg1"/>
              </a:solidFill>
            </a:endParaRPr>
          </a:p>
        </p:txBody>
      </p:sp>
    </p:spTree>
    <p:extLst>
      <p:ext uri="{BB962C8B-B14F-4D97-AF65-F5344CB8AC3E}">
        <p14:creationId xmlns:p14="http://schemas.microsoft.com/office/powerpoint/2010/main" val="67801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86E0-F00C-21CD-ECED-8FF316B899DD}"/>
              </a:ext>
            </a:extLst>
          </p:cNvPr>
          <p:cNvSpPr>
            <a:spLocks noGrp="1"/>
          </p:cNvSpPr>
          <p:nvPr>
            <p:ph type="title"/>
          </p:nvPr>
        </p:nvSpPr>
        <p:spPr/>
        <p:txBody>
          <a:bodyPr/>
          <a:lstStyle/>
          <a:p>
            <a:r>
              <a:rPr lang="en-IN" dirty="0"/>
              <a:t>Nesting Routes</a:t>
            </a:r>
          </a:p>
        </p:txBody>
      </p:sp>
      <p:sp>
        <p:nvSpPr>
          <p:cNvPr id="3" name="Content Placeholder 2">
            <a:extLst>
              <a:ext uri="{FF2B5EF4-FFF2-40B4-BE49-F238E27FC236}">
                <a16:creationId xmlns:a16="http://schemas.microsoft.com/office/drawing/2014/main" id="{EF532BB0-B483-1DBB-9E9D-0CC89142A5D5}"/>
              </a:ext>
            </a:extLst>
          </p:cNvPr>
          <p:cNvSpPr>
            <a:spLocks noGrp="1"/>
          </p:cNvSpPr>
          <p:nvPr>
            <p:ph idx="1"/>
          </p:nvPr>
        </p:nvSpPr>
        <p:spPr/>
        <p:txBody>
          <a:bodyPr/>
          <a:lstStyle/>
          <a:p>
            <a:r>
              <a:rPr lang="en-GB" dirty="0"/>
              <a:t>As your application grows more complex, you might want to create routes that are relative to a component other than your root component. </a:t>
            </a:r>
          </a:p>
          <a:p>
            <a:r>
              <a:rPr lang="en-GB" dirty="0"/>
              <a:t>These types of nested routes are called child routes. </a:t>
            </a:r>
          </a:p>
          <a:p>
            <a:r>
              <a:rPr lang="en-GB" dirty="0"/>
              <a:t>This means you're adding a second &lt;router-outlet&gt; to your app, because it is in addition to the &lt;router-outlet&gt; in </a:t>
            </a:r>
            <a:r>
              <a:rPr lang="en-GB" dirty="0" err="1"/>
              <a:t>AppComponent</a:t>
            </a:r>
            <a:r>
              <a:rPr lang="en-GB" dirty="0"/>
              <a:t>.</a:t>
            </a:r>
          </a:p>
        </p:txBody>
      </p:sp>
      <p:sp>
        <p:nvSpPr>
          <p:cNvPr id="4" name="Rectangle 3">
            <a:extLst>
              <a:ext uri="{FF2B5EF4-FFF2-40B4-BE49-F238E27FC236}">
                <a16:creationId xmlns:a16="http://schemas.microsoft.com/office/drawing/2014/main" id="{17F47596-0E4B-87BC-94BB-13633D13536F}"/>
              </a:ext>
            </a:extLst>
          </p:cNvPr>
          <p:cNvSpPr/>
          <p:nvPr/>
        </p:nvSpPr>
        <p:spPr>
          <a:xfrm>
            <a:off x="5748942" y="3196864"/>
            <a:ext cx="6228784" cy="2800767"/>
          </a:xfrm>
          <a:prstGeom prst="rect">
            <a:avLst/>
          </a:prstGeom>
          <a:solidFill>
            <a:schemeClr val="bg1">
              <a:lumMod val="95000"/>
            </a:schemeClr>
          </a:solidFill>
          <a:ln>
            <a:noFill/>
          </a:ln>
        </p:spPr>
        <p:txBody>
          <a:bodyPr wrap="square">
            <a:spAutoFit/>
          </a:bodyPr>
          <a:lstStyle/>
          <a:p>
            <a:r>
              <a:rPr lang="en-IN" sz="1600" dirty="0">
                <a:solidFill>
                  <a:srgbClr val="AF00DB"/>
                </a:solidFill>
                <a:latin typeface="Consolas" panose="020B0609020204030204" pitchFamily="49" charset="0"/>
              </a:rPr>
              <a:t>export</a:t>
            </a:r>
            <a:r>
              <a:rPr lang="en-IN" sz="1600" dirty="0">
                <a:solidFill>
                  <a:srgbClr val="000000"/>
                </a:solidFill>
                <a:latin typeface="Consolas" panose="020B0609020204030204" pitchFamily="49" charset="0"/>
              </a:rPr>
              <a:t> </a:t>
            </a:r>
            <a:r>
              <a:rPr lang="en-IN" sz="1600" dirty="0" err="1">
                <a:solidFill>
                  <a:srgbClr val="0000FF"/>
                </a:solidFill>
                <a:latin typeface="Consolas" panose="020B0609020204030204" pitchFamily="49" charset="0"/>
              </a:rPr>
              <a:t>const</a:t>
            </a:r>
            <a:r>
              <a:rPr lang="en-IN" sz="1600" dirty="0">
                <a:solidFill>
                  <a:srgbClr val="000000"/>
                </a:solidFill>
                <a:latin typeface="Consolas" panose="020B0609020204030204" pitchFamily="49" charset="0"/>
              </a:rPr>
              <a:t> </a:t>
            </a:r>
            <a:r>
              <a:rPr lang="en-IN" sz="1600" dirty="0">
                <a:solidFill>
                  <a:srgbClr val="0070C1"/>
                </a:solidFill>
                <a:latin typeface="Consolas" panose="020B0609020204030204" pitchFamily="49" charset="0"/>
              </a:rPr>
              <a:t>routes</a:t>
            </a:r>
            <a:r>
              <a:rPr lang="en-IN" sz="1600" dirty="0">
                <a:solidFill>
                  <a:srgbClr val="000000"/>
                </a:solidFill>
                <a:latin typeface="Consolas" panose="020B0609020204030204" pitchFamily="49" charset="0"/>
              </a:rPr>
              <a:t>: </a:t>
            </a:r>
            <a:r>
              <a:rPr lang="en-IN" sz="1600" dirty="0">
                <a:solidFill>
                  <a:srgbClr val="267F99"/>
                </a:solidFill>
                <a:latin typeface="Consolas" panose="020B0609020204030204" pitchFamily="49" charset="0"/>
              </a:rPr>
              <a:t>Routes</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 </a:t>
            </a:r>
            <a:r>
              <a:rPr lang="en-IN" sz="1600" dirty="0">
                <a:solidFill>
                  <a:srgbClr val="001080"/>
                </a:solidFill>
                <a:latin typeface="Consolas" panose="020B0609020204030204" pitchFamily="49" charset="0"/>
              </a:rPr>
              <a:t>path:</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'about'</a:t>
            </a:r>
            <a:r>
              <a:rPr lang="en-IN" sz="1600" dirty="0">
                <a:solidFill>
                  <a:srgbClr val="000000"/>
                </a:solidFill>
                <a:latin typeface="Consolas" panose="020B0609020204030204" pitchFamily="49" charset="0"/>
              </a:rPr>
              <a:t>, </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267F99"/>
                </a:solidFill>
                <a:latin typeface="Consolas" panose="020B0609020204030204" pitchFamily="49" charset="0"/>
              </a:rPr>
              <a:t>AboutComponent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 </a:t>
            </a:r>
            <a:r>
              <a:rPr lang="en-IN" sz="1600" dirty="0">
                <a:solidFill>
                  <a:srgbClr val="001080"/>
                </a:solidFill>
                <a:latin typeface="Consolas" panose="020B0609020204030204" pitchFamily="49" charset="0"/>
              </a:rPr>
              <a:t>path:</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'contact'</a:t>
            </a:r>
            <a:r>
              <a:rPr lang="en-IN" sz="1600" dirty="0">
                <a:solidFill>
                  <a:srgbClr val="000000"/>
                </a:solidFill>
                <a:latin typeface="Consolas" panose="020B0609020204030204" pitchFamily="49" charset="0"/>
              </a:rPr>
              <a:t>, </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267F99"/>
                </a:solidFill>
                <a:latin typeface="Consolas" panose="020B0609020204030204" pitchFamily="49" charset="0"/>
              </a:rPr>
              <a:t>ContactComponent</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 </a:t>
            </a:r>
            <a:r>
              <a:rPr lang="en-IN" sz="1600" dirty="0">
                <a:solidFill>
                  <a:srgbClr val="001080"/>
                </a:solidFill>
                <a:latin typeface="Consolas" panose="020B0609020204030204" pitchFamily="49" charset="0"/>
              </a:rPr>
              <a:t>path:</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a:t>
            </a:r>
            <a:r>
              <a:rPr lang="en-IN" sz="1600" dirty="0" err="1">
                <a:solidFill>
                  <a:srgbClr val="A31515"/>
                </a:solidFill>
                <a:latin typeface="Consolas" panose="020B0609020204030204" pitchFamily="49" charset="0"/>
              </a:rPr>
              <a:t>fac</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267F99"/>
                </a:solidFill>
                <a:latin typeface="Consolas" panose="020B0609020204030204" pitchFamily="49" charset="0"/>
              </a:rPr>
              <a:t>FacultiesComponent</a:t>
            </a:r>
            <a:r>
              <a:rPr lang="en-IN" sz="1600" dirty="0">
                <a:solidFill>
                  <a:srgbClr val="000000"/>
                </a:solidFill>
                <a:latin typeface="Consolas" panose="020B0609020204030204" pitchFamily="49" charset="0"/>
              </a:rPr>
              <a:t> , 	</a:t>
            </a:r>
            <a:r>
              <a:rPr lang="en-IN" sz="1600" dirty="0">
                <a:solidFill>
                  <a:srgbClr val="001080"/>
                </a:solidFill>
                <a:latin typeface="Consolas" panose="020B0609020204030204" pitchFamily="49" charset="0"/>
              </a:rPr>
              <a:t>children:</a:t>
            </a:r>
            <a:r>
              <a:rPr lang="en-IN" sz="1600" dirty="0">
                <a:solidFill>
                  <a:srgbClr val="000000"/>
                </a:solidFill>
                <a:latin typeface="Consolas" panose="020B0609020204030204" pitchFamily="49" charset="0"/>
              </a:rPr>
              <a:t>[</a:t>
            </a:r>
          </a:p>
          <a:p>
            <a:pPr lvl="1"/>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path:</a:t>
            </a:r>
            <a:r>
              <a:rPr lang="en-IN" sz="1600" dirty="0">
                <a:solidFill>
                  <a:srgbClr val="A31515"/>
                </a:solidFill>
                <a:latin typeface="Consolas" panose="020B0609020204030204" pitchFamily="49" charset="0"/>
              </a:rPr>
              <a:t>'fac1'</a:t>
            </a:r>
            <a:r>
              <a:rPr lang="en-IN" sz="1600" dirty="0">
                <a:solidFill>
                  <a:srgbClr val="000000"/>
                </a:solidFill>
                <a:latin typeface="Consolas" panose="020B0609020204030204" pitchFamily="49" charset="0"/>
              </a:rPr>
              <a:t>,</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267F99"/>
                </a:solidFill>
                <a:latin typeface="Consolas" panose="020B0609020204030204" pitchFamily="49" charset="0"/>
              </a:rPr>
              <a:t>Faculty1Component</a:t>
            </a:r>
            <a:r>
              <a:rPr lang="en-IN" sz="1600" dirty="0">
                <a:solidFill>
                  <a:srgbClr val="000000"/>
                </a:solidFill>
                <a:latin typeface="Consolas" panose="020B0609020204030204" pitchFamily="49" charset="0"/>
              </a:rPr>
              <a:t>},</a:t>
            </a:r>
          </a:p>
          <a:p>
            <a:pPr lvl="1"/>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path:</a:t>
            </a:r>
            <a:r>
              <a:rPr lang="en-IN" sz="1600" dirty="0">
                <a:solidFill>
                  <a:srgbClr val="A31515"/>
                </a:solidFill>
                <a:latin typeface="Consolas" panose="020B0609020204030204" pitchFamily="49" charset="0"/>
              </a:rPr>
              <a:t>'fac2'</a:t>
            </a:r>
            <a:r>
              <a:rPr lang="en-IN" sz="1600" dirty="0">
                <a:solidFill>
                  <a:srgbClr val="000000"/>
                </a:solidFill>
                <a:latin typeface="Consolas" panose="020B0609020204030204" pitchFamily="49" charset="0"/>
              </a:rPr>
              <a:t>,</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267F99"/>
                </a:solidFill>
                <a:latin typeface="Consolas" panose="020B0609020204030204" pitchFamily="49" charset="0"/>
              </a:rPr>
              <a:t>Faculty2Component</a:t>
            </a:r>
            <a:r>
              <a:rPr lang="en-IN" sz="1600" dirty="0">
                <a:solidFill>
                  <a:srgbClr val="000000"/>
                </a:solidFill>
                <a:latin typeface="Consolas" panose="020B0609020204030204" pitchFamily="49" charset="0"/>
              </a:rPr>
              <a:t>},</a:t>
            </a:r>
          </a:p>
          <a:p>
            <a:pPr lvl="1"/>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path:</a:t>
            </a:r>
            <a:r>
              <a:rPr lang="en-IN" sz="1600" dirty="0">
                <a:solidFill>
                  <a:srgbClr val="A31515"/>
                </a:solidFill>
                <a:latin typeface="Consolas" panose="020B0609020204030204" pitchFamily="49" charset="0"/>
              </a:rPr>
              <a:t>'fac3'</a:t>
            </a:r>
            <a:r>
              <a:rPr lang="en-IN" sz="1600" dirty="0">
                <a:solidFill>
                  <a:srgbClr val="000000"/>
                </a:solidFill>
                <a:latin typeface="Consolas" panose="020B0609020204030204" pitchFamily="49" charset="0"/>
              </a:rPr>
              <a:t>,</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267F99"/>
                </a:solidFill>
                <a:latin typeface="Consolas" panose="020B0609020204030204" pitchFamily="49" charset="0"/>
              </a:rPr>
              <a:t>Faculty3Component</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B3E2D615-97F2-0C37-7866-B855D6660D97}"/>
              </a:ext>
            </a:extLst>
          </p:cNvPr>
          <p:cNvSpPr/>
          <p:nvPr/>
        </p:nvSpPr>
        <p:spPr>
          <a:xfrm>
            <a:off x="5248949" y="3196864"/>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77993033-1531-3418-FF54-F78661941EE2}"/>
              </a:ext>
            </a:extLst>
          </p:cNvPr>
          <p:cNvSpPr/>
          <p:nvPr/>
        </p:nvSpPr>
        <p:spPr>
          <a:xfrm>
            <a:off x="5248949" y="2867680"/>
            <a:ext cx="19253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app.routes</a:t>
            </a:r>
            <a:r>
              <a:rPr lang="en-US" sz="1600" b="1" dirty="0" err="1">
                <a:solidFill>
                  <a:schemeClr val="bg1"/>
                </a:solidFill>
              </a:rPr>
              <a:t>.ts</a:t>
            </a:r>
            <a:endParaRPr lang="en-US" sz="1600" b="1" dirty="0">
              <a:solidFill>
                <a:schemeClr val="bg1"/>
              </a:solidFill>
            </a:endParaRPr>
          </a:p>
        </p:txBody>
      </p:sp>
      <p:sp>
        <p:nvSpPr>
          <p:cNvPr id="7" name="Rectangle 6">
            <a:extLst>
              <a:ext uri="{FF2B5EF4-FFF2-40B4-BE49-F238E27FC236}">
                <a16:creationId xmlns:a16="http://schemas.microsoft.com/office/drawing/2014/main" id="{38823B62-E7D7-61EF-95A7-72D5949AD65F}"/>
              </a:ext>
            </a:extLst>
          </p:cNvPr>
          <p:cNvSpPr/>
          <p:nvPr/>
        </p:nvSpPr>
        <p:spPr>
          <a:xfrm>
            <a:off x="760932" y="3244681"/>
            <a:ext cx="4173199" cy="1323439"/>
          </a:xfrm>
          <a:prstGeom prst="rect">
            <a:avLst/>
          </a:prstGeom>
          <a:solidFill>
            <a:schemeClr val="bg1">
              <a:lumMod val="95000"/>
            </a:schemeClr>
          </a:solidFill>
          <a:ln>
            <a:noFill/>
          </a:ln>
        </p:spPr>
        <p:txBody>
          <a:bodyPr wrap="square">
            <a:spAutoFit/>
          </a:bodyPr>
          <a:lstStyle/>
          <a:p>
            <a:r>
              <a:rPr lang="en-GB" sz="1600" dirty="0">
                <a:solidFill>
                  <a:srgbClr val="800000"/>
                </a:solidFill>
                <a:latin typeface="Consolas" panose="020B0609020204030204" pitchFamily="49" charset="0"/>
              </a:rPr>
              <a:t>&lt;a</a:t>
            </a:r>
            <a:r>
              <a:rPr lang="en-GB" sz="1600" dirty="0">
                <a:solidFill>
                  <a:srgbClr val="000000"/>
                </a:solidFill>
                <a:latin typeface="Consolas" panose="020B0609020204030204" pitchFamily="49" charset="0"/>
              </a:rPr>
              <a:t> </a:t>
            </a:r>
            <a:r>
              <a:rPr lang="en-GB" sz="1600" dirty="0" err="1">
                <a:solidFill>
                  <a:srgbClr val="E50000"/>
                </a:solidFill>
                <a:latin typeface="Consolas" panose="020B0609020204030204" pitchFamily="49" charset="0"/>
              </a:rPr>
              <a:t>routerLink</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"about"</a:t>
            </a:r>
            <a:r>
              <a:rPr lang="en-GB" sz="1600" dirty="0">
                <a:solidFill>
                  <a:srgbClr val="800000"/>
                </a:solidFill>
                <a:latin typeface="Consolas" panose="020B0609020204030204" pitchFamily="49" charset="0"/>
              </a:rPr>
              <a:t>&gt;</a:t>
            </a:r>
            <a:r>
              <a:rPr lang="en-GB" sz="1600" dirty="0">
                <a:solidFill>
                  <a:srgbClr val="000000"/>
                </a:solidFill>
                <a:latin typeface="Consolas" panose="020B0609020204030204" pitchFamily="49" charset="0"/>
              </a:rPr>
              <a:t>About</a:t>
            </a:r>
            <a:r>
              <a:rPr lang="en-GB" sz="1600" dirty="0">
                <a:solidFill>
                  <a:srgbClr val="800000"/>
                </a:solidFill>
                <a:latin typeface="Consolas" panose="020B0609020204030204" pitchFamily="49" charset="0"/>
              </a:rPr>
              <a:t>&lt;/a&gt;</a:t>
            </a:r>
            <a:endParaRPr lang="en-GB" sz="1600" dirty="0">
              <a:solidFill>
                <a:srgbClr val="000000"/>
              </a:solidFill>
              <a:latin typeface="Consolas" panose="020B0609020204030204" pitchFamily="49" charset="0"/>
            </a:endParaRPr>
          </a:p>
          <a:p>
            <a:r>
              <a:rPr lang="en-GB" sz="1600" dirty="0">
                <a:solidFill>
                  <a:srgbClr val="800000"/>
                </a:solidFill>
                <a:latin typeface="Consolas" panose="020B0609020204030204" pitchFamily="49" charset="0"/>
              </a:rPr>
              <a:t>&lt;a</a:t>
            </a:r>
            <a:r>
              <a:rPr lang="en-GB" sz="1600" dirty="0">
                <a:solidFill>
                  <a:srgbClr val="000000"/>
                </a:solidFill>
                <a:latin typeface="Consolas" panose="020B0609020204030204" pitchFamily="49" charset="0"/>
              </a:rPr>
              <a:t> </a:t>
            </a:r>
            <a:r>
              <a:rPr lang="en-GB" sz="1600" dirty="0" err="1">
                <a:solidFill>
                  <a:srgbClr val="E50000"/>
                </a:solidFill>
                <a:latin typeface="Consolas" panose="020B0609020204030204" pitchFamily="49" charset="0"/>
              </a:rPr>
              <a:t>routerLink</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"contact"</a:t>
            </a:r>
            <a:r>
              <a:rPr lang="en-GB" sz="1600" dirty="0">
                <a:solidFill>
                  <a:srgbClr val="800000"/>
                </a:solidFill>
                <a:latin typeface="Consolas" panose="020B0609020204030204" pitchFamily="49" charset="0"/>
              </a:rPr>
              <a:t>&gt;</a:t>
            </a:r>
            <a:r>
              <a:rPr lang="en-GB" sz="1600" dirty="0">
                <a:solidFill>
                  <a:srgbClr val="000000"/>
                </a:solidFill>
                <a:latin typeface="Consolas" panose="020B0609020204030204" pitchFamily="49" charset="0"/>
              </a:rPr>
              <a:t>Contact</a:t>
            </a:r>
            <a:r>
              <a:rPr lang="en-GB" sz="1600" dirty="0">
                <a:solidFill>
                  <a:srgbClr val="800000"/>
                </a:solidFill>
                <a:latin typeface="Consolas" panose="020B0609020204030204" pitchFamily="49" charset="0"/>
              </a:rPr>
              <a:t>&lt;/a&gt;</a:t>
            </a:r>
            <a:endParaRPr lang="en-GB" sz="1600" dirty="0">
              <a:solidFill>
                <a:srgbClr val="000000"/>
              </a:solidFill>
              <a:latin typeface="Consolas" panose="020B0609020204030204" pitchFamily="49" charset="0"/>
            </a:endParaRPr>
          </a:p>
          <a:p>
            <a:r>
              <a:rPr lang="en-GB" sz="1600" dirty="0">
                <a:solidFill>
                  <a:srgbClr val="800000"/>
                </a:solidFill>
                <a:latin typeface="Consolas" panose="020B0609020204030204" pitchFamily="49" charset="0"/>
              </a:rPr>
              <a:t>&lt;a</a:t>
            </a:r>
            <a:r>
              <a:rPr lang="en-GB" sz="1600" dirty="0">
                <a:solidFill>
                  <a:srgbClr val="000000"/>
                </a:solidFill>
                <a:latin typeface="Consolas" panose="020B0609020204030204" pitchFamily="49" charset="0"/>
              </a:rPr>
              <a:t> </a:t>
            </a:r>
            <a:r>
              <a:rPr lang="en-GB" sz="1600" dirty="0" err="1">
                <a:solidFill>
                  <a:srgbClr val="E50000"/>
                </a:solidFill>
                <a:latin typeface="Consolas" panose="020B0609020204030204" pitchFamily="49" charset="0"/>
              </a:rPr>
              <a:t>routerLink</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a:t>
            </a:r>
            <a:r>
              <a:rPr lang="en-GB" sz="1600" dirty="0" err="1">
                <a:solidFill>
                  <a:srgbClr val="0000FF"/>
                </a:solidFill>
                <a:latin typeface="Consolas" panose="020B0609020204030204" pitchFamily="49" charset="0"/>
              </a:rPr>
              <a:t>fac</a:t>
            </a:r>
            <a:r>
              <a:rPr lang="en-GB" sz="1600" dirty="0">
                <a:solidFill>
                  <a:srgbClr val="0000FF"/>
                </a:solidFill>
                <a:latin typeface="Consolas" panose="020B0609020204030204" pitchFamily="49" charset="0"/>
              </a:rPr>
              <a:t>"</a:t>
            </a:r>
            <a:r>
              <a:rPr lang="en-GB" sz="1600" dirty="0">
                <a:solidFill>
                  <a:srgbClr val="800000"/>
                </a:solidFill>
                <a:latin typeface="Consolas" panose="020B0609020204030204" pitchFamily="49" charset="0"/>
              </a:rPr>
              <a:t>&gt;</a:t>
            </a:r>
            <a:r>
              <a:rPr lang="en-GB" sz="1600" dirty="0">
                <a:solidFill>
                  <a:srgbClr val="000000"/>
                </a:solidFill>
                <a:latin typeface="Consolas" panose="020B0609020204030204" pitchFamily="49" charset="0"/>
              </a:rPr>
              <a:t>Faculties</a:t>
            </a:r>
            <a:r>
              <a:rPr lang="en-GB" sz="1600" dirty="0">
                <a:solidFill>
                  <a:srgbClr val="800000"/>
                </a:solidFill>
                <a:latin typeface="Consolas" panose="020B0609020204030204" pitchFamily="49" charset="0"/>
              </a:rPr>
              <a:t>&lt;/a&gt;</a:t>
            </a:r>
            <a:endParaRPr lang="en-GB" sz="1600" dirty="0">
              <a:solidFill>
                <a:srgbClr val="000000"/>
              </a:solidFill>
              <a:latin typeface="Consolas" panose="020B0609020204030204" pitchFamily="49" charset="0"/>
            </a:endParaRPr>
          </a:p>
          <a:p>
            <a:r>
              <a:rPr lang="en-GB" sz="1600" dirty="0">
                <a:solidFill>
                  <a:srgbClr val="800000"/>
                </a:solidFill>
                <a:latin typeface="Consolas" panose="020B0609020204030204" pitchFamily="49" charset="0"/>
              </a:rPr>
              <a:t>&lt;</a:t>
            </a:r>
            <a:r>
              <a:rPr lang="en-GB" sz="1600" dirty="0" err="1">
                <a:solidFill>
                  <a:srgbClr val="800000"/>
                </a:solidFill>
                <a:latin typeface="Consolas" panose="020B0609020204030204" pitchFamily="49" charset="0"/>
              </a:rPr>
              <a:t>br</a:t>
            </a:r>
            <a:r>
              <a:rPr lang="en-GB" sz="1600" dirty="0">
                <a:solidFill>
                  <a:srgbClr val="800000"/>
                </a:solidFill>
                <a:latin typeface="Consolas" panose="020B0609020204030204" pitchFamily="49" charset="0"/>
              </a:rPr>
              <a:t>/&gt;</a:t>
            </a:r>
            <a:endParaRPr lang="en-GB" sz="1600" dirty="0">
              <a:solidFill>
                <a:srgbClr val="000000"/>
              </a:solidFill>
              <a:latin typeface="Consolas" panose="020B0609020204030204" pitchFamily="49" charset="0"/>
            </a:endParaRPr>
          </a:p>
          <a:p>
            <a:r>
              <a:rPr lang="en-GB" sz="1600" dirty="0">
                <a:solidFill>
                  <a:srgbClr val="800000"/>
                </a:solidFill>
                <a:latin typeface="Consolas" panose="020B0609020204030204" pitchFamily="49" charset="0"/>
              </a:rPr>
              <a:t>&lt;router-outlet/&gt;</a:t>
            </a:r>
            <a:endParaRPr lang="en-GB" sz="1600"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ECCE9E3C-3E09-0557-5DF5-C9FE3981D317}"/>
              </a:ext>
            </a:extLst>
          </p:cNvPr>
          <p:cNvSpPr/>
          <p:nvPr/>
        </p:nvSpPr>
        <p:spPr>
          <a:xfrm>
            <a:off x="260940" y="3244681"/>
            <a:ext cx="499993" cy="132343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p:txBody>
      </p:sp>
      <p:sp>
        <p:nvSpPr>
          <p:cNvPr id="9" name="Rectangle: Top Corners Rounded 8">
            <a:extLst>
              <a:ext uri="{FF2B5EF4-FFF2-40B4-BE49-F238E27FC236}">
                <a16:creationId xmlns:a16="http://schemas.microsoft.com/office/drawing/2014/main" id="{EB6B11D2-939D-4242-682D-F3B36364744A}"/>
              </a:ext>
            </a:extLst>
          </p:cNvPr>
          <p:cNvSpPr/>
          <p:nvPr/>
        </p:nvSpPr>
        <p:spPr>
          <a:xfrm>
            <a:off x="260939" y="2915497"/>
            <a:ext cx="26361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app.component.html</a:t>
            </a:r>
          </a:p>
        </p:txBody>
      </p:sp>
      <p:sp>
        <p:nvSpPr>
          <p:cNvPr id="10" name="Rectangle 9">
            <a:extLst>
              <a:ext uri="{FF2B5EF4-FFF2-40B4-BE49-F238E27FC236}">
                <a16:creationId xmlns:a16="http://schemas.microsoft.com/office/drawing/2014/main" id="{A1D50527-EB48-C30F-4660-E9012B501B12}"/>
              </a:ext>
            </a:extLst>
          </p:cNvPr>
          <p:cNvSpPr/>
          <p:nvPr/>
        </p:nvSpPr>
        <p:spPr>
          <a:xfrm>
            <a:off x="760932" y="5043298"/>
            <a:ext cx="4173199" cy="1323439"/>
          </a:xfrm>
          <a:prstGeom prst="rect">
            <a:avLst/>
          </a:prstGeom>
          <a:solidFill>
            <a:schemeClr val="bg1">
              <a:lumMod val="95000"/>
            </a:schemeClr>
          </a:solidFill>
          <a:ln>
            <a:noFill/>
          </a:ln>
        </p:spPr>
        <p:txBody>
          <a:bodyPr wrap="square">
            <a:spAutoFit/>
          </a:bodyPr>
          <a:lstStyle/>
          <a:p>
            <a:r>
              <a:rPr lang="en-GB" sz="1600" dirty="0">
                <a:solidFill>
                  <a:srgbClr val="800000"/>
                </a:solidFill>
                <a:latin typeface="Consolas" panose="020B0609020204030204" pitchFamily="49" charset="0"/>
              </a:rPr>
              <a:t>&lt;p&gt;</a:t>
            </a:r>
            <a:r>
              <a:rPr lang="en-GB" sz="1600" dirty="0">
                <a:solidFill>
                  <a:srgbClr val="000000"/>
                </a:solidFill>
                <a:latin typeface="Consolas" panose="020B0609020204030204" pitchFamily="49" charset="0"/>
              </a:rPr>
              <a:t>faculties works!</a:t>
            </a:r>
            <a:r>
              <a:rPr lang="en-GB" sz="1600" dirty="0">
                <a:solidFill>
                  <a:srgbClr val="800000"/>
                </a:solidFill>
                <a:latin typeface="Consolas" panose="020B0609020204030204" pitchFamily="49" charset="0"/>
              </a:rPr>
              <a:t>&lt;/p&gt;</a:t>
            </a:r>
            <a:endParaRPr lang="en-GB" sz="1600" dirty="0">
              <a:solidFill>
                <a:srgbClr val="000000"/>
              </a:solidFill>
              <a:latin typeface="Consolas" panose="020B0609020204030204" pitchFamily="49" charset="0"/>
            </a:endParaRPr>
          </a:p>
          <a:p>
            <a:r>
              <a:rPr lang="en-GB" sz="1600" dirty="0">
                <a:solidFill>
                  <a:srgbClr val="800000"/>
                </a:solidFill>
                <a:latin typeface="Consolas" panose="020B0609020204030204" pitchFamily="49" charset="0"/>
              </a:rPr>
              <a:t>&lt;a</a:t>
            </a:r>
            <a:r>
              <a:rPr lang="en-GB" sz="1600" dirty="0">
                <a:solidFill>
                  <a:srgbClr val="000000"/>
                </a:solidFill>
                <a:latin typeface="Consolas" panose="020B0609020204030204" pitchFamily="49" charset="0"/>
              </a:rPr>
              <a:t> </a:t>
            </a:r>
            <a:r>
              <a:rPr lang="en-GB" sz="1600" dirty="0" err="1">
                <a:solidFill>
                  <a:srgbClr val="E50000"/>
                </a:solidFill>
                <a:latin typeface="Consolas" panose="020B0609020204030204" pitchFamily="49" charset="0"/>
              </a:rPr>
              <a:t>routerLink</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"fac1"</a:t>
            </a:r>
            <a:r>
              <a:rPr lang="en-GB" sz="1600" dirty="0">
                <a:solidFill>
                  <a:srgbClr val="800000"/>
                </a:solidFill>
                <a:latin typeface="Consolas" panose="020B0609020204030204" pitchFamily="49" charset="0"/>
              </a:rPr>
              <a:t>&gt;</a:t>
            </a:r>
            <a:r>
              <a:rPr lang="en-GB" sz="1600" dirty="0">
                <a:solidFill>
                  <a:srgbClr val="000000"/>
                </a:solidFill>
                <a:latin typeface="Consolas" panose="020B0609020204030204" pitchFamily="49" charset="0"/>
              </a:rPr>
              <a:t>fac1</a:t>
            </a:r>
            <a:r>
              <a:rPr lang="en-GB" sz="1600" dirty="0">
                <a:solidFill>
                  <a:srgbClr val="800000"/>
                </a:solidFill>
                <a:latin typeface="Consolas" panose="020B0609020204030204" pitchFamily="49" charset="0"/>
              </a:rPr>
              <a:t>&lt;/a&gt;</a:t>
            </a:r>
            <a:endParaRPr lang="en-GB" sz="1600" dirty="0">
              <a:solidFill>
                <a:srgbClr val="000000"/>
              </a:solidFill>
              <a:latin typeface="Consolas" panose="020B0609020204030204" pitchFamily="49" charset="0"/>
            </a:endParaRPr>
          </a:p>
          <a:p>
            <a:r>
              <a:rPr lang="en-GB" sz="1600" dirty="0">
                <a:solidFill>
                  <a:srgbClr val="800000"/>
                </a:solidFill>
                <a:latin typeface="Consolas" panose="020B0609020204030204" pitchFamily="49" charset="0"/>
              </a:rPr>
              <a:t>&lt;a</a:t>
            </a:r>
            <a:r>
              <a:rPr lang="en-GB" sz="1600" dirty="0">
                <a:solidFill>
                  <a:srgbClr val="000000"/>
                </a:solidFill>
                <a:latin typeface="Consolas" panose="020B0609020204030204" pitchFamily="49" charset="0"/>
              </a:rPr>
              <a:t> </a:t>
            </a:r>
            <a:r>
              <a:rPr lang="en-GB" sz="1600" dirty="0" err="1">
                <a:solidFill>
                  <a:srgbClr val="E50000"/>
                </a:solidFill>
                <a:latin typeface="Consolas" panose="020B0609020204030204" pitchFamily="49" charset="0"/>
              </a:rPr>
              <a:t>routerLink</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"fac2"</a:t>
            </a:r>
            <a:r>
              <a:rPr lang="en-GB" sz="1600" dirty="0">
                <a:solidFill>
                  <a:srgbClr val="800000"/>
                </a:solidFill>
                <a:latin typeface="Consolas" panose="020B0609020204030204" pitchFamily="49" charset="0"/>
              </a:rPr>
              <a:t>&gt;</a:t>
            </a:r>
            <a:r>
              <a:rPr lang="en-GB" sz="1600" dirty="0">
                <a:solidFill>
                  <a:srgbClr val="000000"/>
                </a:solidFill>
                <a:latin typeface="Consolas" panose="020B0609020204030204" pitchFamily="49" charset="0"/>
              </a:rPr>
              <a:t>fac2</a:t>
            </a:r>
            <a:r>
              <a:rPr lang="en-GB" sz="1600" dirty="0">
                <a:solidFill>
                  <a:srgbClr val="800000"/>
                </a:solidFill>
                <a:latin typeface="Consolas" panose="020B0609020204030204" pitchFamily="49" charset="0"/>
              </a:rPr>
              <a:t>&lt;/a&gt;</a:t>
            </a:r>
            <a:endParaRPr lang="en-GB" sz="1600" dirty="0">
              <a:solidFill>
                <a:srgbClr val="000000"/>
              </a:solidFill>
              <a:latin typeface="Consolas" panose="020B0609020204030204" pitchFamily="49" charset="0"/>
            </a:endParaRPr>
          </a:p>
          <a:p>
            <a:r>
              <a:rPr lang="en-GB" sz="1600" dirty="0">
                <a:solidFill>
                  <a:srgbClr val="800000"/>
                </a:solidFill>
                <a:latin typeface="Consolas" panose="020B0609020204030204" pitchFamily="49" charset="0"/>
              </a:rPr>
              <a:t>&lt;a</a:t>
            </a:r>
            <a:r>
              <a:rPr lang="en-GB" sz="1600" dirty="0">
                <a:solidFill>
                  <a:srgbClr val="000000"/>
                </a:solidFill>
                <a:latin typeface="Consolas" panose="020B0609020204030204" pitchFamily="49" charset="0"/>
              </a:rPr>
              <a:t> </a:t>
            </a:r>
            <a:r>
              <a:rPr lang="en-GB" sz="1600" dirty="0" err="1">
                <a:solidFill>
                  <a:srgbClr val="E50000"/>
                </a:solidFill>
                <a:latin typeface="Consolas" panose="020B0609020204030204" pitchFamily="49" charset="0"/>
              </a:rPr>
              <a:t>routerLink</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"fac3"</a:t>
            </a:r>
            <a:r>
              <a:rPr lang="en-GB" sz="1600" dirty="0">
                <a:solidFill>
                  <a:srgbClr val="800000"/>
                </a:solidFill>
                <a:latin typeface="Consolas" panose="020B0609020204030204" pitchFamily="49" charset="0"/>
              </a:rPr>
              <a:t>&gt;</a:t>
            </a:r>
            <a:r>
              <a:rPr lang="en-GB" sz="1600" dirty="0">
                <a:solidFill>
                  <a:srgbClr val="000000"/>
                </a:solidFill>
                <a:latin typeface="Consolas" panose="020B0609020204030204" pitchFamily="49" charset="0"/>
              </a:rPr>
              <a:t>fac3</a:t>
            </a:r>
            <a:r>
              <a:rPr lang="en-GB" sz="1600" dirty="0">
                <a:solidFill>
                  <a:srgbClr val="800000"/>
                </a:solidFill>
                <a:latin typeface="Consolas" panose="020B0609020204030204" pitchFamily="49" charset="0"/>
              </a:rPr>
              <a:t>&lt;/a&gt;</a:t>
            </a:r>
            <a:endParaRPr lang="en-GB" sz="1600" dirty="0">
              <a:solidFill>
                <a:srgbClr val="000000"/>
              </a:solidFill>
              <a:latin typeface="Consolas" panose="020B0609020204030204" pitchFamily="49" charset="0"/>
            </a:endParaRPr>
          </a:p>
          <a:p>
            <a:r>
              <a:rPr lang="en-GB" sz="1600" dirty="0">
                <a:solidFill>
                  <a:srgbClr val="800000"/>
                </a:solidFill>
                <a:latin typeface="Consolas" panose="020B0609020204030204" pitchFamily="49" charset="0"/>
              </a:rPr>
              <a:t>&lt;router-outlet/&gt;</a:t>
            </a:r>
            <a:endParaRPr lang="en-GB" sz="1600" dirty="0">
              <a:solidFill>
                <a:srgbClr val="000000"/>
              </a:solidFill>
              <a:latin typeface="Consolas" panose="020B0609020204030204" pitchFamily="49" charset="0"/>
            </a:endParaRPr>
          </a:p>
        </p:txBody>
      </p:sp>
      <p:sp>
        <p:nvSpPr>
          <p:cNvPr id="11" name="Rectangle 10">
            <a:extLst>
              <a:ext uri="{FF2B5EF4-FFF2-40B4-BE49-F238E27FC236}">
                <a16:creationId xmlns:a16="http://schemas.microsoft.com/office/drawing/2014/main" id="{AD93416B-1D16-AD7C-4229-AF6E968E5583}"/>
              </a:ext>
            </a:extLst>
          </p:cNvPr>
          <p:cNvSpPr/>
          <p:nvPr/>
        </p:nvSpPr>
        <p:spPr>
          <a:xfrm>
            <a:off x="260940" y="5043298"/>
            <a:ext cx="499993" cy="132343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p:txBody>
      </p:sp>
      <p:sp>
        <p:nvSpPr>
          <p:cNvPr id="12" name="Rectangle: Top Corners Rounded 11">
            <a:extLst>
              <a:ext uri="{FF2B5EF4-FFF2-40B4-BE49-F238E27FC236}">
                <a16:creationId xmlns:a16="http://schemas.microsoft.com/office/drawing/2014/main" id="{4C0A01B0-B6D6-DD1B-ABF6-3AEE85DBF46C}"/>
              </a:ext>
            </a:extLst>
          </p:cNvPr>
          <p:cNvSpPr/>
          <p:nvPr/>
        </p:nvSpPr>
        <p:spPr>
          <a:xfrm>
            <a:off x="260940" y="4714114"/>
            <a:ext cx="263616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faculties.component.html</a:t>
            </a:r>
          </a:p>
        </p:txBody>
      </p:sp>
    </p:spTree>
    <p:extLst>
      <p:ext uri="{BB962C8B-B14F-4D97-AF65-F5344CB8AC3E}">
        <p14:creationId xmlns:p14="http://schemas.microsoft.com/office/powerpoint/2010/main" val="80121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E04D-7BEB-1081-8E52-C4055F63294C}"/>
              </a:ext>
            </a:extLst>
          </p:cNvPr>
          <p:cNvSpPr>
            <a:spLocks noGrp="1"/>
          </p:cNvSpPr>
          <p:nvPr>
            <p:ph type="title"/>
          </p:nvPr>
        </p:nvSpPr>
        <p:spPr/>
        <p:txBody>
          <a:bodyPr/>
          <a:lstStyle/>
          <a:p>
            <a:r>
              <a:rPr lang="en-IN" dirty="0"/>
              <a:t>Setting Page Title</a:t>
            </a:r>
          </a:p>
        </p:txBody>
      </p:sp>
      <p:sp>
        <p:nvSpPr>
          <p:cNvPr id="3" name="Content Placeholder 2">
            <a:extLst>
              <a:ext uri="{FF2B5EF4-FFF2-40B4-BE49-F238E27FC236}">
                <a16:creationId xmlns:a16="http://schemas.microsoft.com/office/drawing/2014/main" id="{E14EF743-B4CC-F87A-1940-4A3E05F2CF56}"/>
              </a:ext>
            </a:extLst>
          </p:cNvPr>
          <p:cNvSpPr>
            <a:spLocks noGrp="1"/>
          </p:cNvSpPr>
          <p:nvPr>
            <p:ph idx="1"/>
          </p:nvPr>
        </p:nvSpPr>
        <p:spPr/>
        <p:txBody>
          <a:bodyPr/>
          <a:lstStyle/>
          <a:p>
            <a:r>
              <a:rPr lang="en-GB" dirty="0"/>
              <a:t>Each page in your application should have a unique title so that they can be identified in the browser history. </a:t>
            </a:r>
          </a:p>
          <a:p>
            <a:r>
              <a:rPr lang="en-GB" dirty="0"/>
              <a:t>The Router sets the document's title using the title property from the Route config.</a:t>
            </a:r>
            <a:endParaRPr lang="en-IN" dirty="0"/>
          </a:p>
        </p:txBody>
      </p:sp>
      <p:sp>
        <p:nvSpPr>
          <p:cNvPr id="4" name="Rectangle 3">
            <a:extLst>
              <a:ext uri="{FF2B5EF4-FFF2-40B4-BE49-F238E27FC236}">
                <a16:creationId xmlns:a16="http://schemas.microsoft.com/office/drawing/2014/main" id="{3E2A1B2E-12DA-4961-3529-1F2E01450401}"/>
              </a:ext>
            </a:extLst>
          </p:cNvPr>
          <p:cNvSpPr/>
          <p:nvPr/>
        </p:nvSpPr>
        <p:spPr>
          <a:xfrm>
            <a:off x="986819" y="2590282"/>
            <a:ext cx="10945648" cy="2800767"/>
          </a:xfrm>
          <a:prstGeom prst="rect">
            <a:avLst/>
          </a:prstGeom>
          <a:solidFill>
            <a:schemeClr val="bg1">
              <a:lumMod val="95000"/>
            </a:schemeClr>
          </a:solidFill>
          <a:ln>
            <a:noFill/>
          </a:ln>
        </p:spPr>
        <p:txBody>
          <a:bodyPr wrap="square">
            <a:spAutoFit/>
          </a:bodyPr>
          <a:lstStyle/>
          <a:p>
            <a:r>
              <a:rPr lang="en-IN" sz="1600" dirty="0">
                <a:solidFill>
                  <a:srgbClr val="AF00DB"/>
                </a:solidFill>
                <a:latin typeface="Consolas" panose="020B0609020204030204" pitchFamily="49" charset="0"/>
              </a:rPr>
              <a:t>export</a:t>
            </a:r>
            <a:r>
              <a:rPr lang="en-IN" sz="1600" dirty="0">
                <a:solidFill>
                  <a:srgbClr val="000000"/>
                </a:solidFill>
                <a:latin typeface="Consolas" panose="020B0609020204030204" pitchFamily="49" charset="0"/>
              </a:rPr>
              <a:t> </a:t>
            </a:r>
            <a:r>
              <a:rPr lang="en-IN" sz="1600" dirty="0" err="1">
                <a:solidFill>
                  <a:srgbClr val="0000FF"/>
                </a:solidFill>
                <a:latin typeface="Consolas" panose="020B0609020204030204" pitchFamily="49" charset="0"/>
              </a:rPr>
              <a:t>const</a:t>
            </a:r>
            <a:r>
              <a:rPr lang="en-IN" sz="1600" dirty="0">
                <a:solidFill>
                  <a:srgbClr val="000000"/>
                </a:solidFill>
                <a:latin typeface="Consolas" panose="020B0609020204030204" pitchFamily="49" charset="0"/>
              </a:rPr>
              <a:t> </a:t>
            </a:r>
            <a:r>
              <a:rPr lang="en-IN" sz="1600" dirty="0">
                <a:solidFill>
                  <a:srgbClr val="0070C1"/>
                </a:solidFill>
                <a:latin typeface="Consolas" panose="020B0609020204030204" pitchFamily="49" charset="0"/>
              </a:rPr>
              <a:t>routes</a:t>
            </a:r>
            <a:r>
              <a:rPr lang="en-IN" sz="1600" dirty="0">
                <a:solidFill>
                  <a:srgbClr val="000000"/>
                </a:solidFill>
                <a:latin typeface="Consolas" panose="020B0609020204030204" pitchFamily="49" charset="0"/>
              </a:rPr>
              <a:t>: </a:t>
            </a:r>
            <a:r>
              <a:rPr lang="en-IN" sz="1600" dirty="0">
                <a:solidFill>
                  <a:srgbClr val="267F99"/>
                </a:solidFill>
                <a:latin typeface="Consolas" panose="020B0609020204030204" pitchFamily="49" charset="0"/>
              </a:rPr>
              <a:t>Routes</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 </a:t>
            </a:r>
            <a:r>
              <a:rPr lang="en-IN" sz="1600" dirty="0">
                <a:solidFill>
                  <a:srgbClr val="001080"/>
                </a:solidFill>
                <a:latin typeface="Consolas" panose="020B0609020204030204" pitchFamily="49" charset="0"/>
              </a:rPr>
              <a:t>path:</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'about'</a:t>
            </a:r>
            <a:r>
              <a:rPr lang="en-IN" sz="1600" dirty="0">
                <a:solidFill>
                  <a:srgbClr val="000000"/>
                </a:solidFill>
                <a:latin typeface="Consolas" panose="020B0609020204030204" pitchFamily="49" charset="0"/>
              </a:rPr>
              <a:t>, </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267F99"/>
                </a:solidFill>
                <a:latin typeface="Consolas" panose="020B0609020204030204" pitchFamily="49" charset="0"/>
              </a:rPr>
              <a:t>AboutComponent</a:t>
            </a:r>
            <a:r>
              <a:rPr lang="en-IN" sz="1600" dirty="0">
                <a:solidFill>
                  <a:srgbClr val="000000"/>
                </a:solidFill>
                <a:latin typeface="Consolas" panose="020B0609020204030204" pitchFamily="49" charset="0"/>
              </a:rPr>
              <a:t>, </a:t>
            </a:r>
            <a:r>
              <a:rPr lang="en-IN" sz="1600" b="1" dirty="0" err="1">
                <a:solidFill>
                  <a:srgbClr val="001080"/>
                </a:solidFill>
                <a:latin typeface="Consolas" panose="020B0609020204030204" pitchFamily="49" charset="0"/>
              </a:rPr>
              <a:t>title</a:t>
            </a:r>
            <a:r>
              <a:rPr lang="en-IN" sz="1600" dirty="0" err="1">
                <a:solidFill>
                  <a:srgbClr val="001080"/>
                </a:solidFill>
                <a:latin typeface="Consolas" panose="020B0609020204030204" pitchFamily="49" charset="0"/>
              </a:rPr>
              <a:t>:</a:t>
            </a:r>
            <a:r>
              <a:rPr lang="en-IN" sz="1600" dirty="0" err="1">
                <a:solidFill>
                  <a:srgbClr val="A31515"/>
                </a:solidFill>
                <a:latin typeface="Consolas" panose="020B0609020204030204" pitchFamily="49" charset="0"/>
              </a:rPr>
              <a:t>"About</a:t>
            </a:r>
            <a:r>
              <a:rPr lang="en-IN" sz="1600" dirty="0">
                <a:solidFill>
                  <a:srgbClr val="A31515"/>
                </a:solidFill>
                <a:latin typeface="Consolas" panose="020B0609020204030204" pitchFamily="49" charset="0"/>
              </a:rPr>
              <a:t> page"</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 </a:t>
            </a:r>
            <a:r>
              <a:rPr lang="en-IN" sz="1600" dirty="0">
                <a:solidFill>
                  <a:srgbClr val="001080"/>
                </a:solidFill>
                <a:latin typeface="Consolas" panose="020B0609020204030204" pitchFamily="49" charset="0"/>
              </a:rPr>
              <a:t>path:</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'contact'</a:t>
            </a:r>
            <a:r>
              <a:rPr lang="en-IN" sz="1600" dirty="0">
                <a:solidFill>
                  <a:srgbClr val="000000"/>
                </a:solidFill>
                <a:latin typeface="Consolas" panose="020B0609020204030204" pitchFamily="49" charset="0"/>
              </a:rPr>
              <a:t>, </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267F99"/>
                </a:solidFill>
                <a:latin typeface="Consolas" panose="020B0609020204030204" pitchFamily="49" charset="0"/>
              </a:rPr>
              <a:t>ContactComponent</a:t>
            </a:r>
            <a:r>
              <a:rPr lang="en-IN" sz="1600" dirty="0">
                <a:solidFill>
                  <a:srgbClr val="000000"/>
                </a:solidFill>
                <a:latin typeface="Consolas" panose="020B0609020204030204" pitchFamily="49" charset="0"/>
              </a:rPr>
              <a:t>, </a:t>
            </a:r>
            <a:r>
              <a:rPr lang="en-IN" sz="1600" b="1" dirty="0" err="1">
                <a:solidFill>
                  <a:srgbClr val="001080"/>
                </a:solidFill>
                <a:latin typeface="Consolas" panose="020B0609020204030204" pitchFamily="49" charset="0"/>
              </a:rPr>
              <a:t>title</a:t>
            </a:r>
            <a:r>
              <a:rPr lang="en-IN" sz="1600" dirty="0" err="1">
                <a:solidFill>
                  <a:srgbClr val="001080"/>
                </a:solidFill>
                <a:latin typeface="Consolas" panose="020B0609020204030204" pitchFamily="49" charset="0"/>
              </a:rPr>
              <a:t>:</a:t>
            </a:r>
            <a:r>
              <a:rPr lang="en-IN" sz="1600" dirty="0" err="1">
                <a:solidFill>
                  <a:srgbClr val="A31515"/>
                </a:solidFill>
                <a:latin typeface="Consolas" panose="020B0609020204030204" pitchFamily="49" charset="0"/>
              </a:rPr>
              <a:t>"Contact</a:t>
            </a:r>
            <a:r>
              <a:rPr lang="en-IN" sz="1600" dirty="0">
                <a:solidFill>
                  <a:srgbClr val="A31515"/>
                </a:solidFill>
                <a:latin typeface="Consolas" panose="020B0609020204030204" pitchFamily="49" charset="0"/>
              </a:rPr>
              <a:t> page"</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 </a:t>
            </a:r>
            <a:r>
              <a:rPr lang="en-IN" sz="1600" dirty="0">
                <a:solidFill>
                  <a:srgbClr val="001080"/>
                </a:solidFill>
                <a:latin typeface="Consolas" panose="020B0609020204030204" pitchFamily="49" charset="0"/>
              </a:rPr>
              <a:t>path:</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'faculties'</a:t>
            </a:r>
            <a:r>
              <a:rPr lang="en-IN" sz="1600" dirty="0">
                <a:solidFill>
                  <a:srgbClr val="000000"/>
                </a:solidFill>
                <a:latin typeface="Consolas" panose="020B0609020204030204" pitchFamily="49" charset="0"/>
              </a:rPr>
              <a:t>, </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267F99"/>
                </a:solidFill>
                <a:latin typeface="Consolas" panose="020B0609020204030204" pitchFamily="49" charset="0"/>
              </a:rPr>
              <a:t>FacultiesComponent</a:t>
            </a:r>
            <a:r>
              <a:rPr lang="en-IN" sz="1600" dirty="0">
                <a:solidFill>
                  <a:srgbClr val="000000"/>
                </a:solidFill>
                <a:latin typeface="Consolas" panose="020B0609020204030204" pitchFamily="49" charset="0"/>
              </a:rPr>
              <a:t>, </a:t>
            </a:r>
            <a:r>
              <a:rPr lang="en-IN" sz="1600" b="1" dirty="0">
                <a:solidFill>
                  <a:srgbClr val="001080"/>
                </a:solidFill>
                <a:latin typeface="Consolas" panose="020B0609020204030204" pitchFamily="49" charset="0"/>
              </a:rPr>
              <a:t>title</a:t>
            </a:r>
            <a:r>
              <a:rPr lang="en-IN" sz="1600" dirty="0">
                <a:solidFill>
                  <a:srgbClr val="001080"/>
                </a:solidFill>
                <a:latin typeface="Consolas" panose="020B0609020204030204" pitchFamily="49" charset="0"/>
              </a:rPr>
              <a:t>:</a:t>
            </a:r>
            <a:r>
              <a:rPr lang="en-IN" sz="1600" dirty="0">
                <a:solidFill>
                  <a:srgbClr val="A31515"/>
                </a:solidFill>
                <a:latin typeface="Consolas" panose="020B0609020204030204" pitchFamily="49" charset="0"/>
              </a:rPr>
              <a:t>"</a:t>
            </a:r>
            <a:r>
              <a:rPr lang="en-IN" sz="1600" dirty="0" err="1">
                <a:solidFill>
                  <a:srgbClr val="A31515"/>
                </a:solidFill>
                <a:latin typeface="Consolas" panose="020B0609020204030204" pitchFamily="49" charset="0"/>
              </a:rPr>
              <a:t>Fac</a:t>
            </a:r>
            <a:r>
              <a:rPr lang="en-IN" sz="1600" dirty="0">
                <a:solidFill>
                  <a:srgbClr val="A31515"/>
                </a:solidFill>
                <a:latin typeface="Consolas" panose="020B0609020204030204" pitchFamily="49" charset="0"/>
              </a:rPr>
              <a:t> page"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children:</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path:</a:t>
            </a:r>
            <a:r>
              <a:rPr lang="en-IN" sz="1600" dirty="0">
                <a:solidFill>
                  <a:srgbClr val="A31515"/>
                </a:solidFill>
                <a:latin typeface="Consolas" panose="020B0609020204030204" pitchFamily="49" charset="0"/>
              </a:rPr>
              <a:t>'fac1'</a:t>
            </a:r>
            <a:r>
              <a:rPr lang="en-IN" sz="1600" dirty="0">
                <a:solidFill>
                  <a:srgbClr val="000000"/>
                </a:solidFill>
                <a:latin typeface="Consolas" panose="020B0609020204030204" pitchFamily="49" charset="0"/>
              </a:rPr>
              <a:t>,</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267F99"/>
                </a:solidFill>
                <a:latin typeface="Consolas" panose="020B0609020204030204" pitchFamily="49" charset="0"/>
              </a:rPr>
              <a:t>Faculty1Component</a:t>
            </a:r>
            <a:r>
              <a:rPr lang="en-IN" sz="1600" dirty="0">
                <a:solidFill>
                  <a:srgbClr val="000000"/>
                </a:solidFill>
                <a:latin typeface="Consolas" panose="020B0609020204030204" pitchFamily="49" charset="0"/>
              </a:rPr>
              <a:t>, </a:t>
            </a:r>
            <a:r>
              <a:rPr lang="en-IN" sz="1600" b="1" dirty="0">
                <a:solidFill>
                  <a:srgbClr val="001080"/>
                </a:solidFill>
                <a:latin typeface="Consolas" panose="020B0609020204030204" pitchFamily="49" charset="0"/>
              </a:rPr>
              <a:t>title</a:t>
            </a:r>
            <a:r>
              <a:rPr lang="en-IN" sz="1600" dirty="0">
                <a:solidFill>
                  <a:srgbClr val="001080"/>
                </a:solidFill>
                <a:latin typeface="Consolas" panose="020B0609020204030204" pitchFamily="49" charset="0"/>
              </a:rPr>
              <a:t>:</a:t>
            </a:r>
            <a:r>
              <a:rPr lang="en-IN" sz="1600" dirty="0">
                <a:solidFill>
                  <a:srgbClr val="A31515"/>
                </a:solidFill>
                <a:latin typeface="Consolas" panose="020B0609020204030204" pitchFamily="49" charset="0"/>
              </a:rPr>
              <a:t>"</a:t>
            </a:r>
            <a:r>
              <a:rPr lang="en-IN" sz="1600" dirty="0" err="1">
                <a:solidFill>
                  <a:srgbClr val="A31515"/>
                </a:solidFill>
                <a:latin typeface="Consolas" panose="020B0609020204030204" pitchFamily="49" charset="0"/>
              </a:rPr>
              <a:t>Fac</a:t>
            </a:r>
            <a:r>
              <a:rPr lang="en-IN" sz="1600" dirty="0">
                <a:solidFill>
                  <a:srgbClr val="A31515"/>
                </a:solidFill>
                <a:latin typeface="Consolas" panose="020B0609020204030204" pitchFamily="49" charset="0"/>
              </a:rPr>
              <a:t> 1 Page"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path:</a:t>
            </a:r>
            <a:r>
              <a:rPr lang="en-IN" sz="1600" dirty="0">
                <a:solidFill>
                  <a:srgbClr val="A31515"/>
                </a:solidFill>
                <a:latin typeface="Consolas" panose="020B0609020204030204" pitchFamily="49" charset="0"/>
              </a:rPr>
              <a:t>'fac2'</a:t>
            </a:r>
            <a:r>
              <a:rPr lang="en-IN" sz="1600" dirty="0">
                <a:solidFill>
                  <a:srgbClr val="000000"/>
                </a:solidFill>
                <a:latin typeface="Consolas" panose="020B0609020204030204" pitchFamily="49" charset="0"/>
              </a:rPr>
              <a:t>,</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267F99"/>
                </a:solidFill>
                <a:latin typeface="Consolas" panose="020B0609020204030204" pitchFamily="49" charset="0"/>
              </a:rPr>
              <a:t>Faculty2Component</a:t>
            </a:r>
            <a:r>
              <a:rPr lang="en-IN" sz="1600" dirty="0">
                <a:solidFill>
                  <a:srgbClr val="000000"/>
                </a:solidFill>
                <a:latin typeface="Consolas" panose="020B0609020204030204" pitchFamily="49" charset="0"/>
              </a:rPr>
              <a:t>, </a:t>
            </a:r>
            <a:r>
              <a:rPr lang="en-IN" sz="1600" b="1" dirty="0">
                <a:solidFill>
                  <a:srgbClr val="001080"/>
                </a:solidFill>
                <a:latin typeface="Consolas" panose="020B0609020204030204" pitchFamily="49" charset="0"/>
              </a:rPr>
              <a:t>title</a:t>
            </a:r>
            <a:r>
              <a:rPr lang="en-IN" sz="1600" dirty="0">
                <a:solidFill>
                  <a:srgbClr val="001080"/>
                </a:solidFill>
                <a:latin typeface="Consolas" panose="020B0609020204030204" pitchFamily="49" charset="0"/>
              </a:rPr>
              <a:t>:</a:t>
            </a:r>
            <a:r>
              <a:rPr lang="en-IN" sz="1600" dirty="0">
                <a:solidFill>
                  <a:srgbClr val="A31515"/>
                </a:solidFill>
                <a:latin typeface="Consolas" panose="020B0609020204030204" pitchFamily="49" charset="0"/>
              </a:rPr>
              <a:t>"</a:t>
            </a:r>
            <a:r>
              <a:rPr lang="en-IN" sz="1600" dirty="0" err="1">
                <a:solidFill>
                  <a:srgbClr val="A31515"/>
                </a:solidFill>
                <a:latin typeface="Consolas" panose="020B0609020204030204" pitchFamily="49" charset="0"/>
              </a:rPr>
              <a:t>Fac</a:t>
            </a:r>
            <a:r>
              <a:rPr lang="en-IN" sz="1600" dirty="0">
                <a:solidFill>
                  <a:srgbClr val="A31515"/>
                </a:solidFill>
                <a:latin typeface="Consolas" panose="020B0609020204030204" pitchFamily="49" charset="0"/>
              </a:rPr>
              <a:t> 2 Page"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1080"/>
                </a:solidFill>
                <a:latin typeface="Consolas" panose="020B0609020204030204" pitchFamily="49" charset="0"/>
              </a:rPr>
              <a:t>path:</a:t>
            </a:r>
            <a:r>
              <a:rPr lang="en-IN" sz="1600" dirty="0">
                <a:solidFill>
                  <a:srgbClr val="A31515"/>
                </a:solidFill>
                <a:latin typeface="Consolas" panose="020B0609020204030204" pitchFamily="49" charset="0"/>
              </a:rPr>
              <a:t>'fac3'</a:t>
            </a:r>
            <a:r>
              <a:rPr lang="en-IN" sz="1600" dirty="0">
                <a:solidFill>
                  <a:srgbClr val="000000"/>
                </a:solidFill>
                <a:latin typeface="Consolas" panose="020B0609020204030204" pitchFamily="49" charset="0"/>
              </a:rPr>
              <a:t>,</a:t>
            </a:r>
            <a:r>
              <a:rPr lang="en-IN" sz="1600" dirty="0">
                <a:solidFill>
                  <a:srgbClr val="267F99"/>
                </a:solidFill>
                <a:latin typeface="Consolas" panose="020B0609020204030204" pitchFamily="49" charset="0"/>
              </a:rPr>
              <a:t>component</a:t>
            </a:r>
            <a:r>
              <a:rPr lang="en-IN" sz="1600" dirty="0">
                <a:solidFill>
                  <a:srgbClr val="001080"/>
                </a:solidFill>
                <a:latin typeface="Consolas" panose="020B0609020204030204" pitchFamily="49" charset="0"/>
              </a:rPr>
              <a:t>:</a:t>
            </a:r>
            <a:r>
              <a:rPr lang="en-IN" sz="1600" dirty="0">
                <a:solidFill>
                  <a:srgbClr val="267F99"/>
                </a:solidFill>
                <a:latin typeface="Consolas" panose="020B0609020204030204" pitchFamily="49" charset="0"/>
              </a:rPr>
              <a:t>Faculty3Component</a:t>
            </a:r>
            <a:r>
              <a:rPr lang="en-IN" sz="1600" dirty="0">
                <a:solidFill>
                  <a:srgbClr val="000000"/>
                </a:solidFill>
                <a:latin typeface="Consolas" panose="020B0609020204030204" pitchFamily="49" charset="0"/>
              </a:rPr>
              <a:t>, </a:t>
            </a:r>
            <a:r>
              <a:rPr lang="en-IN" sz="1600" b="1" dirty="0">
                <a:solidFill>
                  <a:srgbClr val="001080"/>
                </a:solidFill>
                <a:latin typeface="Consolas" panose="020B0609020204030204" pitchFamily="49" charset="0"/>
              </a:rPr>
              <a:t>title</a:t>
            </a:r>
            <a:r>
              <a:rPr lang="en-IN" sz="1600" dirty="0">
                <a:solidFill>
                  <a:srgbClr val="001080"/>
                </a:solidFill>
                <a:latin typeface="Consolas" panose="020B0609020204030204" pitchFamily="49" charset="0"/>
              </a:rPr>
              <a:t>:</a:t>
            </a:r>
            <a:r>
              <a:rPr lang="en-IN" sz="1600" dirty="0">
                <a:solidFill>
                  <a:srgbClr val="A31515"/>
                </a:solidFill>
                <a:latin typeface="Consolas" panose="020B0609020204030204" pitchFamily="49" charset="0"/>
              </a:rPr>
              <a:t>"</a:t>
            </a:r>
            <a:r>
              <a:rPr lang="en-IN" sz="1600" dirty="0" err="1">
                <a:solidFill>
                  <a:srgbClr val="A31515"/>
                </a:solidFill>
                <a:latin typeface="Consolas" panose="020B0609020204030204" pitchFamily="49" charset="0"/>
              </a:rPr>
              <a:t>Fac</a:t>
            </a:r>
            <a:r>
              <a:rPr lang="en-IN" sz="1600" dirty="0">
                <a:solidFill>
                  <a:srgbClr val="A31515"/>
                </a:solidFill>
                <a:latin typeface="Consolas" panose="020B0609020204030204" pitchFamily="49" charset="0"/>
              </a:rPr>
              <a:t> 3 Page"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DE6D4023-B8C2-358D-11D1-37D284DBEFBD}"/>
              </a:ext>
            </a:extLst>
          </p:cNvPr>
          <p:cNvSpPr/>
          <p:nvPr/>
        </p:nvSpPr>
        <p:spPr>
          <a:xfrm>
            <a:off x="486826" y="2590282"/>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2899BEC0-374C-236C-97BD-CF158EE458D9}"/>
              </a:ext>
            </a:extLst>
          </p:cNvPr>
          <p:cNvSpPr/>
          <p:nvPr/>
        </p:nvSpPr>
        <p:spPr>
          <a:xfrm>
            <a:off x="486826" y="2261098"/>
            <a:ext cx="19253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app.routes</a:t>
            </a:r>
            <a:r>
              <a:rPr lang="en-US" sz="1600" b="1" dirty="0" err="1">
                <a:solidFill>
                  <a:schemeClr val="bg1"/>
                </a:solidFill>
              </a:rPr>
              <a:t>.ts</a:t>
            </a:r>
            <a:endParaRPr lang="en-US" sz="1600" b="1" dirty="0">
              <a:solidFill>
                <a:schemeClr val="bg1"/>
              </a:solidFill>
            </a:endParaRPr>
          </a:p>
        </p:txBody>
      </p:sp>
    </p:spTree>
    <p:extLst>
      <p:ext uri="{BB962C8B-B14F-4D97-AF65-F5344CB8AC3E}">
        <p14:creationId xmlns:p14="http://schemas.microsoft.com/office/powerpoint/2010/main" val="142895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1661993"/>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a:t>Component</a:t>
            </a:r>
          </a:p>
          <a:p>
            <a:pPr indent="446088">
              <a:buFont typeface="Wingdings" pitchFamily="2" charset="2"/>
              <a:buChar char="ü"/>
            </a:pPr>
            <a:r>
              <a:rPr lang="en-US" sz="2000" dirty="0"/>
              <a:t>Routing</a:t>
            </a:r>
          </a:p>
          <a:p>
            <a:pPr indent="446088">
              <a:buFont typeface="Wingdings" pitchFamily="2" charset="2"/>
              <a:buChar char="ü"/>
            </a:pPr>
            <a:r>
              <a:rPr lang="en-US" sz="2000" dirty="0"/>
              <a:t>Data binding</a:t>
            </a:r>
          </a:p>
        </p:txBody>
      </p:sp>
    </p:spTree>
    <p:extLst>
      <p:ext uri="{BB962C8B-B14F-4D97-AF65-F5344CB8AC3E}">
        <p14:creationId xmlns:p14="http://schemas.microsoft.com/office/powerpoint/2010/main" val="182151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FBDA6-EB42-5D6C-5767-2DC623FBA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4B0DA-758C-5A3E-7CEA-483D3EEC2089}"/>
              </a:ext>
            </a:extLst>
          </p:cNvPr>
          <p:cNvSpPr>
            <a:spLocks noGrp="1"/>
          </p:cNvSpPr>
          <p:nvPr>
            <p:ph type="title"/>
          </p:nvPr>
        </p:nvSpPr>
        <p:spPr/>
        <p:txBody>
          <a:bodyPr/>
          <a:lstStyle/>
          <a:p>
            <a:r>
              <a:rPr lang="en-IN" dirty="0"/>
              <a:t>Data Binding</a:t>
            </a:r>
          </a:p>
        </p:txBody>
      </p:sp>
      <p:sp>
        <p:nvSpPr>
          <p:cNvPr id="3" name="Text Placeholder 2">
            <a:extLst>
              <a:ext uri="{FF2B5EF4-FFF2-40B4-BE49-F238E27FC236}">
                <a16:creationId xmlns:a16="http://schemas.microsoft.com/office/drawing/2014/main" id="{FDFA8FBB-A376-834D-E8EE-6005CAE3C096}"/>
              </a:ext>
            </a:extLst>
          </p:cNvPr>
          <p:cNvSpPr>
            <a:spLocks noGrp="1"/>
          </p:cNvSpPr>
          <p:nvPr>
            <p:ph type="body" idx="1"/>
          </p:nvPr>
        </p:nvSpPr>
        <p:spPr/>
        <p:txBody>
          <a:bodyPr/>
          <a:lstStyle/>
          <a:p>
            <a:r>
              <a:rPr lang="en-IN" dirty="0"/>
              <a:t>Section - 03</a:t>
            </a:r>
          </a:p>
        </p:txBody>
      </p:sp>
    </p:spTree>
    <p:extLst>
      <p:ext uri="{BB962C8B-B14F-4D97-AF65-F5344CB8AC3E}">
        <p14:creationId xmlns:p14="http://schemas.microsoft.com/office/powerpoint/2010/main" val="784224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Content Placeholder 2"/>
          <p:cNvSpPr>
            <a:spLocks noGrp="1"/>
          </p:cNvSpPr>
          <p:nvPr>
            <p:ph idx="1"/>
          </p:nvPr>
        </p:nvSpPr>
        <p:spPr/>
        <p:txBody>
          <a:bodyPr/>
          <a:lstStyle/>
          <a:p>
            <a:r>
              <a:rPr lang="en-US" dirty="0"/>
              <a:t>Angular supports Data Binding which is the mechanism for coordinating parts of a template with parts of a component </a:t>
            </a:r>
          </a:p>
          <a:p>
            <a:r>
              <a:rPr lang="en-IN" dirty="0"/>
              <a:t>There are </a:t>
            </a:r>
            <a:r>
              <a:rPr lang="en-IN" b="1" dirty="0"/>
              <a:t>four </a:t>
            </a:r>
            <a:r>
              <a:rPr lang="en-IN" dirty="0"/>
              <a:t>main forms of data binding in Angular</a:t>
            </a:r>
          </a:p>
          <a:p>
            <a:pPr marL="914400" lvl="1" indent="-457200">
              <a:buFont typeface="+mj-lt"/>
              <a:buAutoNum type="arabicPeriod"/>
            </a:pPr>
            <a:r>
              <a:rPr lang="en-IN" b="1" dirty="0"/>
              <a:t>Interpolation</a:t>
            </a:r>
            <a:r>
              <a:rPr lang="en-IN" dirty="0"/>
              <a:t> </a:t>
            </a:r>
          </a:p>
          <a:p>
            <a:pPr marL="1314450" lvl="2" indent="-457200">
              <a:buNone/>
            </a:pPr>
            <a:r>
              <a:rPr lang="en-IN" dirty="0">
                <a:solidFill>
                  <a:schemeClr val="accent2"/>
                </a:solidFill>
              </a:rPr>
              <a:t> </a:t>
            </a:r>
            <a:r>
              <a:rPr lang="en-IN" b="1" dirty="0">
                <a:solidFill>
                  <a:srgbClr val="FF0000"/>
                </a:solidFill>
              </a:rPr>
              <a:t>{{  variable }} </a:t>
            </a:r>
            <a:endParaRPr lang="en-IN" b="1" dirty="0"/>
          </a:p>
          <a:p>
            <a:pPr marL="914400" lvl="1" indent="-457200">
              <a:buFont typeface="+mj-lt"/>
              <a:buAutoNum type="arabicPeriod"/>
            </a:pPr>
            <a:r>
              <a:rPr lang="en-IN" b="1" dirty="0"/>
              <a:t>Property binding </a:t>
            </a:r>
          </a:p>
          <a:p>
            <a:pPr marL="914400" lvl="1" indent="-457200">
              <a:buNone/>
            </a:pPr>
            <a:r>
              <a:rPr lang="en-IN" b="1" dirty="0"/>
              <a:t>	</a:t>
            </a:r>
            <a:r>
              <a:rPr lang="en-IN" b="1" dirty="0">
                <a:solidFill>
                  <a:srgbClr val="FF0000"/>
                </a:solidFill>
              </a:rPr>
              <a:t> </a:t>
            </a:r>
            <a:r>
              <a:rPr lang="en-IN" sz="1800" b="1" dirty="0">
                <a:solidFill>
                  <a:srgbClr val="FF0000"/>
                </a:solidFill>
              </a:rPr>
              <a:t>[property]=“data”</a:t>
            </a:r>
            <a:r>
              <a:rPr lang="en-IN" sz="1800" b="1" dirty="0">
                <a:solidFill>
                  <a:schemeClr val="accent2"/>
                </a:solidFill>
              </a:rPr>
              <a:t> </a:t>
            </a:r>
            <a:endParaRPr lang="en-IN" b="1" dirty="0"/>
          </a:p>
          <a:p>
            <a:pPr marL="914400" lvl="1" indent="-457200">
              <a:buFont typeface="+mj-lt"/>
              <a:buAutoNum type="arabicPeriod" startAt="3"/>
            </a:pPr>
            <a:r>
              <a:rPr lang="en-IN" b="1" dirty="0"/>
              <a:t>Event binding </a:t>
            </a:r>
          </a:p>
          <a:p>
            <a:pPr marL="1314450" lvl="2" indent="-457200">
              <a:buNone/>
            </a:pPr>
            <a:r>
              <a:rPr lang="en-IN" b="1" dirty="0"/>
              <a:t> </a:t>
            </a:r>
            <a:r>
              <a:rPr lang="en-IN" b="1" dirty="0">
                <a:solidFill>
                  <a:srgbClr val="FF0000"/>
                </a:solidFill>
              </a:rPr>
              <a:t>(event)=“</a:t>
            </a:r>
            <a:r>
              <a:rPr lang="en-IN" b="1" dirty="0" err="1">
                <a:solidFill>
                  <a:srgbClr val="FF0000"/>
                </a:solidFill>
              </a:rPr>
              <a:t>methodName</a:t>
            </a:r>
            <a:r>
              <a:rPr lang="en-IN" b="1" dirty="0">
                <a:solidFill>
                  <a:srgbClr val="FF0000"/>
                </a:solidFill>
              </a:rPr>
              <a:t>”</a:t>
            </a:r>
            <a:r>
              <a:rPr lang="en-IN" b="1" dirty="0">
                <a:solidFill>
                  <a:schemeClr val="accent2"/>
                </a:solidFill>
              </a:rPr>
              <a:t> </a:t>
            </a:r>
            <a:endParaRPr lang="en-IN" b="1" dirty="0"/>
          </a:p>
          <a:p>
            <a:pPr marL="914400" lvl="1" indent="-457200">
              <a:buFont typeface="+mj-lt"/>
              <a:buAutoNum type="arabicPeriod" startAt="4"/>
            </a:pPr>
            <a:r>
              <a:rPr lang="en-IN" b="1" dirty="0"/>
              <a:t>Two way data binding </a:t>
            </a:r>
          </a:p>
          <a:p>
            <a:pPr marL="1314450" lvl="2" indent="-457200">
              <a:buNone/>
            </a:pPr>
            <a:r>
              <a:rPr lang="en-IN" b="1" dirty="0"/>
              <a:t> </a:t>
            </a:r>
            <a:r>
              <a:rPr lang="en-IN" b="1" dirty="0">
                <a:solidFill>
                  <a:srgbClr val="FF0000"/>
                </a:solidFill>
              </a:rPr>
              <a:t>[(</a:t>
            </a:r>
            <a:r>
              <a:rPr lang="en-IN" b="1" dirty="0" err="1">
                <a:solidFill>
                  <a:srgbClr val="FF0000"/>
                </a:solidFill>
              </a:rPr>
              <a:t>ngModel</a:t>
            </a:r>
            <a:r>
              <a:rPr lang="en-IN" b="1" dirty="0">
                <a:solidFill>
                  <a:srgbClr val="FF0000"/>
                </a:solidFill>
              </a:rPr>
              <a:t>)] = “data”</a:t>
            </a:r>
            <a:r>
              <a:rPr lang="en-IN" b="1" dirty="0">
                <a:solidFill>
                  <a:schemeClr val="accent2"/>
                </a:solidFill>
              </a:rPr>
              <a:t> </a:t>
            </a:r>
            <a:endParaRPr lang="en-US" b="1" dirty="0"/>
          </a:p>
          <a:p>
            <a:endParaRPr lang="en-US" dirty="0"/>
          </a:p>
        </p:txBody>
      </p:sp>
      <p:sp>
        <p:nvSpPr>
          <p:cNvPr id="4" name="Rectangle 3"/>
          <p:cNvSpPr/>
          <p:nvPr/>
        </p:nvSpPr>
        <p:spPr>
          <a:xfrm>
            <a:off x="7168551" y="2258683"/>
            <a:ext cx="2438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Template (HTML)</a:t>
            </a:r>
            <a:endParaRPr lang="en-US" dirty="0">
              <a:solidFill>
                <a:schemeClr val="tx1"/>
              </a:solidFill>
            </a:endParaRPr>
          </a:p>
        </p:txBody>
      </p:sp>
      <p:sp>
        <p:nvSpPr>
          <p:cNvPr id="5" name="Rectangle 4"/>
          <p:cNvSpPr/>
          <p:nvPr/>
        </p:nvSpPr>
        <p:spPr>
          <a:xfrm>
            <a:off x="7168551" y="4239883"/>
            <a:ext cx="2438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Typescript Code</a:t>
            </a:r>
            <a:endParaRPr lang="en-US" dirty="0">
              <a:solidFill>
                <a:schemeClr val="tx1"/>
              </a:solidFill>
            </a:endParaRPr>
          </a:p>
        </p:txBody>
      </p:sp>
      <p:cxnSp>
        <p:nvCxnSpPr>
          <p:cNvPr id="6" name="Shape 6"/>
          <p:cNvCxnSpPr>
            <a:stCxn id="4" idx="1"/>
            <a:endCxn id="5" idx="1"/>
          </p:cNvCxnSpPr>
          <p:nvPr/>
        </p:nvCxnSpPr>
        <p:spPr>
          <a:xfrm rot="10800000" flipV="1">
            <a:off x="7168551" y="2715883"/>
            <a:ext cx="12700" cy="1981200"/>
          </a:xfrm>
          <a:prstGeom prst="curvedConnector3">
            <a:avLst>
              <a:gd name="adj1" fmla="val 420000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5" idx="3"/>
            <a:endCxn id="4" idx="3"/>
          </p:cNvCxnSpPr>
          <p:nvPr/>
        </p:nvCxnSpPr>
        <p:spPr>
          <a:xfrm flipV="1">
            <a:off x="9606951" y="2715883"/>
            <a:ext cx="12700" cy="1981200"/>
          </a:xfrm>
          <a:prstGeom prst="curvedConnector3">
            <a:avLst>
              <a:gd name="adj1" fmla="val 370000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91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fill="hold" nodeType="clickEffect">
                                  <p:stCondLst>
                                    <p:cond delay="0"/>
                                  </p:stCondLst>
                                  <p:childTnLst>
                                    <p:anim calcmode="discrete" valueType="str">
                                      <p:cBhvr>
                                        <p:cTn id="46" dur="1000" fill="hold"/>
                                        <p:tgtEl>
                                          <p:spTgt spid="7"/>
                                        </p:tgtEl>
                                        <p:attrNameLst>
                                          <p:attrName>style.visibility</p:attrName>
                                        </p:attrNameLst>
                                      </p:cBhvr>
                                      <p:tavLst>
                                        <p:tav tm="0">
                                          <p:val>
                                            <p:strVal val="hidden"/>
                                          </p:val>
                                        </p:tav>
                                        <p:tav tm="50000">
                                          <p:val>
                                            <p:strVal val="visible"/>
                                          </p:val>
                                        </p:tav>
                                      </p:tavLst>
                                    </p:anim>
                                  </p:childTnLst>
                                </p:cTn>
                              </p:par>
                              <p:par>
                                <p:cTn id="47" presetID="35" presetClass="emph" presetSubtype="0" fill="hold" nodeType="withEffect">
                                  <p:stCondLst>
                                    <p:cond delay="0"/>
                                  </p:stCondLst>
                                  <p:childTnLst>
                                    <p:anim calcmode="discrete" valueType="str">
                                      <p:cBhvr>
                                        <p:cTn id="48"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Interpolation</a:t>
            </a:r>
            <a:endParaRPr lang="en-US" dirty="0"/>
          </a:p>
        </p:txBody>
      </p:sp>
      <p:sp>
        <p:nvSpPr>
          <p:cNvPr id="3" name="Content Placeholder 2"/>
          <p:cNvSpPr>
            <a:spLocks noGrp="1"/>
          </p:cNvSpPr>
          <p:nvPr>
            <p:ph idx="1"/>
          </p:nvPr>
        </p:nvSpPr>
        <p:spPr/>
        <p:txBody>
          <a:bodyPr/>
          <a:lstStyle/>
          <a:p>
            <a:r>
              <a:rPr lang="en-US" dirty="0"/>
              <a:t>Text interpolation lets you incorporate dynamic string values into your HTML templates. Use interpolation to dynamically change what appears in an application view, such as displaying a custom greeting that includes the user's name.</a:t>
            </a:r>
          </a:p>
          <a:p>
            <a:r>
              <a:rPr lang="en-US" dirty="0"/>
              <a:t>Interpolation refers to embedding expressions into marked up text. By default, interpolation uses as its delimiter the double curly braces, </a:t>
            </a:r>
            <a:r>
              <a:rPr lang="en-US" dirty="0">
                <a:solidFill>
                  <a:srgbClr val="FF0000"/>
                </a:solidFill>
              </a:rPr>
              <a:t>{{ </a:t>
            </a:r>
            <a:r>
              <a:rPr lang="en-US" dirty="0"/>
              <a:t>and </a:t>
            </a:r>
            <a:r>
              <a:rPr lang="en-US" dirty="0">
                <a:solidFill>
                  <a:srgbClr val="FF0000"/>
                </a:solidFill>
              </a:rPr>
              <a:t>}}</a:t>
            </a:r>
          </a:p>
          <a:p>
            <a:r>
              <a:rPr lang="en-IN" dirty="0"/>
              <a:t>For Example</a:t>
            </a:r>
          </a:p>
          <a:p>
            <a:endParaRPr lang="en-US" dirty="0"/>
          </a:p>
          <a:p>
            <a:endParaRPr lang="en-US" dirty="0"/>
          </a:p>
        </p:txBody>
      </p:sp>
      <p:sp>
        <p:nvSpPr>
          <p:cNvPr id="4" name="TextBox 3"/>
          <p:cNvSpPr txBox="1"/>
          <p:nvPr/>
        </p:nvSpPr>
        <p:spPr>
          <a:xfrm>
            <a:off x="494581" y="3275162"/>
            <a:ext cx="3886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chemeClr val="accent1"/>
                </a:solidFill>
              </a:rPr>
              <a:t>TS</a:t>
            </a:r>
            <a:endParaRPr lang="en-US" dirty="0">
              <a:solidFill>
                <a:schemeClr val="accent1"/>
              </a:solidFill>
            </a:endParaRPr>
          </a:p>
          <a:p>
            <a:r>
              <a:rPr lang="en-US" dirty="0">
                <a:solidFill>
                  <a:schemeClr val="tx1"/>
                </a:solidFill>
                <a:latin typeface="Consolas"/>
              </a:rPr>
              <a:t>export class </a:t>
            </a:r>
            <a:r>
              <a:rPr lang="en-US" dirty="0" err="1">
                <a:solidFill>
                  <a:schemeClr val="tx1"/>
                </a:solidFill>
                <a:latin typeface="Consolas"/>
              </a:rPr>
              <a:t>AppComponent</a:t>
            </a:r>
            <a:r>
              <a:rPr lang="en-US" dirty="0">
                <a:solidFill>
                  <a:schemeClr val="tx1"/>
                </a:solidFill>
                <a:latin typeface="Consolas"/>
              </a:rPr>
              <a:t> {</a:t>
            </a:r>
          </a:p>
          <a:p>
            <a:r>
              <a:rPr lang="en-US" dirty="0">
                <a:solidFill>
                  <a:schemeClr val="tx1"/>
                </a:solidFill>
                <a:latin typeface="Consolas"/>
              </a:rPr>
              <a:t>   </a:t>
            </a:r>
            <a:r>
              <a:rPr lang="en-US" dirty="0">
                <a:solidFill>
                  <a:srgbClr val="FF0000"/>
                </a:solidFill>
                <a:latin typeface="Consolas"/>
              </a:rPr>
              <a:t>title</a:t>
            </a:r>
            <a:r>
              <a:rPr lang="en-US" dirty="0">
                <a:solidFill>
                  <a:schemeClr val="tx1"/>
                </a:solidFill>
                <a:latin typeface="Consolas"/>
              </a:rPr>
              <a:t> = '</a:t>
            </a:r>
            <a:r>
              <a:rPr lang="en-US" dirty="0" err="1">
                <a:solidFill>
                  <a:schemeClr val="tx1"/>
                </a:solidFill>
                <a:latin typeface="Consolas"/>
              </a:rPr>
              <a:t>DemoProject</a:t>
            </a:r>
            <a:r>
              <a:rPr lang="en-US" dirty="0">
                <a:solidFill>
                  <a:schemeClr val="tx1"/>
                </a:solidFill>
                <a:latin typeface="Consolas"/>
              </a:rPr>
              <a:t>';</a:t>
            </a:r>
          </a:p>
          <a:p>
            <a:r>
              <a:rPr lang="en-US" dirty="0">
                <a:solidFill>
                  <a:schemeClr val="tx1"/>
                </a:solidFill>
                <a:latin typeface="Consolas"/>
              </a:rPr>
              <a:t>}</a:t>
            </a:r>
            <a:endParaRPr lang="en-US" b="0" dirty="0">
              <a:solidFill>
                <a:schemeClr val="tx1"/>
              </a:solidFill>
              <a:latin typeface="Consolas"/>
            </a:endParaRPr>
          </a:p>
        </p:txBody>
      </p:sp>
      <p:sp>
        <p:nvSpPr>
          <p:cNvPr id="5" name="TextBox 4"/>
          <p:cNvSpPr txBox="1"/>
          <p:nvPr/>
        </p:nvSpPr>
        <p:spPr>
          <a:xfrm>
            <a:off x="5220419" y="3275162"/>
            <a:ext cx="4267200"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accent1"/>
                </a:solidFill>
              </a:rPr>
              <a:t>HTML</a:t>
            </a:r>
          </a:p>
          <a:p>
            <a:pPr algn="ctr"/>
            <a:endParaRPr lang="en-US" dirty="0">
              <a:solidFill>
                <a:schemeClr val="accent1"/>
              </a:solidFill>
            </a:endParaRPr>
          </a:p>
          <a:p>
            <a:r>
              <a:rPr lang="en-US" dirty="0">
                <a:solidFill>
                  <a:schemeClr val="tx1"/>
                </a:solidFill>
                <a:latin typeface="Consolas"/>
              </a:rPr>
              <a:t>&lt;h1&gt;{{ </a:t>
            </a:r>
            <a:r>
              <a:rPr lang="en-US" dirty="0">
                <a:solidFill>
                  <a:srgbClr val="FF0000"/>
                </a:solidFill>
                <a:latin typeface="Consolas"/>
              </a:rPr>
              <a:t>title</a:t>
            </a:r>
            <a:r>
              <a:rPr lang="en-US" dirty="0">
                <a:solidFill>
                  <a:schemeClr val="tx1"/>
                </a:solidFill>
                <a:latin typeface="Consolas"/>
              </a:rPr>
              <a:t> }}&lt;/h1&gt;</a:t>
            </a:r>
          </a:p>
        </p:txBody>
      </p:sp>
    </p:spTree>
    <p:extLst>
      <p:ext uri="{BB962C8B-B14F-4D97-AF65-F5344CB8AC3E}">
        <p14:creationId xmlns:p14="http://schemas.microsoft.com/office/powerpoint/2010/main" val="349168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endParaRPr lang="en-US" dirty="0"/>
          </a:p>
        </p:txBody>
      </p:sp>
      <p:sp>
        <p:nvSpPr>
          <p:cNvPr id="3" name="Content Placeholder 2"/>
          <p:cNvSpPr>
            <a:spLocks noGrp="1"/>
          </p:cNvSpPr>
          <p:nvPr>
            <p:ph idx="1"/>
          </p:nvPr>
        </p:nvSpPr>
        <p:spPr/>
        <p:txBody>
          <a:bodyPr/>
          <a:lstStyle/>
          <a:p>
            <a:r>
              <a:rPr lang="en-US" dirty="0"/>
              <a:t>A </a:t>
            </a:r>
            <a:r>
              <a:rPr lang="en-US" dirty="0">
                <a:solidFill>
                  <a:srgbClr val="FF0000"/>
                </a:solidFill>
              </a:rPr>
              <a:t>pipe</a:t>
            </a:r>
            <a:r>
              <a:rPr lang="en-US" dirty="0"/>
              <a:t> takes in data as input and transforms it to a desired output.</a:t>
            </a:r>
          </a:p>
          <a:p>
            <a:r>
              <a:rPr lang="en-US" dirty="0"/>
              <a:t>We use a pipe with the</a:t>
            </a:r>
            <a:r>
              <a:rPr lang="en-US" dirty="0">
                <a:solidFill>
                  <a:srgbClr val="FF0000"/>
                </a:solidFill>
              </a:rPr>
              <a:t> |</a:t>
            </a:r>
            <a:r>
              <a:rPr lang="en-US" dirty="0"/>
              <a:t> syntax in the template, the </a:t>
            </a:r>
            <a:r>
              <a:rPr lang="en-US" dirty="0">
                <a:solidFill>
                  <a:srgbClr val="FF0000"/>
                </a:solidFill>
              </a:rPr>
              <a:t>| </a:t>
            </a:r>
            <a:r>
              <a:rPr lang="en-US" dirty="0"/>
              <a:t>character is called the </a:t>
            </a:r>
            <a:r>
              <a:rPr lang="en-US" i="1" dirty="0">
                <a:solidFill>
                  <a:srgbClr val="FF0000"/>
                </a:solidFill>
              </a:rPr>
              <a:t>pipe</a:t>
            </a:r>
            <a:r>
              <a:rPr lang="en-US" dirty="0"/>
              <a:t> character.</a:t>
            </a:r>
          </a:p>
          <a:p>
            <a:r>
              <a:rPr lang="en-US" dirty="0"/>
              <a:t>Angular provides some built-in pipes like</a:t>
            </a:r>
          </a:p>
          <a:p>
            <a:pPr lvl="1"/>
            <a:r>
              <a:rPr lang="en-US" dirty="0"/>
              <a:t>lowercase</a:t>
            </a:r>
          </a:p>
          <a:p>
            <a:pPr lvl="1"/>
            <a:r>
              <a:rPr lang="en-US" dirty="0"/>
              <a:t>uppercase</a:t>
            </a:r>
          </a:p>
          <a:p>
            <a:pPr lvl="1"/>
            <a:r>
              <a:rPr lang="en-IN" dirty="0" err="1"/>
              <a:t>titlecase</a:t>
            </a:r>
            <a:endParaRPr lang="en-IN" dirty="0"/>
          </a:p>
          <a:p>
            <a:pPr lvl="1"/>
            <a:r>
              <a:rPr lang="en-US" dirty="0"/>
              <a:t>slice</a:t>
            </a:r>
            <a:endParaRPr lang="en-IN" dirty="0"/>
          </a:p>
          <a:p>
            <a:pPr lvl="1"/>
            <a:r>
              <a:rPr lang="en-US" dirty="0"/>
              <a:t>number</a:t>
            </a:r>
          </a:p>
          <a:p>
            <a:pPr lvl="1"/>
            <a:r>
              <a:rPr lang="en-US" dirty="0"/>
              <a:t>percent</a:t>
            </a:r>
          </a:p>
          <a:p>
            <a:pPr lvl="1"/>
            <a:r>
              <a:rPr lang="en-US" dirty="0"/>
              <a:t>currency</a:t>
            </a:r>
          </a:p>
          <a:p>
            <a:pPr lvl="1"/>
            <a:r>
              <a:rPr lang="en-US" dirty="0" err="1"/>
              <a:t>json</a:t>
            </a:r>
            <a:endParaRPr lang="en-US" dirty="0"/>
          </a:p>
          <a:p>
            <a:pPr lvl="1"/>
            <a:r>
              <a:rPr lang="en-US" dirty="0"/>
              <a:t>date</a:t>
            </a:r>
          </a:p>
          <a:p>
            <a:pPr lvl="1"/>
            <a:endParaRPr lang="en-US" dirty="0"/>
          </a:p>
          <a:p>
            <a:endParaRPr lang="en-US" dirty="0"/>
          </a:p>
        </p:txBody>
      </p:sp>
    </p:spTree>
    <p:extLst>
      <p:ext uri="{BB962C8B-B14F-4D97-AF65-F5344CB8AC3E}">
        <p14:creationId xmlns:p14="http://schemas.microsoft.com/office/powerpoint/2010/main" val="350048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 (Example)</a:t>
            </a:r>
            <a:endParaRPr lang="en-US" dirty="0"/>
          </a:p>
        </p:txBody>
      </p:sp>
      <p:sp>
        <p:nvSpPr>
          <p:cNvPr id="4" name="TextBox 3"/>
          <p:cNvSpPr txBox="1"/>
          <p:nvPr/>
        </p:nvSpPr>
        <p:spPr>
          <a:xfrm>
            <a:off x="590910" y="994424"/>
            <a:ext cx="7146984" cy="4524315"/>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accent1"/>
                </a:solidFill>
              </a:rPr>
              <a:t>HTML</a:t>
            </a:r>
          </a:p>
          <a:p>
            <a:pPr algn="ctr"/>
            <a:endParaRPr lang="en-US" dirty="0">
              <a:solidFill>
                <a:schemeClr val="accent1"/>
              </a:solidFill>
            </a:endParaRPr>
          </a:p>
          <a:p>
            <a:r>
              <a:rPr lang="en-US" dirty="0">
                <a:solidFill>
                  <a:schemeClr val="tx1"/>
                </a:solidFill>
                <a:latin typeface="Consolas"/>
              </a:rPr>
              <a:t>&lt;!-- string pipes --&gt;</a:t>
            </a:r>
          </a:p>
          <a:p>
            <a:r>
              <a:rPr lang="en-US" dirty="0">
                <a:solidFill>
                  <a:schemeClr val="tx1"/>
                </a:solidFill>
                <a:latin typeface="Consolas"/>
              </a:rPr>
              <a:t>&lt;p&gt;{{ '</a:t>
            </a:r>
            <a:r>
              <a:rPr lang="en-US" dirty="0" err="1">
                <a:solidFill>
                  <a:schemeClr val="tx1"/>
                </a:solidFill>
                <a:latin typeface="Consolas"/>
              </a:rPr>
              <a:t>Darshan</a:t>
            </a:r>
            <a:r>
              <a:rPr lang="en-US" dirty="0">
                <a:solidFill>
                  <a:schemeClr val="tx1"/>
                </a:solidFill>
                <a:latin typeface="Consolas"/>
              </a:rPr>
              <a:t> - </a:t>
            </a:r>
            <a:r>
              <a:rPr lang="en-US" dirty="0" err="1">
                <a:solidFill>
                  <a:schemeClr val="tx1"/>
                </a:solidFill>
                <a:latin typeface="Consolas"/>
              </a:rPr>
              <a:t>rajkot</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lowercase }}&lt;/p&gt;</a:t>
            </a:r>
          </a:p>
          <a:p>
            <a:r>
              <a:rPr lang="en-US" dirty="0">
                <a:solidFill>
                  <a:schemeClr val="tx1"/>
                </a:solidFill>
                <a:latin typeface="Consolas"/>
              </a:rPr>
              <a:t>&lt;p&gt;{{ '</a:t>
            </a:r>
            <a:r>
              <a:rPr lang="en-US" dirty="0" err="1">
                <a:solidFill>
                  <a:schemeClr val="tx1"/>
                </a:solidFill>
                <a:latin typeface="Consolas"/>
              </a:rPr>
              <a:t>Darshan</a:t>
            </a:r>
            <a:r>
              <a:rPr lang="en-US" dirty="0">
                <a:solidFill>
                  <a:schemeClr val="tx1"/>
                </a:solidFill>
                <a:latin typeface="Consolas"/>
              </a:rPr>
              <a:t> - </a:t>
            </a:r>
            <a:r>
              <a:rPr lang="en-US" dirty="0" err="1">
                <a:solidFill>
                  <a:schemeClr val="tx1"/>
                </a:solidFill>
                <a:latin typeface="Consolas"/>
              </a:rPr>
              <a:t>rajkot</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uppercase }}&lt;/p&gt;</a:t>
            </a:r>
          </a:p>
          <a:p>
            <a:r>
              <a:rPr lang="en-US" dirty="0">
                <a:solidFill>
                  <a:schemeClr val="tx1"/>
                </a:solidFill>
                <a:latin typeface="Consolas"/>
              </a:rPr>
              <a:t>&lt;p&gt;{{ '</a:t>
            </a:r>
            <a:r>
              <a:rPr lang="en-US" dirty="0" err="1">
                <a:solidFill>
                  <a:schemeClr val="tx1"/>
                </a:solidFill>
                <a:latin typeface="Consolas"/>
              </a:rPr>
              <a:t>Darshan</a:t>
            </a:r>
            <a:r>
              <a:rPr lang="en-US" dirty="0">
                <a:solidFill>
                  <a:schemeClr val="tx1"/>
                </a:solidFill>
                <a:latin typeface="Consolas"/>
              </a:rPr>
              <a:t> - </a:t>
            </a:r>
            <a:r>
              <a:rPr lang="en-US" dirty="0" err="1">
                <a:solidFill>
                  <a:schemeClr val="tx1"/>
                </a:solidFill>
                <a:latin typeface="Consolas"/>
              </a:rPr>
              <a:t>rajkot</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a:t>
            </a:r>
            <a:r>
              <a:rPr lang="en-US" dirty="0" err="1">
                <a:solidFill>
                  <a:schemeClr val="tx1"/>
                </a:solidFill>
                <a:latin typeface="Consolas"/>
              </a:rPr>
              <a:t>titlecase</a:t>
            </a:r>
            <a:r>
              <a:rPr lang="en-US" dirty="0">
                <a:solidFill>
                  <a:schemeClr val="tx1"/>
                </a:solidFill>
                <a:latin typeface="Consolas"/>
              </a:rPr>
              <a:t> }}&lt;/p&gt;</a:t>
            </a:r>
          </a:p>
          <a:p>
            <a:r>
              <a:rPr lang="en-US" dirty="0">
                <a:solidFill>
                  <a:schemeClr val="tx1"/>
                </a:solidFill>
                <a:latin typeface="Consolas"/>
              </a:rPr>
              <a:t>&lt;p&gt;{{ '</a:t>
            </a:r>
            <a:r>
              <a:rPr lang="en-US" dirty="0" err="1">
                <a:solidFill>
                  <a:schemeClr val="tx1"/>
                </a:solidFill>
                <a:latin typeface="Consolas"/>
              </a:rPr>
              <a:t>Darshan</a:t>
            </a:r>
            <a:r>
              <a:rPr lang="en-US" dirty="0">
                <a:solidFill>
                  <a:schemeClr val="tx1"/>
                </a:solidFill>
                <a:latin typeface="Consolas"/>
              </a:rPr>
              <a:t> - </a:t>
            </a:r>
            <a:r>
              <a:rPr lang="en-US" dirty="0" err="1">
                <a:solidFill>
                  <a:schemeClr val="tx1"/>
                </a:solidFill>
                <a:latin typeface="Consolas"/>
              </a:rPr>
              <a:t>rajkot</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slice : 9 }}&lt;/p&gt;</a:t>
            </a:r>
          </a:p>
          <a:p>
            <a:r>
              <a:rPr lang="en-US" dirty="0">
                <a:solidFill>
                  <a:schemeClr val="tx1"/>
                </a:solidFill>
                <a:latin typeface="Consolas"/>
              </a:rPr>
              <a:t>&lt;p&gt;{{ '</a:t>
            </a:r>
            <a:r>
              <a:rPr lang="en-US" dirty="0" err="1">
                <a:solidFill>
                  <a:schemeClr val="tx1"/>
                </a:solidFill>
                <a:latin typeface="Consolas"/>
              </a:rPr>
              <a:t>Darshan</a:t>
            </a:r>
            <a:r>
              <a:rPr lang="en-US" dirty="0">
                <a:solidFill>
                  <a:schemeClr val="tx1"/>
                </a:solidFill>
                <a:latin typeface="Consolas"/>
              </a:rPr>
              <a:t> - </a:t>
            </a:r>
            <a:r>
              <a:rPr lang="en-US" dirty="0" err="1">
                <a:solidFill>
                  <a:schemeClr val="tx1"/>
                </a:solidFill>
                <a:latin typeface="Consolas"/>
              </a:rPr>
              <a:t>rajkot</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slice : 3 : 7 }}&lt;/p&gt;</a:t>
            </a:r>
          </a:p>
          <a:p>
            <a:r>
              <a:rPr lang="en-US" dirty="0">
                <a:solidFill>
                  <a:schemeClr val="tx1"/>
                </a:solidFill>
                <a:latin typeface="Consolas"/>
              </a:rPr>
              <a:t/>
            </a:r>
            <a:br>
              <a:rPr lang="en-US" dirty="0">
                <a:solidFill>
                  <a:schemeClr val="tx1"/>
                </a:solidFill>
                <a:latin typeface="Consolas"/>
              </a:rPr>
            </a:br>
            <a:r>
              <a:rPr lang="en-US" dirty="0">
                <a:solidFill>
                  <a:schemeClr val="tx1"/>
                </a:solidFill>
                <a:latin typeface="Consolas"/>
              </a:rPr>
              <a:t>&lt;!-- number pipes --&gt;</a:t>
            </a:r>
          </a:p>
          <a:p>
            <a:r>
              <a:rPr lang="en-US" dirty="0">
                <a:solidFill>
                  <a:schemeClr val="tx1"/>
                </a:solidFill>
                <a:latin typeface="Consolas"/>
              </a:rPr>
              <a:t>&lt;p&gt;{{ 5.67 </a:t>
            </a:r>
            <a:r>
              <a:rPr lang="en-US" dirty="0">
                <a:solidFill>
                  <a:srgbClr val="FF0000"/>
                </a:solidFill>
                <a:latin typeface="Consolas"/>
              </a:rPr>
              <a:t>|</a:t>
            </a:r>
            <a:r>
              <a:rPr lang="en-US" dirty="0">
                <a:solidFill>
                  <a:schemeClr val="tx1"/>
                </a:solidFill>
                <a:latin typeface="Consolas"/>
              </a:rPr>
              <a:t> number : '1.2-3' }}&lt;/p&gt;</a:t>
            </a:r>
          </a:p>
          <a:p>
            <a:r>
              <a:rPr lang="en-US" dirty="0">
                <a:solidFill>
                  <a:schemeClr val="tx1"/>
                </a:solidFill>
                <a:latin typeface="Consolas"/>
              </a:rPr>
              <a:t>&lt;p&gt;{{ 5.67 </a:t>
            </a:r>
            <a:r>
              <a:rPr lang="en-US" dirty="0">
                <a:solidFill>
                  <a:srgbClr val="FF0000"/>
                </a:solidFill>
                <a:latin typeface="Consolas"/>
              </a:rPr>
              <a:t>|</a:t>
            </a:r>
            <a:r>
              <a:rPr lang="en-US" dirty="0">
                <a:solidFill>
                  <a:schemeClr val="tx1"/>
                </a:solidFill>
                <a:latin typeface="Consolas"/>
              </a:rPr>
              <a:t> number : '3.1-1' }}&lt;/p&gt;</a:t>
            </a:r>
          </a:p>
          <a:p>
            <a:r>
              <a:rPr lang="en-US" dirty="0">
                <a:solidFill>
                  <a:schemeClr val="tx1"/>
                </a:solidFill>
                <a:latin typeface="Consolas"/>
              </a:rPr>
              <a:t>&lt;p&gt;{{ 5.67 </a:t>
            </a:r>
            <a:r>
              <a:rPr lang="en-US" dirty="0">
                <a:solidFill>
                  <a:srgbClr val="FF0000"/>
                </a:solidFill>
                <a:latin typeface="Consolas"/>
              </a:rPr>
              <a:t>|</a:t>
            </a:r>
            <a:r>
              <a:rPr lang="en-US" dirty="0">
                <a:solidFill>
                  <a:schemeClr val="tx1"/>
                </a:solidFill>
                <a:latin typeface="Consolas"/>
              </a:rPr>
              <a:t> number : '2.4-5' }}&lt;/p&gt;</a:t>
            </a:r>
          </a:p>
          <a:p>
            <a:r>
              <a:rPr lang="en-US" dirty="0">
                <a:solidFill>
                  <a:schemeClr val="tx1"/>
                </a:solidFill>
                <a:latin typeface="Consolas"/>
              </a:rPr>
              <a:t>&lt;p&gt;{{ 0.08 </a:t>
            </a:r>
            <a:r>
              <a:rPr lang="en-US" dirty="0">
                <a:solidFill>
                  <a:srgbClr val="FF0000"/>
                </a:solidFill>
                <a:latin typeface="Consolas"/>
              </a:rPr>
              <a:t>|</a:t>
            </a:r>
            <a:r>
              <a:rPr lang="en-US" dirty="0">
                <a:solidFill>
                  <a:schemeClr val="tx1"/>
                </a:solidFill>
                <a:latin typeface="Consolas"/>
              </a:rPr>
              <a:t> percent }}&lt;/p&gt;</a:t>
            </a:r>
          </a:p>
          <a:p>
            <a:r>
              <a:rPr lang="en-US" dirty="0">
                <a:solidFill>
                  <a:schemeClr val="tx1"/>
                </a:solidFill>
                <a:latin typeface="Consolas"/>
              </a:rPr>
              <a:t>&lt;p&gt;{{ 123 </a:t>
            </a:r>
            <a:r>
              <a:rPr lang="en-US" dirty="0">
                <a:solidFill>
                  <a:srgbClr val="FF0000"/>
                </a:solidFill>
                <a:latin typeface="Consolas"/>
              </a:rPr>
              <a:t>|</a:t>
            </a:r>
            <a:r>
              <a:rPr lang="en-US" dirty="0">
                <a:solidFill>
                  <a:schemeClr val="tx1"/>
                </a:solidFill>
                <a:latin typeface="Consolas"/>
              </a:rPr>
              <a:t> currency }}&lt;/p&gt;</a:t>
            </a:r>
          </a:p>
          <a:p>
            <a:r>
              <a:rPr lang="en-US" dirty="0">
                <a:solidFill>
                  <a:schemeClr val="tx1"/>
                </a:solidFill>
                <a:latin typeface="Consolas"/>
              </a:rPr>
              <a:t>&lt;p&gt;{{ 123 </a:t>
            </a:r>
            <a:r>
              <a:rPr lang="en-US" dirty="0">
                <a:solidFill>
                  <a:srgbClr val="FF0000"/>
                </a:solidFill>
                <a:latin typeface="Consolas"/>
              </a:rPr>
              <a:t>|</a:t>
            </a:r>
            <a:r>
              <a:rPr lang="en-US" dirty="0">
                <a:solidFill>
                  <a:schemeClr val="tx1"/>
                </a:solidFill>
                <a:latin typeface="Consolas"/>
              </a:rPr>
              <a:t> currency : 'INR' }}&lt;/p&gt;</a:t>
            </a:r>
          </a:p>
        </p:txBody>
      </p:sp>
      <p:sp>
        <p:nvSpPr>
          <p:cNvPr id="5" name="TextBox 4"/>
          <p:cNvSpPr txBox="1"/>
          <p:nvPr/>
        </p:nvSpPr>
        <p:spPr>
          <a:xfrm>
            <a:off x="8716993" y="994424"/>
            <a:ext cx="2438400" cy="4524315"/>
          </a:xfrm>
          <a:prstGeom prst="rect">
            <a:avLst/>
          </a:prstGeom>
          <a:ln>
            <a:solidFill>
              <a:schemeClr val="accent5"/>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accent1"/>
                </a:solidFill>
              </a:rPr>
              <a:t>OUTPUT</a:t>
            </a:r>
          </a:p>
          <a:p>
            <a:endParaRPr lang="en-IN" dirty="0">
              <a:solidFill>
                <a:schemeClr val="accent1"/>
              </a:solidFill>
            </a:endParaRPr>
          </a:p>
          <a:p>
            <a:endParaRPr lang="en-IN" dirty="0">
              <a:solidFill>
                <a:schemeClr val="accent1"/>
              </a:solidFill>
            </a:endParaRPr>
          </a:p>
          <a:p>
            <a:r>
              <a:rPr lang="en-US" dirty="0" err="1">
                <a:solidFill>
                  <a:schemeClr val="tx1"/>
                </a:solidFill>
                <a:latin typeface="Consolas"/>
              </a:rPr>
              <a:t>darshan</a:t>
            </a:r>
            <a:r>
              <a:rPr lang="en-US" dirty="0">
                <a:solidFill>
                  <a:schemeClr val="tx1"/>
                </a:solidFill>
                <a:latin typeface="Consolas"/>
              </a:rPr>
              <a:t> – </a:t>
            </a:r>
            <a:r>
              <a:rPr lang="en-US" dirty="0" err="1">
                <a:solidFill>
                  <a:schemeClr val="tx1"/>
                </a:solidFill>
                <a:latin typeface="Consolas"/>
              </a:rPr>
              <a:t>rajkot</a:t>
            </a:r>
            <a:endParaRPr lang="en-US" dirty="0">
              <a:solidFill>
                <a:schemeClr val="tx1"/>
              </a:solidFill>
              <a:latin typeface="Consolas"/>
            </a:endParaRPr>
          </a:p>
          <a:p>
            <a:r>
              <a:rPr lang="en-US" dirty="0">
                <a:solidFill>
                  <a:schemeClr val="tx1"/>
                </a:solidFill>
                <a:latin typeface="Consolas"/>
              </a:rPr>
              <a:t>DARSHAN - RAJKOT</a:t>
            </a:r>
          </a:p>
          <a:p>
            <a:r>
              <a:rPr lang="en-US" dirty="0" err="1">
                <a:solidFill>
                  <a:schemeClr val="tx1"/>
                </a:solidFill>
                <a:latin typeface="Consolas"/>
              </a:rPr>
              <a:t>Darshan</a:t>
            </a:r>
            <a:r>
              <a:rPr lang="en-US" dirty="0">
                <a:solidFill>
                  <a:schemeClr val="tx1"/>
                </a:solidFill>
                <a:latin typeface="Consolas"/>
              </a:rPr>
              <a:t> - Rajkot</a:t>
            </a:r>
          </a:p>
          <a:p>
            <a:r>
              <a:rPr lang="en-US" dirty="0" err="1">
                <a:solidFill>
                  <a:schemeClr val="tx1"/>
                </a:solidFill>
                <a:latin typeface="Consolas"/>
              </a:rPr>
              <a:t>rajkot</a:t>
            </a:r>
            <a:endParaRPr lang="en-US" dirty="0">
              <a:solidFill>
                <a:schemeClr val="tx1"/>
              </a:solidFill>
              <a:latin typeface="Consolas"/>
            </a:endParaRPr>
          </a:p>
          <a:p>
            <a:r>
              <a:rPr lang="en-US" dirty="0" err="1">
                <a:solidFill>
                  <a:schemeClr val="tx1"/>
                </a:solidFill>
                <a:latin typeface="Consolas"/>
              </a:rPr>
              <a:t>shan</a:t>
            </a:r>
            <a:endParaRPr lang="en-US" dirty="0">
              <a:solidFill>
                <a:schemeClr val="tx1"/>
              </a:solidFill>
              <a:latin typeface="Consolas"/>
            </a:endParaRPr>
          </a:p>
          <a:p>
            <a:endParaRPr lang="en-IN" dirty="0">
              <a:solidFill>
                <a:schemeClr val="tx1"/>
              </a:solidFill>
              <a:latin typeface="Consolas"/>
            </a:endParaRPr>
          </a:p>
          <a:p>
            <a:endParaRPr lang="en-US" dirty="0">
              <a:solidFill>
                <a:schemeClr val="tx1"/>
              </a:solidFill>
              <a:latin typeface="Consolas"/>
            </a:endParaRPr>
          </a:p>
          <a:p>
            <a:r>
              <a:rPr lang="en-US" dirty="0">
                <a:solidFill>
                  <a:schemeClr val="tx1"/>
                </a:solidFill>
                <a:latin typeface="Consolas"/>
              </a:rPr>
              <a:t>5.67</a:t>
            </a:r>
          </a:p>
          <a:p>
            <a:r>
              <a:rPr lang="en-US" dirty="0">
                <a:solidFill>
                  <a:schemeClr val="tx1"/>
                </a:solidFill>
                <a:latin typeface="Consolas"/>
              </a:rPr>
              <a:t>005.7</a:t>
            </a:r>
          </a:p>
          <a:p>
            <a:r>
              <a:rPr lang="en-US" dirty="0">
                <a:solidFill>
                  <a:schemeClr val="tx1"/>
                </a:solidFill>
                <a:latin typeface="Consolas"/>
              </a:rPr>
              <a:t>05.6700</a:t>
            </a:r>
          </a:p>
          <a:p>
            <a:r>
              <a:rPr lang="en-US" dirty="0">
                <a:solidFill>
                  <a:schemeClr val="tx1"/>
                </a:solidFill>
                <a:latin typeface="Consolas"/>
              </a:rPr>
              <a:t>8%</a:t>
            </a:r>
          </a:p>
          <a:p>
            <a:r>
              <a:rPr lang="en-US" dirty="0">
                <a:solidFill>
                  <a:schemeClr val="tx1"/>
                </a:solidFill>
                <a:latin typeface="Consolas"/>
              </a:rPr>
              <a:t>$123.00</a:t>
            </a:r>
          </a:p>
          <a:p>
            <a:r>
              <a:rPr lang="en-US" dirty="0">
                <a:solidFill>
                  <a:schemeClr val="tx1"/>
                </a:solidFill>
                <a:latin typeface="Consolas"/>
              </a:rPr>
              <a:t>₹123.00</a:t>
            </a:r>
            <a:endParaRPr lang="en-US" dirty="0">
              <a:solidFill>
                <a:schemeClr val="accent1"/>
              </a:solidFill>
            </a:endParaRPr>
          </a:p>
        </p:txBody>
      </p:sp>
    </p:spTree>
    <p:extLst>
      <p:ext uri="{BB962C8B-B14F-4D97-AF65-F5344CB8AC3E}">
        <p14:creationId xmlns:p14="http://schemas.microsoft.com/office/powerpoint/2010/main" val="305802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uiExpand="1" build="p" bldLvl="5"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 (Example) (Cont.)</a:t>
            </a:r>
            <a:endParaRPr lang="en-US" dirty="0"/>
          </a:p>
        </p:txBody>
      </p:sp>
      <p:sp>
        <p:nvSpPr>
          <p:cNvPr id="4" name="TextBox 3"/>
          <p:cNvSpPr txBox="1"/>
          <p:nvPr/>
        </p:nvSpPr>
        <p:spPr>
          <a:xfrm>
            <a:off x="677174" y="2110350"/>
            <a:ext cx="6767422" cy="4247317"/>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accent1"/>
                </a:solidFill>
              </a:rPr>
              <a:t>HTML</a:t>
            </a:r>
            <a:endParaRPr lang="en-US" dirty="0">
              <a:solidFill>
                <a:schemeClr val="accent1"/>
              </a:solidFill>
            </a:endParaRPr>
          </a:p>
          <a:p>
            <a:r>
              <a:rPr lang="en-US" dirty="0">
                <a:solidFill>
                  <a:schemeClr val="tx1"/>
                </a:solidFill>
                <a:latin typeface="Consolas"/>
              </a:rPr>
              <a:t>&lt;!-- JSON pipe --&gt;</a:t>
            </a:r>
          </a:p>
          <a:p>
            <a:r>
              <a:rPr lang="en-US" dirty="0">
                <a:solidFill>
                  <a:schemeClr val="tx1"/>
                </a:solidFill>
                <a:latin typeface="Consolas"/>
              </a:rPr>
              <a:t>&lt;p&gt;{{ person </a:t>
            </a:r>
            <a:r>
              <a:rPr lang="en-US" dirty="0">
                <a:solidFill>
                  <a:srgbClr val="FF0000"/>
                </a:solidFill>
                <a:latin typeface="Consolas"/>
              </a:rPr>
              <a:t>|</a:t>
            </a:r>
            <a:r>
              <a:rPr lang="en-US" dirty="0">
                <a:solidFill>
                  <a:schemeClr val="tx1"/>
                </a:solidFill>
                <a:latin typeface="Consolas"/>
              </a:rPr>
              <a:t> </a:t>
            </a:r>
            <a:r>
              <a:rPr lang="en-US" dirty="0" err="1">
                <a:solidFill>
                  <a:schemeClr val="tx1"/>
                </a:solidFill>
                <a:latin typeface="Consolas"/>
              </a:rPr>
              <a:t>json</a:t>
            </a:r>
            <a:r>
              <a:rPr lang="en-US" dirty="0">
                <a:solidFill>
                  <a:schemeClr val="tx1"/>
                </a:solidFill>
                <a:latin typeface="Consolas"/>
              </a:rPr>
              <a:t> }}&lt;/p&gt;</a:t>
            </a:r>
          </a:p>
          <a:p>
            <a:endParaRPr lang="en-IN" dirty="0">
              <a:solidFill>
                <a:schemeClr val="tx1"/>
              </a:solidFill>
              <a:latin typeface="Consolas"/>
            </a:endParaRPr>
          </a:p>
          <a:p>
            <a:endParaRPr lang="en-IN" dirty="0">
              <a:solidFill>
                <a:schemeClr val="tx1"/>
              </a:solidFill>
              <a:latin typeface="Consolas"/>
            </a:endParaRPr>
          </a:p>
          <a:p>
            <a:r>
              <a:rPr lang="en-US" dirty="0">
                <a:solidFill>
                  <a:schemeClr val="tx1"/>
                </a:solidFill>
                <a:latin typeface="Consolas"/>
              </a:rPr>
              <a:t>&lt;!-- Date pipe --&gt;</a:t>
            </a:r>
            <a:endParaRPr lang="en-IN" dirty="0">
              <a:solidFill>
                <a:schemeClr val="tx1"/>
              </a:solidFill>
              <a:latin typeface="Consolas"/>
            </a:endParaRPr>
          </a:p>
          <a:p>
            <a:r>
              <a:rPr lang="en-US" dirty="0">
                <a:solidFill>
                  <a:schemeClr val="tx1"/>
                </a:solidFill>
                <a:latin typeface="Consolas"/>
              </a:rPr>
              <a:t>&lt;p&gt;{{ </a:t>
            </a:r>
            <a:r>
              <a:rPr lang="en-US" dirty="0" err="1">
                <a:solidFill>
                  <a:schemeClr val="tx1"/>
                </a:solidFill>
                <a:latin typeface="Consolas"/>
              </a:rPr>
              <a:t>myDate</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date }}&lt;/p&gt;</a:t>
            </a:r>
          </a:p>
          <a:p>
            <a:r>
              <a:rPr lang="en-US" dirty="0">
                <a:solidFill>
                  <a:schemeClr val="tx1"/>
                </a:solidFill>
                <a:latin typeface="Consolas"/>
              </a:rPr>
              <a:t>&lt;p&gt;{{ </a:t>
            </a:r>
            <a:r>
              <a:rPr lang="en-US" dirty="0" err="1">
                <a:solidFill>
                  <a:schemeClr val="tx1"/>
                </a:solidFill>
                <a:latin typeface="Consolas"/>
              </a:rPr>
              <a:t>myDate</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a:t>
            </a:r>
            <a:r>
              <a:rPr lang="en-US" dirty="0" err="1">
                <a:solidFill>
                  <a:schemeClr val="tx1"/>
                </a:solidFill>
                <a:latin typeface="Consolas"/>
              </a:rPr>
              <a:t>date:'short</a:t>
            </a:r>
            <a:r>
              <a:rPr lang="en-US" dirty="0">
                <a:solidFill>
                  <a:schemeClr val="tx1"/>
                </a:solidFill>
                <a:latin typeface="Consolas"/>
              </a:rPr>
              <a:t>' }}&lt;/p&gt;</a:t>
            </a:r>
          </a:p>
          <a:p>
            <a:r>
              <a:rPr lang="en-US" dirty="0">
                <a:solidFill>
                  <a:schemeClr val="tx1"/>
                </a:solidFill>
                <a:latin typeface="Consolas"/>
              </a:rPr>
              <a:t>&lt;p&gt;{{ </a:t>
            </a:r>
            <a:r>
              <a:rPr lang="en-US" dirty="0" err="1">
                <a:solidFill>
                  <a:schemeClr val="tx1"/>
                </a:solidFill>
                <a:latin typeface="Consolas"/>
              </a:rPr>
              <a:t>myDate</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a:t>
            </a:r>
            <a:r>
              <a:rPr lang="en-US" dirty="0" err="1">
                <a:solidFill>
                  <a:schemeClr val="tx1"/>
                </a:solidFill>
                <a:latin typeface="Consolas"/>
              </a:rPr>
              <a:t>date:'shortDate</a:t>
            </a:r>
            <a:r>
              <a:rPr lang="en-US" dirty="0">
                <a:solidFill>
                  <a:schemeClr val="tx1"/>
                </a:solidFill>
                <a:latin typeface="Consolas"/>
              </a:rPr>
              <a:t>' }}&lt;/p&gt;</a:t>
            </a:r>
          </a:p>
          <a:p>
            <a:r>
              <a:rPr lang="en-US" dirty="0">
                <a:solidFill>
                  <a:schemeClr val="tx1"/>
                </a:solidFill>
                <a:latin typeface="Consolas"/>
              </a:rPr>
              <a:t>&lt;p&gt;{{ </a:t>
            </a:r>
            <a:r>
              <a:rPr lang="en-US" dirty="0" err="1">
                <a:solidFill>
                  <a:schemeClr val="tx1"/>
                </a:solidFill>
                <a:latin typeface="Consolas"/>
              </a:rPr>
              <a:t>myDate</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a:t>
            </a:r>
            <a:r>
              <a:rPr lang="en-US" dirty="0" err="1">
                <a:solidFill>
                  <a:schemeClr val="tx1"/>
                </a:solidFill>
                <a:latin typeface="Consolas"/>
              </a:rPr>
              <a:t>date:'shortTime</a:t>
            </a:r>
            <a:r>
              <a:rPr lang="en-US" dirty="0">
                <a:solidFill>
                  <a:schemeClr val="tx1"/>
                </a:solidFill>
                <a:latin typeface="Consolas"/>
              </a:rPr>
              <a:t>' }}&lt;/p&gt;</a:t>
            </a:r>
          </a:p>
          <a:p>
            <a:r>
              <a:rPr lang="en-US" dirty="0">
                <a:solidFill>
                  <a:schemeClr val="tx1"/>
                </a:solidFill>
                <a:latin typeface="Consolas"/>
              </a:rPr>
              <a:t>&lt;p&gt;{{ </a:t>
            </a:r>
            <a:r>
              <a:rPr lang="en-US" dirty="0" err="1">
                <a:solidFill>
                  <a:schemeClr val="tx1"/>
                </a:solidFill>
                <a:latin typeface="Consolas"/>
              </a:rPr>
              <a:t>myDate</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a:t>
            </a:r>
            <a:r>
              <a:rPr lang="en-US" dirty="0" err="1">
                <a:solidFill>
                  <a:schemeClr val="tx1"/>
                </a:solidFill>
                <a:latin typeface="Consolas"/>
              </a:rPr>
              <a:t>date:'medium</a:t>
            </a:r>
            <a:r>
              <a:rPr lang="en-US" dirty="0">
                <a:solidFill>
                  <a:schemeClr val="tx1"/>
                </a:solidFill>
                <a:latin typeface="Consolas"/>
              </a:rPr>
              <a:t>' }}&lt;/p&gt;</a:t>
            </a:r>
          </a:p>
          <a:p>
            <a:endParaRPr lang="en-US" dirty="0">
              <a:solidFill>
                <a:schemeClr val="tx1"/>
              </a:solidFill>
              <a:latin typeface="Consolas"/>
            </a:endParaRPr>
          </a:p>
          <a:p>
            <a:r>
              <a:rPr lang="en-US" dirty="0">
                <a:solidFill>
                  <a:schemeClr val="tx1"/>
                </a:solidFill>
                <a:latin typeface="Consolas"/>
              </a:rPr>
              <a:t>&lt;p&gt;{{ </a:t>
            </a:r>
            <a:r>
              <a:rPr lang="en-US" dirty="0" err="1">
                <a:solidFill>
                  <a:schemeClr val="tx1"/>
                </a:solidFill>
                <a:latin typeface="Consolas"/>
              </a:rPr>
              <a:t>myDate</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a:t>
            </a:r>
            <a:r>
              <a:rPr lang="en-US" dirty="0" err="1">
                <a:solidFill>
                  <a:schemeClr val="tx1"/>
                </a:solidFill>
                <a:latin typeface="Consolas"/>
              </a:rPr>
              <a:t>date:'long</a:t>
            </a:r>
            <a:r>
              <a:rPr lang="en-US" dirty="0">
                <a:solidFill>
                  <a:schemeClr val="tx1"/>
                </a:solidFill>
                <a:latin typeface="Consolas"/>
              </a:rPr>
              <a:t>' }}&lt;/p&gt;</a:t>
            </a:r>
          </a:p>
          <a:p>
            <a:endParaRPr lang="en-US" dirty="0">
              <a:solidFill>
                <a:schemeClr val="tx1"/>
              </a:solidFill>
              <a:latin typeface="Consolas"/>
            </a:endParaRPr>
          </a:p>
          <a:p>
            <a:r>
              <a:rPr lang="en-US" dirty="0">
                <a:solidFill>
                  <a:schemeClr val="tx1"/>
                </a:solidFill>
                <a:latin typeface="Consolas"/>
              </a:rPr>
              <a:t>&lt;p&gt;{{ </a:t>
            </a:r>
            <a:r>
              <a:rPr lang="en-US" dirty="0" err="1">
                <a:solidFill>
                  <a:schemeClr val="tx1"/>
                </a:solidFill>
                <a:latin typeface="Consolas"/>
              </a:rPr>
              <a:t>myDate</a:t>
            </a:r>
            <a:r>
              <a:rPr lang="en-US" dirty="0">
                <a:solidFill>
                  <a:schemeClr val="tx1"/>
                </a:solidFill>
                <a:latin typeface="Consolas"/>
              </a:rPr>
              <a:t> </a:t>
            </a:r>
            <a:r>
              <a:rPr lang="en-US" dirty="0">
                <a:solidFill>
                  <a:srgbClr val="FF0000"/>
                </a:solidFill>
                <a:latin typeface="Consolas"/>
              </a:rPr>
              <a:t>|</a:t>
            </a:r>
            <a:r>
              <a:rPr lang="en-US" dirty="0">
                <a:solidFill>
                  <a:schemeClr val="tx1"/>
                </a:solidFill>
                <a:latin typeface="Consolas"/>
              </a:rPr>
              <a:t> </a:t>
            </a:r>
            <a:r>
              <a:rPr lang="en-US" dirty="0" err="1">
                <a:solidFill>
                  <a:schemeClr val="tx1"/>
                </a:solidFill>
                <a:latin typeface="Consolas"/>
              </a:rPr>
              <a:t>date:'d</a:t>
            </a:r>
            <a:r>
              <a:rPr lang="en-US" dirty="0">
                <a:solidFill>
                  <a:schemeClr val="tx1"/>
                </a:solidFill>
                <a:latin typeface="Consolas"/>
              </a:rPr>
              <a:t>/M/y' }}&lt;/p&gt;</a:t>
            </a:r>
          </a:p>
        </p:txBody>
      </p:sp>
      <p:sp>
        <p:nvSpPr>
          <p:cNvPr id="5" name="TextBox 4"/>
          <p:cNvSpPr txBox="1"/>
          <p:nvPr/>
        </p:nvSpPr>
        <p:spPr>
          <a:xfrm>
            <a:off x="8026879" y="2110350"/>
            <a:ext cx="2438400" cy="4247317"/>
          </a:xfrm>
          <a:prstGeom prst="rect">
            <a:avLst/>
          </a:prstGeom>
          <a:ln>
            <a:solidFill>
              <a:schemeClr val="accent5"/>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accent1"/>
                </a:solidFill>
              </a:rPr>
              <a:t>OUTPUT</a:t>
            </a:r>
            <a:endParaRPr lang="en-IN" dirty="0">
              <a:solidFill>
                <a:schemeClr val="accent1"/>
              </a:solidFill>
            </a:endParaRPr>
          </a:p>
          <a:p>
            <a:r>
              <a:rPr lang="en-US" dirty="0">
                <a:solidFill>
                  <a:schemeClr val="tx1"/>
                </a:solidFill>
                <a:latin typeface="Consolas"/>
              </a:rPr>
              <a:t>{ "name": "</a:t>
            </a:r>
            <a:r>
              <a:rPr lang="en-US" dirty="0" err="1">
                <a:solidFill>
                  <a:schemeClr val="tx1"/>
                </a:solidFill>
                <a:latin typeface="Consolas"/>
              </a:rPr>
              <a:t>arjun</a:t>
            </a:r>
            <a:r>
              <a:rPr lang="en-US" dirty="0">
                <a:solidFill>
                  <a:schemeClr val="tx1"/>
                </a:solidFill>
                <a:latin typeface="Consolas"/>
              </a:rPr>
              <a:t>", "job": "DIET" }</a:t>
            </a:r>
          </a:p>
          <a:p>
            <a:endParaRPr lang="en-IN" dirty="0">
              <a:solidFill>
                <a:schemeClr val="tx1"/>
              </a:solidFill>
              <a:latin typeface="Consolas"/>
            </a:endParaRPr>
          </a:p>
          <a:p>
            <a:endParaRPr lang="en-IN" dirty="0">
              <a:solidFill>
                <a:schemeClr val="tx1"/>
              </a:solidFill>
              <a:latin typeface="Consolas"/>
            </a:endParaRPr>
          </a:p>
          <a:p>
            <a:r>
              <a:rPr lang="en-US" dirty="0">
                <a:solidFill>
                  <a:schemeClr val="tx1"/>
                </a:solidFill>
                <a:latin typeface="Consolas"/>
              </a:rPr>
              <a:t>Mar 18, 2019</a:t>
            </a:r>
          </a:p>
          <a:p>
            <a:r>
              <a:rPr lang="en-US" dirty="0">
                <a:solidFill>
                  <a:schemeClr val="tx1"/>
                </a:solidFill>
                <a:latin typeface="Consolas"/>
              </a:rPr>
              <a:t>3/18/19, 11:33 PM</a:t>
            </a:r>
          </a:p>
          <a:p>
            <a:r>
              <a:rPr lang="en-US" dirty="0">
                <a:solidFill>
                  <a:schemeClr val="tx1"/>
                </a:solidFill>
                <a:latin typeface="Consolas"/>
              </a:rPr>
              <a:t>3/18/19</a:t>
            </a:r>
          </a:p>
          <a:p>
            <a:r>
              <a:rPr lang="en-US" dirty="0">
                <a:solidFill>
                  <a:schemeClr val="tx1"/>
                </a:solidFill>
                <a:latin typeface="Consolas"/>
              </a:rPr>
              <a:t>11:33 PM</a:t>
            </a:r>
          </a:p>
          <a:p>
            <a:r>
              <a:rPr lang="en-US" dirty="0">
                <a:solidFill>
                  <a:schemeClr val="tx1"/>
                </a:solidFill>
                <a:latin typeface="Consolas"/>
              </a:rPr>
              <a:t>Mar 18, 2019, 11:33:24 PM</a:t>
            </a:r>
          </a:p>
          <a:p>
            <a:r>
              <a:rPr lang="en-US" dirty="0">
                <a:solidFill>
                  <a:schemeClr val="tx1"/>
                </a:solidFill>
                <a:latin typeface="Consolas"/>
              </a:rPr>
              <a:t>March 18, 2019 at 11:33:24 PM GMT+5</a:t>
            </a:r>
          </a:p>
          <a:p>
            <a:r>
              <a:rPr lang="en-US" dirty="0">
                <a:solidFill>
                  <a:schemeClr val="tx1"/>
                </a:solidFill>
                <a:latin typeface="Consolas"/>
              </a:rPr>
              <a:t>18/3/2019</a:t>
            </a:r>
            <a:endParaRPr lang="en-US" dirty="0">
              <a:solidFill>
                <a:schemeClr val="accent1"/>
              </a:solidFill>
            </a:endParaRPr>
          </a:p>
        </p:txBody>
      </p:sp>
      <p:sp>
        <p:nvSpPr>
          <p:cNvPr id="6" name="TextBox 5"/>
          <p:cNvSpPr txBox="1"/>
          <p:nvPr/>
        </p:nvSpPr>
        <p:spPr>
          <a:xfrm>
            <a:off x="677174" y="1023667"/>
            <a:ext cx="6767422"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chemeClr val="accent1"/>
                </a:solidFill>
              </a:rPr>
              <a:t>TS</a:t>
            </a:r>
            <a:endParaRPr lang="en-US" dirty="0">
              <a:solidFill>
                <a:schemeClr val="accent1"/>
              </a:solidFill>
            </a:endParaRPr>
          </a:p>
          <a:p>
            <a:r>
              <a:rPr lang="en-US" dirty="0" err="1">
                <a:solidFill>
                  <a:schemeClr val="tx1"/>
                </a:solidFill>
                <a:latin typeface="Consolas"/>
              </a:rPr>
              <a:t>myDate</a:t>
            </a:r>
            <a:r>
              <a:rPr lang="en-US" dirty="0">
                <a:solidFill>
                  <a:schemeClr val="tx1"/>
                </a:solidFill>
                <a:latin typeface="Consolas"/>
              </a:rPr>
              <a:t> = new Date();</a:t>
            </a:r>
          </a:p>
          <a:p>
            <a:r>
              <a:rPr lang="en-US" dirty="0">
                <a:solidFill>
                  <a:schemeClr val="tx1"/>
                </a:solidFill>
                <a:latin typeface="Consolas"/>
              </a:rPr>
              <a:t>person = { </a:t>
            </a:r>
            <a:r>
              <a:rPr lang="en-US" dirty="0" err="1">
                <a:solidFill>
                  <a:schemeClr val="tx1"/>
                </a:solidFill>
                <a:latin typeface="Consolas"/>
              </a:rPr>
              <a:t>name:'arjun</a:t>
            </a:r>
            <a:r>
              <a:rPr lang="en-US" dirty="0">
                <a:solidFill>
                  <a:schemeClr val="tx1"/>
                </a:solidFill>
                <a:latin typeface="Consolas"/>
              </a:rPr>
              <a:t>', </a:t>
            </a:r>
            <a:r>
              <a:rPr lang="en-US" dirty="0" err="1">
                <a:solidFill>
                  <a:schemeClr val="tx1"/>
                </a:solidFill>
                <a:latin typeface="Consolas"/>
              </a:rPr>
              <a:t>job:'DIET</a:t>
            </a:r>
            <a:r>
              <a:rPr lang="en-US" dirty="0">
                <a:solidFill>
                  <a:schemeClr val="tx1"/>
                </a:solidFill>
                <a:latin typeface="Consolas"/>
              </a:rPr>
              <a:t>' };</a:t>
            </a:r>
          </a:p>
        </p:txBody>
      </p:sp>
    </p:spTree>
    <p:extLst>
      <p:ext uri="{BB962C8B-B14F-4D97-AF65-F5344CB8AC3E}">
        <p14:creationId xmlns:p14="http://schemas.microsoft.com/office/powerpoint/2010/main" val="331553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uiExpand="1" build="p" bldLvl="5"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Binding</a:t>
            </a:r>
          </a:p>
        </p:txBody>
      </p:sp>
      <p:sp>
        <p:nvSpPr>
          <p:cNvPr id="3" name="Content Placeholder 2"/>
          <p:cNvSpPr>
            <a:spLocks noGrp="1"/>
          </p:cNvSpPr>
          <p:nvPr>
            <p:ph idx="1"/>
          </p:nvPr>
        </p:nvSpPr>
        <p:spPr/>
        <p:txBody>
          <a:bodyPr/>
          <a:lstStyle/>
          <a:p>
            <a:r>
              <a:rPr lang="en-US" dirty="0"/>
              <a:t>Property binding in Angular helps you set values for properties of HTML elements or directives. Use property binding to do things such as toggle button functionality, set paths programmatically, and share values between components.</a:t>
            </a:r>
          </a:p>
          <a:p>
            <a:r>
              <a:rPr lang="en-US" dirty="0"/>
              <a:t>Property binding moves a value in one direction, from a component's property into a target element property.</a:t>
            </a:r>
          </a:p>
          <a:p>
            <a:r>
              <a:rPr lang="en-US" dirty="0"/>
              <a:t>To bind to an element's property, enclose it in square bracket (</a:t>
            </a:r>
            <a:r>
              <a:rPr lang="en-US" b="1" dirty="0">
                <a:solidFill>
                  <a:srgbClr val="FF0000"/>
                </a:solidFill>
              </a:rPr>
              <a:t>[]</a:t>
            </a:r>
            <a:r>
              <a:rPr lang="en-US" dirty="0"/>
              <a:t>) characters, which identifies the property as a target property. A target property is the DOM property to which you want to assign a value. For example, the target property in the following code is the image element's </a:t>
            </a:r>
            <a:r>
              <a:rPr lang="en-US" dirty="0" err="1"/>
              <a:t>src</a:t>
            </a:r>
            <a:r>
              <a:rPr lang="en-US" dirty="0"/>
              <a:t> property.</a:t>
            </a:r>
          </a:p>
        </p:txBody>
      </p:sp>
      <p:sp>
        <p:nvSpPr>
          <p:cNvPr id="8" name="TextBox 7"/>
          <p:cNvSpPr txBox="1"/>
          <p:nvPr/>
        </p:nvSpPr>
        <p:spPr>
          <a:xfrm>
            <a:off x="641231" y="4353464"/>
            <a:ext cx="3886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chemeClr val="accent1"/>
                </a:solidFill>
              </a:rPr>
              <a:t>TS</a:t>
            </a:r>
            <a:endParaRPr lang="en-US" dirty="0">
              <a:solidFill>
                <a:schemeClr val="accent1"/>
              </a:solidFill>
            </a:endParaRPr>
          </a:p>
          <a:p>
            <a:r>
              <a:rPr lang="en-US" dirty="0">
                <a:solidFill>
                  <a:schemeClr val="tx1"/>
                </a:solidFill>
                <a:latin typeface="Consolas"/>
              </a:rPr>
              <a:t>export class </a:t>
            </a:r>
            <a:r>
              <a:rPr lang="en-US" dirty="0" err="1">
                <a:solidFill>
                  <a:schemeClr val="tx1"/>
                </a:solidFill>
                <a:latin typeface="Consolas"/>
              </a:rPr>
              <a:t>AppComponent</a:t>
            </a:r>
            <a:r>
              <a:rPr lang="en-US" dirty="0">
                <a:solidFill>
                  <a:schemeClr val="tx1"/>
                </a:solidFill>
                <a:latin typeface="Consolas"/>
              </a:rPr>
              <a:t> {</a:t>
            </a:r>
          </a:p>
          <a:p>
            <a:r>
              <a:rPr lang="en-US" dirty="0">
                <a:solidFill>
                  <a:schemeClr val="tx1"/>
                </a:solidFill>
                <a:latin typeface="Consolas"/>
              </a:rPr>
              <a:t>   </a:t>
            </a:r>
            <a:r>
              <a:rPr lang="en-US" dirty="0" err="1">
                <a:solidFill>
                  <a:srgbClr val="FF0000"/>
                </a:solidFill>
                <a:latin typeface="Consolas"/>
              </a:rPr>
              <a:t>src</a:t>
            </a:r>
            <a:r>
              <a:rPr lang="en-US" dirty="0">
                <a:solidFill>
                  <a:schemeClr val="tx1"/>
                </a:solidFill>
                <a:latin typeface="Consolas"/>
              </a:rPr>
              <a:t> = '</a:t>
            </a:r>
            <a:r>
              <a:rPr lang="en-US" dirty="0" err="1">
                <a:solidFill>
                  <a:schemeClr val="tx1"/>
                </a:solidFill>
                <a:latin typeface="Consolas"/>
              </a:rPr>
              <a:t>pathToImage</a:t>
            </a:r>
            <a:r>
              <a:rPr lang="en-US" dirty="0">
                <a:solidFill>
                  <a:schemeClr val="tx1"/>
                </a:solidFill>
                <a:latin typeface="Consolas"/>
              </a:rPr>
              <a:t>';</a:t>
            </a:r>
          </a:p>
          <a:p>
            <a:r>
              <a:rPr lang="en-US" dirty="0">
                <a:solidFill>
                  <a:schemeClr val="tx1"/>
                </a:solidFill>
                <a:latin typeface="Consolas"/>
              </a:rPr>
              <a:t>}</a:t>
            </a:r>
            <a:endParaRPr lang="en-US" b="0" dirty="0">
              <a:solidFill>
                <a:schemeClr val="tx1"/>
              </a:solidFill>
              <a:latin typeface="Consolas"/>
            </a:endParaRPr>
          </a:p>
        </p:txBody>
      </p:sp>
      <p:sp>
        <p:nvSpPr>
          <p:cNvPr id="9" name="TextBox 8"/>
          <p:cNvSpPr txBox="1"/>
          <p:nvPr/>
        </p:nvSpPr>
        <p:spPr>
          <a:xfrm>
            <a:off x="5367068" y="4353464"/>
            <a:ext cx="5441829"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accent1"/>
                </a:solidFill>
              </a:rPr>
              <a:t>HTML</a:t>
            </a:r>
          </a:p>
          <a:p>
            <a:pPr algn="ctr"/>
            <a:endParaRPr lang="en-US" dirty="0">
              <a:solidFill>
                <a:schemeClr val="accent1"/>
              </a:solidFill>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img</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a:t>
            </a:r>
            <a:r>
              <a:rPr lang="en-US" dirty="0">
                <a:solidFill>
                  <a:srgbClr val="000000"/>
                </a:solidFill>
                <a:latin typeface="Consolas" panose="020B0609020204030204" pitchFamily="49" charset="0"/>
              </a:rPr>
              <a:t> </a:t>
            </a:r>
            <a:r>
              <a:rPr lang="en-US" dirty="0">
                <a:solidFill>
                  <a:srgbClr val="CD3131"/>
                </a:solidFill>
                <a:latin typeface="Consolas" panose="020B0609020204030204" pitchFamily="49" charset="0"/>
              </a:rPr>
              <a:t>[</a:t>
            </a:r>
            <a:r>
              <a:rPr lang="en-US" dirty="0" err="1">
                <a:solidFill>
                  <a:srgbClr val="CD3131"/>
                </a:solidFill>
                <a:latin typeface="Consolas" panose="020B0609020204030204" pitchFamily="49" charset="0"/>
              </a:rPr>
              <a:t>src</a:t>
            </a:r>
            <a:r>
              <a:rPr lang="en-US" dirty="0">
                <a:solidFill>
                  <a:srgbClr val="CD3131"/>
                </a:solidFill>
                <a:latin typeface="Consolas" panose="020B0609020204030204" pitchFamily="49" charset="0"/>
              </a:rPr>
              <a:t>]="</a:t>
            </a:r>
            <a:r>
              <a:rPr lang="en-US" dirty="0" err="1">
                <a:solidFill>
                  <a:srgbClr val="CD3131"/>
                </a:solidFill>
                <a:latin typeface="Consolas" panose="020B0609020204030204" pitchFamily="49" charset="0"/>
              </a:rPr>
              <a:t>itemImageUrl</a:t>
            </a:r>
            <a:r>
              <a:rPr lang="en-US" dirty="0">
                <a:solidFill>
                  <a:srgbClr val="CD3131"/>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72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Binding</a:t>
            </a:r>
          </a:p>
        </p:txBody>
      </p:sp>
      <p:sp>
        <p:nvSpPr>
          <p:cNvPr id="3" name="Content Placeholder 2"/>
          <p:cNvSpPr>
            <a:spLocks noGrp="1"/>
          </p:cNvSpPr>
          <p:nvPr>
            <p:ph idx="1"/>
          </p:nvPr>
        </p:nvSpPr>
        <p:spPr/>
        <p:txBody>
          <a:bodyPr/>
          <a:lstStyle/>
          <a:p>
            <a:r>
              <a:rPr lang="en-US" dirty="0"/>
              <a:t>Event binding lets you listen for and respond to user actions such as keystrokes, mouse movements, clicks, and touches.</a:t>
            </a:r>
          </a:p>
          <a:p>
            <a:r>
              <a:rPr lang="en-US" dirty="0"/>
              <a:t>To bind to an event you use the Angular event binding syntax. </a:t>
            </a:r>
          </a:p>
          <a:p>
            <a:r>
              <a:rPr lang="en-US" dirty="0"/>
              <a:t>This syntax consists of a target event name within parentheses to the left of an equal sign, and a quoted template statement to the right. In the following example, the target event name is click and the template statement is </a:t>
            </a:r>
            <a:r>
              <a:rPr lang="en-US" dirty="0" err="1"/>
              <a:t>onSave</a:t>
            </a:r>
            <a:r>
              <a:rPr lang="en-US" dirty="0"/>
              <a:t>().</a:t>
            </a:r>
          </a:p>
        </p:txBody>
      </p:sp>
      <p:sp>
        <p:nvSpPr>
          <p:cNvPr id="4" name="TextBox 3"/>
          <p:cNvSpPr txBox="1"/>
          <p:nvPr/>
        </p:nvSpPr>
        <p:spPr>
          <a:xfrm>
            <a:off x="554967" y="3464944"/>
            <a:ext cx="3886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a:solidFill>
                  <a:schemeClr val="accent1"/>
                </a:solidFill>
              </a:rPr>
              <a:t>TS</a:t>
            </a:r>
            <a:endParaRPr lang="en-US">
              <a:solidFill>
                <a:schemeClr val="accent1"/>
              </a:solidFill>
            </a:endParaRPr>
          </a:p>
          <a:p>
            <a:r>
              <a:rPr lang="en-US">
                <a:solidFill>
                  <a:schemeClr val="tx1"/>
                </a:solidFill>
                <a:latin typeface="Consolas"/>
              </a:rPr>
              <a:t>export class AppComponent {</a:t>
            </a:r>
          </a:p>
          <a:p>
            <a:r>
              <a:rPr lang="en-US">
                <a:solidFill>
                  <a:schemeClr val="tx1"/>
                </a:solidFill>
                <a:latin typeface="Consolas"/>
              </a:rPr>
              <a:t>   </a:t>
            </a:r>
            <a:r>
              <a:rPr lang="en-US">
                <a:solidFill>
                  <a:srgbClr val="FF0000"/>
                </a:solidFill>
                <a:latin typeface="Consolas"/>
              </a:rPr>
              <a:t>onSave(){</a:t>
            </a:r>
          </a:p>
          <a:p>
            <a:r>
              <a:rPr lang="en-US">
                <a:solidFill>
                  <a:srgbClr val="FF0000"/>
                </a:solidFill>
                <a:latin typeface="Consolas"/>
              </a:rPr>
              <a:t>	</a:t>
            </a:r>
            <a:r>
              <a:rPr lang="en-US">
                <a:solidFill>
                  <a:srgbClr val="92D050"/>
                </a:solidFill>
                <a:latin typeface="Consolas"/>
              </a:rPr>
              <a:t>// code here</a:t>
            </a:r>
          </a:p>
          <a:p>
            <a:r>
              <a:rPr lang="en-US">
                <a:solidFill>
                  <a:srgbClr val="FF0000"/>
                </a:solidFill>
                <a:latin typeface="Consolas"/>
              </a:rPr>
              <a:t>   }</a:t>
            </a:r>
            <a:endParaRPr lang="en-US">
              <a:solidFill>
                <a:schemeClr val="tx1"/>
              </a:solidFill>
              <a:latin typeface="Consolas"/>
            </a:endParaRPr>
          </a:p>
          <a:p>
            <a:r>
              <a:rPr lang="en-US">
                <a:solidFill>
                  <a:schemeClr val="tx1"/>
                </a:solidFill>
                <a:latin typeface="Consolas"/>
              </a:rPr>
              <a:t>}</a:t>
            </a:r>
            <a:endParaRPr lang="en-US" b="0" dirty="0">
              <a:solidFill>
                <a:schemeClr val="tx1"/>
              </a:solidFill>
              <a:latin typeface="Consolas"/>
            </a:endParaRPr>
          </a:p>
        </p:txBody>
      </p:sp>
      <p:sp>
        <p:nvSpPr>
          <p:cNvPr id="5" name="TextBox 4"/>
          <p:cNvSpPr txBox="1"/>
          <p:nvPr/>
        </p:nvSpPr>
        <p:spPr>
          <a:xfrm>
            <a:off x="5280804" y="3464944"/>
            <a:ext cx="5441829"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accent1"/>
                </a:solidFill>
              </a:rPr>
              <a:t>HTML</a:t>
            </a:r>
          </a:p>
          <a:p>
            <a:pPr algn="ctr"/>
            <a:endParaRPr lang="en-US" dirty="0">
              <a:solidFill>
                <a:schemeClr val="accent1"/>
              </a:solidFill>
            </a:endParaRPr>
          </a:p>
          <a:p>
            <a:r>
              <a:rPr lang="en-US" dirty="0">
                <a:solidFill>
                  <a:srgbClr val="800000"/>
                </a:solidFill>
                <a:latin typeface="Consolas" panose="020B0609020204030204" pitchFamily="49" charset="0"/>
              </a:rPr>
              <a:t>&lt;button</a:t>
            </a:r>
            <a:r>
              <a:rPr lang="en-US" dirty="0">
                <a:solidFill>
                  <a:srgbClr val="000000"/>
                </a:solidFill>
                <a:latin typeface="Consolas" panose="020B0609020204030204" pitchFamily="49" charset="0"/>
              </a:rPr>
              <a:t> </a:t>
            </a:r>
            <a:r>
              <a:rPr lang="en-US" dirty="0">
                <a:solidFill>
                  <a:srgbClr val="CD3131"/>
                </a:solidFill>
                <a:latin typeface="Consolas" panose="020B0609020204030204" pitchFamily="49" charset="0"/>
              </a:rPr>
              <a:t>(click)="</a:t>
            </a:r>
            <a:r>
              <a:rPr lang="en-US" dirty="0" err="1">
                <a:solidFill>
                  <a:srgbClr val="CD3131"/>
                </a:solidFill>
                <a:latin typeface="Consolas" panose="020B0609020204030204" pitchFamily="49" charset="0"/>
              </a:rPr>
              <a:t>onSave</a:t>
            </a:r>
            <a:r>
              <a:rPr lang="en-US" dirty="0">
                <a:solidFill>
                  <a:srgbClr val="CD3131"/>
                </a:solidFill>
                <a:latin typeface="Consolas" panose="020B0609020204030204" pitchFamily="49" charset="0"/>
              </a:rPr>
              <a:t>()"&gt;Save&lt;/button&gt;</a:t>
            </a:r>
            <a:endParaRPr lang="en-US" b="0" dirty="0">
              <a:solidFill>
                <a:srgbClr val="000000"/>
              </a:solidFill>
              <a:effectLst/>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3069207" y="5282277"/>
            <a:ext cx="5829300" cy="1323975"/>
          </a:xfrm>
          <a:prstGeom prst="rect">
            <a:avLst/>
          </a:prstGeom>
        </p:spPr>
      </p:pic>
    </p:spTree>
    <p:extLst>
      <p:ext uri="{BB962C8B-B14F-4D97-AF65-F5344CB8AC3E}">
        <p14:creationId xmlns:p14="http://schemas.microsoft.com/office/powerpoint/2010/main" val="77117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Data Binding</a:t>
            </a:r>
          </a:p>
        </p:txBody>
      </p:sp>
      <p:sp>
        <p:nvSpPr>
          <p:cNvPr id="3" name="Content Placeholder 2"/>
          <p:cNvSpPr>
            <a:spLocks noGrp="1"/>
          </p:cNvSpPr>
          <p:nvPr>
            <p:ph idx="1"/>
          </p:nvPr>
        </p:nvSpPr>
        <p:spPr/>
        <p:txBody>
          <a:bodyPr/>
          <a:lstStyle/>
          <a:p>
            <a:r>
              <a:rPr lang="en-US" dirty="0"/>
              <a:t>Two-way binding gives components in your application a way to share data. </a:t>
            </a:r>
          </a:p>
          <a:p>
            <a:r>
              <a:rPr lang="en-US" dirty="0"/>
              <a:t>Use two-way binding to listen for events and update values simultaneously between parent and child components.</a:t>
            </a:r>
          </a:p>
          <a:p>
            <a:r>
              <a:rPr lang="en-US" dirty="0" err="1"/>
              <a:t>Angular's</a:t>
            </a:r>
            <a:r>
              <a:rPr lang="en-US" dirty="0"/>
              <a:t> two-way binding syntax is a combination of square brackets and parentheses, </a:t>
            </a:r>
            <a:r>
              <a:rPr lang="en-US" b="1" dirty="0">
                <a:solidFill>
                  <a:srgbClr val="FF0000"/>
                </a:solidFill>
              </a:rPr>
              <a:t>[()]</a:t>
            </a:r>
          </a:p>
          <a:p>
            <a:r>
              <a:rPr lang="en-US" dirty="0"/>
              <a:t>Example:</a:t>
            </a:r>
          </a:p>
          <a:p>
            <a:endParaRPr lang="en-US" dirty="0"/>
          </a:p>
          <a:p>
            <a:endParaRPr lang="en-US" dirty="0"/>
          </a:p>
          <a:p>
            <a:endParaRPr lang="en-US" dirty="0"/>
          </a:p>
          <a:p>
            <a:endParaRPr lang="en-US" dirty="0"/>
          </a:p>
          <a:p>
            <a:endParaRPr lang="en-US" dirty="0"/>
          </a:p>
          <a:p>
            <a:r>
              <a:rPr lang="en-US" dirty="0"/>
              <a:t>Note that in order to use two-way data binding in forms you need to import </a:t>
            </a:r>
            <a:r>
              <a:rPr lang="en-US" b="1" dirty="0" err="1">
                <a:latin typeface="Consolas" panose="020B0609020204030204" pitchFamily="49" charset="0"/>
              </a:rPr>
              <a:t>FormsModule</a:t>
            </a:r>
            <a:r>
              <a:rPr lang="en-US" dirty="0"/>
              <a:t> in </a:t>
            </a:r>
            <a:r>
              <a:rPr lang="en-US" b="1" dirty="0" err="1">
                <a:latin typeface="Consolas" panose="020B0609020204030204" pitchFamily="49" charset="0"/>
              </a:rPr>
              <a:t>app.module.ts</a:t>
            </a:r>
            <a:r>
              <a:rPr lang="en-US" dirty="0"/>
              <a:t> file and add it to </a:t>
            </a:r>
            <a:r>
              <a:rPr lang="en-US" b="1" dirty="0">
                <a:latin typeface="Consolas" panose="020B0609020204030204" pitchFamily="49" charset="0"/>
              </a:rPr>
              <a:t>imports</a:t>
            </a:r>
            <a:r>
              <a:rPr lang="en-US" dirty="0"/>
              <a:t> array.</a:t>
            </a:r>
          </a:p>
        </p:txBody>
      </p:sp>
      <p:sp>
        <p:nvSpPr>
          <p:cNvPr id="8" name="TextBox 7"/>
          <p:cNvSpPr txBox="1"/>
          <p:nvPr/>
        </p:nvSpPr>
        <p:spPr>
          <a:xfrm>
            <a:off x="503208" y="3018147"/>
            <a:ext cx="3886200" cy="64633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chemeClr val="accent1"/>
                </a:solidFill>
              </a:rPr>
              <a:t>TS</a:t>
            </a:r>
            <a:endParaRPr lang="en-US" dirty="0">
              <a:solidFill>
                <a:schemeClr val="accent1"/>
              </a:solidFill>
            </a:endParaRPr>
          </a:p>
          <a:p>
            <a:r>
              <a:rPr lang="en-US" dirty="0" err="1">
                <a:solidFill>
                  <a:srgbClr val="001080"/>
                </a:solidFill>
                <a:latin typeface="Consolas" panose="020B0609020204030204" pitchFamily="49" charset="0"/>
              </a:rPr>
              <a:t>TodoDesc</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p:cNvSpPr txBox="1"/>
          <p:nvPr/>
        </p:nvSpPr>
        <p:spPr>
          <a:xfrm>
            <a:off x="5229045" y="3023899"/>
            <a:ext cx="5441829" cy="2031325"/>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chemeClr val="accent1"/>
                </a:solidFill>
              </a:rPr>
              <a:t>HTML</a:t>
            </a:r>
          </a:p>
          <a:p>
            <a:pPr algn="ctr"/>
            <a:endParaRPr lang="en-US" dirty="0">
              <a:solidFill>
                <a:schemeClr val="accent1"/>
              </a:solidFill>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"text"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TodoDesc</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TodoDesc</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6377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A9EA252-4498-5320-0ECA-849A4623AFDB}"/>
              </a:ext>
            </a:extLst>
          </p:cNvPr>
          <p:cNvSpPr>
            <a:spLocks noGrp="1"/>
          </p:cNvSpPr>
          <p:nvPr>
            <p:ph type="body" sz="quarter" idx="16"/>
          </p:nvPr>
        </p:nvSpPr>
        <p:spPr/>
        <p:txBody>
          <a:bodyPr/>
          <a:lstStyle/>
          <a:p>
            <a:r>
              <a:rPr lang="en-IN" dirty="0"/>
              <a:t>Angular (Ng)</a:t>
            </a:r>
          </a:p>
          <a:p>
            <a:r>
              <a:rPr lang="en-IN" dirty="0"/>
              <a:t>2301CS411</a:t>
            </a:r>
          </a:p>
        </p:txBody>
      </p:sp>
      <p:pic>
        <p:nvPicPr>
          <p:cNvPr id="8" name="Picture Placeholder 15" descr="09CEAVB_19042019_063947AM.jpg">
            <a:extLst>
              <a:ext uri="{FF2B5EF4-FFF2-40B4-BE49-F238E27FC236}">
                <a16:creationId xmlns:a16="http://schemas.microsoft.com/office/drawing/2014/main" id="{845638CB-0994-0526-3410-549E513BA52A}"/>
              </a:ext>
            </a:extLst>
          </p:cNvPr>
          <p:cNvPicPr>
            <a:picLocks noGrp="1" noChangeAspect="1"/>
          </p:cNvPicPr>
          <p:nvPr>
            <p:ph type="pic" sz="quarter" idx="10"/>
          </p:nvPr>
        </p:nvPicPr>
        <p:blipFill>
          <a:blip r:embed="rId2" cstate="print"/>
          <a:srcRect/>
          <a:stretch>
            <a:fillRect/>
          </a:stretch>
        </p:blipFill>
        <p:spPr>
          <a:xfrm>
            <a:off x="353569" y="5211251"/>
            <a:ext cx="1353599" cy="1353599"/>
          </a:xfrm>
        </p:spPr>
      </p:pic>
      <p:sp>
        <p:nvSpPr>
          <p:cNvPr id="9" name="Text Placeholder 9">
            <a:extLst>
              <a:ext uri="{FF2B5EF4-FFF2-40B4-BE49-F238E27FC236}">
                <a16:creationId xmlns:a16="http://schemas.microsoft.com/office/drawing/2014/main" id="{A6E483B7-D394-7455-B7D1-9F82662781B4}"/>
              </a:ext>
            </a:extLst>
          </p:cNvPr>
          <p:cNvSpPr>
            <a:spLocks noGrp="1"/>
          </p:cNvSpPr>
          <p:nvPr>
            <p:ph type="body" sz="quarter" idx="11"/>
          </p:nvPr>
        </p:nvSpPr>
        <p:spPr>
          <a:xfrm>
            <a:off x="2180943" y="6175935"/>
            <a:ext cx="3735998" cy="290081"/>
          </a:xfrm>
        </p:spPr>
        <p:txBody>
          <a:bodyPr/>
          <a:lstStyle/>
          <a:p>
            <a:r>
              <a:rPr lang="en-IN" dirty="0"/>
              <a:t>arjun.bala@darshan.ac.in</a:t>
            </a:r>
            <a:endParaRPr lang="en-US" dirty="0"/>
          </a:p>
        </p:txBody>
      </p:sp>
      <p:sp>
        <p:nvSpPr>
          <p:cNvPr id="10" name="Text Placeholder 10">
            <a:extLst>
              <a:ext uri="{FF2B5EF4-FFF2-40B4-BE49-F238E27FC236}">
                <a16:creationId xmlns:a16="http://schemas.microsoft.com/office/drawing/2014/main" id="{B7202C09-4A85-C4E7-2D29-F110B89C33EF}"/>
              </a:ext>
            </a:extLst>
          </p:cNvPr>
          <p:cNvSpPr>
            <a:spLocks noGrp="1"/>
          </p:cNvSpPr>
          <p:nvPr>
            <p:ph type="body" sz="quarter" idx="12"/>
          </p:nvPr>
        </p:nvSpPr>
        <p:spPr>
          <a:xfrm>
            <a:off x="2183874" y="6460218"/>
            <a:ext cx="3735998" cy="290081"/>
          </a:xfrm>
        </p:spPr>
        <p:txBody>
          <a:bodyPr/>
          <a:lstStyle/>
          <a:p>
            <a:r>
              <a:rPr lang="en-IN" dirty="0"/>
              <a:t>9624822202</a:t>
            </a:r>
            <a:endParaRPr lang="en-US" dirty="0"/>
          </a:p>
        </p:txBody>
      </p:sp>
      <p:sp>
        <p:nvSpPr>
          <p:cNvPr id="11" name="Text Placeholder 11">
            <a:extLst>
              <a:ext uri="{FF2B5EF4-FFF2-40B4-BE49-F238E27FC236}">
                <a16:creationId xmlns:a16="http://schemas.microsoft.com/office/drawing/2014/main" id="{20FA1C3F-CBCC-A375-85F0-74B024A4B8BA}"/>
              </a:ext>
            </a:extLst>
          </p:cNvPr>
          <p:cNvSpPr>
            <a:spLocks noGrp="1"/>
          </p:cNvSpPr>
          <p:nvPr>
            <p:ph type="body" sz="quarter" idx="13"/>
          </p:nvPr>
        </p:nvSpPr>
        <p:spPr>
          <a:xfrm>
            <a:off x="1837678" y="5537768"/>
            <a:ext cx="3735998" cy="290081"/>
          </a:xfrm>
        </p:spPr>
        <p:txBody>
          <a:bodyPr/>
          <a:lstStyle/>
          <a:p>
            <a:r>
              <a:rPr lang="en-IN" dirty="0"/>
              <a:t>Computer Engineering Department</a:t>
            </a:r>
            <a:endParaRPr lang="en-US" dirty="0"/>
          </a:p>
        </p:txBody>
      </p:sp>
      <p:sp>
        <p:nvSpPr>
          <p:cNvPr id="12" name="Text Placeholder 12">
            <a:extLst>
              <a:ext uri="{FF2B5EF4-FFF2-40B4-BE49-F238E27FC236}">
                <a16:creationId xmlns:a16="http://schemas.microsoft.com/office/drawing/2014/main" id="{B9FF6827-0805-575E-71E8-A64923FC6D23}"/>
              </a:ext>
            </a:extLst>
          </p:cNvPr>
          <p:cNvSpPr>
            <a:spLocks noGrp="1"/>
          </p:cNvSpPr>
          <p:nvPr>
            <p:ph type="body" sz="quarter" idx="14"/>
          </p:nvPr>
        </p:nvSpPr>
        <p:spPr>
          <a:xfrm>
            <a:off x="1837677" y="5273332"/>
            <a:ext cx="5581039" cy="290081"/>
          </a:xfrm>
        </p:spPr>
        <p:txBody>
          <a:bodyPr/>
          <a:lstStyle/>
          <a:p>
            <a:r>
              <a:rPr lang="en-IN" dirty="0"/>
              <a:t>Prof. </a:t>
            </a:r>
            <a:r>
              <a:rPr lang="en-IN" dirty="0" err="1"/>
              <a:t>Arjun</a:t>
            </a:r>
            <a:r>
              <a:rPr lang="en-IN" dirty="0"/>
              <a:t> V. </a:t>
            </a:r>
            <a:r>
              <a:rPr lang="en-IN" dirty="0" err="1"/>
              <a:t>Bala</a:t>
            </a:r>
            <a:endParaRPr lang="en-US" dirty="0"/>
          </a:p>
        </p:txBody>
      </p:sp>
    </p:spTree>
    <p:extLst>
      <p:ext uri="{BB962C8B-B14F-4D97-AF65-F5344CB8AC3E}">
        <p14:creationId xmlns:p14="http://schemas.microsoft.com/office/powerpoint/2010/main" val="156379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C219-CD48-DDDE-56E7-5583DE7BB093}"/>
              </a:ext>
            </a:extLst>
          </p:cNvPr>
          <p:cNvSpPr>
            <a:spLocks noGrp="1"/>
          </p:cNvSpPr>
          <p:nvPr>
            <p:ph type="title"/>
          </p:nvPr>
        </p:nvSpPr>
        <p:spPr/>
        <p:txBody>
          <a:bodyPr/>
          <a:lstStyle/>
          <a:p>
            <a:r>
              <a:rPr lang="en-IN" dirty="0"/>
              <a:t>Component</a:t>
            </a:r>
          </a:p>
        </p:txBody>
      </p:sp>
      <p:sp>
        <p:nvSpPr>
          <p:cNvPr id="3" name="Text Placeholder 2">
            <a:extLst>
              <a:ext uri="{FF2B5EF4-FFF2-40B4-BE49-F238E27FC236}">
                <a16:creationId xmlns:a16="http://schemas.microsoft.com/office/drawing/2014/main" id="{B1FE0302-43CE-C8D1-A18D-525E2A1BF555}"/>
              </a:ext>
            </a:extLst>
          </p:cNvPr>
          <p:cNvSpPr>
            <a:spLocks noGrp="1"/>
          </p:cNvSpPr>
          <p:nvPr>
            <p:ph type="body" idx="1"/>
          </p:nvPr>
        </p:nvSpPr>
        <p:spPr/>
        <p:txBody>
          <a:bodyPr/>
          <a:lstStyle/>
          <a:p>
            <a:r>
              <a:rPr lang="en-IN" dirty="0"/>
              <a:t>Section - 01</a:t>
            </a:r>
          </a:p>
        </p:txBody>
      </p:sp>
    </p:spTree>
    <p:extLst>
      <p:ext uri="{BB962C8B-B14F-4D97-AF65-F5344CB8AC3E}">
        <p14:creationId xmlns:p14="http://schemas.microsoft.com/office/powerpoint/2010/main" val="72852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a:t>
            </a:r>
            <a:endParaRPr lang="en-US" dirty="0"/>
          </a:p>
        </p:txBody>
      </p:sp>
      <p:sp>
        <p:nvSpPr>
          <p:cNvPr id="3" name="Content Placeholder 2"/>
          <p:cNvSpPr>
            <a:spLocks noGrp="1"/>
          </p:cNvSpPr>
          <p:nvPr>
            <p:ph idx="1"/>
          </p:nvPr>
        </p:nvSpPr>
        <p:spPr>
          <a:xfrm>
            <a:off x="131180" y="863444"/>
            <a:ext cx="6198785" cy="5590565"/>
          </a:xfrm>
        </p:spPr>
        <p:txBody>
          <a:bodyPr/>
          <a:lstStyle/>
          <a:p>
            <a:r>
              <a:rPr lang="en-GB" dirty="0"/>
              <a:t>Components are the main building blocks for Angular applications. Each component consists of:</a:t>
            </a:r>
          </a:p>
          <a:p>
            <a:pPr lvl="1"/>
            <a:r>
              <a:rPr lang="en-GB" dirty="0"/>
              <a:t>An HTML template that declares what renders on the page.</a:t>
            </a:r>
          </a:p>
          <a:p>
            <a:pPr lvl="1"/>
            <a:r>
              <a:rPr lang="en-GB" dirty="0"/>
              <a:t>A TypeScript class that defines behaviour.</a:t>
            </a:r>
          </a:p>
          <a:p>
            <a:pPr lvl="1"/>
            <a:r>
              <a:rPr lang="en-GB" dirty="0"/>
              <a:t>A CSS selector that defines how the component is used in a template.</a:t>
            </a:r>
          </a:p>
          <a:p>
            <a:pPr lvl="1"/>
            <a:r>
              <a:rPr lang="en-GB" dirty="0"/>
              <a:t>Optionally, CSS styles applied to the template.</a:t>
            </a:r>
          </a:p>
          <a:p>
            <a:r>
              <a:rPr lang="en-GB" dirty="0"/>
              <a:t>Components provide structure for organizing your project into easy-to-understand parts with clear responsibilities so that your code is maintainable and scalable.</a:t>
            </a:r>
          </a:p>
          <a:p>
            <a:r>
              <a:rPr lang="en-GB" dirty="0"/>
              <a:t>Here is an example of how a basic student list application could be broken down into a tree of components.</a:t>
            </a:r>
          </a:p>
          <a:p>
            <a:endParaRPr lang="en-US" dirty="0"/>
          </a:p>
        </p:txBody>
      </p:sp>
      <p:sp>
        <p:nvSpPr>
          <p:cNvPr id="5" name="Rectangle 4">
            <a:extLst>
              <a:ext uri="{FF2B5EF4-FFF2-40B4-BE49-F238E27FC236}">
                <a16:creationId xmlns:a16="http://schemas.microsoft.com/office/drawing/2014/main" id="{6C934E42-7D07-BDDC-F8C8-C33DF4774542}"/>
              </a:ext>
            </a:extLst>
          </p:cNvPr>
          <p:cNvSpPr/>
          <p:nvPr/>
        </p:nvSpPr>
        <p:spPr>
          <a:xfrm>
            <a:off x="6329965" y="2252050"/>
            <a:ext cx="5824220" cy="2557780"/>
          </a:xfrm>
          <a:prstGeom prst="rect">
            <a:avLst/>
          </a:prstGeom>
          <a:solidFill>
            <a:prstClr val="white"/>
          </a:solidFill>
        </p:spPr>
      </p:sp>
      <p:sp>
        <p:nvSpPr>
          <p:cNvPr id="6" name="Rectangle 5">
            <a:extLst>
              <a:ext uri="{FF2B5EF4-FFF2-40B4-BE49-F238E27FC236}">
                <a16:creationId xmlns:a16="http://schemas.microsoft.com/office/drawing/2014/main" id="{9102326F-7EB0-AA65-97A7-8F77EF4292C2}"/>
              </a:ext>
            </a:extLst>
          </p:cNvPr>
          <p:cNvSpPr/>
          <p:nvPr/>
        </p:nvSpPr>
        <p:spPr>
          <a:xfrm>
            <a:off x="6986926" y="2472600"/>
            <a:ext cx="2087138" cy="17107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Aft>
                <a:spcPts val="800"/>
              </a:spcAft>
            </a:pPr>
            <a:r>
              <a:rPr lang="en-IN" sz="1100" kern="100">
                <a:solidFill>
                  <a:srgbClr val="000000"/>
                </a:solidFill>
                <a:effectLst/>
                <a:ea typeface="Calibri" panose="020F0502020204030204" pitchFamily="34" charset="0"/>
                <a:cs typeface="Shruti" panose="020B0502040204020203" pitchFamily="34" charset="0"/>
              </a:rPr>
              <a:t> </a:t>
            </a:r>
            <a:endParaRPr lang="en-IN" sz="1100" kern="100">
              <a:effectLst/>
              <a:ea typeface="Calibri" panose="020F0502020204030204" pitchFamily="34" charset="0"/>
              <a:cs typeface="Shruti" panose="020B0502040204020203" pitchFamily="34" charset="0"/>
            </a:endParaRPr>
          </a:p>
        </p:txBody>
      </p:sp>
      <p:sp>
        <p:nvSpPr>
          <p:cNvPr id="7" name="Rectangle 6">
            <a:extLst>
              <a:ext uri="{FF2B5EF4-FFF2-40B4-BE49-F238E27FC236}">
                <a16:creationId xmlns:a16="http://schemas.microsoft.com/office/drawing/2014/main" id="{DBE8A72D-A174-823D-B12D-46A9DAE8D053}"/>
              </a:ext>
            </a:extLst>
          </p:cNvPr>
          <p:cNvSpPr/>
          <p:nvPr/>
        </p:nvSpPr>
        <p:spPr>
          <a:xfrm>
            <a:off x="10204273" y="2840943"/>
            <a:ext cx="1116431" cy="3000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a:solidFill>
                  <a:srgbClr val="000000"/>
                </a:solidFill>
                <a:effectLst/>
                <a:ea typeface="Calibri" panose="020F0502020204030204" pitchFamily="34" charset="0"/>
                <a:cs typeface="Shruti" panose="020B0502040204020203" pitchFamily="34" charset="0"/>
              </a:rPr>
              <a:t>StudentApp</a:t>
            </a:r>
            <a:endParaRPr lang="en-IN" sz="1100" kern="100">
              <a:effectLst/>
              <a:ea typeface="Calibri" panose="020F0502020204030204" pitchFamily="34" charset="0"/>
              <a:cs typeface="Shruti" panose="020B0502040204020203" pitchFamily="34" charset="0"/>
            </a:endParaRPr>
          </a:p>
        </p:txBody>
      </p:sp>
      <p:sp>
        <p:nvSpPr>
          <p:cNvPr id="8" name="Rectangle 7">
            <a:extLst>
              <a:ext uri="{FF2B5EF4-FFF2-40B4-BE49-F238E27FC236}">
                <a16:creationId xmlns:a16="http://schemas.microsoft.com/office/drawing/2014/main" id="{5819C4B9-3CFC-31AC-FD7E-CF349EFC04E7}"/>
              </a:ext>
            </a:extLst>
          </p:cNvPr>
          <p:cNvSpPr/>
          <p:nvPr/>
        </p:nvSpPr>
        <p:spPr>
          <a:xfrm>
            <a:off x="9580578" y="3450492"/>
            <a:ext cx="1077040" cy="3000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a:solidFill>
                  <a:srgbClr val="000000"/>
                </a:solidFill>
                <a:effectLst/>
                <a:ea typeface="Calibri" panose="020F0502020204030204" pitchFamily="34" charset="0"/>
                <a:cs typeface="Shruti" panose="020B0502040204020203" pitchFamily="34" charset="0"/>
              </a:rPr>
              <a:t>StudentList</a:t>
            </a:r>
            <a:endParaRPr lang="en-IN" sz="1100" kern="100">
              <a:effectLst/>
              <a:ea typeface="Calibri" panose="020F0502020204030204" pitchFamily="34" charset="0"/>
              <a:cs typeface="Shruti" panose="020B0502040204020203" pitchFamily="34" charset="0"/>
            </a:endParaRPr>
          </a:p>
        </p:txBody>
      </p:sp>
      <p:sp>
        <p:nvSpPr>
          <p:cNvPr id="9" name="Rectangle 8">
            <a:extLst>
              <a:ext uri="{FF2B5EF4-FFF2-40B4-BE49-F238E27FC236}">
                <a16:creationId xmlns:a16="http://schemas.microsoft.com/office/drawing/2014/main" id="{E8E76EC9-82B3-28F4-3CC6-898E82FA5424}"/>
              </a:ext>
            </a:extLst>
          </p:cNvPr>
          <p:cNvSpPr/>
          <p:nvPr/>
        </p:nvSpPr>
        <p:spPr>
          <a:xfrm>
            <a:off x="9527717" y="4002499"/>
            <a:ext cx="1183963" cy="3000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a:solidFill>
                  <a:srgbClr val="000000"/>
                </a:solidFill>
                <a:effectLst/>
                <a:ea typeface="Calibri" panose="020F0502020204030204" pitchFamily="34" charset="0"/>
                <a:cs typeface="Shruti" panose="020B0502040204020203" pitchFamily="34" charset="0"/>
              </a:rPr>
              <a:t>StudentListItem</a:t>
            </a:r>
            <a:endParaRPr lang="en-IN" sz="1100" kern="100">
              <a:effectLst/>
              <a:ea typeface="Calibri" panose="020F0502020204030204" pitchFamily="34" charset="0"/>
              <a:cs typeface="Shruti" panose="020B0502040204020203" pitchFamily="34" charset="0"/>
            </a:endParaRPr>
          </a:p>
        </p:txBody>
      </p:sp>
      <p:sp>
        <p:nvSpPr>
          <p:cNvPr id="10" name="Rectangle 9">
            <a:extLst>
              <a:ext uri="{FF2B5EF4-FFF2-40B4-BE49-F238E27FC236}">
                <a16:creationId xmlns:a16="http://schemas.microsoft.com/office/drawing/2014/main" id="{51DC1AEB-80C0-362F-4150-F6D69F2C380F}"/>
              </a:ext>
            </a:extLst>
          </p:cNvPr>
          <p:cNvSpPr/>
          <p:nvPr/>
        </p:nvSpPr>
        <p:spPr>
          <a:xfrm>
            <a:off x="10901592" y="3450492"/>
            <a:ext cx="1120909" cy="3000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a:solidFill>
                  <a:srgbClr val="000000"/>
                </a:solidFill>
                <a:effectLst/>
                <a:ea typeface="Calibri" panose="020F0502020204030204" pitchFamily="34" charset="0"/>
                <a:cs typeface="Shruti" panose="020B0502040204020203" pitchFamily="34" charset="0"/>
              </a:rPr>
              <a:t>AddButton</a:t>
            </a:r>
            <a:endParaRPr lang="en-IN" sz="1100" kern="100">
              <a:effectLst/>
              <a:ea typeface="Calibri" panose="020F0502020204030204" pitchFamily="34" charset="0"/>
              <a:cs typeface="Shruti" panose="020B0502040204020203" pitchFamily="34" charset="0"/>
            </a:endParaRPr>
          </a:p>
        </p:txBody>
      </p:sp>
      <p:cxnSp>
        <p:nvCxnSpPr>
          <p:cNvPr id="11" name="Connector: Elbow 10">
            <a:extLst>
              <a:ext uri="{FF2B5EF4-FFF2-40B4-BE49-F238E27FC236}">
                <a16:creationId xmlns:a16="http://schemas.microsoft.com/office/drawing/2014/main" id="{6D25EF08-3A97-A415-522B-727FD2627797}"/>
              </a:ext>
            </a:extLst>
          </p:cNvPr>
          <p:cNvCxnSpPr>
            <a:endCxn id="8" idx="0"/>
          </p:cNvCxnSpPr>
          <p:nvPr/>
        </p:nvCxnSpPr>
        <p:spPr>
          <a:xfrm rot="10800000" flipV="1">
            <a:off x="10119099" y="3293338"/>
            <a:ext cx="948097" cy="1571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9518880-5AED-D12C-DF40-14DFDED47F37}"/>
              </a:ext>
            </a:extLst>
          </p:cNvPr>
          <p:cNvCxnSpPr>
            <a:endCxn id="10" idx="0"/>
          </p:cNvCxnSpPr>
          <p:nvPr/>
        </p:nvCxnSpPr>
        <p:spPr>
          <a:xfrm>
            <a:off x="10496779" y="3293341"/>
            <a:ext cx="965268" cy="157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967F80D-567D-5B85-06CC-AF49C17E41AC}"/>
              </a:ext>
            </a:extLst>
          </p:cNvPr>
          <p:cNvCxnSpPr/>
          <p:nvPr/>
        </p:nvCxnSpPr>
        <p:spPr>
          <a:xfrm>
            <a:off x="10757107" y="3140987"/>
            <a:ext cx="0" cy="133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1AEFDC-C1A9-566C-C835-05156794C61B}"/>
              </a:ext>
            </a:extLst>
          </p:cNvPr>
          <p:cNvCxnSpPr>
            <a:stCxn id="8" idx="2"/>
            <a:endCxn id="9" idx="0"/>
          </p:cNvCxnSpPr>
          <p:nvPr/>
        </p:nvCxnSpPr>
        <p:spPr>
          <a:xfrm>
            <a:off x="10119098" y="3750530"/>
            <a:ext cx="601" cy="25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170E4BB-6A6C-3A73-1999-1FAD8D63EBD9}"/>
              </a:ext>
            </a:extLst>
          </p:cNvPr>
          <p:cNvSpPr/>
          <p:nvPr/>
        </p:nvSpPr>
        <p:spPr>
          <a:xfrm>
            <a:off x="7087714" y="2583115"/>
            <a:ext cx="838587" cy="3000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a:solidFill>
                  <a:srgbClr val="000000"/>
                </a:solidFill>
                <a:effectLst/>
                <a:ea typeface="Calibri" panose="020F0502020204030204" pitchFamily="34" charset="0"/>
                <a:cs typeface="Shruti" panose="020B0502040204020203" pitchFamily="34" charset="0"/>
              </a:rPr>
              <a:t>Student 1</a:t>
            </a:r>
            <a:endParaRPr lang="en-IN" sz="1100" kern="100">
              <a:effectLst/>
              <a:ea typeface="Calibri" panose="020F0502020204030204" pitchFamily="34" charset="0"/>
              <a:cs typeface="Shruti" panose="020B0502040204020203" pitchFamily="34" charset="0"/>
            </a:endParaRPr>
          </a:p>
        </p:txBody>
      </p:sp>
      <p:sp>
        <p:nvSpPr>
          <p:cNvPr id="16" name="Rectangle 15">
            <a:extLst>
              <a:ext uri="{FF2B5EF4-FFF2-40B4-BE49-F238E27FC236}">
                <a16:creationId xmlns:a16="http://schemas.microsoft.com/office/drawing/2014/main" id="{17BB3CD5-3A84-B5BA-6E91-3A60C17AD100}"/>
              </a:ext>
            </a:extLst>
          </p:cNvPr>
          <p:cNvSpPr/>
          <p:nvPr/>
        </p:nvSpPr>
        <p:spPr>
          <a:xfrm>
            <a:off x="8116414" y="2583115"/>
            <a:ext cx="838587" cy="3000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a:solidFill>
                  <a:srgbClr val="000000"/>
                </a:solidFill>
                <a:effectLst/>
                <a:ea typeface="Calibri" panose="020F0502020204030204" pitchFamily="34" charset="0"/>
                <a:cs typeface="Shruti" panose="020B0502040204020203" pitchFamily="34" charset="0"/>
              </a:rPr>
              <a:t>Student 2</a:t>
            </a:r>
            <a:endParaRPr lang="en-IN" sz="1100" kern="100">
              <a:effectLst/>
              <a:ea typeface="Calibri" panose="020F0502020204030204" pitchFamily="34" charset="0"/>
              <a:cs typeface="Shruti" panose="020B0502040204020203" pitchFamily="34" charset="0"/>
            </a:endParaRPr>
          </a:p>
        </p:txBody>
      </p:sp>
      <p:sp>
        <p:nvSpPr>
          <p:cNvPr id="17" name="Rectangle 16">
            <a:extLst>
              <a:ext uri="{FF2B5EF4-FFF2-40B4-BE49-F238E27FC236}">
                <a16:creationId xmlns:a16="http://schemas.microsoft.com/office/drawing/2014/main" id="{CCDD01CA-E1F3-6AD4-074E-16129757E439}"/>
              </a:ext>
            </a:extLst>
          </p:cNvPr>
          <p:cNvSpPr/>
          <p:nvPr/>
        </p:nvSpPr>
        <p:spPr>
          <a:xfrm>
            <a:off x="7087127" y="2986952"/>
            <a:ext cx="838200" cy="2997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Aft>
                <a:spcPts val="800"/>
              </a:spcAft>
            </a:pPr>
            <a:r>
              <a:rPr lang="en-IN" sz="1100" kern="100">
                <a:solidFill>
                  <a:srgbClr val="000000"/>
                </a:solidFill>
                <a:effectLst/>
                <a:ea typeface="Calibri" panose="020F0502020204030204" pitchFamily="34" charset="0"/>
                <a:cs typeface="Shruti" panose="020B0502040204020203" pitchFamily="34" charset="0"/>
              </a:rPr>
              <a:t>Student 3</a:t>
            </a:r>
            <a:endParaRPr lang="en-IN" sz="1100" kern="100">
              <a:effectLst/>
              <a:ea typeface="Calibri" panose="020F0502020204030204" pitchFamily="34" charset="0"/>
              <a:cs typeface="Shruti" panose="020B0502040204020203" pitchFamily="34" charset="0"/>
            </a:endParaRPr>
          </a:p>
        </p:txBody>
      </p:sp>
      <p:sp>
        <p:nvSpPr>
          <p:cNvPr id="18" name="Rectangle 17">
            <a:extLst>
              <a:ext uri="{FF2B5EF4-FFF2-40B4-BE49-F238E27FC236}">
                <a16:creationId xmlns:a16="http://schemas.microsoft.com/office/drawing/2014/main" id="{38FA6804-1AFE-9F14-1561-169F32743C7C}"/>
              </a:ext>
            </a:extLst>
          </p:cNvPr>
          <p:cNvSpPr/>
          <p:nvPr/>
        </p:nvSpPr>
        <p:spPr>
          <a:xfrm>
            <a:off x="8120587" y="2986954"/>
            <a:ext cx="838200" cy="2997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Aft>
                <a:spcPts val="800"/>
              </a:spcAft>
            </a:pPr>
            <a:r>
              <a:rPr lang="en-IN" sz="1100" kern="100">
                <a:solidFill>
                  <a:srgbClr val="000000"/>
                </a:solidFill>
                <a:effectLst/>
                <a:ea typeface="Calibri" panose="020F0502020204030204" pitchFamily="34" charset="0"/>
                <a:cs typeface="Shruti" panose="020B0502040204020203" pitchFamily="34" charset="0"/>
              </a:rPr>
              <a:t>Student 4</a:t>
            </a:r>
            <a:endParaRPr lang="en-IN" sz="1100" kern="100">
              <a:effectLst/>
              <a:ea typeface="Calibri" panose="020F0502020204030204" pitchFamily="34" charset="0"/>
              <a:cs typeface="Shruti" panose="020B0502040204020203" pitchFamily="34" charset="0"/>
            </a:endParaRPr>
          </a:p>
        </p:txBody>
      </p:sp>
      <p:sp>
        <p:nvSpPr>
          <p:cNvPr id="19" name="Oval 18">
            <a:extLst>
              <a:ext uri="{FF2B5EF4-FFF2-40B4-BE49-F238E27FC236}">
                <a16:creationId xmlns:a16="http://schemas.microsoft.com/office/drawing/2014/main" id="{9D80416B-EAC3-DDF1-CBDD-B4F6527B0DBC}"/>
              </a:ext>
            </a:extLst>
          </p:cNvPr>
          <p:cNvSpPr/>
          <p:nvPr/>
        </p:nvSpPr>
        <p:spPr>
          <a:xfrm>
            <a:off x="8740529" y="3849938"/>
            <a:ext cx="257161" cy="2571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Aft>
                <a:spcPts val="800"/>
              </a:spcAft>
            </a:pPr>
            <a:r>
              <a:rPr lang="en-IN" sz="1100" b="1" kern="100">
                <a:solidFill>
                  <a:srgbClr val="000000"/>
                </a:solidFill>
                <a:effectLst/>
                <a:ea typeface="Calibri" panose="020F0502020204030204" pitchFamily="34" charset="0"/>
                <a:cs typeface="Shruti" panose="020B0502040204020203" pitchFamily="34" charset="0"/>
              </a:rPr>
              <a:t> </a:t>
            </a:r>
            <a:endParaRPr lang="en-IN" sz="1100" kern="100">
              <a:effectLst/>
              <a:ea typeface="Calibri" panose="020F0502020204030204" pitchFamily="34" charset="0"/>
              <a:cs typeface="Shruti" panose="020B0502040204020203" pitchFamily="34" charset="0"/>
            </a:endParaRPr>
          </a:p>
        </p:txBody>
      </p:sp>
      <p:sp>
        <p:nvSpPr>
          <p:cNvPr id="20" name="Text Box 62541958">
            <a:extLst>
              <a:ext uri="{FF2B5EF4-FFF2-40B4-BE49-F238E27FC236}">
                <a16:creationId xmlns:a16="http://schemas.microsoft.com/office/drawing/2014/main" id="{FC3A3AD0-4AB9-9B7C-D1B7-C8DD9F3D109D}"/>
              </a:ext>
            </a:extLst>
          </p:cNvPr>
          <p:cNvSpPr txBox="1"/>
          <p:nvPr/>
        </p:nvSpPr>
        <p:spPr>
          <a:xfrm>
            <a:off x="8735777" y="3845178"/>
            <a:ext cx="259080" cy="26225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Aft>
                <a:spcPts val="800"/>
              </a:spcAft>
            </a:pPr>
            <a:r>
              <a:rPr lang="en-IN" sz="1100" b="1" kern="100" dirty="0">
                <a:effectLst/>
                <a:latin typeface="Calibri" panose="020F0502020204030204" pitchFamily="34" charset="0"/>
                <a:ea typeface="Calibri" panose="020F0502020204030204" pitchFamily="34" charset="0"/>
                <a:cs typeface="Shruti" panose="020B0502040204020203" pitchFamily="34" charset="0"/>
              </a:rPr>
              <a:t>+</a:t>
            </a:r>
            <a:endParaRPr lang="en-IN" sz="1100" kern="100" dirty="0">
              <a:effectLst/>
              <a:latin typeface="Calibri" panose="020F0502020204030204" pitchFamily="34" charset="0"/>
              <a:ea typeface="Calibri" panose="020F0502020204030204" pitchFamily="34" charset="0"/>
              <a:cs typeface="Shruti" panose="020B0502040204020203" pitchFamily="34" charset="0"/>
            </a:endParaRPr>
          </a:p>
        </p:txBody>
      </p:sp>
      <p:cxnSp>
        <p:nvCxnSpPr>
          <p:cNvPr id="21" name="Straight Connector 20">
            <a:extLst>
              <a:ext uri="{FF2B5EF4-FFF2-40B4-BE49-F238E27FC236}">
                <a16:creationId xmlns:a16="http://schemas.microsoft.com/office/drawing/2014/main" id="{1F40CF81-02C9-2189-AC58-0599084FED6E}"/>
              </a:ext>
            </a:extLst>
          </p:cNvPr>
          <p:cNvCxnSpPr/>
          <p:nvPr/>
        </p:nvCxnSpPr>
        <p:spPr>
          <a:xfrm>
            <a:off x="9345950" y="2273556"/>
            <a:ext cx="0" cy="242041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Speech Bubble: Rectangle with Corners Rounded 21">
            <a:extLst>
              <a:ext uri="{FF2B5EF4-FFF2-40B4-BE49-F238E27FC236}">
                <a16:creationId xmlns:a16="http://schemas.microsoft.com/office/drawing/2014/main" id="{4C1BB8F5-23D9-67C9-40F9-CFD30287907F}"/>
              </a:ext>
            </a:extLst>
          </p:cNvPr>
          <p:cNvSpPr/>
          <p:nvPr/>
        </p:nvSpPr>
        <p:spPr>
          <a:xfrm>
            <a:off x="8079489" y="3462270"/>
            <a:ext cx="956684" cy="354132"/>
          </a:xfrm>
          <a:prstGeom prst="wedgeRoundRectCallout">
            <a:avLst>
              <a:gd name="adj1" fmla="val 162"/>
              <a:gd name="adj2" fmla="val -85509"/>
              <a:gd name="adj3" fmla="val 16667"/>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err="1">
                <a:solidFill>
                  <a:srgbClr val="000000"/>
                </a:solidFill>
                <a:effectLst/>
                <a:ea typeface="Calibri" panose="020F0502020204030204" pitchFamily="34" charset="0"/>
                <a:cs typeface="Shruti" panose="020B0502040204020203" pitchFamily="34" charset="0"/>
              </a:rPr>
              <a:t>StudentList</a:t>
            </a:r>
            <a:endParaRPr lang="en-IN" sz="1100" kern="100" dirty="0">
              <a:effectLst/>
              <a:ea typeface="Calibri" panose="020F0502020204030204" pitchFamily="34" charset="0"/>
              <a:cs typeface="Shruti" panose="020B0502040204020203" pitchFamily="34" charset="0"/>
            </a:endParaRPr>
          </a:p>
        </p:txBody>
      </p:sp>
      <p:sp>
        <p:nvSpPr>
          <p:cNvPr id="23" name="Speech Bubble: Rectangle with Corners Rounded 22">
            <a:extLst>
              <a:ext uri="{FF2B5EF4-FFF2-40B4-BE49-F238E27FC236}">
                <a16:creationId xmlns:a16="http://schemas.microsoft.com/office/drawing/2014/main" id="{6DF31AA3-64EF-39CA-B811-B76D690E2C60}"/>
              </a:ext>
            </a:extLst>
          </p:cNvPr>
          <p:cNvSpPr/>
          <p:nvPr/>
        </p:nvSpPr>
        <p:spPr>
          <a:xfrm>
            <a:off x="8169344" y="4360794"/>
            <a:ext cx="956684" cy="354132"/>
          </a:xfrm>
          <a:prstGeom prst="wedgeRoundRectCallout">
            <a:avLst>
              <a:gd name="adj1" fmla="val 21155"/>
              <a:gd name="adj2" fmla="val -124337"/>
              <a:gd name="adj3" fmla="val 16667"/>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a:solidFill>
                  <a:srgbClr val="000000"/>
                </a:solidFill>
                <a:effectLst/>
                <a:ea typeface="Calibri" panose="020F0502020204030204" pitchFamily="34" charset="0"/>
                <a:cs typeface="Shruti" panose="020B0502040204020203" pitchFamily="34" charset="0"/>
              </a:rPr>
              <a:t>AddButton</a:t>
            </a:r>
            <a:endParaRPr lang="en-IN" sz="1100" kern="100">
              <a:effectLst/>
              <a:ea typeface="Calibri" panose="020F0502020204030204" pitchFamily="34" charset="0"/>
              <a:cs typeface="Shruti" panose="020B0502040204020203" pitchFamily="34" charset="0"/>
            </a:endParaRPr>
          </a:p>
        </p:txBody>
      </p:sp>
      <p:sp>
        <p:nvSpPr>
          <p:cNvPr id="24" name="Rectangle 23">
            <a:extLst>
              <a:ext uri="{FF2B5EF4-FFF2-40B4-BE49-F238E27FC236}">
                <a16:creationId xmlns:a16="http://schemas.microsoft.com/office/drawing/2014/main" id="{7751DDFD-B7C0-A249-C732-07FB37EFE50F}"/>
              </a:ext>
            </a:extLst>
          </p:cNvPr>
          <p:cNvSpPr/>
          <p:nvPr/>
        </p:nvSpPr>
        <p:spPr>
          <a:xfrm>
            <a:off x="7043514" y="2548040"/>
            <a:ext cx="1951343" cy="7769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5" name="Speech Bubble: Rectangle with Corners Rounded 24">
            <a:extLst>
              <a:ext uri="{FF2B5EF4-FFF2-40B4-BE49-F238E27FC236}">
                <a16:creationId xmlns:a16="http://schemas.microsoft.com/office/drawing/2014/main" id="{827952F9-08BC-6EF0-BFD5-2BBE8A3CE645}"/>
              </a:ext>
            </a:extLst>
          </p:cNvPr>
          <p:cNvSpPr/>
          <p:nvPr/>
        </p:nvSpPr>
        <p:spPr>
          <a:xfrm>
            <a:off x="6525820" y="3450508"/>
            <a:ext cx="1247099" cy="353695"/>
          </a:xfrm>
          <a:prstGeom prst="wedgeRoundRectCallout">
            <a:avLst>
              <a:gd name="adj1" fmla="val 26241"/>
              <a:gd name="adj2" fmla="val -116909"/>
              <a:gd name="adj3" fmla="val 16667"/>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Aft>
                <a:spcPts val="800"/>
              </a:spcAft>
            </a:pPr>
            <a:r>
              <a:rPr lang="en-IN" sz="1100" kern="100">
                <a:solidFill>
                  <a:srgbClr val="000000"/>
                </a:solidFill>
                <a:effectLst/>
                <a:ea typeface="Calibri" panose="020F0502020204030204" pitchFamily="34" charset="0"/>
                <a:cs typeface="Shruti" panose="020B0502040204020203" pitchFamily="34" charset="0"/>
              </a:rPr>
              <a:t>StudentListItem</a:t>
            </a:r>
            <a:endParaRPr lang="en-IN" sz="1100" kern="100">
              <a:effectLst/>
              <a:ea typeface="Calibri" panose="020F0502020204030204" pitchFamily="34" charset="0"/>
              <a:cs typeface="Shruti" panose="020B0502040204020203" pitchFamily="34" charset="0"/>
            </a:endParaRPr>
          </a:p>
        </p:txBody>
      </p:sp>
      <p:sp>
        <p:nvSpPr>
          <p:cNvPr id="26" name="Speech Bubble: Rectangle with Corners Rounded 25">
            <a:extLst>
              <a:ext uri="{FF2B5EF4-FFF2-40B4-BE49-F238E27FC236}">
                <a16:creationId xmlns:a16="http://schemas.microsoft.com/office/drawing/2014/main" id="{BB2CE75A-D9F9-1A6C-3788-002756D14981}"/>
              </a:ext>
            </a:extLst>
          </p:cNvPr>
          <p:cNvSpPr/>
          <p:nvPr/>
        </p:nvSpPr>
        <p:spPr>
          <a:xfrm>
            <a:off x="6895810" y="4361245"/>
            <a:ext cx="956310" cy="353695"/>
          </a:xfrm>
          <a:prstGeom prst="wedgeRoundRectCallout">
            <a:avLst>
              <a:gd name="adj1" fmla="val 13417"/>
              <a:gd name="adj2" fmla="val -100514"/>
              <a:gd name="adj3" fmla="val 16667"/>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Aft>
                <a:spcPts val="800"/>
              </a:spcAft>
            </a:pPr>
            <a:r>
              <a:rPr lang="en-IN" sz="1100" kern="100">
                <a:solidFill>
                  <a:srgbClr val="000000"/>
                </a:solidFill>
                <a:effectLst/>
                <a:ea typeface="Calibri" panose="020F0502020204030204" pitchFamily="34" charset="0"/>
                <a:cs typeface="Shruti" panose="020B0502040204020203" pitchFamily="34" charset="0"/>
              </a:rPr>
              <a:t>StudentApp</a:t>
            </a:r>
            <a:endParaRPr lang="en-IN" sz="1100" kern="100">
              <a:effectLst/>
              <a:ea typeface="Calibri" panose="020F0502020204030204" pitchFamily="34" charset="0"/>
              <a:cs typeface="Shruti" panose="020B0502040204020203" pitchFamily="34" charset="0"/>
            </a:endParaRPr>
          </a:p>
        </p:txBody>
      </p:sp>
      <p:sp>
        <p:nvSpPr>
          <p:cNvPr id="27" name="Text Box 154271765">
            <a:extLst>
              <a:ext uri="{FF2B5EF4-FFF2-40B4-BE49-F238E27FC236}">
                <a16:creationId xmlns:a16="http://schemas.microsoft.com/office/drawing/2014/main" id="{F39AB6DC-08BA-D83E-9CB9-41E7A7AC1942}"/>
              </a:ext>
            </a:extLst>
          </p:cNvPr>
          <p:cNvSpPr txBox="1"/>
          <p:nvPr/>
        </p:nvSpPr>
        <p:spPr>
          <a:xfrm>
            <a:off x="10077420" y="2400019"/>
            <a:ext cx="1442954" cy="25372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Aft>
                <a:spcPts val="800"/>
              </a:spcAft>
            </a:pPr>
            <a:r>
              <a:rPr lang="en-IN" sz="1100" kern="100" dirty="0">
                <a:effectLst/>
                <a:latin typeface="Calibri" panose="020F0502020204030204" pitchFamily="34" charset="0"/>
                <a:ea typeface="Calibri" panose="020F0502020204030204" pitchFamily="34" charset="0"/>
                <a:cs typeface="Shruti" panose="020B0502040204020203" pitchFamily="34" charset="0"/>
              </a:rPr>
              <a:t>Tree of Components</a:t>
            </a:r>
          </a:p>
        </p:txBody>
      </p:sp>
    </p:spTree>
    <p:extLst>
      <p:ext uri="{BB962C8B-B14F-4D97-AF65-F5344CB8AC3E}">
        <p14:creationId xmlns:p14="http://schemas.microsoft.com/office/powerpoint/2010/main" val="130324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5" grpId="0" animBg="1"/>
      <p:bldP spid="16" grpId="0" animBg="1"/>
      <p:bldP spid="17" grpId="0" animBg="1"/>
      <p:bldP spid="18" grpId="0" animBg="1"/>
      <p:bldP spid="19" grpId="0" animBg="1"/>
      <p:bldP spid="20" grpId="0"/>
      <p:bldP spid="22" grpId="0" animBg="1"/>
      <p:bldP spid="23" grpId="0" animBg="1"/>
      <p:bldP spid="24"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7172-5EBC-84C7-896D-9698F3FCEB0D}"/>
              </a:ext>
            </a:extLst>
          </p:cNvPr>
          <p:cNvSpPr>
            <a:spLocks noGrp="1"/>
          </p:cNvSpPr>
          <p:nvPr>
            <p:ph type="title"/>
          </p:nvPr>
        </p:nvSpPr>
        <p:spPr/>
        <p:txBody>
          <a:bodyPr/>
          <a:lstStyle/>
          <a:p>
            <a:r>
              <a:rPr lang="en-IN" dirty="0"/>
              <a:t>Defining the component</a:t>
            </a:r>
          </a:p>
        </p:txBody>
      </p:sp>
      <p:sp>
        <p:nvSpPr>
          <p:cNvPr id="3" name="Content Placeholder 2">
            <a:extLst>
              <a:ext uri="{FF2B5EF4-FFF2-40B4-BE49-F238E27FC236}">
                <a16:creationId xmlns:a16="http://schemas.microsoft.com/office/drawing/2014/main" id="{20A359AC-AC54-089A-90A3-047A6E48C0DD}"/>
              </a:ext>
            </a:extLst>
          </p:cNvPr>
          <p:cNvSpPr>
            <a:spLocks noGrp="1"/>
          </p:cNvSpPr>
          <p:nvPr>
            <p:ph idx="1"/>
          </p:nvPr>
        </p:nvSpPr>
        <p:spPr>
          <a:xfrm>
            <a:off x="131181" y="863444"/>
            <a:ext cx="6124764" cy="3491273"/>
          </a:xfrm>
        </p:spPr>
        <p:txBody>
          <a:bodyPr/>
          <a:lstStyle/>
          <a:p>
            <a:r>
              <a:rPr lang="en-GB" dirty="0"/>
              <a:t>Every component has the following core properties:</a:t>
            </a:r>
          </a:p>
          <a:p>
            <a:pPr lvl="1"/>
            <a:r>
              <a:rPr lang="en-GB" dirty="0"/>
              <a:t>A @Component decorator that contains some configuration</a:t>
            </a:r>
          </a:p>
          <a:p>
            <a:pPr lvl="1"/>
            <a:r>
              <a:rPr lang="en-GB" dirty="0"/>
              <a:t>An HTML template that controls what renders into the DOM</a:t>
            </a:r>
          </a:p>
          <a:p>
            <a:pPr lvl="1"/>
            <a:r>
              <a:rPr lang="en-GB" dirty="0"/>
              <a:t>A CSS selector that defines how the component is used in HTML</a:t>
            </a:r>
          </a:p>
          <a:p>
            <a:pPr lvl="1"/>
            <a:r>
              <a:rPr lang="en-GB" dirty="0"/>
              <a:t>A TypeScript class with behaviours such as managing state, handling user input, or fetching data from a server.</a:t>
            </a:r>
          </a:p>
        </p:txBody>
      </p:sp>
      <p:sp>
        <p:nvSpPr>
          <p:cNvPr id="4" name="Rectangle 3">
            <a:extLst>
              <a:ext uri="{FF2B5EF4-FFF2-40B4-BE49-F238E27FC236}">
                <a16:creationId xmlns:a16="http://schemas.microsoft.com/office/drawing/2014/main" id="{921ED7A9-80A9-11B2-59E6-929D56C69D56}"/>
              </a:ext>
            </a:extLst>
          </p:cNvPr>
          <p:cNvSpPr/>
          <p:nvPr/>
        </p:nvSpPr>
        <p:spPr>
          <a:xfrm>
            <a:off x="6941634" y="1337476"/>
            <a:ext cx="5119185" cy="2544927"/>
          </a:xfrm>
          <a:prstGeom prst="rect">
            <a:avLst/>
          </a:prstGeom>
          <a:solidFill>
            <a:schemeClr val="bg1">
              <a:lumMod val="95000"/>
            </a:schemeClr>
          </a:solidFill>
          <a:ln>
            <a:noFill/>
          </a:ln>
        </p:spPr>
        <p:txBody>
          <a:bodyPr wrap="square">
            <a:spAutoFit/>
          </a:bodyPr>
          <a:lstStyle/>
          <a:p>
            <a:pPr>
              <a:lnSpc>
                <a:spcPts val="1425"/>
              </a:lnSpc>
              <a:spcAft>
                <a:spcPts val="800"/>
              </a:spcAft>
            </a:pP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b="1" kern="0" dirty="0">
                <a:solidFill>
                  <a:srgbClr val="AA3731"/>
                </a:solidFill>
                <a:latin typeface="Consolas" panose="020B0609020204030204" pitchFamily="49" charset="0"/>
                <a:ea typeface="Times New Roman" panose="02020603050405020304" pitchFamily="18" charset="0"/>
                <a:cs typeface="Times New Roman" panose="02020603050405020304" pitchFamily="18" charset="0"/>
              </a:rPr>
              <a:t>Component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pPr>
              <a:lnSpc>
                <a:spcPts val="1425"/>
              </a:lnSpc>
              <a:spcAft>
                <a:spcPts val="800"/>
              </a:spcAft>
            </a:pP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selector</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student-list-item</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pPr>
              <a:lnSpc>
                <a:spcPts val="1425"/>
              </a:lnSpc>
              <a:spcAft>
                <a:spcPts val="800"/>
              </a:spcAft>
            </a:pP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template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pPr>
              <a:lnSpc>
                <a:spcPts val="1425"/>
              </a:lnSpc>
              <a:spcAft>
                <a:spcPts val="800"/>
              </a:spcAft>
            </a:pP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&lt;li&gt;Student List Item content&lt;/li&gt;</a:t>
            </a:r>
            <a:endParaRPr lang="en-IN" kern="100" dirty="0">
              <a:latin typeface="Calibri" panose="020F0502020204030204" pitchFamily="34" charset="0"/>
              <a:ea typeface="Calibri" panose="020F0502020204030204" pitchFamily="34" charset="0"/>
              <a:cs typeface="Shruti" panose="020B0502040204020203" pitchFamily="34" charset="0"/>
            </a:endParaRPr>
          </a:p>
          <a:p>
            <a:pPr>
              <a:lnSpc>
                <a:spcPts val="1425"/>
              </a:lnSpc>
              <a:spcAft>
                <a:spcPts val="800"/>
              </a:spcAft>
            </a:pP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pPr>
              <a:lnSpc>
                <a:spcPts val="1425"/>
              </a:lnSpc>
              <a:spcAft>
                <a:spcPts val="800"/>
              </a:spcAft>
            </a:pP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pPr>
              <a:lnSpc>
                <a:spcPts val="1425"/>
              </a:lnSpc>
              <a:spcAft>
                <a:spcPts val="800"/>
              </a:spcAft>
            </a:pPr>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export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class</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b="1" kern="0" dirty="0" err="1">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StudentListItem</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pPr>
              <a:lnSpc>
                <a:spcPts val="1425"/>
              </a:lnSpc>
              <a:spcAft>
                <a:spcPts val="800"/>
              </a:spcAft>
            </a:pPr>
            <a:r>
              <a:rPr lang="en-IN" sz="1600" i="1" kern="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Component behaviour is defined in here */</a:t>
            </a:r>
            <a:endParaRPr lang="en-IN" kern="100" dirty="0">
              <a:latin typeface="Calibri" panose="020F0502020204030204" pitchFamily="34" charset="0"/>
              <a:ea typeface="Calibri" panose="020F0502020204030204" pitchFamily="34" charset="0"/>
              <a:cs typeface="Shruti" panose="020B0502040204020203" pitchFamily="34" charset="0"/>
            </a:endParaRPr>
          </a:p>
          <a:p>
            <a:pPr>
              <a:lnSpc>
                <a:spcPts val="1425"/>
              </a:lnSpc>
              <a:spcAft>
                <a:spcPts val="800"/>
              </a:spcAft>
            </a:pP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kern="100" dirty="0">
                <a:latin typeface="Calibri" panose="020F0502020204030204" pitchFamily="34" charset="0"/>
                <a:ea typeface="Calibri" panose="020F0502020204030204" pitchFamily="34" charset="0"/>
                <a:cs typeface="Shruti" panose="020B0502040204020203" pitchFamily="34" charset="0"/>
              </a:rPr>
              <a:t> </a:t>
            </a:r>
          </a:p>
        </p:txBody>
      </p:sp>
      <p:sp>
        <p:nvSpPr>
          <p:cNvPr id="5" name="Rectangle 4">
            <a:extLst>
              <a:ext uri="{FF2B5EF4-FFF2-40B4-BE49-F238E27FC236}">
                <a16:creationId xmlns:a16="http://schemas.microsoft.com/office/drawing/2014/main" id="{387BC1F2-86CA-3EC3-2E50-4762670F601C}"/>
              </a:ext>
            </a:extLst>
          </p:cNvPr>
          <p:cNvSpPr/>
          <p:nvPr/>
        </p:nvSpPr>
        <p:spPr>
          <a:xfrm>
            <a:off x="6441641" y="1337476"/>
            <a:ext cx="499993"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p:txBody>
      </p:sp>
      <p:sp>
        <p:nvSpPr>
          <p:cNvPr id="6" name="Rectangle: Top Corners Rounded 6">
            <a:extLst>
              <a:ext uri="{FF2B5EF4-FFF2-40B4-BE49-F238E27FC236}">
                <a16:creationId xmlns:a16="http://schemas.microsoft.com/office/drawing/2014/main" id="{52E95CE1-BD28-8A88-D360-767B58E4F866}"/>
              </a:ext>
            </a:extLst>
          </p:cNvPr>
          <p:cNvSpPr/>
          <p:nvPr/>
        </p:nvSpPr>
        <p:spPr>
          <a:xfrm>
            <a:off x="6441640" y="1008292"/>
            <a:ext cx="399860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student-list-</a:t>
            </a:r>
            <a:r>
              <a:rPr lang="en-US" sz="1600" dirty="0" err="1">
                <a:solidFill>
                  <a:schemeClr val="bg1"/>
                </a:solidFill>
              </a:rPr>
              <a:t>item.component.ts</a:t>
            </a:r>
            <a:endParaRPr lang="en-US" sz="1600" dirty="0">
              <a:solidFill>
                <a:schemeClr val="bg1"/>
              </a:solidFill>
            </a:endParaRPr>
          </a:p>
        </p:txBody>
      </p:sp>
      <p:sp>
        <p:nvSpPr>
          <p:cNvPr id="7" name="Content Placeholder 2">
            <a:extLst>
              <a:ext uri="{FF2B5EF4-FFF2-40B4-BE49-F238E27FC236}">
                <a16:creationId xmlns:a16="http://schemas.microsoft.com/office/drawing/2014/main" id="{4F2A8C79-87E3-C28A-009C-0A02B17C6B0C}"/>
              </a:ext>
            </a:extLst>
          </p:cNvPr>
          <p:cNvSpPr txBox="1">
            <a:spLocks/>
          </p:cNvSpPr>
          <p:nvPr/>
        </p:nvSpPr>
        <p:spPr>
          <a:xfrm>
            <a:off x="131181" y="4506960"/>
            <a:ext cx="11929638" cy="139589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Here is a simplified example of a </a:t>
            </a:r>
            <a:r>
              <a:rPr lang="en-GB" dirty="0" err="1"/>
              <a:t>StudentListItem</a:t>
            </a:r>
            <a:r>
              <a:rPr lang="en-GB" dirty="0"/>
              <a:t> component.</a:t>
            </a:r>
          </a:p>
          <a:p>
            <a:r>
              <a:rPr lang="en-GB" dirty="0"/>
              <a:t>We can generate component using </a:t>
            </a:r>
            <a:r>
              <a:rPr lang="en-GB" dirty="0" err="1"/>
              <a:t>AngularCLI</a:t>
            </a:r>
            <a:r>
              <a:rPr lang="en-GB" dirty="0"/>
              <a:t> with following command.</a:t>
            </a:r>
          </a:p>
        </p:txBody>
      </p:sp>
      <p:sp>
        <p:nvSpPr>
          <p:cNvPr id="8" name="Rectangle 7">
            <a:extLst>
              <a:ext uri="{FF2B5EF4-FFF2-40B4-BE49-F238E27FC236}">
                <a16:creationId xmlns:a16="http://schemas.microsoft.com/office/drawing/2014/main" id="{E11A540C-86FC-CFD5-6DA3-50093F3268BD}"/>
              </a:ext>
            </a:extLst>
          </p:cNvPr>
          <p:cNvSpPr/>
          <p:nvPr/>
        </p:nvSpPr>
        <p:spPr>
          <a:xfrm>
            <a:off x="555281" y="5431628"/>
            <a:ext cx="8420621" cy="338554"/>
          </a:xfrm>
          <a:prstGeom prst="rect">
            <a:avLst/>
          </a:prstGeom>
          <a:solidFill>
            <a:schemeClr val="tx1"/>
          </a:solidFill>
          <a:ln>
            <a:noFill/>
          </a:ln>
        </p:spPr>
        <p:txBody>
          <a:bodyPr wrap="square">
            <a:spAutoFit/>
          </a:bodyPr>
          <a:lstStyle/>
          <a:p>
            <a:r>
              <a:rPr lang="en-GB" sz="1600" dirty="0">
                <a:solidFill>
                  <a:schemeClr val="bg1"/>
                </a:solidFill>
                <a:latin typeface="Consolas" panose="020B0609020204030204" pitchFamily="49" charset="0"/>
              </a:rPr>
              <a:t>ng </a:t>
            </a:r>
            <a:r>
              <a:rPr lang="en-GB" sz="1600" b="1" dirty="0">
                <a:solidFill>
                  <a:srgbClr val="FF0000"/>
                </a:solidFill>
                <a:latin typeface="Consolas" panose="020B0609020204030204" pitchFamily="49" charset="0"/>
              </a:rPr>
              <a:t>g</a:t>
            </a:r>
            <a:r>
              <a:rPr lang="en-GB" sz="1600" dirty="0">
                <a:solidFill>
                  <a:schemeClr val="bg1"/>
                </a:solidFill>
                <a:latin typeface="Consolas" panose="020B0609020204030204" pitchFamily="49" charset="0"/>
              </a:rPr>
              <a:t>enerate </a:t>
            </a:r>
            <a:r>
              <a:rPr lang="en-GB" sz="1600" dirty="0">
                <a:solidFill>
                  <a:srgbClr val="FF0000"/>
                </a:solidFill>
                <a:latin typeface="Consolas" panose="020B0609020204030204" pitchFamily="49" charset="0"/>
              </a:rPr>
              <a:t>c</a:t>
            </a:r>
            <a:r>
              <a:rPr lang="en-GB" sz="1600" dirty="0">
                <a:solidFill>
                  <a:schemeClr val="bg1"/>
                </a:solidFill>
                <a:latin typeface="Consolas" panose="020B0609020204030204" pitchFamily="49" charset="0"/>
              </a:rPr>
              <a:t>omponent component-name</a:t>
            </a:r>
          </a:p>
        </p:txBody>
      </p:sp>
    </p:spTree>
    <p:extLst>
      <p:ext uri="{BB962C8B-B14F-4D97-AF65-F5344CB8AC3E}">
        <p14:creationId xmlns:p14="http://schemas.microsoft.com/office/powerpoint/2010/main" val="352876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3313-50D6-364B-7178-2563F4257122}"/>
              </a:ext>
            </a:extLst>
          </p:cNvPr>
          <p:cNvSpPr>
            <a:spLocks noGrp="1"/>
          </p:cNvSpPr>
          <p:nvPr>
            <p:ph type="title"/>
          </p:nvPr>
        </p:nvSpPr>
        <p:spPr/>
        <p:txBody>
          <a:bodyPr/>
          <a:lstStyle/>
          <a:p>
            <a:r>
              <a:rPr lang="en-IN" dirty="0"/>
              <a:t>Defining the component (Cont.)</a:t>
            </a:r>
            <a:endParaRPr lang="en-IN" dirty="0">
              <a:solidFill>
                <a:srgbClr val="FF0000"/>
              </a:solidFill>
            </a:endParaRPr>
          </a:p>
        </p:txBody>
      </p:sp>
      <p:sp>
        <p:nvSpPr>
          <p:cNvPr id="3" name="Content Placeholder 2">
            <a:extLst>
              <a:ext uri="{FF2B5EF4-FFF2-40B4-BE49-F238E27FC236}">
                <a16:creationId xmlns:a16="http://schemas.microsoft.com/office/drawing/2014/main" id="{95A9F8AA-0DA2-2FC0-662D-CBDC3BEDC0A4}"/>
              </a:ext>
            </a:extLst>
          </p:cNvPr>
          <p:cNvSpPr>
            <a:spLocks noGrp="1"/>
          </p:cNvSpPr>
          <p:nvPr>
            <p:ph idx="1"/>
          </p:nvPr>
        </p:nvSpPr>
        <p:spPr>
          <a:xfrm>
            <a:off x="131180" y="863444"/>
            <a:ext cx="5436701" cy="4197443"/>
          </a:xfrm>
        </p:spPr>
        <p:txBody>
          <a:bodyPr/>
          <a:lstStyle/>
          <a:p>
            <a:r>
              <a:rPr lang="en-IN" dirty="0"/>
              <a:t>Other common metadata that you'll also see in components include:</a:t>
            </a:r>
          </a:p>
          <a:p>
            <a:pPr lvl="1"/>
            <a:r>
              <a:rPr lang="en-GB" b="1" dirty="0"/>
              <a:t>standalone</a:t>
            </a:r>
            <a:r>
              <a:rPr lang="en-GB" dirty="0"/>
              <a:t>: true — The recommended approach of streamlining the authoring experience of components</a:t>
            </a:r>
            <a:endParaRPr lang="en-IN" dirty="0"/>
          </a:p>
          <a:p>
            <a:pPr lvl="1"/>
            <a:r>
              <a:rPr lang="en-GB" b="1" dirty="0"/>
              <a:t>styles</a:t>
            </a:r>
            <a:r>
              <a:rPr lang="en-GB" dirty="0"/>
              <a:t> — A string or array of strings that contains any CSS styles you want applied to the component</a:t>
            </a:r>
          </a:p>
          <a:p>
            <a:r>
              <a:rPr lang="en-GB" dirty="0"/>
              <a:t>Knowing this, here is an updated version of our </a:t>
            </a:r>
            <a:r>
              <a:rPr lang="en-GB" dirty="0" err="1"/>
              <a:t>StudentListItem</a:t>
            </a:r>
            <a:r>
              <a:rPr lang="en-GB" dirty="0"/>
              <a:t> component</a:t>
            </a:r>
            <a:endParaRPr lang="en-IN" dirty="0"/>
          </a:p>
        </p:txBody>
      </p:sp>
      <p:sp>
        <p:nvSpPr>
          <p:cNvPr id="5" name="Rectangle 4">
            <a:extLst>
              <a:ext uri="{FF2B5EF4-FFF2-40B4-BE49-F238E27FC236}">
                <a16:creationId xmlns:a16="http://schemas.microsoft.com/office/drawing/2014/main" id="{2917CBB7-44AB-24DA-711E-3D06BDC96D4B}"/>
              </a:ext>
            </a:extLst>
          </p:cNvPr>
          <p:cNvSpPr/>
          <p:nvPr/>
        </p:nvSpPr>
        <p:spPr>
          <a:xfrm>
            <a:off x="6206700" y="1259431"/>
            <a:ext cx="5671447" cy="4031873"/>
          </a:xfrm>
          <a:prstGeom prst="rect">
            <a:avLst/>
          </a:prstGeom>
          <a:solidFill>
            <a:schemeClr val="bg1">
              <a:lumMod val="95000"/>
            </a:schemeClr>
          </a:solidFill>
          <a:ln>
            <a:noFill/>
          </a:ln>
        </p:spPr>
        <p:txBody>
          <a:bodyPr wrap="square">
            <a:spAutoFit/>
          </a:bodyPr>
          <a:lstStyle/>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b="1" kern="0" dirty="0">
                <a:solidFill>
                  <a:srgbClr val="AA3731"/>
                </a:solidFill>
                <a:latin typeface="Consolas" panose="020B0609020204030204" pitchFamily="49" charset="0"/>
                <a:ea typeface="Times New Roman" panose="02020603050405020304" pitchFamily="18" charset="0"/>
                <a:cs typeface="Times New Roman" panose="02020603050405020304" pitchFamily="18" charset="0"/>
              </a:rPr>
              <a:t>Component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standalone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true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selector</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student-list-item</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template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&lt;li&gt;Student List Item Content&lt;/li&gt;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styles</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li {</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err="1">
                <a:solidFill>
                  <a:srgbClr val="448C27"/>
                </a:solidFill>
                <a:latin typeface="Consolas" panose="020B0609020204030204" pitchFamily="49" charset="0"/>
                <a:ea typeface="Times New Roman" panose="02020603050405020304" pitchFamily="18" charset="0"/>
                <a:cs typeface="Times New Roman" panose="02020603050405020304" pitchFamily="18" charset="0"/>
              </a:rPr>
              <a:t>color</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red;</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font-weight: 300;</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export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class</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b="1" kern="0" dirty="0" err="1">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StudentListItem</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i="1" kern="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Component behaviour is defined in here */</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a16="http://schemas.microsoft.com/office/drawing/2014/main" id="{8B1C8717-AC06-5309-3C32-13B3BA0D8068}"/>
              </a:ext>
            </a:extLst>
          </p:cNvPr>
          <p:cNvSpPr/>
          <p:nvPr/>
        </p:nvSpPr>
        <p:spPr>
          <a:xfrm>
            <a:off x="5706707" y="1259431"/>
            <a:ext cx="499993" cy="403187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a:p>
            <a:pPr algn="r"/>
            <a:r>
              <a:rPr lang="en-US" sz="1600" b="1" dirty="0">
                <a:solidFill>
                  <a:schemeClr val="tx1">
                    <a:lumMod val="75000"/>
                    <a:lumOff val="25000"/>
                  </a:schemeClr>
                </a:solidFill>
                <a:latin typeface="Consolas" panose="020B0609020204030204" pitchFamily="49" charset="0"/>
              </a:rPr>
              <a:t>14</a:t>
            </a:r>
          </a:p>
          <a:p>
            <a:pPr algn="r"/>
            <a:r>
              <a:rPr lang="en-US" sz="1600" b="1" dirty="0">
                <a:solidFill>
                  <a:schemeClr val="tx1">
                    <a:lumMod val="75000"/>
                    <a:lumOff val="25000"/>
                  </a:schemeClr>
                </a:solidFill>
                <a:latin typeface="Consolas" panose="020B0609020204030204" pitchFamily="49" charset="0"/>
              </a:rPr>
              <a:t>15</a:t>
            </a:r>
          </a:p>
          <a:p>
            <a:pPr algn="r"/>
            <a:r>
              <a:rPr lang="en-US" sz="1600" b="1" dirty="0">
                <a:solidFill>
                  <a:schemeClr val="tx1">
                    <a:lumMod val="75000"/>
                    <a:lumOff val="25000"/>
                  </a:schemeClr>
                </a:solidFill>
                <a:latin typeface="Consolas" panose="020B0609020204030204" pitchFamily="49" charset="0"/>
              </a:rPr>
              <a:t>16</a:t>
            </a:r>
          </a:p>
        </p:txBody>
      </p:sp>
      <p:sp>
        <p:nvSpPr>
          <p:cNvPr id="7" name="Rectangle: Top Corners Rounded 6">
            <a:extLst>
              <a:ext uri="{FF2B5EF4-FFF2-40B4-BE49-F238E27FC236}">
                <a16:creationId xmlns:a16="http://schemas.microsoft.com/office/drawing/2014/main" id="{F5140842-13C6-F254-101A-BB9874428372}"/>
              </a:ext>
            </a:extLst>
          </p:cNvPr>
          <p:cNvSpPr/>
          <p:nvPr/>
        </p:nvSpPr>
        <p:spPr>
          <a:xfrm>
            <a:off x="5706706" y="930247"/>
            <a:ext cx="399860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student-list-</a:t>
            </a:r>
            <a:r>
              <a:rPr lang="en-US" sz="1600" dirty="0" err="1">
                <a:solidFill>
                  <a:schemeClr val="bg1"/>
                </a:solidFill>
              </a:rPr>
              <a:t>item.component.ts</a:t>
            </a:r>
            <a:endParaRPr lang="en-US" sz="1600" dirty="0">
              <a:solidFill>
                <a:schemeClr val="bg1"/>
              </a:solidFill>
            </a:endParaRPr>
          </a:p>
        </p:txBody>
      </p:sp>
    </p:spTree>
    <p:extLst>
      <p:ext uri="{BB962C8B-B14F-4D97-AF65-F5344CB8AC3E}">
        <p14:creationId xmlns:p14="http://schemas.microsoft.com/office/powerpoint/2010/main" val="2345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F6FB-888B-B0EA-769B-DCE82E3D583A}"/>
              </a:ext>
            </a:extLst>
          </p:cNvPr>
          <p:cNvSpPr>
            <a:spLocks noGrp="1"/>
          </p:cNvSpPr>
          <p:nvPr>
            <p:ph type="title"/>
          </p:nvPr>
        </p:nvSpPr>
        <p:spPr/>
        <p:txBody>
          <a:bodyPr/>
          <a:lstStyle/>
          <a:p>
            <a:r>
              <a:rPr lang="en-GB" dirty="0"/>
              <a:t>Separating HTML and CSS into separate files</a:t>
            </a:r>
            <a:endParaRPr lang="en-IN" dirty="0"/>
          </a:p>
        </p:txBody>
      </p:sp>
      <p:sp>
        <p:nvSpPr>
          <p:cNvPr id="3" name="Content Placeholder 2">
            <a:extLst>
              <a:ext uri="{FF2B5EF4-FFF2-40B4-BE49-F238E27FC236}">
                <a16:creationId xmlns:a16="http://schemas.microsoft.com/office/drawing/2014/main" id="{89E2574D-4058-66A1-0AC6-087C9FFAB4A6}"/>
              </a:ext>
            </a:extLst>
          </p:cNvPr>
          <p:cNvSpPr>
            <a:spLocks noGrp="1"/>
          </p:cNvSpPr>
          <p:nvPr>
            <p:ph idx="1"/>
          </p:nvPr>
        </p:nvSpPr>
        <p:spPr>
          <a:xfrm>
            <a:off x="131180" y="863444"/>
            <a:ext cx="4745620" cy="5590565"/>
          </a:xfrm>
        </p:spPr>
        <p:txBody>
          <a:bodyPr/>
          <a:lstStyle/>
          <a:p>
            <a:r>
              <a:rPr lang="en-GB" dirty="0"/>
              <a:t>If you prefer managing HTML and/or CSS in separate files (which is recommended way of coding), Angular provides two additional properties: </a:t>
            </a:r>
            <a:r>
              <a:rPr lang="en-GB" dirty="0" err="1"/>
              <a:t>templateUrl</a:t>
            </a:r>
            <a:r>
              <a:rPr lang="en-GB" dirty="0"/>
              <a:t> and </a:t>
            </a:r>
            <a:r>
              <a:rPr lang="en-GB" dirty="0" err="1"/>
              <a:t>styleUrl</a:t>
            </a:r>
            <a:r>
              <a:rPr lang="en-GB" dirty="0"/>
              <a:t>.</a:t>
            </a:r>
          </a:p>
          <a:p>
            <a:r>
              <a:rPr lang="en-GB" dirty="0"/>
              <a:t>Using the previous </a:t>
            </a:r>
            <a:r>
              <a:rPr lang="en-GB" dirty="0" err="1"/>
              <a:t>StudentListItem</a:t>
            </a:r>
            <a:r>
              <a:rPr lang="en-GB" dirty="0"/>
              <a:t> component, the alternative approach looks like:</a:t>
            </a:r>
            <a:endParaRPr lang="en-IN" dirty="0"/>
          </a:p>
        </p:txBody>
      </p:sp>
      <p:sp>
        <p:nvSpPr>
          <p:cNvPr id="4" name="Rectangle 3">
            <a:extLst>
              <a:ext uri="{FF2B5EF4-FFF2-40B4-BE49-F238E27FC236}">
                <a16:creationId xmlns:a16="http://schemas.microsoft.com/office/drawing/2014/main" id="{42FC6CF1-75E4-C167-9485-9B7A4FC8743B}"/>
              </a:ext>
            </a:extLst>
          </p:cNvPr>
          <p:cNvSpPr/>
          <p:nvPr/>
        </p:nvSpPr>
        <p:spPr>
          <a:xfrm>
            <a:off x="5505632" y="1192628"/>
            <a:ext cx="6314893" cy="2308324"/>
          </a:xfrm>
          <a:prstGeom prst="rect">
            <a:avLst/>
          </a:prstGeom>
          <a:solidFill>
            <a:schemeClr val="bg1">
              <a:lumMod val="95000"/>
            </a:schemeClr>
          </a:solidFill>
          <a:ln>
            <a:noFill/>
          </a:ln>
        </p:spPr>
        <p:txBody>
          <a:bodyPr wrap="square">
            <a:spAutoFit/>
          </a:bodyPr>
          <a:lstStyle/>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b="1" kern="0" dirty="0">
                <a:solidFill>
                  <a:srgbClr val="AA3731"/>
                </a:solidFill>
                <a:latin typeface="Consolas" panose="020B0609020204030204" pitchFamily="49" charset="0"/>
                <a:ea typeface="Times New Roman" panose="02020603050405020304" pitchFamily="18" charset="0"/>
                <a:cs typeface="Times New Roman" panose="02020603050405020304" pitchFamily="18" charset="0"/>
              </a:rPr>
              <a:t>Component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sz="1600" kern="100" dirty="0">
              <a:latin typeface="Consolas" panose="020B0609020204030204" pitchFamily="49"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standalone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true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sz="1600" kern="100" dirty="0">
              <a:latin typeface="Consolas" panose="020B0609020204030204" pitchFamily="49"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selector</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student-list-item</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sz="1600" kern="100" dirty="0">
              <a:latin typeface="Consolas" panose="020B0609020204030204" pitchFamily="49"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err="1">
                <a:solidFill>
                  <a:srgbClr val="7A3E9D"/>
                </a:solidFill>
                <a:latin typeface="Consolas" panose="020B0609020204030204" pitchFamily="49" charset="0"/>
                <a:ea typeface="Times New Roman" panose="02020603050405020304" pitchFamily="18" charset="0"/>
                <a:cs typeface="Times New Roman" panose="02020603050405020304" pitchFamily="18" charset="0"/>
              </a:rPr>
              <a:t>templateUrl</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./student-list-item.component.html</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sz="1600" kern="100" dirty="0">
              <a:latin typeface="Consolas" panose="020B0609020204030204" pitchFamily="49"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err="1">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styleUrl</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./student-list-item.component.css</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sz="1600" kern="100" dirty="0">
              <a:latin typeface="Consolas" panose="020B0609020204030204" pitchFamily="49" charset="0"/>
              <a:ea typeface="Calibri" panose="020F0502020204030204" pitchFamily="34" charset="0"/>
              <a:cs typeface="Shruti" panose="020B0502040204020203" pitchFamily="34" charset="0"/>
            </a:endParaRPr>
          </a:p>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IN" sz="1600" kern="100" dirty="0">
              <a:latin typeface="Consolas" panose="020B0609020204030204" pitchFamily="49" charset="0"/>
              <a:ea typeface="Calibri" panose="020F0502020204030204" pitchFamily="34" charset="0"/>
              <a:cs typeface="Shruti" panose="020B0502040204020203" pitchFamily="34" charset="0"/>
            </a:endParaRPr>
          </a:p>
          <a:p>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export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class</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b="1" kern="0" dirty="0" err="1">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StudentListItem</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sz="1600" kern="100" dirty="0">
              <a:latin typeface="Consolas" panose="020B0609020204030204" pitchFamily="49" charset="0"/>
              <a:ea typeface="Calibri" panose="020F0502020204030204" pitchFamily="34" charset="0"/>
              <a:cs typeface="Shruti" panose="020B0502040204020203" pitchFamily="34" charset="0"/>
            </a:endParaRPr>
          </a:p>
          <a:p>
            <a:r>
              <a:rPr lang="en-IN" sz="1600" i="1" kern="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Component behaviour is defined in here */</a:t>
            </a:r>
            <a:endParaRPr lang="en-IN" sz="1600" kern="100" dirty="0">
              <a:latin typeface="Consolas" panose="020B0609020204030204" pitchFamily="49" charset="0"/>
              <a:ea typeface="Calibri" panose="020F0502020204030204" pitchFamily="34" charset="0"/>
              <a:cs typeface="Shruti" panose="020B0502040204020203" pitchFamily="34" charset="0"/>
            </a:endParaRPr>
          </a:p>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sz="1600" kern="100" dirty="0">
              <a:latin typeface="Consolas" panose="020B0609020204030204" pitchFamily="49" charset="0"/>
              <a:ea typeface="Calibri" panose="020F0502020204030204" pitchFamily="34" charset="0"/>
              <a:cs typeface="Shruti" panose="020B0502040204020203" pitchFamily="34" charset="0"/>
            </a:endParaRPr>
          </a:p>
        </p:txBody>
      </p:sp>
      <p:sp>
        <p:nvSpPr>
          <p:cNvPr id="5" name="Rectangle 4">
            <a:extLst>
              <a:ext uri="{FF2B5EF4-FFF2-40B4-BE49-F238E27FC236}">
                <a16:creationId xmlns:a16="http://schemas.microsoft.com/office/drawing/2014/main" id="{C92E2C4F-11FA-DE29-85DA-6A7AA545FD39}"/>
              </a:ext>
            </a:extLst>
          </p:cNvPr>
          <p:cNvSpPr/>
          <p:nvPr/>
        </p:nvSpPr>
        <p:spPr>
          <a:xfrm>
            <a:off x="5005639" y="1192628"/>
            <a:ext cx="499993" cy="230832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a16="http://schemas.microsoft.com/office/drawing/2014/main" id="{3049E147-3D69-5717-1122-EC236C938BC3}"/>
              </a:ext>
            </a:extLst>
          </p:cNvPr>
          <p:cNvSpPr/>
          <p:nvPr/>
        </p:nvSpPr>
        <p:spPr>
          <a:xfrm>
            <a:off x="5005638" y="863444"/>
            <a:ext cx="399860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student-list-</a:t>
            </a:r>
            <a:r>
              <a:rPr lang="en-US" sz="1600" dirty="0" err="1">
                <a:solidFill>
                  <a:schemeClr val="bg1"/>
                </a:solidFill>
              </a:rPr>
              <a:t>item.component.ts</a:t>
            </a:r>
            <a:endParaRPr lang="en-US" sz="1600" dirty="0">
              <a:solidFill>
                <a:schemeClr val="bg1"/>
              </a:solidFill>
            </a:endParaRPr>
          </a:p>
        </p:txBody>
      </p:sp>
      <p:sp>
        <p:nvSpPr>
          <p:cNvPr id="7" name="Rectangle 6">
            <a:extLst>
              <a:ext uri="{FF2B5EF4-FFF2-40B4-BE49-F238E27FC236}">
                <a16:creationId xmlns:a16="http://schemas.microsoft.com/office/drawing/2014/main" id="{BA0D3E60-8DEB-8B81-2877-FFD26235E83F}"/>
              </a:ext>
            </a:extLst>
          </p:cNvPr>
          <p:cNvSpPr/>
          <p:nvPr/>
        </p:nvSpPr>
        <p:spPr>
          <a:xfrm>
            <a:off x="5505632" y="3982379"/>
            <a:ext cx="6314893" cy="338554"/>
          </a:xfrm>
          <a:prstGeom prst="rect">
            <a:avLst/>
          </a:prstGeom>
          <a:solidFill>
            <a:schemeClr val="bg1">
              <a:lumMod val="95000"/>
            </a:schemeClr>
          </a:solidFill>
          <a:ln>
            <a:noFill/>
          </a:ln>
        </p:spPr>
        <p:txBody>
          <a:bodyPr wrap="square">
            <a:spAutoFit/>
          </a:bodyPr>
          <a:lstStyle/>
          <a:p>
            <a:pPr>
              <a:spcAft>
                <a:spcPts val="800"/>
              </a:spcAft>
            </a:pPr>
            <a:r>
              <a:rPr lang="en-IN" sz="1600" kern="0"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&lt;</a:t>
            </a:r>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li</a:t>
            </a:r>
            <a:r>
              <a:rPr lang="en-IN" sz="1600" kern="0"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&gt;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Student List Item Content</a:t>
            </a:r>
            <a:r>
              <a:rPr lang="en-IN" sz="1600" kern="0"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&lt;/</a:t>
            </a:r>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li</a:t>
            </a:r>
            <a:r>
              <a:rPr lang="en-IN" sz="1600" kern="0" dirty="0">
                <a:solidFill>
                  <a:srgbClr val="91B3E0"/>
                </a:solidFill>
                <a:latin typeface="Consolas" panose="020B0609020204030204" pitchFamily="49" charset="0"/>
                <a:ea typeface="Times New Roman" panose="02020603050405020304" pitchFamily="18" charset="0"/>
                <a:cs typeface="Times New Roman" panose="02020603050405020304" pitchFamily="18" charset="0"/>
              </a:rPr>
              <a:t>&gt;</a:t>
            </a:r>
            <a:endParaRPr lang="en-IN" kern="100" dirty="0">
              <a:latin typeface="Calibri" panose="020F0502020204030204" pitchFamily="34" charset="0"/>
              <a:ea typeface="Calibri" panose="020F0502020204030204" pitchFamily="34" charset="0"/>
              <a:cs typeface="Shruti" panose="020B0502040204020203" pitchFamily="34" charset="0"/>
            </a:endParaRPr>
          </a:p>
        </p:txBody>
      </p:sp>
      <p:sp>
        <p:nvSpPr>
          <p:cNvPr id="8" name="Rectangle 7">
            <a:extLst>
              <a:ext uri="{FF2B5EF4-FFF2-40B4-BE49-F238E27FC236}">
                <a16:creationId xmlns:a16="http://schemas.microsoft.com/office/drawing/2014/main" id="{600AF597-46A8-A8C8-C99A-88B1BA905AC0}"/>
              </a:ext>
            </a:extLst>
          </p:cNvPr>
          <p:cNvSpPr/>
          <p:nvPr/>
        </p:nvSpPr>
        <p:spPr>
          <a:xfrm>
            <a:off x="5005639" y="3982379"/>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9" name="Rectangle: Top Corners Rounded 8">
            <a:extLst>
              <a:ext uri="{FF2B5EF4-FFF2-40B4-BE49-F238E27FC236}">
                <a16:creationId xmlns:a16="http://schemas.microsoft.com/office/drawing/2014/main" id="{25C9BAE5-E234-DFDF-60BA-A45CD7DE0DFC}"/>
              </a:ext>
            </a:extLst>
          </p:cNvPr>
          <p:cNvSpPr/>
          <p:nvPr/>
        </p:nvSpPr>
        <p:spPr>
          <a:xfrm>
            <a:off x="5005638" y="3653195"/>
            <a:ext cx="399860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student-list-item.component.html</a:t>
            </a:r>
          </a:p>
        </p:txBody>
      </p:sp>
      <p:sp>
        <p:nvSpPr>
          <p:cNvPr id="10" name="Rectangle 9">
            <a:extLst>
              <a:ext uri="{FF2B5EF4-FFF2-40B4-BE49-F238E27FC236}">
                <a16:creationId xmlns:a16="http://schemas.microsoft.com/office/drawing/2014/main" id="{AE9770FD-D4F7-E6BE-26C3-9861ED5B1C13}"/>
              </a:ext>
            </a:extLst>
          </p:cNvPr>
          <p:cNvSpPr/>
          <p:nvPr/>
        </p:nvSpPr>
        <p:spPr>
          <a:xfrm>
            <a:off x="5505632" y="4802360"/>
            <a:ext cx="6314893" cy="1077218"/>
          </a:xfrm>
          <a:prstGeom prst="rect">
            <a:avLst/>
          </a:prstGeom>
          <a:solidFill>
            <a:schemeClr val="bg1">
              <a:lumMod val="95000"/>
            </a:schemeClr>
          </a:solidFill>
          <a:ln>
            <a:noFill/>
          </a:ln>
        </p:spPr>
        <p:txBody>
          <a:bodyPr wrap="square">
            <a:spAutoFit/>
          </a:bodyPr>
          <a:lstStyle/>
          <a:p>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li</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err="1">
                <a:solidFill>
                  <a:srgbClr val="9C5D27"/>
                </a:solidFill>
                <a:latin typeface="Consolas" panose="020B0609020204030204" pitchFamily="49" charset="0"/>
                <a:ea typeface="Times New Roman" panose="02020603050405020304" pitchFamily="18" charset="0"/>
                <a:cs typeface="Times New Roman" panose="02020603050405020304" pitchFamily="18" charset="0"/>
              </a:rPr>
              <a:t>color</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red</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font-weight</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300</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p:txBody>
      </p:sp>
      <p:sp>
        <p:nvSpPr>
          <p:cNvPr id="11" name="Rectangle 10">
            <a:extLst>
              <a:ext uri="{FF2B5EF4-FFF2-40B4-BE49-F238E27FC236}">
                <a16:creationId xmlns:a16="http://schemas.microsoft.com/office/drawing/2014/main" id="{09B3A640-0BA7-7A8A-D83A-043997CA0584}"/>
              </a:ext>
            </a:extLst>
          </p:cNvPr>
          <p:cNvSpPr/>
          <p:nvPr/>
        </p:nvSpPr>
        <p:spPr>
          <a:xfrm>
            <a:off x="5005639" y="4802360"/>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12" name="Rectangle: Top Corners Rounded 11">
            <a:extLst>
              <a:ext uri="{FF2B5EF4-FFF2-40B4-BE49-F238E27FC236}">
                <a16:creationId xmlns:a16="http://schemas.microsoft.com/office/drawing/2014/main" id="{0875B786-FE88-4605-FD49-17FC6DC46FC2}"/>
              </a:ext>
            </a:extLst>
          </p:cNvPr>
          <p:cNvSpPr/>
          <p:nvPr/>
        </p:nvSpPr>
        <p:spPr>
          <a:xfrm>
            <a:off x="5005638" y="4473176"/>
            <a:ext cx="399860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student-list-item.component.css</a:t>
            </a:r>
          </a:p>
        </p:txBody>
      </p:sp>
    </p:spTree>
    <p:extLst>
      <p:ext uri="{BB962C8B-B14F-4D97-AF65-F5344CB8AC3E}">
        <p14:creationId xmlns:p14="http://schemas.microsoft.com/office/powerpoint/2010/main" val="166052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2634-BD6E-DC08-CC7C-BBE9BEB58E99}"/>
              </a:ext>
            </a:extLst>
          </p:cNvPr>
          <p:cNvSpPr>
            <a:spLocks noGrp="1"/>
          </p:cNvSpPr>
          <p:nvPr>
            <p:ph type="title"/>
          </p:nvPr>
        </p:nvSpPr>
        <p:spPr/>
        <p:txBody>
          <a:bodyPr/>
          <a:lstStyle/>
          <a:p>
            <a:r>
              <a:rPr lang="en-IN" dirty="0"/>
              <a:t>Using the component elsewhere</a:t>
            </a:r>
          </a:p>
        </p:txBody>
      </p:sp>
      <p:sp>
        <p:nvSpPr>
          <p:cNvPr id="3" name="Content Placeholder 2">
            <a:extLst>
              <a:ext uri="{FF2B5EF4-FFF2-40B4-BE49-F238E27FC236}">
                <a16:creationId xmlns:a16="http://schemas.microsoft.com/office/drawing/2014/main" id="{914E958C-D4C8-CC95-D612-0E8746C8E820}"/>
              </a:ext>
            </a:extLst>
          </p:cNvPr>
          <p:cNvSpPr>
            <a:spLocks noGrp="1"/>
          </p:cNvSpPr>
          <p:nvPr>
            <p:ph idx="1"/>
          </p:nvPr>
        </p:nvSpPr>
        <p:spPr/>
        <p:txBody>
          <a:bodyPr/>
          <a:lstStyle/>
          <a:p>
            <a:r>
              <a:rPr lang="en-GB" dirty="0"/>
              <a:t>One advantage of component architecture is that your application is modular. In other words, components can be used in other components.</a:t>
            </a:r>
          </a:p>
          <a:p>
            <a:r>
              <a:rPr lang="en-GB" dirty="0"/>
              <a:t>Angular supports two ways of making a component available to other components: as a standalone component or in an </a:t>
            </a:r>
            <a:r>
              <a:rPr lang="en-GB" dirty="0" err="1"/>
              <a:t>NgModule</a:t>
            </a:r>
            <a:r>
              <a:rPr lang="en-GB" dirty="0"/>
              <a:t>.</a:t>
            </a:r>
          </a:p>
          <a:p>
            <a:r>
              <a:rPr lang="en-GB" dirty="0"/>
              <a:t>Standalone components</a:t>
            </a:r>
          </a:p>
          <a:p>
            <a:r>
              <a:rPr lang="en-GB" dirty="0"/>
              <a:t>Standalone components are directly importable into other standalone components.</a:t>
            </a:r>
          </a:p>
          <a:p>
            <a:r>
              <a:rPr lang="en-GB" dirty="0"/>
              <a:t>The Angular team recommends using standalone components for all new development.</a:t>
            </a:r>
          </a:p>
          <a:p>
            <a:r>
              <a:rPr lang="en-GB" dirty="0"/>
              <a:t>To use a standalone component, you need to:</a:t>
            </a:r>
          </a:p>
          <a:p>
            <a:pPr lvl="1"/>
            <a:r>
              <a:rPr lang="en-GB" dirty="0"/>
              <a:t>Import the component into the file</a:t>
            </a:r>
          </a:p>
          <a:p>
            <a:pPr lvl="1"/>
            <a:r>
              <a:rPr lang="en-GB" dirty="0"/>
              <a:t>Add it to the component's imports array</a:t>
            </a:r>
          </a:p>
          <a:p>
            <a:pPr lvl="1"/>
            <a:r>
              <a:rPr lang="en-GB" dirty="0"/>
              <a:t>Use the component's selector in the template</a:t>
            </a:r>
          </a:p>
        </p:txBody>
      </p:sp>
    </p:spTree>
    <p:extLst>
      <p:ext uri="{BB962C8B-B14F-4D97-AF65-F5344CB8AC3E}">
        <p14:creationId xmlns:p14="http://schemas.microsoft.com/office/powerpoint/2010/main" val="288695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2905-4510-4E62-0044-A2E05414E245}"/>
              </a:ext>
            </a:extLst>
          </p:cNvPr>
          <p:cNvSpPr>
            <a:spLocks noGrp="1"/>
          </p:cNvSpPr>
          <p:nvPr>
            <p:ph type="title"/>
          </p:nvPr>
        </p:nvSpPr>
        <p:spPr/>
        <p:txBody>
          <a:bodyPr/>
          <a:lstStyle/>
          <a:p>
            <a:r>
              <a:rPr lang="en-IN" dirty="0"/>
              <a:t>Using the component elsewhere (Example)</a:t>
            </a:r>
          </a:p>
        </p:txBody>
      </p:sp>
      <p:sp>
        <p:nvSpPr>
          <p:cNvPr id="3" name="Content Placeholder 2">
            <a:extLst>
              <a:ext uri="{FF2B5EF4-FFF2-40B4-BE49-F238E27FC236}">
                <a16:creationId xmlns:a16="http://schemas.microsoft.com/office/drawing/2014/main" id="{982D7CD5-35C5-8993-D131-645BE2086FB5}"/>
              </a:ext>
            </a:extLst>
          </p:cNvPr>
          <p:cNvSpPr>
            <a:spLocks noGrp="1"/>
          </p:cNvSpPr>
          <p:nvPr>
            <p:ph idx="1"/>
          </p:nvPr>
        </p:nvSpPr>
        <p:spPr/>
        <p:txBody>
          <a:bodyPr/>
          <a:lstStyle/>
          <a:p>
            <a:r>
              <a:rPr lang="en-GB" dirty="0"/>
              <a:t>Here's an example of a </a:t>
            </a:r>
            <a:r>
              <a:rPr lang="en-GB" dirty="0" err="1"/>
              <a:t>StudentList</a:t>
            </a:r>
            <a:r>
              <a:rPr lang="en-GB" dirty="0"/>
              <a:t> component importing the </a:t>
            </a:r>
            <a:r>
              <a:rPr lang="en-GB" dirty="0" err="1"/>
              <a:t>StudentListItem</a:t>
            </a:r>
            <a:r>
              <a:rPr lang="en-GB" dirty="0"/>
              <a:t> component from before:</a:t>
            </a:r>
            <a:endParaRPr lang="en-IN" dirty="0"/>
          </a:p>
        </p:txBody>
      </p:sp>
      <p:sp>
        <p:nvSpPr>
          <p:cNvPr id="4" name="Rectangle 3">
            <a:extLst>
              <a:ext uri="{FF2B5EF4-FFF2-40B4-BE49-F238E27FC236}">
                <a16:creationId xmlns:a16="http://schemas.microsoft.com/office/drawing/2014/main" id="{715637DC-3504-C2AC-C5DE-BE25DF5E805C}"/>
              </a:ext>
            </a:extLst>
          </p:cNvPr>
          <p:cNvSpPr/>
          <p:nvPr/>
        </p:nvSpPr>
        <p:spPr>
          <a:xfrm>
            <a:off x="981257" y="2030828"/>
            <a:ext cx="8762818" cy="2800767"/>
          </a:xfrm>
          <a:prstGeom prst="rect">
            <a:avLst/>
          </a:prstGeom>
          <a:solidFill>
            <a:schemeClr val="bg1">
              <a:lumMod val="95000"/>
            </a:schemeClr>
          </a:solidFill>
          <a:ln>
            <a:noFill/>
          </a:ln>
        </p:spPr>
        <p:txBody>
          <a:bodyPr wrap="square">
            <a:spAutoFit/>
          </a:bodyPr>
          <a:lstStyle/>
          <a:p>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import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err="1">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StudentListItem</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from</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./student-list-</a:t>
            </a:r>
            <a:r>
              <a:rPr lang="en-IN" sz="1600" kern="0" dirty="0" err="1">
                <a:solidFill>
                  <a:srgbClr val="448C27"/>
                </a:solidFill>
                <a:latin typeface="Consolas" panose="020B0609020204030204" pitchFamily="49" charset="0"/>
                <a:ea typeface="Times New Roman" panose="02020603050405020304" pitchFamily="18" charset="0"/>
                <a:cs typeface="Times New Roman" panose="02020603050405020304" pitchFamily="18" charset="0"/>
              </a:rPr>
              <a:t>item.component.ts</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b="1" kern="0" dirty="0">
                <a:solidFill>
                  <a:srgbClr val="AA3731"/>
                </a:solidFill>
                <a:latin typeface="Consolas" panose="020B0609020204030204" pitchFamily="49" charset="0"/>
                <a:ea typeface="Times New Roman" panose="02020603050405020304" pitchFamily="18" charset="0"/>
                <a:cs typeface="Times New Roman" panose="02020603050405020304" pitchFamily="18" charset="0"/>
              </a:rPr>
              <a:t>Component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standalone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9C5D27"/>
                </a:solidFill>
                <a:latin typeface="Consolas" panose="020B0609020204030204" pitchFamily="49" charset="0"/>
                <a:ea typeface="Times New Roman" panose="02020603050405020304" pitchFamily="18" charset="0"/>
                <a:cs typeface="Times New Roman" panose="02020603050405020304" pitchFamily="18" charset="0"/>
              </a:rPr>
              <a:t>true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imports</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err="1">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StudentListItem</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template</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&lt;</a:t>
            </a:r>
            <a:r>
              <a:rPr lang="en-IN" sz="1600" kern="0" dirty="0" err="1">
                <a:solidFill>
                  <a:srgbClr val="448C27"/>
                </a:solidFill>
                <a:latin typeface="Consolas" panose="020B0609020204030204" pitchFamily="49" charset="0"/>
                <a:ea typeface="Times New Roman" panose="02020603050405020304" pitchFamily="18" charset="0"/>
                <a:cs typeface="Times New Roman" panose="02020603050405020304" pitchFamily="18" charset="0"/>
              </a:rPr>
              <a:t>ul</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&gt;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&lt;student-list-item&gt;&lt;/student-list-item&gt;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&lt;/</a:t>
            </a:r>
            <a:r>
              <a:rPr lang="en-IN" sz="1600" kern="0" dirty="0" err="1">
                <a:solidFill>
                  <a:srgbClr val="448C27"/>
                </a:solidFill>
                <a:latin typeface="Consolas" panose="020B0609020204030204" pitchFamily="49" charset="0"/>
                <a:ea typeface="Times New Roman" panose="02020603050405020304" pitchFamily="18" charset="0"/>
                <a:cs typeface="Times New Roman" panose="02020603050405020304" pitchFamily="18" charset="0"/>
              </a:rPr>
              <a:t>ul</a:t>
            </a:r>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&gt;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48C27"/>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a:p>
            <a:r>
              <a:rPr lang="en-IN" sz="1600" kern="0" dirty="0">
                <a:solidFill>
                  <a:srgbClr val="4B69C6"/>
                </a:solidFill>
                <a:latin typeface="Consolas" panose="020B0609020204030204" pitchFamily="49" charset="0"/>
                <a:ea typeface="Times New Roman" panose="02020603050405020304" pitchFamily="18" charset="0"/>
                <a:cs typeface="Times New Roman" panose="02020603050405020304" pitchFamily="18" charset="0"/>
              </a:rPr>
              <a:t>export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A3E9D"/>
                </a:solidFill>
                <a:latin typeface="Consolas" panose="020B0609020204030204" pitchFamily="49" charset="0"/>
                <a:ea typeface="Times New Roman" panose="02020603050405020304" pitchFamily="18" charset="0"/>
                <a:cs typeface="Times New Roman" panose="02020603050405020304" pitchFamily="18" charset="0"/>
              </a:rPr>
              <a:t>class</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b="1" kern="0" dirty="0" err="1">
                <a:solidFill>
                  <a:srgbClr val="7A3E9D"/>
                </a:solidFill>
                <a:latin typeface="Consolas" panose="020B0609020204030204" pitchFamily="49" charset="0"/>
                <a:ea typeface="Times New Roman" panose="02020603050405020304" pitchFamily="18" charset="0"/>
                <a:cs typeface="Times New Roman" panose="02020603050405020304" pitchFamily="18" charset="0"/>
              </a:rPr>
              <a:t>StudentList</a:t>
            </a:r>
            <a:r>
              <a:rPr lang="en-IN" sz="1600" kern="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IN" sz="1600" kern="0" dirty="0">
                <a:solidFill>
                  <a:srgbClr val="777777"/>
                </a:solidFill>
                <a:latin typeface="Consolas" panose="020B0609020204030204" pitchFamily="49" charset="0"/>
                <a:ea typeface="Times New Roman" panose="02020603050405020304" pitchFamily="18"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Shruti" panose="020B0502040204020203" pitchFamily="34" charset="0"/>
            </a:endParaRPr>
          </a:p>
        </p:txBody>
      </p:sp>
      <p:sp>
        <p:nvSpPr>
          <p:cNvPr id="5" name="Rectangle 4">
            <a:extLst>
              <a:ext uri="{FF2B5EF4-FFF2-40B4-BE49-F238E27FC236}">
                <a16:creationId xmlns:a16="http://schemas.microsoft.com/office/drawing/2014/main" id="{CFD9ECEC-C749-9C44-B3B3-84424E9DDA96}"/>
              </a:ext>
            </a:extLst>
          </p:cNvPr>
          <p:cNvSpPr/>
          <p:nvPr/>
        </p:nvSpPr>
        <p:spPr>
          <a:xfrm>
            <a:off x="481264" y="2030828"/>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160239D3-E357-21FB-4626-F595BE77494F}"/>
              </a:ext>
            </a:extLst>
          </p:cNvPr>
          <p:cNvSpPr/>
          <p:nvPr/>
        </p:nvSpPr>
        <p:spPr>
          <a:xfrm>
            <a:off x="481263" y="1701644"/>
            <a:ext cx="399860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student-</a:t>
            </a:r>
            <a:r>
              <a:rPr lang="en-US" sz="1600" dirty="0" err="1">
                <a:solidFill>
                  <a:schemeClr val="bg1"/>
                </a:solidFill>
              </a:rPr>
              <a:t>list.component.ts</a:t>
            </a:r>
            <a:endParaRPr lang="en-US" sz="1600" dirty="0">
              <a:solidFill>
                <a:schemeClr val="bg1"/>
              </a:solidFill>
            </a:endParaRPr>
          </a:p>
        </p:txBody>
      </p:sp>
    </p:spTree>
    <p:extLst>
      <p:ext uri="{BB962C8B-B14F-4D97-AF65-F5344CB8AC3E}">
        <p14:creationId xmlns:p14="http://schemas.microsoft.com/office/powerpoint/2010/main" val="5279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7286</TotalTime>
  <Words>2245</Words>
  <Application>Microsoft Office PowerPoint</Application>
  <PresentationFormat>Widescreen</PresentationFormat>
  <Paragraphs>603</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Roboto Condensed Light</vt:lpstr>
      <vt:lpstr>Times New Roman</vt:lpstr>
      <vt:lpstr>Wingdings</vt:lpstr>
      <vt:lpstr>Calibri</vt:lpstr>
      <vt:lpstr>Consolas</vt:lpstr>
      <vt:lpstr>Inter</vt:lpstr>
      <vt:lpstr>Segoe UI Black</vt:lpstr>
      <vt:lpstr>Arial</vt:lpstr>
      <vt:lpstr>Shruti</vt:lpstr>
      <vt:lpstr>Wingdings 3</vt:lpstr>
      <vt:lpstr>Roboto Condensed</vt:lpstr>
      <vt:lpstr>Wingdings 2</vt:lpstr>
      <vt:lpstr>Office Theme</vt:lpstr>
      <vt:lpstr>Unit-02  Angular Essentials</vt:lpstr>
      <vt:lpstr>PowerPoint Presentation</vt:lpstr>
      <vt:lpstr>Component</vt:lpstr>
      <vt:lpstr>Component</vt:lpstr>
      <vt:lpstr>Defining the component</vt:lpstr>
      <vt:lpstr>Defining the component (Cont.)</vt:lpstr>
      <vt:lpstr>Separating HTML and CSS into separate files</vt:lpstr>
      <vt:lpstr>Using the component elsewhere</vt:lpstr>
      <vt:lpstr>Using the component elsewhere (Example)</vt:lpstr>
      <vt:lpstr>Selectors</vt:lpstr>
      <vt:lpstr>Types of selectors</vt:lpstr>
      <vt:lpstr>Basic Routing</vt:lpstr>
      <vt:lpstr>Routing</vt:lpstr>
      <vt:lpstr>Basic Routing Demonstration</vt:lpstr>
      <vt:lpstr>Defining a basic route</vt:lpstr>
      <vt:lpstr>Route parameters</vt:lpstr>
      <vt:lpstr>Identify the active route</vt:lpstr>
      <vt:lpstr>Nesting Routes</vt:lpstr>
      <vt:lpstr>Setting Page Title</vt:lpstr>
      <vt:lpstr>Data Binding</vt:lpstr>
      <vt:lpstr>Data Binding</vt:lpstr>
      <vt:lpstr>Interpolation</vt:lpstr>
      <vt:lpstr>Pipes</vt:lpstr>
      <vt:lpstr>Pipes (Example)</vt:lpstr>
      <vt:lpstr>Pipes (Example) (Cont.)</vt:lpstr>
      <vt:lpstr>Property Binding</vt:lpstr>
      <vt:lpstr>Event Binding</vt:lpstr>
      <vt:lpstr>Two-way Data Binding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956</cp:revision>
  <dcterms:created xsi:type="dcterms:W3CDTF">2020-05-01T05:09:15Z</dcterms:created>
  <dcterms:modified xsi:type="dcterms:W3CDTF">2024-12-18T09:43:48Z</dcterms:modified>
</cp:coreProperties>
</file>