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538-1E7A-481F-899B-C77ED25A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3DF32-4C93-409A-92E1-F3ABED1B8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70015-93DF-4F81-8D72-C5E0A6BB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B7EF-7102-4A39-B5C6-F56530AC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E8AB-B19D-4A76-A00C-2AFE4F80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7266-9482-4872-B0D9-046562E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A8392-1BB1-4645-A01B-480A513C4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13A6-BEFC-44C3-B2A4-9F6DB65D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ACBF-DC0B-4A01-A9C0-BBD8F74E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31315-E519-4045-B0AB-96AA001C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3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F80B6-B875-4FD3-A1A3-AEFA3834B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19A47-94A7-4D48-8272-080B549CE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EF83-D767-4BF7-A9A1-AC41756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EF04-058A-466D-BFC9-861DADBD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2369-0347-42DE-B959-6C9EA26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B484-BDC0-4FA1-97AD-74D2137C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364A-1CE2-41D6-9D91-649EB493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6195-7C4C-470B-9C92-3F2299AB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CA8E-9927-4CAE-8186-D6EA765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A6DD-B6C0-4C95-BF02-BD34A7A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9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F713-1344-4E05-9DD2-90C14986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6419-324E-4C53-8B61-ABEFA3E1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4227E-A088-4CE1-8922-8D637BC2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55FC-DE01-4752-90BB-DAE3D8EB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6FB0-A174-46EB-8B9E-5F0C46D6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C77D-0693-42DF-B43D-7EEAC20E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26B-FDE4-4C01-8F50-8E390773A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371C-E2C1-4883-947D-207B3509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CD134-FFDC-44F4-8B02-2C2F985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5C37-633F-409F-A9CE-D95B2252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D62F-83E5-471D-9D46-9BE55EE7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F5F-C64C-4378-A0F5-411445F8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9131-19D5-403F-A8E8-0EB1DB8D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360A2-87FF-4C42-B203-AA06C35D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248F-758D-4DCE-B311-F48F7B5E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EF3CD-DCC5-45B3-BBAC-4FC594048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25EC-899A-4C5B-8636-3E5F06A7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2DD5E-4DE7-4236-807A-651919B3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765C-0A31-448C-89A1-AF6FA611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FB00-EFAF-4906-BBDA-A1F5300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FD4E7-949E-4761-95B5-425622A4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EC624-AC0A-4F60-BA27-F128CD25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2A7E6-C477-4E7A-8622-5D93C59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5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E0CC7-CCCA-4AC0-A4CE-D6F870D4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A2E3F-E365-4902-9ED7-88A649F2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7062-3B86-4B91-A638-74811F62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9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8EE4-C6E4-4C59-979D-7E9CE32D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C7AB-7D72-40DC-848E-FC4C8D07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1860F-5924-401D-9E30-9F2A5DDD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2818-40E0-427B-84FB-88331581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3C95-4B1B-4FC9-9954-BC65B959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5FD1-4F71-41FE-8A57-C47D250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34B-0C6A-4C92-877E-B49B6105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5DDBB-B328-4016-9CE1-A3A241C53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48B64-D366-4BCF-9014-532B9A03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D2A4D-3B5D-4519-B539-836FCB07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D5F4-C03F-4552-B6BF-9D85CD81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E28B8-55B5-47A5-875D-42B6C09F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395B3-284A-47EC-9743-BB363D8C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341B-C65E-45C3-A7C2-D939340D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A5D1-09CF-4BB6-AA99-B179A10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AA8B-02F7-4CBA-B5FB-7017544837BD}" type="datetimeFigureOut">
              <a:rPr lang="en-IN" smtClean="0"/>
              <a:t>06-05-2021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7C13-31C1-49AD-8D65-D12FE6CF6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9156-5A08-4BB1-AB85-3A40FF7D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8F2F-1D17-4A44-942D-E9522A640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36D70-A02A-4446-852F-2197680C46A8}"/>
              </a:ext>
            </a:extLst>
          </p:cNvPr>
          <p:cNvSpPr txBox="1"/>
          <p:nvPr/>
        </p:nvSpPr>
        <p:spPr>
          <a:xfrm>
            <a:off x="798490" y="283335"/>
            <a:ext cx="1108871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r>
              <a:rPr lang="en-IN" sz="4000" b="1" dirty="0">
                <a:latin typeface="Rockwell Extra Bold" panose="02060903040505020403" pitchFamily="18" charset="0"/>
              </a:rPr>
              <a:t>ECG Heartbeat Detection</a:t>
            </a: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  <a:p>
            <a:pPr algn="ctr"/>
            <a:endParaRPr lang="en-IN" sz="1200" b="1" dirty="0">
              <a:latin typeface="+mj-lt"/>
            </a:endParaRPr>
          </a:p>
          <a:p>
            <a:pPr algn="ctr"/>
            <a:endParaRPr lang="en-IN" sz="1200" b="1" dirty="0">
              <a:latin typeface="+mj-lt"/>
            </a:endParaRPr>
          </a:p>
          <a:p>
            <a:pPr algn="ctr"/>
            <a:r>
              <a:rPr lang="en-IN" sz="1600" b="1" dirty="0">
                <a:latin typeface="+mj-lt"/>
              </a:rPr>
              <a:t>Presented By: Shahid Gulzar Padder</a:t>
            </a:r>
          </a:p>
          <a:p>
            <a:pPr algn="ctr"/>
            <a:r>
              <a:rPr lang="en-IN" sz="1600" b="1" dirty="0" err="1">
                <a:latin typeface="+mj-lt"/>
              </a:rPr>
              <a:t>Neptun</a:t>
            </a:r>
            <a:r>
              <a:rPr lang="en-IN" sz="1600" b="1" dirty="0">
                <a:latin typeface="+mj-lt"/>
              </a:rPr>
              <a:t> code: XPXSKK</a:t>
            </a:r>
          </a:p>
          <a:p>
            <a:pPr algn="ctr"/>
            <a:r>
              <a:rPr lang="en-IN" sz="1600" b="1" dirty="0">
                <a:latin typeface="+mj-lt"/>
              </a:rPr>
              <a:t>Under the guidance of:</a:t>
            </a:r>
          </a:p>
          <a:p>
            <a:pPr algn="ctr"/>
            <a:r>
              <a:rPr lang="en-IN" sz="1600" b="1" dirty="0" err="1">
                <a:latin typeface="+mj-lt"/>
              </a:rPr>
              <a:t>Dr.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 err="1">
                <a:effectLst/>
                <a:latin typeface="+mj-lt"/>
              </a:rPr>
              <a:t>Péter</a:t>
            </a:r>
            <a:r>
              <a:rPr lang="en-IN" sz="1600" b="1" dirty="0">
                <a:effectLst/>
                <a:latin typeface="+mj-lt"/>
              </a:rPr>
              <a:t> </a:t>
            </a:r>
            <a:r>
              <a:rPr lang="en-IN" sz="1600" b="1" dirty="0" err="1">
                <a:effectLst/>
                <a:latin typeface="+mj-lt"/>
              </a:rPr>
              <a:t>Kovács</a:t>
            </a:r>
            <a:r>
              <a:rPr lang="en-IN" sz="1600" b="1" dirty="0">
                <a:effectLst/>
                <a:latin typeface="+mj-lt"/>
              </a:rPr>
              <a:t> </a:t>
            </a:r>
          </a:p>
          <a:p>
            <a:pPr algn="ctr"/>
            <a:r>
              <a:rPr lang="en-IN" sz="1600" b="1" dirty="0">
                <a:latin typeface="+mj-lt"/>
              </a:rPr>
              <a:t>Faculty of Informatics</a:t>
            </a:r>
          </a:p>
          <a:p>
            <a:pPr algn="ctr"/>
            <a:r>
              <a:rPr lang="en-IN" sz="1600" b="1" dirty="0">
                <a:effectLst/>
                <a:latin typeface="+mj-lt"/>
              </a:rPr>
              <a:t>ELTE, Budapest</a:t>
            </a:r>
          </a:p>
          <a:p>
            <a:pPr algn="ctr"/>
            <a:endParaRPr lang="en-IN" sz="1200" b="1" dirty="0">
              <a:latin typeface="+mj-lt"/>
            </a:endParaRPr>
          </a:p>
          <a:p>
            <a:pPr algn="ctr"/>
            <a:endParaRPr lang="en-IN" sz="4000" b="1" dirty="0">
              <a:latin typeface="Rockwell Extra Bold" panose="020609030405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22E85-69B0-4234-875B-CD71A8E14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92" y="1906475"/>
            <a:ext cx="4025065" cy="30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E7DF-2B12-4A21-B3C2-F08343D7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b="1" dirty="0">
                <a:latin typeface="Rockwell Extra Bold" panose="02060903040505020403" pitchFamily="18" charset="0"/>
              </a:rPr>
              <a:t>INTRODUCTION</a:t>
            </a:r>
          </a:p>
          <a:p>
            <a:endParaRPr lang="en-IN" b="1" dirty="0"/>
          </a:p>
          <a:p>
            <a:r>
              <a:rPr lang="en-IN" b="1" dirty="0"/>
              <a:t>Electrocardiography</a:t>
            </a:r>
            <a:r>
              <a:rPr lang="en-IN" dirty="0"/>
              <a:t> is the process of producing an </a:t>
            </a:r>
            <a:r>
              <a:rPr lang="en-IN" b="1" dirty="0"/>
              <a:t>electrocardiogram</a:t>
            </a:r>
            <a:r>
              <a:rPr lang="en-IN" dirty="0"/>
              <a:t> (</a:t>
            </a:r>
            <a:r>
              <a:rPr lang="en-IN" b="1" dirty="0"/>
              <a:t>ECG</a:t>
            </a:r>
            <a:r>
              <a:rPr lang="en-IN" dirty="0"/>
              <a:t>)</a:t>
            </a:r>
          </a:p>
          <a:p>
            <a:r>
              <a:rPr lang="en-IN" dirty="0"/>
              <a:t>It's a common and painless test used to quickly detect heart problems and monitor your heart's health.</a:t>
            </a:r>
          </a:p>
          <a:p>
            <a:r>
              <a:rPr lang="en-US" altLang="en-US" sz="2800" dirty="0"/>
              <a:t>The surface ECG is obtained by recording the potential difference between two electrodes placed on the surface of the skin</a:t>
            </a:r>
            <a:endParaRPr lang="en-IN" dirty="0"/>
          </a:p>
          <a:p>
            <a:r>
              <a:rPr lang="en-IN" dirty="0"/>
              <a:t>During an ECG, up to 12 sensors (electrodes) are attached to chest and limbs. </a:t>
            </a:r>
          </a:p>
          <a:p>
            <a:r>
              <a:rPr lang="en-IN" dirty="0"/>
              <a:t>These electrodes detect the small electrical changes that are a consequence of cardiac muscle </a:t>
            </a:r>
            <a:r>
              <a:rPr lang="en-IN" b="1" dirty="0"/>
              <a:t>depolarization</a:t>
            </a:r>
            <a:r>
              <a:rPr lang="en-IN" dirty="0"/>
              <a:t> followed by </a:t>
            </a:r>
            <a:r>
              <a:rPr lang="en-IN" b="1" dirty="0"/>
              <a:t>repolarization</a:t>
            </a:r>
            <a:r>
              <a:rPr lang="en-IN" dirty="0"/>
              <a:t> during each cardiac cycle (heartbeat).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8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C1D8-8552-4E09-98FD-1C204864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>
                <a:latin typeface="Rockwell Extra Bold" panose="02060903040505020403" pitchFamily="18" charset="0"/>
              </a:rPr>
              <a:t>PRINCIPLE</a:t>
            </a:r>
          </a:p>
          <a:p>
            <a:pPr marL="0" indent="0">
              <a:buNone/>
            </a:pPr>
            <a:r>
              <a:rPr lang="en-IN" dirty="0"/>
              <a:t>Whenever an electrical potential is generated in a section of the heart, an electrical current is conducted to the body surface in a specific area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Three important pulses that complete the ECG wave:</a:t>
            </a:r>
          </a:p>
          <a:p>
            <a:pPr marL="514350" indent="-514350">
              <a:buAutoNum type="arabicPeriod"/>
            </a:pPr>
            <a:r>
              <a:rPr lang="en-IN" b="1" dirty="0"/>
              <a:t>P wave</a:t>
            </a:r>
          </a:p>
          <a:p>
            <a:pPr marL="514350" indent="-514350">
              <a:buAutoNum type="arabicPeriod"/>
            </a:pPr>
            <a:r>
              <a:rPr lang="en-IN" b="1" dirty="0"/>
              <a:t>QRS Wave</a:t>
            </a:r>
          </a:p>
          <a:p>
            <a:pPr marL="514350" indent="-514350">
              <a:buAutoNum type="arabicPeriod"/>
            </a:pPr>
            <a:r>
              <a:rPr lang="en-IN" b="1" dirty="0"/>
              <a:t>T wave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DF225-0E5C-483C-B4C8-8124B958E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28" y="2018700"/>
            <a:ext cx="4218904" cy="41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7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A221B-A623-4C39-8FF9-7C9B92BAFF32}"/>
              </a:ext>
            </a:extLst>
          </p:cNvPr>
          <p:cNvSpPr txBox="1"/>
          <p:nvPr/>
        </p:nvSpPr>
        <p:spPr>
          <a:xfrm>
            <a:off x="1056067" y="347730"/>
            <a:ext cx="105993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Rockwell Extra Bold" panose="02060903040505020403" pitchFamily="18" charset="0"/>
              </a:rPr>
              <a:t>Measuring ECG</a:t>
            </a:r>
          </a:p>
          <a:p>
            <a:pPr algn="ctr"/>
            <a:endParaRPr lang="en-IN" sz="3200" dirty="0">
              <a:latin typeface="Rockwell Extra Bold" panose="02060903040505020403" pitchFamily="18" charset="0"/>
            </a:endParaRPr>
          </a:p>
          <a:p>
            <a:r>
              <a:rPr lang="fi-FI" altLang="en-US" sz="2800" dirty="0"/>
              <a:t>ECG commonly measured via 12 specifically placed leads</a:t>
            </a:r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fi-FI" altLang="en-US" sz="2800" dirty="0"/>
          </a:p>
          <a:p>
            <a:endParaRPr lang="en-US" altLang="en-US" sz="2800" dirty="0"/>
          </a:p>
          <a:p>
            <a:endParaRPr lang="en-IN" sz="2800" dirty="0">
              <a:latin typeface="Rockwell Extra Bold" panose="02060903040505020403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0D65E6F-542B-4D26-8939-0DAAA2D5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6067" y="2272242"/>
            <a:ext cx="5312410" cy="385392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4E5B5-6E22-4701-A7AC-476B5304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497" y="2272242"/>
            <a:ext cx="2975106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99F07-7DA3-453C-9475-6AF266A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latin typeface="Rockwell Extra Bold" panose="02060903040505020403" pitchFamily="18" charset="0"/>
              </a:rPr>
              <a:t>WORKING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8A1B70-F9C2-435B-BD5D-904572FA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0" y="939799"/>
            <a:ext cx="37544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fi-FI" altLang="en-US" sz="2400" b="1" i="0" u="sng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ea typeface="+mn-ea"/>
                <a:cs typeface="+mn-cs"/>
              </a:rPr>
              <a:t>P wave</a:t>
            </a: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: the sequential activation (depolarization) of the right and left atria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ea typeface="+mn-ea"/>
                <a:cs typeface="+mn-cs"/>
              </a:rPr>
              <a:t>QRS complex: </a:t>
            </a: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right and left ventricular depolarization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ea typeface="+mn-ea"/>
                <a:cs typeface="+mn-cs"/>
              </a:rPr>
              <a:t>T wave: </a:t>
            </a: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ventricular repolarization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ea typeface="+mn-ea"/>
                <a:cs typeface="+mn-cs"/>
              </a:rPr>
              <a:t>U wave: </a:t>
            </a:r>
            <a:r>
              <a:rPr kumimoji="0" lang="fi-FI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origin not clear, probably ”afterdepolarizations” in the ventrices 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71DAF-8F20-4144-B16B-C585C8F4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595" y="820577"/>
            <a:ext cx="2231329" cy="1658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9A4B-5F1F-4780-A03E-16F2FE7B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47" y="2433113"/>
            <a:ext cx="4730753" cy="34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7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3A1A0-F950-4E15-BFC3-276F352DC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34" y="631065"/>
            <a:ext cx="9010163" cy="5190186"/>
          </a:xfrm>
        </p:spPr>
      </p:pic>
    </p:spTree>
    <p:extLst>
      <p:ext uri="{BB962C8B-B14F-4D97-AF65-F5344CB8AC3E}">
        <p14:creationId xmlns:p14="http://schemas.microsoft.com/office/powerpoint/2010/main" val="127899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A87164-174F-4800-B488-9AA38834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16" y="457200"/>
            <a:ext cx="1111672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FE4-C4AF-459D-949B-33742721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Rockwell Extra Bold" panose="02060903040505020403" pitchFamily="18" charset="0"/>
              </a:rPr>
              <a:t>The major sources of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14FD-5173-4630-A89A-02528520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 fontScale="92500"/>
          </a:bodyPr>
          <a:lstStyle/>
          <a:p>
            <a:r>
              <a:rPr lang="en-IN" dirty="0"/>
              <a:t>1. Power line interference </a:t>
            </a:r>
          </a:p>
          <a:p>
            <a:r>
              <a:rPr lang="en-IN" dirty="0"/>
              <a:t>2. Muscle contractions </a:t>
            </a:r>
          </a:p>
          <a:p>
            <a:r>
              <a:rPr lang="en-IN" dirty="0"/>
              <a:t>3. Electrode contact noise </a:t>
            </a:r>
          </a:p>
          <a:p>
            <a:r>
              <a:rPr lang="en-IN" dirty="0"/>
              <a:t>4. Motion Artifacts </a:t>
            </a:r>
          </a:p>
          <a:p>
            <a:r>
              <a:rPr lang="en-IN" dirty="0"/>
              <a:t>5. Baseline wandering </a:t>
            </a:r>
          </a:p>
          <a:p>
            <a:r>
              <a:rPr lang="en-IN" dirty="0"/>
              <a:t>6. Noise generated by electronic devices used in signal processing circuits </a:t>
            </a:r>
          </a:p>
          <a:p>
            <a:r>
              <a:rPr lang="en-IN" dirty="0"/>
              <a:t>7. Electrical interference external to the subject and recording system 8. High-frequency noises in the ECG </a:t>
            </a:r>
          </a:p>
          <a:p>
            <a:r>
              <a:rPr lang="en-IN" dirty="0"/>
              <a:t>9. Breath, lung, or bowel sounds contaminating the heart sounds (PCG). </a:t>
            </a:r>
          </a:p>
        </p:txBody>
      </p:sp>
    </p:spTree>
    <p:extLst>
      <p:ext uri="{BB962C8B-B14F-4D97-AF65-F5344CB8AC3E}">
        <p14:creationId xmlns:p14="http://schemas.microsoft.com/office/powerpoint/2010/main" val="11407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59EB-18FB-45AF-B661-EFB6E350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5803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>
              <a:latin typeface="Rockwell Extra Bold" panose="02060903040505020403" pitchFamily="18" charset="0"/>
            </a:endParaRPr>
          </a:p>
          <a:p>
            <a:pPr marL="0" indent="0" algn="ctr">
              <a:buNone/>
            </a:pPr>
            <a:endParaRPr lang="en-IN" sz="4800" dirty="0">
              <a:latin typeface="Rockwell Extra Bold" panose="02060903040505020403" pitchFamily="18" charset="0"/>
            </a:endParaRPr>
          </a:p>
          <a:p>
            <a:pPr marL="0" indent="0" algn="ctr">
              <a:buNone/>
            </a:pPr>
            <a:endParaRPr lang="en-IN" sz="4800" dirty="0">
              <a:latin typeface="Rockwell Extra Bold" panose="02060903040505020403" pitchFamily="18" charset="0"/>
            </a:endParaRPr>
          </a:p>
          <a:p>
            <a:pPr marL="0" indent="0" algn="ctr">
              <a:buNone/>
            </a:pPr>
            <a:r>
              <a:rPr lang="en-IN" sz="4800" dirty="0">
                <a:latin typeface="Rockwell Extra Bold" panose="02060903040505020403" pitchFamily="18" charset="0"/>
              </a:rPr>
              <a:t>THANK                  YOU</a:t>
            </a:r>
          </a:p>
          <a:p>
            <a:pPr marL="0" indent="0" algn="ctr">
              <a:buNone/>
            </a:pPr>
            <a:endParaRPr lang="en-IN" sz="4800" dirty="0">
              <a:latin typeface="Rockwell Extra Bold" panose="02060903040505020403" pitchFamily="18" charset="0"/>
            </a:endParaRPr>
          </a:p>
          <a:p>
            <a:pPr marL="0" indent="0" algn="ctr">
              <a:buNone/>
            </a:pPr>
            <a:endParaRPr lang="en-IN" sz="4800" dirty="0">
              <a:latin typeface="Rockwell Extra Bold" panose="020609030405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CD219-C3D1-411A-9060-C6534A44B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3" y="1595437"/>
            <a:ext cx="2880575" cy="2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4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major sources of noise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Padder Shahid Gulzar</dc:creator>
  <cp:lastModifiedBy>Padder Shahid Gulzar</cp:lastModifiedBy>
  <cp:revision>11</cp:revision>
  <dcterms:created xsi:type="dcterms:W3CDTF">2021-05-05T11:58:47Z</dcterms:created>
  <dcterms:modified xsi:type="dcterms:W3CDTF">2021-05-06T12:00:10Z</dcterms:modified>
</cp:coreProperties>
</file>