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95" r:id="rId5"/>
    <p:sldId id="257" r:id="rId6"/>
    <p:sldId id="258" r:id="rId7"/>
    <p:sldId id="260" r:id="rId8"/>
    <p:sldId id="261" r:id="rId9"/>
    <p:sldId id="268" r:id="rId10"/>
    <p:sldId id="277" r:id="rId11"/>
    <p:sldId id="278" r:id="rId12"/>
    <p:sldId id="279" r:id="rId13"/>
    <p:sldId id="283" r:id="rId14"/>
    <p:sldId id="282" r:id="rId15"/>
    <p:sldId id="270" r:id="rId16"/>
    <p:sldId id="284" r:id="rId17"/>
    <p:sldId id="285" r:id="rId18"/>
    <p:sldId id="286" r:id="rId19"/>
    <p:sldId id="287" r:id="rId20"/>
    <p:sldId id="275" r:id="rId21"/>
    <p:sldId id="28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060" autoAdjust="0"/>
    <p:restoredTop sz="94638" autoAdjust="0"/>
  </p:normalViewPr>
  <p:slideViewPr>
    <p:cSldViewPr>
      <p:cViewPr varScale="1">
        <p:scale>
          <a:sx n="86" d="100"/>
          <a:sy n="86" d="100"/>
        </p:scale>
        <p:origin x="-648"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D5A2E7-AE26-41DC-9F4E-EBFBDE5FF019}"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49CB8F-3E21-46A3-991A-C78A14B1453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a:t>
            </a:r>
            <a:endParaRPr lang="en-US" dirty="0" smtClean="0"/>
          </a:p>
        </p:txBody>
      </p:sp>
      <p:sp>
        <p:nvSpPr>
          <p:cNvPr id="4" name="Slide Number Placeholder 3"/>
          <p:cNvSpPr>
            <a:spLocks noGrp="1"/>
          </p:cNvSpPr>
          <p:nvPr>
            <p:ph type="sldNum" sz="quarter" idx="10"/>
          </p:nvPr>
        </p:nvSpPr>
        <p:spPr/>
        <p:txBody>
          <a:bodyPr/>
          <a:lstStyle/>
          <a:p>
            <a:fld id="{BB49CB8F-3E21-46A3-991A-C78A14B1453C}"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a:t>
            </a:r>
            <a:endParaRPr lang="en-US" dirty="0" smtClean="0"/>
          </a:p>
        </p:txBody>
      </p:sp>
      <p:sp>
        <p:nvSpPr>
          <p:cNvPr id="4" name="Slide Number Placeholder 3"/>
          <p:cNvSpPr>
            <a:spLocks noGrp="1"/>
          </p:cNvSpPr>
          <p:nvPr>
            <p:ph type="sldNum" sz="quarter" idx="10"/>
          </p:nvPr>
        </p:nvSpPr>
        <p:spPr/>
        <p:txBody>
          <a:bodyPr/>
          <a:lstStyle/>
          <a:p>
            <a:fld id="{BB49CB8F-3E21-46A3-991A-C78A14B1453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23A1CC3-2375-41D4-9E03-427CAF2A4C1A}"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FF16868-8199-4C2C-A5B1-63AEE139F88E}"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AD9FF7F-6988-44CC-821B-644E70CD2F7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C12C299-16B2-4475-990D-751901EACC14}"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34E6425-0181-43F2-84FC-787E803FD2F8}"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6E86A4C-8E40-4F87-A4F0-01A0687C5742}"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5E72C73-2D91-4E12-BA25-F0AA0C03599B}"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685800"/>
            <a:ext cx="9053195" cy="4910455"/>
          </a:xfrm>
        </p:spPr>
        <p:txBody>
          <a:bodyPr/>
          <a:lstStyle/>
          <a:p>
            <a:r>
              <a:rPr lang="en-US" sz="3600" b="1" dirty="0" smtClean="0">
                <a:solidFill>
                  <a:schemeClr val="accent4">
                    <a:lumMod val="40000"/>
                    <a:lumOff val="60000"/>
                  </a:schemeClr>
                </a:solidFill>
                <a:latin typeface="Times New Roman" panose="02020603050405020304" pitchFamily="18" charset="0"/>
                <a:cs typeface="Times New Roman" panose="02020603050405020304" pitchFamily="18" charset="0"/>
              </a:rPr>
              <a:t>Gender Recognition Using Voice Dataset</a:t>
            </a:r>
            <a:br>
              <a:rPr lang="en-US" sz="3600" b="1" dirty="0" smtClean="0">
                <a:solidFill>
                  <a:schemeClr val="accent4">
                    <a:lumMod val="40000"/>
                    <a:lumOff val="60000"/>
                  </a:schemeClr>
                </a:solidFill>
                <a:latin typeface="Times New Roman" panose="02020603050405020304" pitchFamily="18" charset="0"/>
                <a:cs typeface="Times New Roman" panose="02020603050405020304" pitchFamily="18" charset="0"/>
              </a:rPr>
            </a:br>
            <a:r>
              <a:rPr lang="en-US" sz="3600" b="1" dirty="0" smtClean="0">
                <a:solidFill>
                  <a:schemeClr val="accent4">
                    <a:lumMod val="40000"/>
                    <a:lumOff val="60000"/>
                  </a:schemeClr>
                </a:solidFill>
                <a:latin typeface="Times New Roman" panose="02020603050405020304" pitchFamily="18" charset="0"/>
                <a:cs typeface="Times New Roman" panose="02020603050405020304" pitchFamily="18" charset="0"/>
              </a:rPr>
              <a:t>by Machine Learning</a:t>
            </a:r>
            <a:br>
              <a:rPr lang="en-US" sz="3600" b="1" dirty="0" smtClean="0">
                <a:solidFill>
                  <a:schemeClr val="accent4">
                    <a:lumMod val="40000"/>
                    <a:lumOff val="60000"/>
                  </a:schemeClr>
                </a:solidFill>
                <a:latin typeface="Times New Roman" panose="02020603050405020304" pitchFamily="18" charset="0"/>
                <a:cs typeface="Times New Roman" panose="02020603050405020304" pitchFamily="18" charset="0"/>
              </a:rPr>
            </a:br>
            <a:br>
              <a:rPr lang="en-US" sz="3600" b="1" dirty="0" smtClean="0">
                <a:solidFill>
                  <a:schemeClr val="accent4">
                    <a:lumMod val="40000"/>
                    <a:lumOff val="60000"/>
                  </a:schemeClr>
                </a:solidFill>
                <a:latin typeface="Times New Roman" panose="02020603050405020304" pitchFamily="18" charset="0"/>
                <a:cs typeface="Times New Roman" panose="02020603050405020304" pitchFamily="18" charset="0"/>
              </a:rPr>
            </a:br>
            <a:br>
              <a:rPr lang="en-US" sz="3600" b="1" dirty="0" smtClean="0">
                <a:solidFill>
                  <a:schemeClr val="accent4">
                    <a:lumMod val="40000"/>
                    <a:lumOff val="60000"/>
                  </a:schemeClr>
                </a:solidFill>
                <a:latin typeface="Times New Roman" panose="02020603050405020304" pitchFamily="18" charset="0"/>
                <a:cs typeface="Times New Roman" panose="02020603050405020304" pitchFamily="18" charset="0"/>
              </a:rPr>
            </a:br>
            <a:r>
              <a:rPr lang="en-US" sz="3600" b="1" dirty="0" smtClean="0">
                <a:solidFill>
                  <a:schemeClr val="accent4">
                    <a:lumMod val="40000"/>
                    <a:lumOff val="60000"/>
                  </a:schemeClr>
                </a:solidFill>
                <a:latin typeface="Times New Roman" panose="02020603050405020304" pitchFamily="18" charset="0"/>
                <a:cs typeface="Times New Roman" panose="02020603050405020304" pitchFamily="18" charset="0"/>
              </a:rPr>
              <a:t> </a:t>
            </a:r>
            <a:br>
              <a:rPr lang="en-US" sz="3600" b="1" dirty="0" smtClean="0">
                <a:solidFill>
                  <a:schemeClr val="accent4">
                    <a:lumMod val="40000"/>
                    <a:lumOff val="60000"/>
                  </a:schemeClr>
                </a:solidFill>
                <a:latin typeface="Times New Roman" panose="02020603050405020304" pitchFamily="18" charset="0"/>
                <a:cs typeface="Times New Roman" panose="02020603050405020304" pitchFamily="18" charset="0"/>
              </a:rPr>
            </a:br>
            <a:endParaRPr lang="en-US" sz="3600" b="1" dirty="0">
              <a:solidFill>
                <a:schemeClr val="accent4">
                  <a:lumMod val="40000"/>
                  <a:lumOff val="6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066800"/>
            <a:ext cx="4953000" cy="1066800"/>
          </a:xfrm>
        </p:spPr>
        <p:txBody>
          <a:bodyPr/>
          <a:lstStyle/>
          <a:p>
            <a:r>
              <a:rPr lang="en-US" sz="3200" b="1" dirty="0" smtClean="0">
                <a:ln w="12700">
                  <a:solidFill>
                    <a:schemeClr val="accent5"/>
                  </a:solidFill>
                  <a:prstDash val="solid"/>
                </a:ln>
                <a:solidFill>
                  <a:schemeClr val="bg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Results </a:t>
            </a:r>
            <a:r>
              <a:rPr lang="en-US" sz="3200" b="1" dirty="0" smtClean="0">
                <a:ln w="12700">
                  <a:solidFill>
                    <a:schemeClr val="accent5"/>
                  </a:solidFill>
                  <a:prstDash val="solid"/>
                </a:ln>
                <a:solidFill>
                  <a:schemeClr val="bg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and Analysis</a:t>
            </a:r>
            <a:endParaRPr lang="en-US" sz="3200" b="1" dirty="0">
              <a:ln w="12700">
                <a:solidFill>
                  <a:schemeClr val="accent5"/>
                </a:solidFill>
                <a:prstDash val="solid"/>
              </a:ln>
              <a:solidFill>
                <a:schemeClr val="bg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286000"/>
            <a:ext cx="4876800" cy="1524000"/>
          </a:xfrm>
        </p:spPr>
        <p:txBody>
          <a:bodyPr>
            <a:normAutofit fontScale="77500" lnSpcReduction="20000"/>
          </a:bodyPr>
          <a:lstStyle/>
          <a:p>
            <a:pPr>
              <a:buFont typeface="Wingdings" panose="05000000000000000000" pitchFamily="2" charset="2"/>
              <a:buChar char="Ø"/>
            </a:pPr>
            <a:r>
              <a:rPr lang="en-US" sz="3400" cap="none" dirty="0" smtClean="0">
                <a:ln w="18415" cmpd="sng">
                  <a:solidFill>
                    <a:srgbClr val="FFFFFF"/>
                  </a:solidFill>
                  <a:prstDash val="solid"/>
                </a:ln>
                <a:no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Confusion Matrix</a:t>
            </a:r>
            <a:r>
              <a:rPr lang="en-US" sz="3400" cap="none" dirty="0" smtClean="0">
                <a:ln w="18415" cmpd="sng">
                  <a:solidFill>
                    <a:srgbClr val="FFFFFF"/>
                  </a:solidFill>
                  <a:prstDash val="solid"/>
                </a:ln>
                <a:no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a:t>
            </a:r>
            <a:endParaRPr lang="en-US" sz="3400" cap="none" dirty="0" smtClean="0">
              <a:ln w="18415" cmpd="sng">
                <a:solidFill>
                  <a:srgbClr val="FFFFFF"/>
                </a:solidFill>
                <a:prstDash val="solid"/>
              </a:ln>
              <a:no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a:p>
            <a:r>
              <a:rPr lang="en-US" sz="2300" cap="none" dirty="0" smtClean="0">
                <a:solidFill>
                  <a:schemeClr val="bg1"/>
                </a:solidFill>
                <a:latin typeface="Times New Roman" panose="02020603050405020304" pitchFamily="18" charset="0"/>
                <a:cs typeface="Times New Roman" panose="02020603050405020304" pitchFamily="18" charset="0"/>
              </a:rPr>
              <a:t>In </a:t>
            </a:r>
            <a:r>
              <a:rPr lang="en-US" sz="2300" cap="none" dirty="0" err="1" smtClean="0">
                <a:solidFill>
                  <a:schemeClr val="bg1"/>
                </a:solidFill>
                <a:latin typeface="Times New Roman" panose="02020603050405020304" pitchFamily="18" charset="0"/>
                <a:cs typeface="Times New Roman" panose="02020603050405020304" pitchFamily="18" charset="0"/>
              </a:rPr>
              <a:t>AdaBoost</a:t>
            </a:r>
            <a:r>
              <a:rPr lang="en-US" sz="2300" cap="none" dirty="0" smtClean="0">
                <a:solidFill>
                  <a:schemeClr val="bg1"/>
                </a:solidFill>
                <a:latin typeface="Times New Roman" panose="02020603050405020304" pitchFamily="18" charset="0"/>
                <a:cs typeface="Times New Roman" panose="02020603050405020304" pitchFamily="18" charset="0"/>
              </a:rPr>
              <a:t> Classifier, total correct predicted result is 621 data. The correct male voice recognition result is 331 data and the correct female voice recognition result is 290 data.</a:t>
            </a:r>
            <a:endParaRPr lang="en-US" sz="2300" cap="none" dirty="0" smtClean="0">
              <a:solidFill>
                <a:schemeClr val="bg1"/>
              </a:solidFill>
              <a:latin typeface="Times New Roman" panose="02020603050405020304" pitchFamily="18" charset="0"/>
              <a:cs typeface="Times New Roman" panose="02020603050405020304" pitchFamily="18" charset="0"/>
            </a:endParaRPr>
          </a:p>
        </p:txBody>
      </p:sp>
      <p:sp>
        <p:nvSpPr>
          <p:cNvPr id="5" name="Subtitle 2"/>
          <p:cNvSpPr txBox="1"/>
          <p:nvPr/>
        </p:nvSpPr>
        <p:spPr bwMode="gray">
          <a:xfrm>
            <a:off x="7010400" y="4953000"/>
            <a:ext cx="3200400" cy="457200"/>
          </a:xfrm>
          <a:prstGeom prst="rect">
            <a:avLst/>
          </a:prstGeom>
        </p:spPr>
        <p:txBody>
          <a:bodyPr vert="horz" lIns="91440" tIns="45720" rIns="91440" bIns="45720" rtlCol="0" anchor="t">
            <a:normAutofit fontScale="92500" lnSpcReduction="20000"/>
          </a:bodyPr>
          <a:lstStyle/>
          <a:p>
            <a:pPr marL="0" marR="0" lvl="0" indent="0" algn="ctr" defTabSz="457200" rtl="0" eaLnBrk="1" fontAlgn="auto" latinLnBrk="0" hangingPunct="1">
              <a:lnSpc>
                <a:spcPct val="100000"/>
              </a:lnSpc>
              <a:spcBef>
                <a:spcPts val="1000"/>
              </a:spcBef>
              <a:spcAft>
                <a:spcPts val="0"/>
              </a:spcAft>
              <a:buClr>
                <a:schemeClr val="accent1"/>
              </a:buClr>
              <a:buSzPct val="80000"/>
              <a:buFont typeface="Wingdings 3" panose="05040102010807070707" charset="2"/>
              <a:buNone/>
              <a:defRPr/>
            </a:pPr>
            <a:r>
              <a:rPr lang="en-US" sz="1600" dirty="0" smtClean="0">
                <a:solidFill>
                  <a:schemeClr val="bg1"/>
                </a:solidFill>
                <a:latin typeface="Times New Roman" panose="02020603050405020304" pitchFamily="18" charset="0"/>
                <a:cs typeface="Times New Roman" panose="02020603050405020304" pitchFamily="18" charset="0"/>
              </a:rPr>
              <a:t>Figure 3: Confusion Matrix (</a:t>
            </a:r>
            <a:r>
              <a:rPr lang="en-US" sz="1600" dirty="0" err="1" smtClean="0">
                <a:solidFill>
                  <a:schemeClr val="bg1"/>
                </a:solidFill>
                <a:latin typeface="Times New Roman" panose="02020603050405020304" pitchFamily="18" charset="0"/>
                <a:cs typeface="Times New Roman" panose="02020603050405020304" pitchFamily="18" charset="0"/>
              </a:rPr>
              <a:t>AdaBoost</a:t>
            </a:r>
            <a:r>
              <a:rPr lang="en-US" sz="1600" dirty="0" smtClean="0">
                <a:solidFill>
                  <a:schemeClr val="bg1"/>
                </a:solidFill>
                <a:latin typeface="Times New Roman" panose="02020603050405020304" pitchFamily="18" charset="0"/>
                <a:cs typeface="Times New Roman" panose="02020603050405020304" pitchFamily="18" charset="0"/>
              </a:rPr>
              <a:t> Classifier)</a:t>
            </a:r>
            <a:endParaRPr kumimoji="0" lang="en-US" sz="1600" b="0" i="0" u="none" strike="noStrike" kern="120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pic>
        <p:nvPicPr>
          <p:cNvPr id="7" name="Picture 6" descr="ab_conf_498R.png"/>
          <p:cNvPicPr>
            <a:picLocks noChangeAspect="1"/>
          </p:cNvPicPr>
          <p:nvPr/>
        </p:nvPicPr>
        <p:blipFill>
          <a:blip r:embed="rId1"/>
          <a:stretch>
            <a:fillRect/>
          </a:stretch>
        </p:blipFill>
        <p:spPr>
          <a:xfrm>
            <a:off x="7010400" y="1828800"/>
            <a:ext cx="3124200" cy="304213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066800"/>
            <a:ext cx="4953000" cy="1066800"/>
          </a:xfrm>
        </p:spPr>
        <p:txBody>
          <a:bodyPr/>
          <a:lstStyle/>
          <a:p>
            <a:r>
              <a:rPr lang="en-US" sz="3200" b="1" dirty="0" smtClean="0">
                <a:ln w="12700">
                  <a:solidFill>
                    <a:schemeClr val="accent5"/>
                  </a:solidFill>
                  <a:prstDash val="solid"/>
                </a:ln>
                <a:solidFill>
                  <a:schemeClr val="bg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Results </a:t>
            </a:r>
            <a:r>
              <a:rPr lang="en-US" sz="3200" b="1" dirty="0" smtClean="0">
                <a:ln w="12700">
                  <a:solidFill>
                    <a:schemeClr val="accent5"/>
                  </a:solidFill>
                  <a:prstDash val="solid"/>
                </a:ln>
                <a:solidFill>
                  <a:schemeClr val="bg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and Analysis</a:t>
            </a:r>
            <a:endParaRPr lang="en-US" sz="3200" b="1" dirty="0">
              <a:ln w="12700">
                <a:solidFill>
                  <a:schemeClr val="accent5"/>
                </a:solidFill>
                <a:prstDash val="solid"/>
              </a:ln>
              <a:solidFill>
                <a:schemeClr val="bg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286000"/>
            <a:ext cx="4876800" cy="1524000"/>
          </a:xfrm>
        </p:spPr>
        <p:txBody>
          <a:bodyPr>
            <a:normAutofit fontScale="85000" lnSpcReduction="20000"/>
          </a:bodyPr>
          <a:lstStyle/>
          <a:p>
            <a:pPr>
              <a:buFont typeface="Wingdings" panose="05000000000000000000" pitchFamily="2" charset="2"/>
              <a:buChar char="Ø"/>
            </a:pPr>
            <a:r>
              <a:rPr lang="en-US" sz="3400" cap="none" dirty="0" smtClean="0">
                <a:ln w="18415" cmpd="sng">
                  <a:solidFill>
                    <a:srgbClr val="FFFFFF"/>
                  </a:solidFill>
                  <a:prstDash val="solid"/>
                </a:ln>
                <a:no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Confusion Matrix</a:t>
            </a:r>
            <a:r>
              <a:rPr lang="en-US" sz="3400" cap="none" dirty="0" smtClean="0">
                <a:ln w="18415" cmpd="sng">
                  <a:solidFill>
                    <a:srgbClr val="FFFFFF"/>
                  </a:solidFill>
                  <a:prstDash val="solid"/>
                </a:ln>
                <a:no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a:t>
            </a:r>
            <a:endParaRPr lang="en-US" sz="3400" cap="none" dirty="0" smtClean="0">
              <a:ln w="18415" cmpd="sng">
                <a:solidFill>
                  <a:srgbClr val="FFFFFF"/>
                </a:solidFill>
                <a:prstDash val="solid"/>
              </a:ln>
              <a:no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a:p>
            <a:r>
              <a:rPr lang="en-US" sz="2300" cap="none" dirty="0" smtClean="0">
                <a:solidFill>
                  <a:schemeClr val="bg1"/>
                </a:solidFill>
                <a:latin typeface="Times New Roman" panose="02020603050405020304" pitchFamily="18" charset="0"/>
                <a:cs typeface="Times New Roman" panose="02020603050405020304" pitchFamily="18" charset="0"/>
              </a:rPr>
              <a:t>In K-Nearest Neighbor</a:t>
            </a:r>
            <a:r>
              <a:rPr lang="en-US" sz="2100" cap="none" dirty="0" smtClean="0">
                <a:solidFill>
                  <a:schemeClr val="bg1"/>
                </a:solidFill>
                <a:latin typeface="Times New Roman" panose="02020603050405020304" pitchFamily="18" charset="0"/>
                <a:cs typeface="Times New Roman" panose="02020603050405020304" pitchFamily="18" charset="0"/>
              </a:rPr>
              <a:t>, total correct predicted result is 615 data. The correct male voice recognition result is 331 data and the correct female voice recognition result is 284 data. </a:t>
            </a:r>
            <a:endParaRPr lang="en-US" sz="2100" cap="none" dirty="0" smtClean="0">
              <a:solidFill>
                <a:schemeClr val="bg1"/>
              </a:solidFill>
              <a:latin typeface="Times New Roman" panose="02020603050405020304" pitchFamily="18" charset="0"/>
              <a:cs typeface="Times New Roman" panose="02020603050405020304" pitchFamily="18" charset="0"/>
            </a:endParaRPr>
          </a:p>
        </p:txBody>
      </p:sp>
      <p:sp>
        <p:nvSpPr>
          <p:cNvPr id="5" name="Subtitle 2"/>
          <p:cNvSpPr txBox="1"/>
          <p:nvPr/>
        </p:nvSpPr>
        <p:spPr bwMode="gray">
          <a:xfrm>
            <a:off x="7010400" y="4953000"/>
            <a:ext cx="3200400" cy="457200"/>
          </a:xfrm>
          <a:prstGeom prst="rect">
            <a:avLst/>
          </a:prstGeom>
        </p:spPr>
        <p:txBody>
          <a:bodyPr vert="horz" lIns="91440" tIns="45720" rIns="91440" bIns="45720" rtlCol="0" anchor="t">
            <a:normAutofit fontScale="92500" lnSpcReduction="20000"/>
          </a:bodyPr>
          <a:lstStyle/>
          <a:p>
            <a:pPr marL="0" marR="0" lvl="0" indent="0" algn="ctr" defTabSz="457200" rtl="0" eaLnBrk="1" fontAlgn="auto" latinLnBrk="0" hangingPunct="1">
              <a:lnSpc>
                <a:spcPct val="100000"/>
              </a:lnSpc>
              <a:spcBef>
                <a:spcPts val="1000"/>
              </a:spcBef>
              <a:spcAft>
                <a:spcPts val="0"/>
              </a:spcAft>
              <a:buClr>
                <a:schemeClr val="accent1"/>
              </a:buClr>
              <a:buSzPct val="80000"/>
              <a:buFont typeface="Wingdings 3" panose="05040102010807070707" charset="2"/>
              <a:buNone/>
              <a:defRPr/>
            </a:pPr>
            <a:r>
              <a:rPr lang="en-US" sz="1600" dirty="0" smtClean="0">
                <a:solidFill>
                  <a:schemeClr val="bg1"/>
                </a:solidFill>
                <a:latin typeface="Times New Roman" panose="02020603050405020304" pitchFamily="18" charset="0"/>
                <a:cs typeface="Times New Roman" panose="02020603050405020304" pitchFamily="18" charset="0"/>
              </a:rPr>
              <a:t>Figure 4: Confusion Matrix (K-Nearest Neighbor)</a:t>
            </a:r>
            <a:endParaRPr kumimoji="0" lang="en-US" sz="1600" b="0" i="0" u="none" strike="noStrike" kern="120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pic>
        <p:nvPicPr>
          <p:cNvPr id="6" name="Picture 5" descr="knn_conf_498R.png"/>
          <p:cNvPicPr>
            <a:picLocks noChangeAspect="1"/>
          </p:cNvPicPr>
          <p:nvPr/>
        </p:nvPicPr>
        <p:blipFill>
          <a:blip r:embed="rId1"/>
          <a:stretch>
            <a:fillRect/>
          </a:stretch>
        </p:blipFill>
        <p:spPr>
          <a:xfrm>
            <a:off x="7086600" y="1752600"/>
            <a:ext cx="3200401" cy="311833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066800"/>
            <a:ext cx="4953000" cy="1066800"/>
          </a:xfrm>
        </p:spPr>
        <p:txBody>
          <a:bodyPr/>
          <a:lstStyle/>
          <a:p>
            <a:r>
              <a:rPr lang="en-US" sz="3200" b="1" dirty="0" smtClean="0">
                <a:ln w="12700">
                  <a:solidFill>
                    <a:schemeClr val="accent5"/>
                  </a:solidFill>
                  <a:prstDash val="solid"/>
                </a:ln>
                <a:solidFill>
                  <a:schemeClr val="bg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Results </a:t>
            </a:r>
            <a:r>
              <a:rPr lang="en-US" sz="3200" b="1" dirty="0" smtClean="0">
                <a:ln w="12700">
                  <a:solidFill>
                    <a:schemeClr val="accent5"/>
                  </a:solidFill>
                  <a:prstDash val="solid"/>
                </a:ln>
                <a:solidFill>
                  <a:schemeClr val="bg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and Analysis</a:t>
            </a:r>
            <a:endParaRPr lang="en-US" sz="3200" b="1" dirty="0">
              <a:ln w="12700">
                <a:solidFill>
                  <a:schemeClr val="accent5"/>
                </a:solidFill>
                <a:prstDash val="solid"/>
              </a:ln>
              <a:solidFill>
                <a:schemeClr val="bg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286000"/>
            <a:ext cx="4876800" cy="1524000"/>
          </a:xfrm>
        </p:spPr>
        <p:txBody>
          <a:bodyPr>
            <a:normAutofit fontScale="70000" lnSpcReduction="20000"/>
          </a:bodyPr>
          <a:lstStyle/>
          <a:p>
            <a:pPr>
              <a:buFont typeface="Wingdings" panose="05000000000000000000" pitchFamily="2" charset="2"/>
              <a:buChar char="Ø"/>
            </a:pPr>
            <a:r>
              <a:rPr lang="en-US" sz="3400" cap="none" dirty="0" smtClean="0">
                <a:ln w="18415" cmpd="sng">
                  <a:solidFill>
                    <a:srgbClr val="FFFFFF"/>
                  </a:solidFill>
                  <a:prstDash val="solid"/>
                </a:ln>
                <a:no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Confusion Matrix</a:t>
            </a:r>
            <a:r>
              <a:rPr lang="en-US" sz="3400" cap="none" dirty="0" smtClean="0">
                <a:ln w="18415" cmpd="sng">
                  <a:solidFill>
                    <a:srgbClr val="FFFFFF"/>
                  </a:solidFill>
                  <a:prstDash val="solid"/>
                </a:ln>
                <a:no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a:t>
            </a:r>
            <a:endParaRPr lang="en-US" sz="3400" cap="none" dirty="0" smtClean="0">
              <a:ln w="18415" cmpd="sng">
                <a:solidFill>
                  <a:srgbClr val="FFFFFF"/>
                </a:solidFill>
                <a:prstDash val="solid"/>
              </a:ln>
              <a:no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a:p>
            <a:r>
              <a:rPr lang="en-US" sz="2300" cap="none" dirty="0" smtClean="0">
                <a:solidFill>
                  <a:schemeClr val="bg1"/>
                </a:solidFill>
                <a:latin typeface="Times New Roman" panose="02020603050405020304" pitchFamily="18" charset="0"/>
                <a:cs typeface="Times New Roman" panose="02020603050405020304" pitchFamily="18" charset="0"/>
              </a:rPr>
              <a:t>In Multi-Layer </a:t>
            </a:r>
            <a:r>
              <a:rPr lang="en-US" sz="2300" cap="none" dirty="0" err="1" smtClean="0">
                <a:solidFill>
                  <a:schemeClr val="bg1"/>
                </a:solidFill>
                <a:latin typeface="Times New Roman" panose="02020603050405020304" pitchFamily="18" charset="0"/>
                <a:cs typeface="Times New Roman" panose="02020603050405020304" pitchFamily="18" charset="0"/>
              </a:rPr>
              <a:t>Perceptron</a:t>
            </a:r>
            <a:r>
              <a:rPr lang="en-US" sz="2300" cap="none" dirty="0" smtClean="0">
                <a:solidFill>
                  <a:schemeClr val="bg1"/>
                </a:solidFill>
                <a:latin typeface="Times New Roman" panose="02020603050405020304" pitchFamily="18" charset="0"/>
                <a:cs typeface="Times New Roman" panose="02020603050405020304" pitchFamily="18" charset="0"/>
              </a:rPr>
              <a:t> Classifier</a:t>
            </a:r>
            <a:r>
              <a:rPr lang="en-US" sz="2600" cap="none" dirty="0" smtClean="0">
                <a:solidFill>
                  <a:schemeClr val="bg1"/>
                </a:solidFill>
                <a:latin typeface="Times New Roman" panose="02020603050405020304" pitchFamily="18" charset="0"/>
                <a:cs typeface="Times New Roman" panose="02020603050405020304" pitchFamily="18" charset="0"/>
              </a:rPr>
              <a:t>, total correct predicted result is 613 data. The correct male voice recognition result is 324 data and the correct female voice recognition result is 289 data.</a:t>
            </a:r>
            <a:endParaRPr lang="en-US" sz="2600" cap="none" dirty="0" smtClean="0">
              <a:solidFill>
                <a:schemeClr val="bg1"/>
              </a:solidFill>
              <a:latin typeface="Times New Roman" panose="02020603050405020304" pitchFamily="18" charset="0"/>
              <a:cs typeface="Times New Roman" panose="02020603050405020304" pitchFamily="18" charset="0"/>
            </a:endParaRPr>
          </a:p>
        </p:txBody>
      </p:sp>
      <p:sp>
        <p:nvSpPr>
          <p:cNvPr id="5" name="Subtitle 2"/>
          <p:cNvSpPr txBox="1"/>
          <p:nvPr/>
        </p:nvSpPr>
        <p:spPr bwMode="gray">
          <a:xfrm>
            <a:off x="7010400" y="4953000"/>
            <a:ext cx="3200400" cy="457200"/>
          </a:xfrm>
          <a:prstGeom prst="rect">
            <a:avLst/>
          </a:prstGeom>
        </p:spPr>
        <p:txBody>
          <a:bodyPr vert="horz" lIns="91440" tIns="45720" rIns="91440" bIns="45720" rtlCol="0" anchor="t">
            <a:normAutofit fontScale="92500" lnSpcReduction="20000"/>
          </a:bodyPr>
          <a:lstStyle/>
          <a:p>
            <a:pPr marL="0" marR="0" lvl="0" indent="0" algn="ctr" defTabSz="457200" rtl="0" eaLnBrk="1" fontAlgn="auto" latinLnBrk="0" hangingPunct="1">
              <a:lnSpc>
                <a:spcPct val="100000"/>
              </a:lnSpc>
              <a:spcBef>
                <a:spcPts val="1000"/>
              </a:spcBef>
              <a:spcAft>
                <a:spcPts val="0"/>
              </a:spcAft>
              <a:buClr>
                <a:schemeClr val="accent1"/>
              </a:buClr>
              <a:buSzPct val="80000"/>
              <a:buFont typeface="Wingdings 3" panose="05040102010807070707" charset="2"/>
              <a:buNone/>
              <a:defRPr/>
            </a:pPr>
            <a:r>
              <a:rPr lang="en-US" sz="1600" dirty="0" smtClean="0">
                <a:solidFill>
                  <a:schemeClr val="bg1"/>
                </a:solidFill>
                <a:latin typeface="Times New Roman" panose="02020603050405020304" pitchFamily="18" charset="0"/>
                <a:cs typeface="Times New Roman" panose="02020603050405020304" pitchFamily="18" charset="0"/>
              </a:rPr>
              <a:t>Figure 5: Confusion Matrix (Multi-Layer </a:t>
            </a:r>
            <a:r>
              <a:rPr lang="en-US" sz="1600" dirty="0" err="1" smtClean="0">
                <a:solidFill>
                  <a:schemeClr val="bg1"/>
                </a:solidFill>
                <a:latin typeface="Times New Roman" panose="02020603050405020304" pitchFamily="18" charset="0"/>
                <a:cs typeface="Times New Roman" panose="02020603050405020304" pitchFamily="18" charset="0"/>
              </a:rPr>
              <a:t>Perceptron</a:t>
            </a:r>
            <a:r>
              <a:rPr lang="en-US" sz="1600" dirty="0" smtClean="0">
                <a:solidFill>
                  <a:schemeClr val="bg1"/>
                </a:solidFill>
                <a:latin typeface="Times New Roman" panose="02020603050405020304" pitchFamily="18" charset="0"/>
                <a:cs typeface="Times New Roman" panose="02020603050405020304" pitchFamily="18" charset="0"/>
              </a:rPr>
              <a:t> Classifier)</a:t>
            </a:r>
            <a:endParaRPr kumimoji="0" lang="en-US" sz="1600" b="0" i="0" u="none" strike="noStrike" kern="120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pic>
        <p:nvPicPr>
          <p:cNvPr id="6" name="Picture 5" descr="mlp_conf_498R.png"/>
          <p:cNvPicPr>
            <a:picLocks noChangeAspect="1"/>
          </p:cNvPicPr>
          <p:nvPr/>
        </p:nvPicPr>
        <p:blipFill>
          <a:blip r:embed="rId1"/>
          <a:stretch>
            <a:fillRect/>
          </a:stretch>
        </p:blipFill>
        <p:spPr>
          <a:xfrm>
            <a:off x="7010400" y="1905000"/>
            <a:ext cx="3315195" cy="296593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990600"/>
            <a:ext cx="4953000" cy="1066800"/>
          </a:xfrm>
        </p:spPr>
        <p:txBody>
          <a:bodyPr/>
          <a:lstStyle/>
          <a:p>
            <a:r>
              <a:rPr lang="en-US" sz="3200" b="1" dirty="0" smtClean="0">
                <a:ln w="12700">
                  <a:solidFill>
                    <a:schemeClr val="accent5"/>
                  </a:solidFill>
                  <a:prstDash val="solid"/>
                </a:ln>
                <a:solidFill>
                  <a:schemeClr val="bg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Result and Analysis</a:t>
            </a:r>
            <a:endParaRPr lang="en-US" sz="3200" b="1" dirty="0">
              <a:ln w="12700">
                <a:solidFill>
                  <a:schemeClr val="accent5"/>
                </a:solidFill>
                <a:prstDash val="solid"/>
              </a:ln>
              <a:solidFill>
                <a:schemeClr val="bg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19200" y="2133600"/>
            <a:ext cx="4648200" cy="2514600"/>
          </a:xfrm>
        </p:spPr>
        <p:txBody>
          <a:bodyPr>
            <a:normAutofit/>
          </a:bodyPr>
          <a:lstStyle/>
          <a:p>
            <a:pPr>
              <a:buFont typeface="Wingdings" panose="05000000000000000000" pitchFamily="2" charset="2"/>
              <a:buChar char="Ø"/>
            </a:pPr>
            <a:r>
              <a:rPr lang="en-US" sz="2400" cap="none" dirty="0" smtClean="0">
                <a:ln w="18415" cmpd="sng">
                  <a:solidFill>
                    <a:srgbClr val="FFFFFF"/>
                  </a:solidFill>
                  <a:prstDash val="solid"/>
                </a:ln>
                <a:no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Model Evaluation:</a:t>
            </a:r>
            <a:endParaRPr lang="en-US" sz="2400" cap="none" dirty="0" smtClean="0">
              <a:ln w="18415" cmpd="sng">
                <a:solidFill>
                  <a:srgbClr val="FFFFFF"/>
                </a:solidFill>
                <a:prstDash val="solid"/>
              </a:ln>
              <a:no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a:p>
            <a:r>
              <a:rPr lang="en-US" cap="none" dirty="0" smtClean="0">
                <a:solidFill>
                  <a:schemeClr val="bg1"/>
                </a:solidFill>
                <a:latin typeface="Times New Roman" panose="02020603050405020304" pitchFamily="18" charset="0"/>
                <a:cs typeface="Times New Roman" panose="02020603050405020304" pitchFamily="18" charset="0"/>
              </a:rPr>
              <a:t>In Logistic </a:t>
            </a:r>
            <a:r>
              <a:rPr lang="en-US" cap="none" dirty="0" smtClean="0">
                <a:solidFill>
                  <a:schemeClr val="bg1"/>
                </a:solidFill>
                <a:latin typeface="Times New Roman" panose="02020603050405020304" pitchFamily="18" charset="0"/>
                <a:cs typeface="Times New Roman" panose="02020603050405020304" pitchFamily="18" charset="0"/>
              </a:rPr>
              <a:t>R</a:t>
            </a:r>
            <a:r>
              <a:rPr lang="en-US" cap="none" dirty="0" smtClean="0">
                <a:solidFill>
                  <a:schemeClr val="bg1"/>
                </a:solidFill>
                <a:latin typeface="Times New Roman" panose="02020603050405020304" pitchFamily="18" charset="0"/>
                <a:cs typeface="Times New Roman" panose="02020603050405020304" pitchFamily="18" charset="0"/>
              </a:rPr>
              <a:t>egression algorithm, precision, recall, f1-score respective results were 0.99, 0.98, 0.98 for male and 0.97, 0.98, 0.98 for female. </a:t>
            </a:r>
            <a:endParaRPr lang="en-US" cap="none" dirty="0" smtClean="0">
              <a:solidFill>
                <a:schemeClr val="bg1"/>
              </a:solidFill>
              <a:latin typeface="Times New Roman" panose="02020603050405020304" pitchFamily="18" charset="0"/>
              <a:cs typeface="Times New Roman" panose="02020603050405020304" pitchFamily="18" charset="0"/>
            </a:endParaRPr>
          </a:p>
        </p:txBody>
      </p:sp>
      <p:pic>
        <p:nvPicPr>
          <p:cNvPr id="8" name="Picture 7" descr="logistic_regression_498R.JPG"/>
          <p:cNvPicPr>
            <a:picLocks noChangeAspect="1"/>
          </p:cNvPicPr>
          <p:nvPr/>
        </p:nvPicPr>
        <p:blipFill>
          <a:blip r:embed="rId1"/>
          <a:stretch>
            <a:fillRect/>
          </a:stretch>
        </p:blipFill>
        <p:spPr>
          <a:xfrm>
            <a:off x="6019800" y="2362200"/>
            <a:ext cx="5029200" cy="2209800"/>
          </a:xfrm>
          <a:prstGeom prst="rect">
            <a:avLst/>
          </a:prstGeom>
        </p:spPr>
      </p:pic>
      <p:sp>
        <p:nvSpPr>
          <p:cNvPr id="10" name="Subtitle 2"/>
          <p:cNvSpPr txBox="1"/>
          <p:nvPr/>
        </p:nvSpPr>
        <p:spPr bwMode="gray">
          <a:xfrm>
            <a:off x="6248400" y="4724400"/>
            <a:ext cx="4572000" cy="533400"/>
          </a:xfrm>
          <a:prstGeom prst="rect">
            <a:avLst/>
          </a:prstGeom>
        </p:spPr>
        <p:txBody>
          <a:bodyPr vert="horz" lIns="91440" tIns="45720" rIns="91440" bIns="45720" rtlCol="0" anchor="t">
            <a:noAutofit/>
          </a:bodyPr>
          <a:lstStyle/>
          <a:p>
            <a:pPr marL="0" marR="0" lvl="0" indent="0" algn="ctr" defTabSz="457200" rtl="0" eaLnBrk="1" fontAlgn="auto" latinLnBrk="0" hangingPunct="1">
              <a:lnSpc>
                <a:spcPct val="100000"/>
              </a:lnSpc>
              <a:spcBef>
                <a:spcPts val="1000"/>
              </a:spcBef>
              <a:spcAft>
                <a:spcPts val="0"/>
              </a:spcAft>
              <a:buClr>
                <a:schemeClr val="accent1"/>
              </a:buClr>
              <a:buSzPct val="80000"/>
              <a:buFont typeface="Wingdings 3" panose="05040102010807070707" charset="2"/>
              <a:buNone/>
              <a:defRPr/>
            </a:pPr>
            <a:r>
              <a:rPr kumimoji="0" lang="en-US" sz="1500" i="0" u="none" strike="noStrike" kern="1200" cap="none" spc="0" normalizeH="0" baseline="0" noProof="0" dirty="0" smtClean="0">
                <a:ln>
                  <a:noFill/>
                </a:ln>
                <a:solidFill>
                  <a:schemeClr val="bg1"/>
                </a:solidFill>
                <a:effectLst/>
                <a:uLnTx/>
                <a:uFillTx/>
                <a:latin typeface="Times New Roman" panose="02020603050405020304" pitchFamily="18" charset="0"/>
                <a:cs typeface="Times New Roman" panose="02020603050405020304" pitchFamily="18" charset="0"/>
              </a:rPr>
              <a:t>Figure 6: Classification Report (Logistic Regression)</a:t>
            </a:r>
            <a:endParaRPr kumimoji="0" lang="en-US" sz="1500" i="0" u="none" strike="noStrike" kern="1200" cap="none" spc="0" normalizeH="0" baseline="0" noProof="0" dirty="0" smtClean="0">
              <a:ln>
                <a:noFill/>
              </a:ln>
              <a:solidFill>
                <a:schemeClr val="bg1"/>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990600"/>
            <a:ext cx="4953000" cy="1066800"/>
          </a:xfrm>
        </p:spPr>
        <p:txBody>
          <a:bodyPr/>
          <a:lstStyle/>
          <a:p>
            <a:r>
              <a:rPr lang="en-US" sz="3200" b="1" dirty="0" smtClean="0">
                <a:ln w="12700">
                  <a:solidFill>
                    <a:schemeClr val="accent5"/>
                  </a:solidFill>
                  <a:prstDash val="solid"/>
                </a:ln>
                <a:solidFill>
                  <a:schemeClr val="bg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Result and Analysis</a:t>
            </a:r>
            <a:endParaRPr lang="en-US" sz="3200" b="1" dirty="0">
              <a:ln w="12700">
                <a:solidFill>
                  <a:schemeClr val="accent5"/>
                </a:solidFill>
                <a:prstDash val="solid"/>
              </a:ln>
              <a:solidFill>
                <a:schemeClr val="bg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19200" y="2133600"/>
            <a:ext cx="4419600" cy="2514600"/>
          </a:xfrm>
        </p:spPr>
        <p:txBody>
          <a:bodyPr>
            <a:normAutofit/>
          </a:bodyPr>
          <a:lstStyle/>
          <a:p>
            <a:pPr>
              <a:buFont typeface="Wingdings" panose="05000000000000000000" pitchFamily="2" charset="2"/>
              <a:buChar char="Ø"/>
            </a:pPr>
            <a:r>
              <a:rPr lang="en-US" sz="2400" cap="none" dirty="0" smtClean="0">
                <a:ln w="18415" cmpd="sng">
                  <a:solidFill>
                    <a:srgbClr val="FFFFFF"/>
                  </a:solidFill>
                  <a:prstDash val="solid"/>
                </a:ln>
                <a:no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Model Evaluation:</a:t>
            </a:r>
            <a:endParaRPr lang="en-US" sz="2400" cap="none" dirty="0" smtClean="0">
              <a:ln w="18415" cmpd="sng">
                <a:solidFill>
                  <a:srgbClr val="FFFFFF"/>
                </a:solidFill>
                <a:prstDash val="solid"/>
              </a:ln>
              <a:no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a:p>
            <a:r>
              <a:rPr lang="en-US" cap="none" dirty="0" smtClean="0">
                <a:solidFill>
                  <a:schemeClr val="bg1"/>
                </a:solidFill>
                <a:latin typeface="Times New Roman" panose="02020603050405020304" pitchFamily="18" charset="0"/>
                <a:cs typeface="Times New Roman" panose="02020603050405020304" pitchFamily="18" charset="0"/>
              </a:rPr>
              <a:t>In Gradient </a:t>
            </a:r>
            <a:r>
              <a:rPr lang="en-US" cap="none" dirty="0" smtClean="0">
                <a:solidFill>
                  <a:schemeClr val="bg1"/>
                </a:solidFill>
                <a:latin typeface="Times New Roman" panose="02020603050405020304" pitchFamily="18" charset="0"/>
                <a:cs typeface="Times New Roman" panose="02020603050405020304" pitchFamily="18" charset="0"/>
              </a:rPr>
              <a:t>B</a:t>
            </a:r>
            <a:r>
              <a:rPr lang="en-US" cap="none" dirty="0" smtClean="0">
                <a:solidFill>
                  <a:schemeClr val="bg1"/>
                </a:solidFill>
                <a:latin typeface="Times New Roman" panose="02020603050405020304" pitchFamily="18" charset="0"/>
                <a:cs typeface="Times New Roman" panose="02020603050405020304" pitchFamily="18" charset="0"/>
              </a:rPr>
              <a:t>oosting </a:t>
            </a:r>
            <a:r>
              <a:rPr lang="en-US" cap="none" dirty="0" smtClean="0">
                <a:solidFill>
                  <a:schemeClr val="bg1"/>
                </a:solidFill>
                <a:latin typeface="Times New Roman" panose="02020603050405020304" pitchFamily="18" charset="0"/>
                <a:cs typeface="Times New Roman" panose="02020603050405020304" pitchFamily="18" charset="0"/>
              </a:rPr>
              <a:t>C</a:t>
            </a:r>
            <a:r>
              <a:rPr lang="en-US" cap="none" dirty="0" smtClean="0">
                <a:solidFill>
                  <a:schemeClr val="bg1"/>
                </a:solidFill>
                <a:latin typeface="Times New Roman" panose="02020603050405020304" pitchFamily="18" charset="0"/>
                <a:cs typeface="Times New Roman" panose="02020603050405020304" pitchFamily="18" charset="0"/>
              </a:rPr>
              <a:t>lassifier algorithm, precision, recall, f1-score respective results were 0.99, 0.98, 0.98 for male and 0.97, 0.99, 0.98 for female. </a:t>
            </a:r>
            <a:endParaRPr lang="en-US" cap="none" dirty="0" smtClean="0">
              <a:solidFill>
                <a:schemeClr val="bg1"/>
              </a:solidFill>
              <a:latin typeface="Times New Roman" panose="02020603050405020304" pitchFamily="18" charset="0"/>
              <a:cs typeface="Times New Roman" panose="02020603050405020304" pitchFamily="18" charset="0"/>
            </a:endParaRPr>
          </a:p>
          <a:p>
            <a:endParaRPr lang="en-US" cap="none" dirty="0" smtClean="0">
              <a:solidFill>
                <a:schemeClr val="bg1"/>
              </a:solidFill>
              <a:latin typeface="Times New Roman" panose="02020603050405020304" pitchFamily="18" charset="0"/>
              <a:cs typeface="Times New Roman" panose="02020603050405020304" pitchFamily="18" charset="0"/>
            </a:endParaRPr>
          </a:p>
        </p:txBody>
      </p:sp>
      <p:sp>
        <p:nvSpPr>
          <p:cNvPr id="10" name="Subtitle 2"/>
          <p:cNvSpPr txBox="1"/>
          <p:nvPr/>
        </p:nvSpPr>
        <p:spPr bwMode="gray">
          <a:xfrm>
            <a:off x="6248400" y="4724400"/>
            <a:ext cx="4572000" cy="533400"/>
          </a:xfrm>
          <a:prstGeom prst="rect">
            <a:avLst/>
          </a:prstGeom>
        </p:spPr>
        <p:txBody>
          <a:bodyPr vert="horz" lIns="91440" tIns="45720" rIns="91440" bIns="45720" rtlCol="0" anchor="t">
            <a:noAutofit/>
          </a:bodyPr>
          <a:lstStyle/>
          <a:p>
            <a:pPr marL="0" marR="0" lvl="0" indent="0" algn="ctr" defTabSz="457200" rtl="0" eaLnBrk="1" fontAlgn="auto" latinLnBrk="0" hangingPunct="1">
              <a:lnSpc>
                <a:spcPct val="100000"/>
              </a:lnSpc>
              <a:spcBef>
                <a:spcPts val="1000"/>
              </a:spcBef>
              <a:spcAft>
                <a:spcPts val="0"/>
              </a:spcAft>
              <a:buClr>
                <a:schemeClr val="accent1"/>
              </a:buClr>
              <a:buSzPct val="80000"/>
              <a:buFont typeface="Wingdings 3" panose="05040102010807070707" charset="2"/>
              <a:buNone/>
              <a:defRPr/>
            </a:pPr>
            <a:r>
              <a:rPr kumimoji="0" lang="en-US" sz="1500" i="0" u="none" strike="noStrike" kern="1200" cap="none" spc="0" normalizeH="0" baseline="0" noProof="0" dirty="0" smtClean="0">
                <a:ln>
                  <a:noFill/>
                </a:ln>
                <a:solidFill>
                  <a:schemeClr val="bg1"/>
                </a:solidFill>
                <a:effectLst/>
                <a:uLnTx/>
                <a:uFillTx/>
                <a:latin typeface="Times New Roman" panose="02020603050405020304" pitchFamily="18" charset="0"/>
                <a:cs typeface="Times New Roman" panose="02020603050405020304" pitchFamily="18" charset="0"/>
              </a:rPr>
              <a:t>Figure 7: Classification Report (Gradient</a:t>
            </a:r>
            <a:r>
              <a:rPr kumimoji="0" lang="en-US" sz="1500" i="0" u="none" strike="noStrike" kern="1200" cap="none" spc="0" normalizeH="0" noProof="0" dirty="0" smtClean="0">
                <a:ln>
                  <a:noFill/>
                </a:ln>
                <a:solidFill>
                  <a:schemeClr val="bg1"/>
                </a:solidFill>
                <a:effectLst/>
                <a:uLnTx/>
                <a:uFillTx/>
                <a:latin typeface="Times New Roman" panose="02020603050405020304" pitchFamily="18" charset="0"/>
                <a:cs typeface="Times New Roman" panose="02020603050405020304" pitchFamily="18" charset="0"/>
              </a:rPr>
              <a:t> Boosting Classifier</a:t>
            </a:r>
            <a:r>
              <a:rPr kumimoji="0" lang="en-US" sz="1500" i="0" u="none" strike="noStrike" kern="1200" cap="none" spc="0" normalizeH="0" baseline="0" noProof="0" dirty="0" smtClean="0">
                <a:ln>
                  <a:noFill/>
                </a:ln>
                <a:solidFill>
                  <a:schemeClr val="bg1"/>
                </a:solidFill>
                <a:effectLst/>
                <a:uLnTx/>
                <a:uFillTx/>
                <a:latin typeface="Times New Roman" panose="02020603050405020304" pitchFamily="18" charset="0"/>
                <a:cs typeface="Times New Roman" panose="02020603050405020304" pitchFamily="18" charset="0"/>
              </a:rPr>
              <a:t>)</a:t>
            </a:r>
            <a:endParaRPr kumimoji="0" lang="en-US" sz="1500" i="0" u="none" strike="noStrike" kern="1200" cap="none" spc="0" normalizeH="0" baseline="0" noProof="0" dirty="0" smtClean="0">
              <a:ln>
                <a:noFill/>
              </a:ln>
              <a:solidFill>
                <a:schemeClr val="bg1"/>
              </a:solidFill>
              <a:effectLst/>
              <a:uLnTx/>
              <a:uFillTx/>
              <a:latin typeface="Times New Roman" panose="02020603050405020304" pitchFamily="18" charset="0"/>
              <a:cs typeface="Times New Roman" panose="02020603050405020304" pitchFamily="18" charset="0"/>
            </a:endParaRPr>
          </a:p>
        </p:txBody>
      </p:sp>
      <p:pic>
        <p:nvPicPr>
          <p:cNvPr id="6" name="Picture 5" descr="gradient_boosting_498R.JPG"/>
          <p:cNvPicPr>
            <a:picLocks noChangeAspect="1"/>
          </p:cNvPicPr>
          <p:nvPr/>
        </p:nvPicPr>
        <p:blipFill>
          <a:blip r:embed="rId1"/>
          <a:stretch>
            <a:fillRect/>
          </a:stretch>
        </p:blipFill>
        <p:spPr>
          <a:xfrm>
            <a:off x="6019800" y="2438400"/>
            <a:ext cx="4953000" cy="2133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990600"/>
            <a:ext cx="4953000" cy="1066800"/>
          </a:xfrm>
        </p:spPr>
        <p:txBody>
          <a:bodyPr/>
          <a:lstStyle/>
          <a:p>
            <a:r>
              <a:rPr lang="en-US" sz="3200" b="1" dirty="0" smtClean="0">
                <a:ln w="12700">
                  <a:solidFill>
                    <a:schemeClr val="accent5"/>
                  </a:solidFill>
                  <a:prstDash val="solid"/>
                </a:ln>
                <a:solidFill>
                  <a:schemeClr val="bg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Result and Analysis</a:t>
            </a:r>
            <a:endParaRPr lang="en-US" sz="3200" b="1" dirty="0">
              <a:ln w="12700">
                <a:solidFill>
                  <a:schemeClr val="accent5"/>
                </a:solidFill>
                <a:prstDash val="solid"/>
              </a:ln>
              <a:solidFill>
                <a:schemeClr val="bg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19200" y="2133600"/>
            <a:ext cx="4419600" cy="2514600"/>
          </a:xfrm>
        </p:spPr>
        <p:txBody>
          <a:bodyPr>
            <a:normAutofit/>
          </a:bodyPr>
          <a:lstStyle/>
          <a:p>
            <a:pPr>
              <a:buFont typeface="Wingdings" panose="05000000000000000000" pitchFamily="2" charset="2"/>
              <a:buChar char="Ø"/>
            </a:pPr>
            <a:r>
              <a:rPr lang="en-US" sz="2400" cap="none" dirty="0" smtClean="0">
                <a:ln w="18415" cmpd="sng">
                  <a:solidFill>
                    <a:srgbClr val="FFFFFF"/>
                  </a:solidFill>
                  <a:prstDash val="solid"/>
                </a:ln>
                <a:no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Model Evaluation:</a:t>
            </a:r>
            <a:endParaRPr lang="en-US" sz="2400" cap="none" dirty="0" smtClean="0">
              <a:ln w="18415" cmpd="sng">
                <a:solidFill>
                  <a:srgbClr val="FFFFFF"/>
                </a:solidFill>
                <a:prstDash val="solid"/>
              </a:ln>
              <a:no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a:p>
            <a:r>
              <a:rPr lang="en-US" cap="none" dirty="0" smtClean="0">
                <a:solidFill>
                  <a:schemeClr val="bg1"/>
                </a:solidFill>
                <a:latin typeface="Times New Roman" panose="02020603050405020304" pitchFamily="18" charset="0"/>
                <a:cs typeface="Times New Roman" panose="02020603050405020304" pitchFamily="18" charset="0"/>
              </a:rPr>
              <a:t>In </a:t>
            </a:r>
            <a:r>
              <a:rPr lang="en-US" cap="none" dirty="0" err="1" smtClean="0">
                <a:solidFill>
                  <a:schemeClr val="bg1"/>
                </a:solidFill>
                <a:latin typeface="Times New Roman" panose="02020603050405020304" pitchFamily="18" charset="0"/>
                <a:cs typeface="Times New Roman" panose="02020603050405020304" pitchFamily="18" charset="0"/>
              </a:rPr>
              <a:t>AdaBoost</a:t>
            </a:r>
            <a:r>
              <a:rPr lang="en-US" cap="none" dirty="0" smtClean="0">
                <a:solidFill>
                  <a:schemeClr val="bg1"/>
                </a:solidFill>
                <a:latin typeface="Times New Roman" panose="02020603050405020304" pitchFamily="18" charset="0"/>
                <a:cs typeface="Times New Roman" panose="02020603050405020304" pitchFamily="18" charset="0"/>
              </a:rPr>
              <a:t> </a:t>
            </a:r>
            <a:r>
              <a:rPr lang="en-US" cap="none" dirty="0" smtClean="0">
                <a:solidFill>
                  <a:schemeClr val="bg1"/>
                </a:solidFill>
                <a:latin typeface="Times New Roman" panose="02020603050405020304" pitchFamily="18" charset="0"/>
                <a:cs typeface="Times New Roman" panose="02020603050405020304" pitchFamily="18" charset="0"/>
              </a:rPr>
              <a:t>C</a:t>
            </a:r>
            <a:r>
              <a:rPr lang="en-US" cap="none" dirty="0" smtClean="0">
                <a:solidFill>
                  <a:schemeClr val="bg1"/>
                </a:solidFill>
                <a:latin typeface="Times New Roman" panose="02020603050405020304" pitchFamily="18" charset="0"/>
                <a:cs typeface="Times New Roman" panose="02020603050405020304" pitchFamily="18" charset="0"/>
              </a:rPr>
              <a:t>lassifier algorithm, precision, recall, f1-score respective results were 0.98, 0.98, 0.98 for male and 0.98, 0.98, 0.98 for female. </a:t>
            </a:r>
            <a:endParaRPr lang="en-US" dirty="0" smtClean="0">
              <a:solidFill>
                <a:schemeClr val="bg1"/>
              </a:solidFill>
              <a:latin typeface="Times New Roman" panose="02020603050405020304" pitchFamily="18" charset="0"/>
              <a:cs typeface="Times New Roman" panose="02020603050405020304" pitchFamily="18" charset="0"/>
            </a:endParaRPr>
          </a:p>
          <a:p>
            <a:endParaRPr lang="en-US" cap="none" dirty="0" smtClean="0">
              <a:solidFill>
                <a:schemeClr val="bg1"/>
              </a:solidFill>
              <a:latin typeface="Times New Roman" panose="02020603050405020304" pitchFamily="18" charset="0"/>
              <a:cs typeface="Times New Roman" panose="02020603050405020304" pitchFamily="18" charset="0"/>
            </a:endParaRPr>
          </a:p>
          <a:p>
            <a:endParaRPr lang="en-US" cap="none" dirty="0" smtClean="0">
              <a:solidFill>
                <a:schemeClr val="bg1"/>
              </a:solidFill>
              <a:latin typeface="Times New Roman" panose="02020603050405020304" pitchFamily="18" charset="0"/>
              <a:cs typeface="Times New Roman" panose="02020603050405020304" pitchFamily="18" charset="0"/>
            </a:endParaRPr>
          </a:p>
        </p:txBody>
      </p:sp>
      <p:sp>
        <p:nvSpPr>
          <p:cNvPr id="10" name="Subtitle 2"/>
          <p:cNvSpPr txBox="1"/>
          <p:nvPr/>
        </p:nvSpPr>
        <p:spPr bwMode="gray">
          <a:xfrm>
            <a:off x="6248400" y="4724400"/>
            <a:ext cx="4572000" cy="533400"/>
          </a:xfrm>
          <a:prstGeom prst="rect">
            <a:avLst/>
          </a:prstGeom>
        </p:spPr>
        <p:txBody>
          <a:bodyPr vert="horz" lIns="91440" tIns="45720" rIns="91440" bIns="45720" rtlCol="0" anchor="t">
            <a:noAutofit/>
          </a:bodyPr>
          <a:lstStyle/>
          <a:p>
            <a:pPr marL="0" marR="0" lvl="0" indent="0" algn="ctr" defTabSz="457200" rtl="0" eaLnBrk="1" fontAlgn="auto" latinLnBrk="0" hangingPunct="1">
              <a:lnSpc>
                <a:spcPct val="100000"/>
              </a:lnSpc>
              <a:spcBef>
                <a:spcPts val="1000"/>
              </a:spcBef>
              <a:spcAft>
                <a:spcPts val="0"/>
              </a:spcAft>
              <a:buClr>
                <a:schemeClr val="accent1"/>
              </a:buClr>
              <a:buSzPct val="80000"/>
              <a:buFont typeface="Wingdings 3" panose="05040102010807070707" charset="2"/>
              <a:buNone/>
              <a:defRPr/>
            </a:pPr>
            <a:r>
              <a:rPr kumimoji="0" lang="en-US" sz="1500" i="0" u="none" strike="noStrike" kern="1200" cap="none" spc="0" normalizeH="0" baseline="0" noProof="0" dirty="0" smtClean="0">
                <a:ln>
                  <a:noFill/>
                </a:ln>
                <a:solidFill>
                  <a:schemeClr val="bg1"/>
                </a:solidFill>
                <a:effectLst/>
                <a:uLnTx/>
                <a:uFillTx/>
                <a:latin typeface="Times New Roman" panose="02020603050405020304" pitchFamily="18" charset="0"/>
                <a:cs typeface="Times New Roman" panose="02020603050405020304" pitchFamily="18" charset="0"/>
              </a:rPr>
              <a:t>Figure 8: Classification Report (</a:t>
            </a:r>
            <a:r>
              <a:rPr lang="en-US" sz="1500" dirty="0" err="1" smtClean="0">
                <a:solidFill>
                  <a:schemeClr val="bg1"/>
                </a:solidFill>
                <a:latin typeface="Times New Roman" panose="02020603050405020304" pitchFamily="18" charset="0"/>
                <a:cs typeface="Times New Roman" panose="02020603050405020304" pitchFamily="18" charset="0"/>
              </a:rPr>
              <a:t>Ada</a:t>
            </a:r>
            <a:r>
              <a:rPr kumimoji="0" lang="en-US" sz="1500" i="0" u="none" strike="noStrike" kern="1200" cap="none" spc="0" normalizeH="0" noProof="0" dirty="0" smtClean="0">
                <a:ln>
                  <a:noFill/>
                </a:ln>
                <a:solidFill>
                  <a:schemeClr val="bg1"/>
                </a:solidFill>
                <a:effectLst/>
                <a:uLnTx/>
                <a:uFillTx/>
                <a:latin typeface="Times New Roman" panose="02020603050405020304" pitchFamily="18" charset="0"/>
                <a:cs typeface="Times New Roman" panose="02020603050405020304" pitchFamily="18" charset="0"/>
              </a:rPr>
              <a:t>Boost Classifier</a:t>
            </a:r>
            <a:r>
              <a:rPr kumimoji="0" lang="en-US" sz="1500" i="0" u="none" strike="noStrike" kern="1200" cap="none" spc="0" normalizeH="0" baseline="0" noProof="0" dirty="0" smtClean="0">
                <a:ln>
                  <a:noFill/>
                </a:ln>
                <a:solidFill>
                  <a:schemeClr val="bg1"/>
                </a:solidFill>
                <a:effectLst/>
                <a:uLnTx/>
                <a:uFillTx/>
                <a:latin typeface="Times New Roman" panose="02020603050405020304" pitchFamily="18" charset="0"/>
                <a:cs typeface="Times New Roman" panose="02020603050405020304" pitchFamily="18" charset="0"/>
              </a:rPr>
              <a:t>)</a:t>
            </a:r>
            <a:endParaRPr kumimoji="0" lang="en-US" sz="1500" i="0" u="none" strike="noStrike" kern="1200" cap="none" spc="0" normalizeH="0" baseline="0" noProof="0" dirty="0" smtClean="0">
              <a:ln>
                <a:noFill/>
              </a:ln>
              <a:solidFill>
                <a:schemeClr val="bg1"/>
              </a:solidFill>
              <a:effectLst/>
              <a:uLnTx/>
              <a:uFillTx/>
              <a:latin typeface="Times New Roman" panose="02020603050405020304" pitchFamily="18" charset="0"/>
              <a:cs typeface="Times New Roman" panose="02020603050405020304" pitchFamily="18" charset="0"/>
            </a:endParaRPr>
          </a:p>
        </p:txBody>
      </p:sp>
      <p:pic>
        <p:nvPicPr>
          <p:cNvPr id="7" name="Picture 6" descr="ada_boosting_498R.JPG"/>
          <p:cNvPicPr>
            <a:picLocks noChangeAspect="1"/>
          </p:cNvPicPr>
          <p:nvPr/>
        </p:nvPicPr>
        <p:blipFill>
          <a:blip r:embed="rId1"/>
          <a:stretch>
            <a:fillRect/>
          </a:stretch>
        </p:blipFill>
        <p:spPr>
          <a:xfrm>
            <a:off x="6096000" y="2362200"/>
            <a:ext cx="4800600" cy="21812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990600"/>
            <a:ext cx="4953000" cy="1066800"/>
          </a:xfrm>
        </p:spPr>
        <p:txBody>
          <a:bodyPr/>
          <a:lstStyle/>
          <a:p>
            <a:r>
              <a:rPr lang="en-US" sz="3200" b="1" dirty="0" smtClean="0">
                <a:ln w="12700">
                  <a:solidFill>
                    <a:schemeClr val="accent5"/>
                  </a:solidFill>
                  <a:prstDash val="solid"/>
                </a:ln>
                <a:solidFill>
                  <a:schemeClr val="bg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Result and Analysis</a:t>
            </a:r>
            <a:endParaRPr lang="en-US" sz="3200" b="1" dirty="0">
              <a:ln w="12700">
                <a:solidFill>
                  <a:schemeClr val="accent5"/>
                </a:solidFill>
                <a:prstDash val="solid"/>
              </a:ln>
              <a:solidFill>
                <a:schemeClr val="bg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19200" y="2133600"/>
            <a:ext cx="4419600" cy="2514600"/>
          </a:xfrm>
        </p:spPr>
        <p:txBody>
          <a:bodyPr>
            <a:normAutofit/>
          </a:bodyPr>
          <a:lstStyle/>
          <a:p>
            <a:pPr>
              <a:buFont typeface="Wingdings" panose="05000000000000000000" pitchFamily="2" charset="2"/>
              <a:buChar char="Ø"/>
            </a:pPr>
            <a:r>
              <a:rPr lang="en-US" sz="2400" cap="none" dirty="0" smtClean="0">
                <a:ln w="18415" cmpd="sng">
                  <a:solidFill>
                    <a:srgbClr val="FFFFFF"/>
                  </a:solidFill>
                  <a:prstDash val="solid"/>
                </a:ln>
                <a:no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Model Evaluation:</a:t>
            </a:r>
            <a:endParaRPr lang="en-US" sz="2400" cap="none" dirty="0" smtClean="0">
              <a:ln w="18415" cmpd="sng">
                <a:solidFill>
                  <a:srgbClr val="FFFFFF"/>
                </a:solidFill>
                <a:prstDash val="solid"/>
              </a:ln>
              <a:no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a:p>
            <a:r>
              <a:rPr lang="en-US" cap="none" dirty="0" smtClean="0">
                <a:solidFill>
                  <a:schemeClr val="bg1"/>
                </a:solidFill>
                <a:latin typeface="Times New Roman" panose="02020603050405020304" pitchFamily="18" charset="0"/>
                <a:cs typeface="Times New Roman" panose="02020603050405020304" pitchFamily="18" charset="0"/>
              </a:rPr>
              <a:t>In K-Nearest Neighbor algorithm, precision, recall, f1-score respective results were 0.96, 0.98, 0.97 for male and 0.98, 0.96, 0.97 for female. </a:t>
            </a:r>
            <a:endParaRPr lang="en-US" dirty="0" smtClean="0">
              <a:solidFill>
                <a:schemeClr val="bg1"/>
              </a:solidFill>
              <a:latin typeface="Times New Roman" panose="02020603050405020304" pitchFamily="18" charset="0"/>
              <a:cs typeface="Times New Roman" panose="02020603050405020304" pitchFamily="18" charset="0"/>
            </a:endParaRPr>
          </a:p>
          <a:p>
            <a:endParaRPr lang="en-US" dirty="0" smtClean="0">
              <a:solidFill>
                <a:schemeClr val="bg1"/>
              </a:solidFill>
              <a:latin typeface="Times New Roman" panose="02020603050405020304" pitchFamily="18" charset="0"/>
              <a:cs typeface="Times New Roman" panose="02020603050405020304" pitchFamily="18" charset="0"/>
            </a:endParaRPr>
          </a:p>
          <a:p>
            <a:endParaRPr lang="en-US" cap="none" dirty="0" smtClean="0">
              <a:solidFill>
                <a:schemeClr val="bg1"/>
              </a:solidFill>
              <a:latin typeface="Times New Roman" panose="02020603050405020304" pitchFamily="18" charset="0"/>
              <a:cs typeface="Times New Roman" panose="02020603050405020304" pitchFamily="18" charset="0"/>
            </a:endParaRPr>
          </a:p>
          <a:p>
            <a:endParaRPr lang="en-US" cap="none" dirty="0" smtClean="0">
              <a:solidFill>
                <a:schemeClr val="bg1"/>
              </a:solidFill>
              <a:latin typeface="Times New Roman" panose="02020603050405020304" pitchFamily="18" charset="0"/>
              <a:cs typeface="Times New Roman" panose="02020603050405020304" pitchFamily="18" charset="0"/>
            </a:endParaRPr>
          </a:p>
        </p:txBody>
      </p:sp>
      <p:sp>
        <p:nvSpPr>
          <p:cNvPr id="10" name="Subtitle 2"/>
          <p:cNvSpPr txBox="1"/>
          <p:nvPr/>
        </p:nvSpPr>
        <p:spPr bwMode="gray">
          <a:xfrm>
            <a:off x="6248400" y="4724400"/>
            <a:ext cx="4572000" cy="533400"/>
          </a:xfrm>
          <a:prstGeom prst="rect">
            <a:avLst/>
          </a:prstGeom>
        </p:spPr>
        <p:txBody>
          <a:bodyPr vert="horz" lIns="91440" tIns="45720" rIns="91440" bIns="45720" rtlCol="0" anchor="t">
            <a:noAutofit/>
          </a:bodyPr>
          <a:lstStyle/>
          <a:p>
            <a:pPr marL="0" marR="0" lvl="0" indent="0" algn="ctr" defTabSz="457200" rtl="0" eaLnBrk="1" fontAlgn="auto" latinLnBrk="0" hangingPunct="1">
              <a:lnSpc>
                <a:spcPct val="100000"/>
              </a:lnSpc>
              <a:spcBef>
                <a:spcPts val="1000"/>
              </a:spcBef>
              <a:spcAft>
                <a:spcPts val="0"/>
              </a:spcAft>
              <a:buClr>
                <a:schemeClr val="accent1"/>
              </a:buClr>
              <a:buSzPct val="80000"/>
              <a:buFont typeface="Wingdings 3" panose="05040102010807070707" charset="2"/>
              <a:buNone/>
              <a:defRPr/>
            </a:pPr>
            <a:r>
              <a:rPr kumimoji="0" lang="en-US" sz="1500" i="0" u="none" strike="noStrike" kern="1200" cap="none" spc="0" normalizeH="0" baseline="0" noProof="0" dirty="0" smtClean="0">
                <a:ln>
                  <a:noFill/>
                </a:ln>
                <a:solidFill>
                  <a:schemeClr val="bg1"/>
                </a:solidFill>
                <a:effectLst/>
                <a:uLnTx/>
                <a:uFillTx/>
                <a:latin typeface="Times New Roman" panose="02020603050405020304" pitchFamily="18" charset="0"/>
                <a:cs typeface="Times New Roman" panose="02020603050405020304" pitchFamily="18" charset="0"/>
              </a:rPr>
              <a:t>Figure 9: Classification Report (K-Nearest</a:t>
            </a:r>
            <a:r>
              <a:rPr kumimoji="0" lang="en-US" sz="1500" i="0" u="none" strike="noStrike" kern="1200" cap="none" spc="0" normalizeH="0" noProof="0" dirty="0" smtClean="0">
                <a:ln>
                  <a:noFill/>
                </a:ln>
                <a:solidFill>
                  <a:schemeClr val="bg1"/>
                </a:solidFill>
                <a:effectLst/>
                <a:uLnTx/>
                <a:uFillTx/>
                <a:latin typeface="Times New Roman" panose="02020603050405020304" pitchFamily="18" charset="0"/>
                <a:cs typeface="Times New Roman" panose="02020603050405020304" pitchFamily="18" charset="0"/>
              </a:rPr>
              <a:t> Neighbor</a:t>
            </a:r>
            <a:r>
              <a:rPr kumimoji="0" lang="en-US" sz="1500" i="0" u="none" strike="noStrike" kern="1200" cap="none" spc="0" normalizeH="0" baseline="0" noProof="0" dirty="0" smtClean="0">
                <a:ln>
                  <a:noFill/>
                </a:ln>
                <a:solidFill>
                  <a:schemeClr val="bg1"/>
                </a:solidFill>
                <a:effectLst/>
                <a:uLnTx/>
                <a:uFillTx/>
                <a:latin typeface="Times New Roman" panose="02020603050405020304" pitchFamily="18" charset="0"/>
                <a:cs typeface="Times New Roman" panose="02020603050405020304" pitchFamily="18" charset="0"/>
              </a:rPr>
              <a:t>)</a:t>
            </a:r>
            <a:endParaRPr kumimoji="0" lang="en-US" sz="1500" i="0" u="none" strike="noStrike" kern="1200" cap="none" spc="0" normalizeH="0" baseline="0" noProof="0" dirty="0" smtClean="0">
              <a:ln>
                <a:noFill/>
              </a:ln>
              <a:solidFill>
                <a:schemeClr val="bg1"/>
              </a:solidFill>
              <a:effectLst/>
              <a:uLnTx/>
              <a:uFillTx/>
              <a:latin typeface="Times New Roman" panose="02020603050405020304" pitchFamily="18" charset="0"/>
              <a:cs typeface="Times New Roman" panose="02020603050405020304" pitchFamily="18" charset="0"/>
            </a:endParaRPr>
          </a:p>
        </p:txBody>
      </p:sp>
      <p:pic>
        <p:nvPicPr>
          <p:cNvPr id="6" name="Picture 5" descr="knn_498R.JPG"/>
          <p:cNvPicPr>
            <a:picLocks noChangeAspect="1"/>
          </p:cNvPicPr>
          <p:nvPr/>
        </p:nvPicPr>
        <p:blipFill>
          <a:blip r:embed="rId1"/>
          <a:stretch>
            <a:fillRect/>
          </a:stretch>
        </p:blipFill>
        <p:spPr>
          <a:xfrm>
            <a:off x="6019800" y="2362200"/>
            <a:ext cx="4905375" cy="227171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990600"/>
            <a:ext cx="4953000" cy="1066800"/>
          </a:xfrm>
        </p:spPr>
        <p:txBody>
          <a:bodyPr/>
          <a:lstStyle/>
          <a:p>
            <a:r>
              <a:rPr lang="en-US" sz="3200" b="1" dirty="0" smtClean="0">
                <a:ln w="12700">
                  <a:solidFill>
                    <a:schemeClr val="accent5"/>
                  </a:solidFill>
                  <a:prstDash val="solid"/>
                </a:ln>
                <a:solidFill>
                  <a:schemeClr val="bg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Result and Analysis</a:t>
            </a:r>
            <a:endParaRPr lang="en-US" sz="3200" b="1" dirty="0">
              <a:ln w="12700">
                <a:solidFill>
                  <a:schemeClr val="accent5"/>
                </a:solidFill>
                <a:prstDash val="solid"/>
              </a:ln>
              <a:solidFill>
                <a:schemeClr val="bg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19200" y="2133600"/>
            <a:ext cx="4419600" cy="2514600"/>
          </a:xfrm>
        </p:spPr>
        <p:txBody>
          <a:bodyPr>
            <a:normAutofit/>
          </a:bodyPr>
          <a:lstStyle/>
          <a:p>
            <a:pPr>
              <a:buFont typeface="Wingdings" panose="05000000000000000000" pitchFamily="2" charset="2"/>
              <a:buChar char="Ø"/>
            </a:pPr>
            <a:r>
              <a:rPr lang="en-US" sz="2400" cap="none" dirty="0" smtClean="0">
                <a:ln w="18415" cmpd="sng">
                  <a:solidFill>
                    <a:srgbClr val="FFFFFF"/>
                  </a:solidFill>
                  <a:prstDash val="solid"/>
                </a:ln>
                <a:no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Model Evaluation:</a:t>
            </a:r>
            <a:endParaRPr lang="en-US" sz="2400" cap="none" dirty="0" smtClean="0">
              <a:ln w="18415" cmpd="sng">
                <a:solidFill>
                  <a:srgbClr val="FFFFFF"/>
                </a:solidFill>
                <a:prstDash val="solid"/>
              </a:ln>
              <a:no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a:p>
            <a:r>
              <a:rPr lang="en-US" cap="none" dirty="0" smtClean="0">
                <a:solidFill>
                  <a:schemeClr val="bg1"/>
                </a:solidFill>
                <a:latin typeface="Times New Roman" panose="02020603050405020304" pitchFamily="18" charset="0"/>
                <a:cs typeface="Times New Roman" panose="02020603050405020304" pitchFamily="18" charset="0"/>
              </a:rPr>
              <a:t>In Multi-Layer </a:t>
            </a:r>
            <a:r>
              <a:rPr lang="en-US" cap="none" dirty="0" err="1" smtClean="0">
                <a:solidFill>
                  <a:schemeClr val="bg1"/>
                </a:solidFill>
                <a:latin typeface="Times New Roman" panose="02020603050405020304" pitchFamily="18" charset="0"/>
                <a:cs typeface="Times New Roman" panose="02020603050405020304" pitchFamily="18" charset="0"/>
              </a:rPr>
              <a:t>Perceptron</a:t>
            </a:r>
            <a:r>
              <a:rPr lang="en-US" cap="none" dirty="0" smtClean="0">
                <a:solidFill>
                  <a:schemeClr val="bg1"/>
                </a:solidFill>
                <a:latin typeface="Times New Roman" panose="02020603050405020304" pitchFamily="18" charset="0"/>
                <a:cs typeface="Times New Roman" panose="02020603050405020304" pitchFamily="18" charset="0"/>
              </a:rPr>
              <a:t> Classifier algorithm, precision, recall, f1-score respective results were 0.98, 0.96, 0.97 for male and 0.96, 0.97, 0.96 for female. </a:t>
            </a:r>
            <a:endParaRPr lang="en-US" dirty="0" smtClean="0">
              <a:solidFill>
                <a:schemeClr val="bg1"/>
              </a:solidFill>
              <a:latin typeface="Times New Roman" panose="02020603050405020304" pitchFamily="18" charset="0"/>
              <a:cs typeface="Times New Roman" panose="02020603050405020304" pitchFamily="18" charset="0"/>
            </a:endParaRPr>
          </a:p>
          <a:p>
            <a:endParaRPr lang="en-US" dirty="0" smtClean="0">
              <a:solidFill>
                <a:schemeClr val="bg1"/>
              </a:solidFill>
              <a:latin typeface="Times New Roman" panose="02020603050405020304" pitchFamily="18" charset="0"/>
              <a:cs typeface="Times New Roman" panose="02020603050405020304" pitchFamily="18" charset="0"/>
            </a:endParaRPr>
          </a:p>
          <a:p>
            <a:endParaRPr lang="en-US" dirty="0" smtClean="0">
              <a:solidFill>
                <a:schemeClr val="bg1"/>
              </a:solidFill>
              <a:latin typeface="Times New Roman" panose="02020603050405020304" pitchFamily="18" charset="0"/>
              <a:cs typeface="Times New Roman" panose="02020603050405020304" pitchFamily="18" charset="0"/>
            </a:endParaRPr>
          </a:p>
          <a:p>
            <a:endParaRPr lang="en-US" cap="none" dirty="0" smtClean="0">
              <a:solidFill>
                <a:schemeClr val="bg1"/>
              </a:solidFill>
              <a:latin typeface="Times New Roman" panose="02020603050405020304" pitchFamily="18" charset="0"/>
              <a:cs typeface="Times New Roman" panose="02020603050405020304" pitchFamily="18" charset="0"/>
            </a:endParaRPr>
          </a:p>
          <a:p>
            <a:endParaRPr lang="en-US" cap="none" dirty="0" smtClean="0">
              <a:solidFill>
                <a:schemeClr val="bg1"/>
              </a:solidFill>
              <a:latin typeface="Times New Roman" panose="02020603050405020304" pitchFamily="18" charset="0"/>
              <a:cs typeface="Times New Roman" panose="02020603050405020304" pitchFamily="18" charset="0"/>
            </a:endParaRPr>
          </a:p>
        </p:txBody>
      </p:sp>
      <p:sp>
        <p:nvSpPr>
          <p:cNvPr id="10" name="Subtitle 2"/>
          <p:cNvSpPr txBox="1"/>
          <p:nvPr/>
        </p:nvSpPr>
        <p:spPr bwMode="gray">
          <a:xfrm>
            <a:off x="6248400" y="4724400"/>
            <a:ext cx="4572000" cy="533400"/>
          </a:xfrm>
          <a:prstGeom prst="rect">
            <a:avLst/>
          </a:prstGeom>
        </p:spPr>
        <p:txBody>
          <a:bodyPr vert="horz" lIns="91440" tIns="45720" rIns="91440" bIns="45720" rtlCol="0" anchor="t">
            <a:noAutofit/>
          </a:bodyPr>
          <a:lstStyle/>
          <a:p>
            <a:pPr marL="0" marR="0" lvl="0" indent="0" algn="ctr" defTabSz="457200" rtl="0" eaLnBrk="1" fontAlgn="auto" latinLnBrk="0" hangingPunct="1">
              <a:lnSpc>
                <a:spcPct val="100000"/>
              </a:lnSpc>
              <a:spcBef>
                <a:spcPts val="1000"/>
              </a:spcBef>
              <a:spcAft>
                <a:spcPts val="0"/>
              </a:spcAft>
              <a:buClr>
                <a:schemeClr val="accent1"/>
              </a:buClr>
              <a:buSzPct val="80000"/>
              <a:buFont typeface="Wingdings 3" panose="05040102010807070707" charset="2"/>
              <a:buNone/>
              <a:defRPr/>
            </a:pPr>
            <a:r>
              <a:rPr kumimoji="0" lang="en-US" sz="1500" i="0" u="none" strike="noStrike" kern="1200" cap="none" spc="0" normalizeH="0" baseline="0" noProof="0" dirty="0" smtClean="0">
                <a:ln>
                  <a:noFill/>
                </a:ln>
                <a:solidFill>
                  <a:schemeClr val="bg1"/>
                </a:solidFill>
                <a:effectLst/>
                <a:uLnTx/>
                <a:uFillTx/>
                <a:latin typeface="Times New Roman" panose="02020603050405020304" pitchFamily="18" charset="0"/>
                <a:cs typeface="Times New Roman" panose="02020603050405020304" pitchFamily="18" charset="0"/>
              </a:rPr>
              <a:t>Figure 10: Classification Report (</a:t>
            </a:r>
            <a:r>
              <a:rPr lang="en-US" sz="1500" baseline="0" dirty="0" smtClean="0">
                <a:solidFill>
                  <a:schemeClr val="bg1"/>
                </a:solidFill>
                <a:latin typeface="Times New Roman" panose="02020603050405020304" pitchFamily="18" charset="0"/>
                <a:cs typeface="Times New Roman" panose="02020603050405020304" pitchFamily="18" charset="0"/>
              </a:rPr>
              <a:t>Multi-Layer</a:t>
            </a:r>
            <a:r>
              <a:rPr lang="en-US" sz="1500" dirty="0" smtClean="0">
                <a:solidFill>
                  <a:schemeClr val="bg1"/>
                </a:solidFill>
                <a:latin typeface="Times New Roman" panose="02020603050405020304" pitchFamily="18" charset="0"/>
                <a:cs typeface="Times New Roman" panose="02020603050405020304" pitchFamily="18" charset="0"/>
              </a:rPr>
              <a:t> </a:t>
            </a:r>
            <a:r>
              <a:rPr lang="en-US" sz="1500" dirty="0" err="1" smtClean="0">
                <a:solidFill>
                  <a:schemeClr val="bg1"/>
                </a:solidFill>
                <a:latin typeface="Times New Roman" panose="02020603050405020304" pitchFamily="18" charset="0"/>
                <a:cs typeface="Times New Roman" panose="02020603050405020304" pitchFamily="18" charset="0"/>
              </a:rPr>
              <a:t>Perceptron</a:t>
            </a:r>
            <a:r>
              <a:rPr lang="en-US" sz="1500" dirty="0" smtClean="0">
                <a:solidFill>
                  <a:schemeClr val="bg1"/>
                </a:solidFill>
                <a:latin typeface="Times New Roman" panose="02020603050405020304" pitchFamily="18" charset="0"/>
                <a:cs typeface="Times New Roman" panose="02020603050405020304" pitchFamily="18" charset="0"/>
              </a:rPr>
              <a:t> Classifier</a:t>
            </a:r>
            <a:r>
              <a:rPr kumimoji="0" lang="en-US" sz="1500" i="0" u="none" strike="noStrike" kern="1200" cap="none" spc="0" normalizeH="0" baseline="0" noProof="0" dirty="0" smtClean="0">
                <a:ln>
                  <a:noFill/>
                </a:ln>
                <a:solidFill>
                  <a:schemeClr val="bg1"/>
                </a:solidFill>
                <a:effectLst/>
                <a:uLnTx/>
                <a:uFillTx/>
                <a:latin typeface="Times New Roman" panose="02020603050405020304" pitchFamily="18" charset="0"/>
                <a:cs typeface="Times New Roman" panose="02020603050405020304" pitchFamily="18" charset="0"/>
              </a:rPr>
              <a:t>)</a:t>
            </a:r>
            <a:endParaRPr kumimoji="0" lang="en-US" sz="1500" i="0" u="none" strike="noStrike" kern="1200" cap="none" spc="0" normalizeH="0" baseline="0" noProof="0" dirty="0" smtClean="0">
              <a:ln>
                <a:noFill/>
              </a:ln>
              <a:solidFill>
                <a:schemeClr val="bg1"/>
              </a:solidFill>
              <a:effectLst/>
              <a:uLnTx/>
              <a:uFillTx/>
              <a:latin typeface="Times New Roman" panose="02020603050405020304" pitchFamily="18" charset="0"/>
              <a:cs typeface="Times New Roman" panose="02020603050405020304" pitchFamily="18" charset="0"/>
            </a:endParaRPr>
          </a:p>
        </p:txBody>
      </p:sp>
      <p:pic>
        <p:nvPicPr>
          <p:cNvPr id="7" name="Picture 6" descr="mlp_498R.JPG"/>
          <p:cNvPicPr>
            <a:picLocks noChangeAspect="1"/>
          </p:cNvPicPr>
          <p:nvPr/>
        </p:nvPicPr>
        <p:blipFill>
          <a:blip r:embed="rId1"/>
          <a:stretch>
            <a:fillRect/>
          </a:stretch>
        </p:blipFill>
        <p:spPr>
          <a:xfrm>
            <a:off x="6096000" y="2362200"/>
            <a:ext cx="4886325" cy="22574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609600"/>
            <a:ext cx="2438400" cy="1066800"/>
          </a:xfrm>
        </p:spPr>
        <p:txBody>
          <a:bodyPr/>
          <a:lstStyle/>
          <a:p>
            <a:r>
              <a:rPr lang="en-US" sz="3200" b="1" dirty="0" smtClean="0">
                <a:ln w="12700">
                  <a:solidFill>
                    <a:schemeClr val="accent5"/>
                  </a:solidFill>
                  <a:prstDash val="solid"/>
                </a:ln>
                <a:solidFill>
                  <a:schemeClr val="bg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Conclusion</a:t>
            </a:r>
            <a:endParaRPr lang="en-US" sz="3200" b="1" dirty="0">
              <a:ln w="12700">
                <a:solidFill>
                  <a:schemeClr val="accent5"/>
                </a:solidFill>
                <a:prstDash val="solid"/>
              </a:ln>
              <a:solidFill>
                <a:schemeClr val="bg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76400" y="1828800"/>
            <a:ext cx="7848600" cy="3810000"/>
          </a:xfrm>
        </p:spPr>
        <p:txBody>
          <a:bodyPr>
            <a:normAutofit/>
          </a:bodyPr>
          <a:lstStyle/>
          <a:p>
            <a:r>
              <a:rPr lang="en-US" cap="none" dirty="0" smtClean="0">
                <a:solidFill>
                  <a:schemeClr val="bg1"/>
                </a:solidFill>
                <a:latin typeface="Times New Roman" panose="02020603050405020304" pitchFamily="18" charset="0"/>
                <a:cs typeface="Times New Roman" panose="02020603050405020304" pitchFamily="18" charset="0"/>
              </a:rPr>
              <a:t>The primary goal of this research was to create a speech signal-based gender recognition system. The dataset for this project was collected from </a:t>
            </a:r>
            <a:r>
              <a:rPr lang="en-US" cap="none" dirty="0" err="1" smtClean="0">
                <a:solidFill>
                  <a:schemeClr val="bg1"/>
                </a:solidFill>
                <a:latin typeface="Times New Roman" panose="02020603050405020304" pitchFamily="18" charset="0"/>
                <a:cs typeface="Times New Roman" panose="02020603050405020304" pitchFamily="18" charset="0"/>
              </a:rPr>
              <a:t>kaggle</a:t>
            </a:r>
            <a:r>
              <a:rPr lang="en-US" cap="none" dirty="0" smtClean="0">
                <a:solidFill>
                  <a:schemeClr val="bg1"/>
                </a:solidFill>
                <a:latin typeface="Times New Roman" panose="02020603050405020304" pitchFamily="18" charset="0"/>
                <a:cs typeface="Times New Roman" panose="02020603050405020304" pitchFamily="18" charset="0"/>
              </a:rPr>
              <a:t>. We evaluated at 3168 records from both males and females. To improve the accuracy of the experiment, we compare five different algorithms. In this study, gender recognition from audio data is presented using logistic regression, gradient boosting classifier, </a:t>
            </a:r>
            <a:r>
              <a:rPr lang="en-US" cap="none" dirty="0" err="1" smtClean="0">
                <a:solidFill>
                  <a:schemeClr val="bg1"/>
                </a:solidFill>
                <a:latin typeface="Times New Roman" panose="02020603050405020304" pitchFamily="18" charset="0"/>
                <a:cs typeface="Times New Roman" panose="02020603050405020304" pitchFamily="18" charset="0"/>
              </a:rPr>
              <a:t>adaboost</a:t>
            </a:r>
            <a:r>
              <a:rPr lang="en-US" cap="none" dirty="0" smtClean="0">
                <a:solidFill>
                  <a:schemeClr val="bg1"/>
                </a:solidFill>
                <a:latin typeface="Times New Roman" panose="02020603050405020304" pitchFamily="18" charset="0"/>
                <a:cs typeface="Times New Roman" panose="02020603050405020304" pitchFamily="18" charset="0"/>
              </a:rPr>
              <a:t> classifier, k-nearest neighbor (KNN), and multi-layer </a:t>
            </a:r>
            <a:r>
              <a:rPr lang="en-US" cap="none" dirty="0" err="1" smtClean="0">
                <a:solidFill>
                  <a:schemeClr val="bg1"/>
                </a:solidFill>
                <a:latin typeface="Times New Roman" panose="02020603050405020304" pitchFamily="18" charset="0"/>
                <a:cs typeface="Times New Roman" panose="02020603050405020304" pitchFamily="18" charset="0"/>
              </a:rPr>
              <a:t>perceptron</a:t>
            </a:r>
            <a:r>
              <a:rPr lang="en-US" cap="none" dirty="0" smtClean="0">
                <a:solidFill>
                  <a:schemeClr val="bg1"/>
                </a:solidFill>
                <a:latin typeface="Times New Roman" panose="02020603050405020304" pitchFamily="18" charset="0"/>
                <a:cs typeface="Times New Roman" panose="02020603050405020304" pitchFamily="18" charset="0"/>
              </a:rPr>
              <a:t> classifier (</a:t>
            </a:r>
            <a:r>
              <a:rPr lang="en-US" cap="none" dirty="0" err="1" smtClean="0">
                <a:solidFill>
                  <a:schemeClr val="bg1"/>
                </a:solidFill>
                <a:latin typeface="Times New Roman" panose="02020603050405020304" pitchFamily="18" charset="0"/>
                <a:cs typeface="Times New Roman" panose="02020603050405020304" pitchFamily="18" charset="0"/>
              </a:rPr>
              <a:t>mlpclassifier</a:t>
            </a:r>
            <a:r>
              <a:rPr lang="en-US" cap="none" dirty="0" smtClean="0">
                <a:solidFill>
                  <a:schemeClr val="bg1"/>
                </a:solidFill>
                <a:latin typeface="Times New Roman" panose="02020603050405020304" pitchFamily="18" charset="0"/>
                <a:cs typeface="Times New Roman" panose="02020603050405020304" pitchFamily="18" charset="0"/>
              </a:rPr>
              <a:t>), with respective accuracies of 98%, 98%, 98%, 97%, and 97% and compare them in terms of F1 score, recall, and precision. In this model, logistic regression, </a:t>
            </a:r>
            <a:r>
              <a:rPr lang="en-US" cap="none" dirty="0" err="1" smtClean="0">
                <a:solidFill>
                  <a:schemeClr val="bg1"/>
                </a:solidFill>
                <a:latin typeface="Times New Roman" panose="02020603050405020304" pitchFamily="18" charset="0"/>
                <a:cs typeface="Times New Roman" panose="02020603050405020304" pitchFamily="18" charset="0"/>
              </a:rPr>
              <a:t>adaboost</a:t>
            </a:r>
            <a:r>
              <a:rPr lang="en-US" cap="none" dirty="0" smtClean="0">
                <a:solidFill>
                  <a:schemeClr val="bg1"/>
                </a:solidFill>
                <a:latin typeface="Times New Roman" panose="02020603050405020304" pitchFamily="18" charset="0"/>
                <a:cs typeface="Times New Roman" panose="02020603050405020304" pitchFamily="18" charset="0"/>
              </a:rPr>
              <a:t> classifier, and gradient boosting classifier produced the best results.</a:t>
            </a:r>
            <a:endParaRPr lang="en-US" cap="none" dirty="0" smtClean="0">
              <a:solidFill>
                <a:schemeClr val="bg1"/>
              </a:solidFill>
              <a:latin typeface="Times New Roman" panose="02020603050405020304" pitchFamily="18" charset="0"/>
              <a:cs typeface="Times New Roman" panose="02020603050405020304" pitchFamily="18" charset="0"/>
            </a:endParaRPr>
          </a:p>
          <a:p>
            <a:endParaRPr lang="en-US" cap="none" dirty="0" smtClean="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86200" y="2514600"/>
            <a:ext cx="4343400" cy="1119781"/>
          </a:xfrm>
        </p:spPr>
        <p:txBody>
          <a:bodyPr/>
          <a:lstStyle/>
          <a:p>
            <a:r>
              <a:rPr lang="en-US" b="1" i="1" dirty="0" smtClean="0">
                <a:effectLst>
                  <a:outerShdw blurRad="38100" dist="38100" dir="2700000" algn="tl">
                    <a:srgbClr val="000000">
                      <a:alpha val="43137"/>
                    </a:srgbClr>
                  </a:outerShdw>
                </a:effectLst>
              </a:rPr>
              <a:t>Thank You</a:t>
            </a:r>
            <a:endParaRPr lang="en-US" b="1" i="1" dirty="0">
              <a:effectLst>
                <a:outerShdw blurRad="38100" dist="38100" dir="2700000" algn="tl">
                  <a:srgbClr val="000000">
                    <a:alpha val="43137"/>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685800"/>
            <a:ext cx="9326880" cy="2059940"/>
          </a:xfrm>
        </p:spPr>
        <p:txBody>
          <a:bodyPr/>
          <a:lstStyle/>
          <a:p>
            <a:r>
              <a:rPr lang="en-US" sz="3600" b="1" dirty="0">
                <a:solidFill>
                  <a:schemeClr val="accent4">
                    <a:lumMod val="40000"/>
                    <a:lumOff val="60000"/>
                  </a:schemeClr>
                </a:solidFill>
                <a:latin typeface="Times New Roman" panose="02020603050405020304" pitchFamily="18" charset="0"/>
                <a:cs typeface="Times New Roman" panose="02020603050405020304" pitchFamily="18" charset="0"/>
              </a:rPr>
              <a:t>Course:CSE498R</a:t>
            </a:r>
            <a:br>
              <a:rPr lang="en-US" sz="3600" b="1" dirty="0">
                <a:solidFill>
                  <a:schemeClr val="accent4">
                    <a:lumMod val="40000"/>
                    <a:lumOff val="60000"/>
                  </a:schemeClr>
                </a:solidFill>
                <a:latin typeface="Times New Roman" panose="02020603050405020304" pitchFamily="18" charset="0"/>
                <a:cs typeface="Times New Roman" panose="02020603050405020304" pitchFamily="18" charset="0"/>
              </a:rPr>
            </a:br>
            <a:r>
              <a:rPr lang="en-US" sz="3600" b="1" dirty="0">
                <a:solidFill>
                  <a:schemeClr val="accent4">
                    <a:lumMod val="40000"/>
                    <a:lumOff val="60000"/>
                  </a:schemeClr>
                </a:solidFill>
                <a:latin typeface="Times New Roman" panose="02020603050405020304" pitchFamily="18" charset="0"/>
                <a:cs typeface="Times New Roman" panose="02020603050405020304" pitchFamily="18" charset="0"/>
              </a:rPr>
              <a:t>Faculty:Dr. Mohammad Monirujjaman Khan</a:t>
            </a:r>
            <a:endParaRPr lang="en-US" sz="3600" b="1" dirty="0">
              <a:solidFill>
                <a:schemeClr val="accent4">
                  <a:lumMod val="40000"/>
                  <a:lumOff val="6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752600" y="2667000"/>
            <a:ext cx="6934835" cy="3446145"/>
          </a:xfrm>
        </p:spPr>
        <p:txBody>
          <a:bodyPr>
            <a:normAutofit/>
          </a:bodyPr>
          <a:lstStyle/>
          <a:p>
            <a:endParaRPr lang="en-US" sz="2400" b="1" cap="none" dirty="0" smtClean="0">
              <a:solidFill>
                <a:schemeClr val="accent4">
                  <a:lumMod val="40000"/>
                  <a:lumOff val="60000"/>
                </a:schemeClr>
              </a:solidFill>
              <a:latin typeface="Times New Roman" panose="02020603050405020304" pitchFamily="18" charset="0"/>
              <a:cs typeface="Times New Roman" panose="02020603050405020304" pitchFamily="18" charset="0"/>
            </a:endParaRPr>
          </a:p>
          <a:p>
            <a:r>
              <a:rPr lang="en-US" sz="2400" b="1" cap="none" dirty="0" smtClean="0">
                <a:solidFill>
                  <a:schemeClr val="accent4">
                    <a:lumMod val="40000"/>
                    <a:lumOff val="60000"/>
                  </a:schemeClr>
                </a:solidFill>
                <a:latin typeface="Times New Roman" panose="02020603050405020304" pitchFamily="18" charset="0"/>
                <a:cs typeface="Times New Roman" panose="02020603050405020304" pitchFamily="18" charset="0"/>
              </a:rPr>
              <a:t>Submitted By:</a:t>
            </a:r>
            <a:endParaRPr lang="en-US" sz="2400" b="1" cap="none" dirty="0" smtClean="0">
              <a:solidFill>
                <a:schemeClr val="accent4">
                  <a:lumMod val="40000"/>
                  <a:lumOff val="60000"/>
                </a:schemeClr>
              </a:solidFill>
              <a:latin typeface="Times New Roman" panose="02020603050405020304" pitchFamily="18" charset="0"/>
              <a:cs typeface="Times New Roman" panose="02020603050405020304" pitchFamily="18" charset="0"/>
            </a:endParaRPr>
          </a:p>
          <a:p>
            <a:r>
              <a:rPr lang="en-US" sz="2000" cap="none" dirty="0" err="1" smtClean="0">
                <a:solidFill>
                  <a:schemeClr val="accent4">
                    <a:lumMod val="40000"/>
                    <a:lumOff val="60000"/>
                  </a:schemeClr>
                </a:solidFill>
                <a:latin typeface="Times New Roman" panose="02020603050405020304" pitchFamily="18" charset="0"/>
                <a:cs typeface="Times New Roman" panose="02020603050405020304" pitchFamily="18" charset="0"/>
              </a:rPr>
              <a:t>Taslima</a:t>
            </a:r>
            <a:r>
              <a:rPr lang="en-US" sz="2000" cap="none" dirty="0" smtClean="0">
                <a:solidFill>
                  <a:schemeClr val="accent4">
                    <a:lumMod val="40000"/>
                    <a:lumOff val="60000"/>
                  </a:schemeClr>
                </a:solidFill>
                <a:latin typeface="Times New Roman" panose="02020603050405020304" pitchFamily="18" charset="0"/>
                <a:cs typeface="Times New Roman" panose="02020603050405020304" pitchFamily="18" charset="0"/>
              </a:rPr>
              <a:t> </a:t>
            </a:r>
            <a:r>
              <a:rPr lang="en-US" sz="2000" cap="none" dirty="0" err="1" smtClean="0">
                <a:solidFill>
                  <a:schemeClr val="accent4">
                    <a:lumMod val="40000"/>
                    <a:lumOff val="60000"/>
                  </a:schemeClr>
                </a:solidFill>
                <a:latin typeface="Times New Roman" panose="02020603050405020304" pitchFamily="18" charset="0"/>
                <a:cs typeface="Times New Roman" panose="02020603050405020304" pitchFamily="18" charset="0"/>
              </a:rPr>
              <a:t>Akter</a:t>
            </a:r>
            <a:r>
              <a:rPr lang="en-US" sz="2000" cap="none" dirty="0" smtClean="0">
                <a:solidFill>
                  <a:schemeClr val="accent4">
                    <a:lumMod val="40000"/>
                    <a:lumOff val="60000"/>
                  </a:schemeClr>
                </a:solidFill>
                <a:latin typeface="Times New Roman" panose="02020603050405020304" pitchFamily="18" charset="0"/>
                <a:cs typeface="Times New Roman" panose="02020603050405020304" pitchFamily="18" charset="0"/>
              </a:rPr>
              <a:t> </a:t>
            </a:r>
            <a:r>
              <a:rPr lang="en-US" sz="2000" cap="none" dirty="0" err="1" smtClean="0">
                <a:solidFill>
                  <a:schemeClr val="accent4">
                    <a:lumMod val="40000"/>
                    <a:lumOff val="60000"/>
                  </a:schemeClr>
                </a:solidFill>
                <a:latin typeface="Times New Roman" panose="02020603050405020304" pitchFamily="18" charset="0"/>
                <a:cs typeface="Times New Roman" panose="02020603050405020304" pitchFamily="18" charset="0"/>
              </a:rPr>
              <a:t>Tonny</a:t>
            </a:r>
            <a:r>
              <a:rPr lang="en-US" sz="2000" cap="none" dirty="0" smtClean="0">
                <a:solidFill>
                  <a:schemeClr val="accent4">
                    <a:lumMod val="40000"/>
                    <a:lumOff val="60000"/>
                  </a:schemeClr>
                </a:solidFill>
                <a:latin typeface="Times New Roman" panose="02020603050405020304" pitchFamily="18" charset="0"/>
                <a:cs typeface="Times New Roman" panose="02020603050405020304" pitchFamily="18" charset="0"/>
              </a:rPr>
              <a:t>     </a:t>
            </a:r>
            <a:r>
              <a:rPr lang="en-US" sz="2000" cap="none" dirty="0" smtClean="0">
                <a:solidFill>
                  <a:schemeClr val="accent4">
                    <a:lumMod val="40000"/>
                    <a:lumOff val="60000"/>
                  </a:schemeClr>
                </a:solidFill>
                <a:latin typeface="Times New Roman" panose="02020603050405020304" pitchFamily="18" charset="0"/>
                <a:cs typeface="Times New Roman" panose="02020603050405020304" pitchFamily="18" charset="0"/>
              </a:rPr>
              <a:t>         1821670042</a:t>
            </a:r>
            <a:endParaRPr lang="en-US" sz="2000" cap="none" dirty="0" smtClean="0">
              <a:solidFill>
                <a:schemeClr val="accent4">
                  <a:lumMod val="40000"/>
                  <a:lumOff val="60000"/>
                </a:schemeClr>
              </a:solidFill>
              <a:latin typeface="Times New Roman" panose="02020603050405020304" pitchFamily="18" charset="0"/>
              <a:cs typeface="Times New Roman" panose="02020603050405020304" pitchFamily="18" charset="0"/>
            </a:endParaRPr>
          </a:p>
          <a:p>
            <a:r>
              <a:rPr lang="en-US" sz="2000" cap="none" dirty="0" err="1" smtClean="0">
                <a:solidFill>
                  <a:schemeClr val="accent4">
                    <a:lumMod val="40000"/>
                    <a:lumOff val="60000"/>
                  </a:schemeClr>
                </a:solidFill>
                <a:latin typeface="Times New Roman" panose="02020603050405020304" pitchFamily="18" charset="0"/>
                <a:cs typeface="Times New Roman" panose="02020603050405020304" pitchFamily="18" charset="0"/>
              </a:rPr>
              <a:t>Shahida</a:t>
            </a:r>
            <a:r>
              <a:rPr lang="en-US" sz="2000" cap="none" dirty="0" smtClean="0">
                <a:solidFill>
                  <a:schemeClr val="accent4">
                    <a:lumMod val="40000"/>
                    <a:lumOff val="60000"/>
                  </a:schemeClr>
                </a:solidFill>
                <a:latin typeface="Times New Roman" panose="02020603050405020304" pitchFamily="18" charset="0"/>
                <a:cs typeface="Times New Roman" panose="02020603050405020304" pitchFamily="18" charset="0"/>
              </a:rPr>
              <a:t> </a:t>
            </a:r>
            <a:r>
              <a:rPr lang="en-US" sz="2000" cap="none" dirty="0" err="1" smtClean="0">
                <a:solidFill>
                  <a:schemeClr val="accent4">
                    <a:lumMod val="40000"/>
                    <a:lumOff val="60000"/>
                  </a:schemeClr>
                </a:solidFill>
                <a:latin typeface="Times New Roman" panose="02020603050405020304" pitchFamily="18" charset="0"/>
                <a:cs typeface="Times New Roman" panose="02020603050405020304" pitchFamily="18" charset="0"/>
              </a:rPr>
              <a:t>Akter</a:t>
            </a:r>
            <a:r>
              <a:rPr lang="en-US" sz="2000" cap="none" dirty="0" smtClean="0">
                <a:solidFill>
                  <a:schemeClr val="accent4">
                    <a:lumMod val="40000"/>
                    <a:lumOff val="60000"/>
                  </a:schemeClr>
                </a:solidFill>
                <a:latin typeface="Times New Roman" panose="02020603050405020304" pitchFamily="18" charset="0"/>
                <a:cs typeface="Times New Roman" panose="02020603050405020304" pitchFamily="18" charset="0"/>
              </a:rPr>
              <a:t> </a:t>
            </a:r>
            <a:r>
              <a:rPr lang="en-US" sz="2000" cap="none" dirty="0" err="1" smtClean="0">
                <a:solidFill>
                  <a:schemeClr val="accent4">
                    <a:lumMod val="40000"/>
                    <a:lumOff val="60000"/>
                  </a:schemeClr>
                </a:solidFill>
                <a:latin typeface="Times New Roman" panose="02020603050405020304" pitchFamily="18" charset="0"/>
                <a:cs typeface="Times New Roman" panose="02020603050405020304" pitchFamily="18" charset="0"/>
              </a:rPr>
              <a:t>Chowdhury</a:t>
            </a:r>
            <a:r>
              <a:rPr lang="en-US" sz="2000" cap="none" dirty="0" smtClean="0">
                <a:solidFill>
                  <a:schemeClr val="accent4">
                    <a:lumMod val="40000"/>
                    <a:lumOff val="60000"/>
                  </a:schemeClr>
                </a:solidFill>
                <a:latin typeface="Times New Roman" panose="02020603050405020304" pitchFamily="18" charset="0"/>
                <a:cs typeface="Times New Roman" panose="02020603050405020304" pitchFamily="18" charset="0"/>
              </a:rPr>
              <a:t>     1811205642</a:t>
            </a:r>
            <a:endParaRPr lang="en-US" sz="2000" cap="none" dirty="0" smtClean="0">
              <a:solidFill>
                <a:schemeClr val="accent4">
                  <a:lumMod val="40000"/>
                  <a:lumOff val="60000"/>
                </a:schemeClr>
              </a:solidFill>
              <a:latin typeface="Times New Roman" panose="02020603050405020304" pitchFamily="18" charset="0"/>
              <a:cs typeface="Times New Roman" panose="02020603050405020304" pitchFamily="18" charset="0"/>
            </a:endParaRPr>
          </a:p>
          <a:p>
            <a:r>
              <a:rPr lang="en-US" sz="2000" cap="none" dirty="0" err="1" smtClean="0">
                <a:solidFill>
                  <a:schemeClr val="accent4">
                    <a:lumMod val="40000"/>
                    <a:lumOff val="60000"/>
                  </a:schemeClr>
                </a:solidFill>
                <a:latin typeface="Times New Roman" panose="02020603050405020304" pitchFamily="18" charset="0"/>
                <a:cs typeface="Times New Roman" panose="02020603050405020304" pitchFamily="18" charset="0"/>
              </a:rPr>
              <a:t>Kanish</a:t>
            </a:r>
            <a:r>
              <a:rPr lang="en-US" sz="2000" cap="none" dirty="0" smtClean="0">
                <a:solidFill>
                  <a:schemeClr val="accent4">
                    <a:lumMod val="40000"/>
                    <a:lumOff val="60000"/>
                  </a:schemeClr>
                </a:solidFill>
                <a:latin typeface="Times New Roman" panose="02020603050405020304" pitchFamily="18" charset="0"/>
                <a:cs typeface="Times New Roman" panose="02020603050405020304" pitchFamily="18" charset="0"/>
              </a:rPr>
              <a:t> </a:t>
            </a:r>
            <a:r>
              <a:rPr lang="en-US" sz="2000" cap="none" dirty="0" err="1" smtClean="0">
                <a:solidFill>
                  <a:schemeClr val="accent4">
                    <a:lumMod val="40000"/>
                    <a:lumOff val="60000"/>
                  </a:schemeClr>
                </a:solidFill>
                <a:latin typeface="Times New Roman" panose="02020603050405020304" pitchFamily="18" charset="0"/>
                <a:cs typeface="Times New Roman" panose="02020603050405020304" pitchFamily="18" charset="0"/>
              </a:rPr>
              <a:t>Fatama</a:t>
            </a:r>
            <a:r>
              <a:rPr lang="en-US" sz="2000" cap="none" dirty="0" smtClean="0">
                <a:solidFill>
                  <a:schemeClr val="accent4">
                    <a:lumMod val="40000"/>
                    <a:lumOff val="60000"/>
                  </a:schemeClr>
                </a:solidFill>
                <a:latin typeface="Times New Roman" panose="02020603050405020304" pitchFamily="18" charset="0"/>
                <a:cs typeface="Times New Roman" panose="02020603050405020304" pitchFamily="18" charset="0"/>
              </a:rPr>
              <a:t> </a:t>
            </a:r>
            <a:r>
              <a:rPr lang="en-US" sz="2000" cap="none" dirty="0" err="1" smtClean="0">
                <a:solidFill>
                  <a:schemeClr val="accent4">
                    <a:lumMod val="40000"/>
                    <a:lumOff val="60000"/>
                  </a:schemeClr>
                </a:solidFill>
                <a:latin typeface="Times New Roman" panose="02020603050405020304" pitchFamily="18" charset="0"/>
                <a:cs typeface="Times New Roman" panose="02020603050405020304" pitchFamily="18" charset="0"/>
              </a:rPr>
              <a:t>Shraboni</a:t>
            </a:r>
            <a:r>
              <a:rPr lang="en-US" sz="2000" cap="none" dirty="0" smtClean="0">
                <a:solidFill>
                  <a:schemeClr val="accent4">
                    <a:lumMod val="40000"/>
                    <a:lumOff val="60000"/>
                  </a:schemeClr>
                </a:solidFill>
                <a:latin typeface="Times New Roman" panose="02020603050405020304" pitchFamily="18" charset="0"/>
                <a:cs typeface="Times New Roman" panose="02020603050405020304" pitchFamily="18" charset="0"/>
              </a:rPr>
              <a:t>        1821220042</a:t>
            </a:r>
            <a:endParaRPr lang="en-US" sz="2000" cap="none" dirty="0" smtClean="0">
              <a:solidFill>
                <a:schemeClr val="accent4">
                  <a:lumMod val="40000"/>
                  <a:lumOff val="60000"/>
                </a:schemeClr>
              </a:solidFill>
              <a:latin typeface="Times New Roman" panose="02020603050405020304" pitchFamily="18" charset="0"/>
              <a:cs typeface="Times New Roman" panose="02020603050405020304" pitchFamily="18" charset="0"/>
            </a:endParaRPr>
          </a:p>
          <a:p>
            <a:r>
              <a:rPr lang="en-US" sz="2000" cap="none" dirty="0" err="1" smtClean="0">
                <a:solidFill>
                  <a:schemeClr val="accent4">
                    <a:lumMod val="40000"/>
                    <a:lumOff val="60000"/>
                  </a:schemeClr>
                </a:solidFill>
                <a:latin typeface="Times New Roman" panose="02020603050405020304" pitchFamily="18" charset="0"/>
                <a:cs typeface="Times New Roman" panose="02020603050405020304" pitchFamily="18" charset="0"/>
              </a:rPr>
              <a:t>Sifat</a:t>
            </a:r>
            <a:r>
              <a:rPr lang="en-US" sz="2000" cap="none" dirty="0" smtClean="0">
                <a:solidFill>
                  <a:schemeClr val="accent4">
                    <a:lumMod val="40000"/>
                    <a:lumOff val="60000"/>
                  </a:schemeClr>
                </a:solidFill>
                <a:latin typeface="Times New Roman" panose="02020603050405020304" pitchFamily="18" charset="0"/>
                <a:cs typeface="Times New Roman" panose="02020603050405020304" pitchFamily="18" charset="0"/>
              </a:rPr>
              <a:t> </a:t>
            </a:r>
            <a:r>
              <a:rPr lang="en-US" sz="2000" cap="none" dirty="0" smtClean="0">
                <a:solidFill>
                  <a:schemeClr val="accent4">
                    <a:lumMod val="40000"/>
                    <a:lumOff val="60000"/>
                  </a:schemeClr>
                </a:solidFill>
                <a:latin typeface="Times New Roman" panose="02020603050405020304" pitchFamily="18" charset="0"/>
                <a:cs typeface="Times New Roman" panose="02020603050405020304" pitchFamily="18" charset="0"/>
              </a:rPr>
              <a:t>Anwar                            1812887642</a:t>
            </a:r>
            <a:endParaRPr lang="en-US" sz="2000" cap="none" dirty="0">
              <a:solidFill>
                <a:schemeClr val="accent4">
                  <a:lumMod val="40000"/>
                  <a:lumOff val="6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object 6"/>
          <p:cNvGrpSpPr/>
          <p:nvPr/>
        </p:nvGrpSpPr>
        <p:grpSpPr>
          <a:xfrm>
            <a:off x="7848600" y="2743200"/>
            <a:ext cx="2057400" cy="609600"/>
            <a:chOff x="553466" y="1044194"/>
            <a:chExt cx="1289050" cy="671830"/>
          </a:xfrm>
        </p:grpSpPr>
        <p:sp>
          <p:nvSpPr>
            <p:cNvPr id="38" name="object 7"/>
            <p:cNvSpPr/>
            <p:nvPr/>
          </p:nvSpPr>
          <p:spPr>
            <a:xfrm>
              <a:off x="566166" y="1056894"/>
              <a:ext cx="1263650" cy="646430"/>
            </a:xfrm>
            <a:custGeom>
              <a:avLst/>
              <a:gdLst/>
              <a:ahLst/>
              <a:cxnLst/>
              <a:rect l="l" t="t" r="r" b="b"/>
              <a:pathLst>
                <a:path w="1263650" h="646430">
                  <a:moveTo>
                    <a:pt x="1234948" y="0"/>
                  </a:moveTo>
                  <a:lnTo>
                    <a:pt x="28422" y="0"/>
                  </a:lnTo>
                  <a:lnTo>
                    <a:pt x="17359" y="8469"/>
                  </a:lnTo>
                  <a:lnTo>
                    <a:pt x="8324" y="31559"/>
                  </a:lnTo>
                  <a:lnTo>
                    <a:pt x="2233" y="65793"/>
                  </a:lnTo>
                  <a:lnTo>
                    <a:pt x="0" y="107695"/>
                  </a:lnTo>
                  <a:lnTo>
                    <a:pt x="0" y="538479"/>
                  </a:lnTo>
                  <a:lnTo>
                    <a:pt x="2233" y="580382"/>
                  </a:lnTo>
                  <a:lnTo>
                    <a:pt x="8324" y="614616"/>
                  </a:lnTo>
                  <a:lnTo>
                    <a:pt x="17359" y="637706"/>
                  </a:lnTo>
                  <a:lnTo>
                    <a:pt x="28422" y="646176"/>
                  </a:lnTo>
                  <a:lnTo>
                    <a:pt x="1234948" y="646176"/>
                  </a:lnTo>
                  <a:lnTo>
                    <a:pt x="1246036" y="637706"/>
                  </a:lnTo>
                  <a:lnTo>
                    <a:pt x="1255077" y="614616"/>
                  </a:lnTo>
                  <a:lnTo>
                    <a:pt x="1261165" y="580382"/>
                  </a:lnTo>
                  <a:lnTo>
                    <a:pt x="1263396" y="538479"/>
                  </a:lnTo>
                  <a:lnTo>
                    <a:pt x="1263396" y="107695"/>
                  </a:lnTo>
                  <a:lnTo>
                    <a:pt x="1261165" y="65793"/>
                  </a:lnTo>
                  <a:lnTo>
                    <a:pt x="1255077" y="31559"/>
                  </a:lnTo>
                  <a:lnTo>
                    <a:pt x="1246036" y="8469"/>
                  </a:lnTo>
                  <a:lnTo>
                    <a:pt x="1234948" y="0"/>
                  </a:lnTo>
                  <a:close/>
                </a:path>
              </a:pathLst>
            </a:custGeom>
            <a:solidFill>
              <a:srgbClr val="F0D3B9"/>
            </a:solidFill>
          </p:spPr>
          <p:txBody>
            <a:bodyPr wrap="square" lIns="0" tIns="0" rIns="0" bIns="0" rtlCol="0"/>
            <a:lstStyle/>
            <a:p/>
          </p:txBody>
        </p:sp>
        <p:sp>
          <p:nvSpPr>
            <p:cNvPr id="39" name="object 8"/>
            <p:cNvSpPr/>
            <p:nvPr/>
          </p:nvSpPr>
          <p:spPr>
            <a:xfrm>
              <a:off x="566166" y="1056894"/>
              <a:ext cx="1263650" cy="646430"/>
            </a:xfrm>
            <a:custGeom>
              <a:avLst/>
              <a:gdLst/>
              <a:ahLst/>
              <a:cxnLst/>
              <a:rect l="l" t="t" r="r" b="b"/>
              <a:pathLst>
                <a:path w="1263650" h="646430">
                  <a:moveTo>
                    <a:pt x="0" y="107695"/>
                  </a:moveTo>
                  <a:lnTo>
                    <a:pt x="2233" y="65793"/>
                  </a:lnTo>
                  <a:lnTo>
                    <a:pt x="8324" y="31559"/>
                  </a:lnTo>
                  <a:lnTo>
                    <a:pt x="17359" y="8469"/>
                  </a:lnTo>
                  <a:lnTo>
                    <a:pt x="28422" y="0"/>
                  </a:lnTo>
                  <a:lnTo>
                    <a:pt x="1234948" y="0"/>
                  </a:lnTo>
                  <a:lnTo>
                    <a:pt x="1246036" y="8469"/>
                  </a:lnTo>
                  <a:lnTo>
                    <a:pt x="1255077" y="31559"/>
                  </a:lnTo>
                  <a:lnTo>
                    <a:pt x="1261165" y="65793"/>
                  </a:lnTo>
                  <a:lnTo>
                    <a:pt x="1263396" y="107695"/>
                  </a:lnTo>
                  <a:lnTo>
                    <a:pt x="1263396" y="538479"/>
                  </a:lnTo>
                  <a:lnTo>
                    <a:pt x="1261165" y="580382"/>
                  </a:lnTo>
                  <a:lnTo>
                    <a:pt x="1255077" y="614616"/>
                  </a:lnTo>
                  <a:lnTo>
                    <a:pt x="1246036" y="637706"/>
                  </a:lnTo>
                  <a:lnTo>
                    <a:pt x="1234948" y="646176"/>
                  </a:lnTo>
                  <a:lnTo>
                    <a:pt x="28422" y="646176"/>
                  </a:lnTo>
                  <a:lnTo>
                    <a:pt x="17359" y="637706"/>
                  </a:lnTo>
                  <a:lnTo>
                    <a:pt x="8324" y="614616"/>
                  </a:lnTo>
                  <a:lnTo>
                    <a:pt x="2233" y="580382"/>
                  </a:lnTo>
                  <a:lnTo>
                    <a:pt x="0" y="538479"/>
                  </a:lnTo>
                  <a:lnTo>
                    <a:pt x="0" y="107695"/>
                  </a:lnTo>
                  <a:close/>
                </a:path>
              </a:pathLst>
            </a:custGeom>
            <a:ln w="25400">
              <a:solidFill>
                <a:srgbClr val="FFFFFF"/>
              </a:solidFill>
            </a:ln>
          </p:spPr>
          <p:txBody>
            <a:bodyPr wrap="square" lIns="0" tIns="0" rIns="0" bIns="0" rtlCol="0"/>
            <a:lstStyle/>
            <a:p/>
          </p:txBody>
        </p:sp>
      </p:grpSp>
      <p:grpSp>
        <p:nvGrpSpPr>
          <p:cNvPr id="31" name="object 6"/>
          <p:cNvGrpSpPr/>
          <p:nvPr/>
        </p:nvGrpSpPr>
        <p:grpSpPr>
          <a:xfrm>
            <a:off x="4953000" y="4343400"/>
            <a:ext cx="2971800" cy="609600"/>
            <a:chOff x="553466" y="1044194"/>
            <a:chExt cx="1289050" cy="671830"/>
          </a:xfrm>
        </p:grpSpPr>
        <p:sp>
          <p:nvSpPr>
            <p:cNvPr id="32" name="object 7"/>
            <p:cNvSpPr/>
            <p:nvPr/>
          </p:nvSpPr>
          <p:spPr>
            <a:xfrm>
              <a:off x="566166" y="1056894"/>
              <a:ext cx="1263650" cy="646430"/>
            </a:xfrm>
            <a:custGeom>
              <a:avLst/>
              <a:gdLst/>
              <a:ahLst/>
              <a:cxnLst/>
              <a:rect l="l" t="t" r="r" b="b"/>
              <a:pathLst>
                <a:path w="1263650" h="646430">
                  <a:moveTo>
                    <a:pt x="1234948" y="0"/>
                  </a:moveTo>
                  <a:lnTo>
                    <a:pt x="28422" y="0"/>
                  </a:lnTo>
                  <a:lnTo>
                    <a:pt x="17359" y="8469"/>
                  </a:lnTo>
                  <a:lnTo>
                    <a:pt x="8324" y="31559"/>
                  </a:lnTo>
                  <a:lnTo>
                    <a:pt x="2233" y="65793"/>
                  </a:lnTo>
                  <a:lnTo>
                    <a:pt x="0" y="107695"/>
                  </a:lnTo>
                  <a:lnTo>
                    <a:pt x="0" y="538479"/>
                  </a:lnTo>
                  <a:lnTo>
                    <a:pt x="2233" y="580382"/>
                  </a:lnTo>
                  <a:lnTo>
                    <a:pt x="8324" y="614616"/>
                  </a:lnTo>
                  <a:lnTo>
                    <a:pt x="17359" y="637706"/>
                  </a:lnTo>
                  <a:lnTo>
                    <a:pt x="28422" y="646176"/>
                  </a:lnTo>
                  <a:lnTo>
                    <a:pt x="1234948" y="646176"/>
                  </a:lnTo>
                  <a:lnTo>
                    <a:pt x="1246036" y="637706"/>
                  </a:lnTo>
                  <a:lnTo>
                    <a:pt x="1255077" y="614616"/>
                  </a:lnTo>
                  <a:lnTo>
                    <a:pt x="1261165" y="580382"/>
                  </a:lnTo>
                  <a:lnTo>
                    <a:pt x="1263396" y="538479"/>
                  </a:lnTo>
                  <a:lnTo>
                    <a:pt x="1263396" y="107695"/>
                  </a:lnTo>
                  <a:lnTo>
                    <a:pt x="1261165" y="65793"/>
                  </a:lnTo>
                  <a:lnTo>
                    <a:pt x="1255077" y="31559"/>
                  </a:lnTo>
                  <a:lnTo>
                    <a:pt x="1246036" y="8469"/>
                  </a:lnTo>
                  <a:lnTo>
                    <a:pt x="1234948" y="0"/>
                  </a:lnTo>
                  <a:close/>
                </a:path>
              </a:pathLst>
            </a:custGeom>
            <a:solidFill>
              <a:srgbClr val="F0D3B9"/>
            </a:solidFill>
          </p:spPr>
          <p:txBody>
            <a:bodyPr wrap="square" lIns="0" tIns="0" rIns="0" bIns="0" rtlCol="0"/>
            <a:lstStyle/>
            <a:p/>
          </p:txBody>
        </p:sp>
        <p:sp>
          <p:nvSpPr>
            <p:cNvPr id="33" name="object 8"/>
            <p:cNvSpPr/>
            <p:nvPr/>
          </p:nvSpPr>
          <p:spPr>
            <a:xfrm>
              <a:off x="566166" y="1056894"/>
              <a:ext cx="1263650" cy="646430"/>
            </a:xfrm>
            <a:custGeom>
              <a:avLst/>
              <a:gdLst/>
              <a:ahLst/>
              <a:cxnLst/>
              <a:rect l="l" t="t" r="r" b="b"/>
              <a:pathLst>
                <a:path w="1263650" h="646430">
                  <a:moveTo>
                    <a:pt x="0" y="107695"/>
                  </a:moveTo>
                  <a:lnTo>
                    <a:pt x="2233" y="65793"/>
                  </a:lnTo>
                  <a:lnTo>
                    <a:pt x="8324" y="31559"/>
                  </a:lnTo>
                  <a:lnTo>
                    <a:pt x="17359" y="8469"/>
                  </a:lnTo>
                  <a:lnTo>
                    <a:pt x="28422" y="0"/>
                  </a:lnTo>
                  <a:lnTo>
                    <a:pt x="1234948" y="0"/>
                  </a:lnTo>
                  <a:lnTo>
                    <a:pt x="1246036" y="8469"/>
                  </a:lnTo>
                  <a:lnTo>
                    <a:pt x="1255077" y="31559"/>
                  </a:lnTo>
                  <a:lnTo>
                    <a:pt x="1261165" y="65793"/>
                  </a:lnTo>
                  <a:lnTo>
                    <a:pt x="1263396" y="107695"/>
                  </a:lnTo>
                  <a:lnTo>
                    <a:pt x="1263396" y="538479"/>
                  </a:lnTo>
                  <a:lnTo>
                    <a:pt x="1261165" y="580382"/>
                  </a:lnTo>
                  <a:lnTo>
                    <a:pt x="1255077" y="614616"/>
                  </a:lnTo>
                  <a:lnTo>
                    <a:pt x="1246036" y="637706"/>
                  </a:lnTo>
                  <a:lnTo>
                    <a:pt x="1234948" y="646176"/>
                  </a:lnTo>
                  <a:lnTo>
                    <a:pt x="28422" y="646176"/>
                  </a:lnTo>
                  <a:lnTo>
                    <a:pt x="17359" y="637706"/>
                  </a:lnTo>
                  <a:lnTo>
                    <a:pt x="8324" y="614616"/>
                  </a:lnTo>
                  <a:lnTo>
                    <a:pt x="2233" y="580382"/>
                  </a:lnTo>
                  <a:lnTo>
                    <a:pt x="0" y="538479"/>
                  </a:lnTo>
                  <a:lnTo>
                    <a:pt x="0" y="107695"/>
                  </a:lnTo>
                  <a:close/>
                </a:path>
              </a:pathLst>
            </a:custGeom>
            <a:ln w="25400">
              <a:solidFill>
                <a:srgbClr val="FFFFFF"/>
              </a:solidFill>
            </a:ln>
          </p:spPr>
          <p:txBody>
            <a:bodyPr wrap="square" lIns="0" tIns="0" rIns="0" bIns="0" rtlCol="0"/>
            <a:lstStyle/>
            <a:p/>
          </p:txBody>
        </p:sp>
      </p:grpSp>
      <p:grpSp>
        <p:nvGrpSpPr>
          <p:cNvPr id="34" name="object 6"/>
          <p:cNvGrpSpPr/>
          <p:nvPr/>
        </p:nvGrpSpPr>
        <p:grpSpPr>
          <a:xfrm>
            <a:off x="2286000" y="2667000"/>
            <a:ext cx="1447800" cy="609600"/>
            <a:chOff x="553466" y="1044194"/>
            <a:chExt cx="1289050" cy="671830"/>
          </a:xfrm>
        </p:grpSpPr>
        <p:sp>
          <p:nvSpPr>
            <p:cNvPr id="35" name="object 7"/>
            <p:cNvSpPr/>
            <p:nvPr/>
          </p:nvSpPr>
          <p:spPr>
            <a:xfrm>
              <a:off x="566166" y="1056894"/>
              <a:ext cx="1263650" cy="646430"/>
            </a:xfrm>
            <a:custGeom>
              <a:avLst/>
              <a:gdLst/>
              <a:ahLst/>
              <a:cxnLst/>
              <a:rect l="l" t="t" r="r" b="b"/>
              <a:pathLst>
                <a:path w="1263650" h="646430">
                  <a:moveTo>
                    <a:pt x="1234948" y="0"/>
                  </a:moveTo>
                  <a:lnTo>
                    <a:pt x="28422" y="0"/>
                  </a:lnTo>
                  <a:lnTo>
                    <a:pt x="17359" y="8469"/>
                  </a:lnTo>
                  <a:lnTo>
                    <a:pt x="8324" y="31559"/>
                  </a:lnTo>
                  <a:lnTo>
                    <a:pt x="2233" y="65793"/>
                  </a:lnTo>
                  <a:lnTo>
                    <a:pt x="0" y="107695"/>
                  </a:lnTo>
                  <a:lnTo>
                    <a:pt x="0" y="538479"/>
                  </a:lnTo>
                  <a:lnTo>
                    <a:pt x="2233" y="580382"/>
                  </a:lnTo>
                  <a:lnTo>
                    <a:pt x="8324" y="614616"/>
                  </a:lnTo>
                  <a:lnTo>
                    <a:pt x="17359" y="637706"/>
                  </a:lnTo>
                  <a:lnTo>
                    <a:pt x="28422" y="646176"/>
                  </a:lnTo>
                  <a:lnTo>
                    <a:pt x="1234948" y="646176"/>
                  </a:lnTo>
                  <a:lnTo>
                    <a:pt x="1246036" y="637706"/>
                  </a:lnTo>
                  <a:lnTo>
                    <a:pt x="1255077" y="614616"/>
                  </a:lnTo>
                  <a:lnTo>
                    <a:pt x="1261165" y="580382"/>
                  </a:lnTo>
                  <a:lnTo>
                    <a:pt x="1263396" y="538479"/>
                  </a:lnTo>
                  <a:lnTo>
                    <a:pt x="1263396" y="107695"/>
                  </a:lnTo>
                  <a:lnTo>
                    <a:pt x="1261165" y="65793"/>
                  </a:lnTo>
                  <a:lnTo>
                    <a:pt x="1255077" y="31559"/>
                  </a:lnTo>
                  <a:lnTo>
                    <a:pt x="1246036" y="8469"/>
                  </a:lnTo>
                  <a:lnTo>
                    <a:pt x="1234948" y="0"/>
                  </a:lnTo>
                  <a:close/>
                </a:path>
              </a:pathLst>
            </a:custGeom>
            <a:solidFill>
              <a:srgbClr val="F0D3B9"/>
            </a:solidFill>
          </p:spPr>
          <p:txBody>
            <a:bodyPr wrap="square" lIns="0" tIns="0" rIns="0" bIns="0" rtlCol="0"/>
            <a:lstStyle/>
            <a:p/>
          </p:txBody>
        </p:sp>
        <p:sp>
          <p:nvSpPr>
            <p:cNvPr id="36" name="object 8"/>
            <p:cNvSpPr/>
            <p:nvPr/>
          </p:nvSpPr>
          <p:spPr>
            <a:xfrm>
              <a:off x="566166" y="1056894"/>
              <a:ext cx="1263650" cy="646430"/>
            </a:xfrm>
            <a:custGeom>
              <a:avLst/>
              <a:gdLst/>
              <a:ahLst/>
              <a:cxnLst/>
              <a:rect l="l" t="t" r="r" b="b"/>
              <a:pathLst>
                <a:path w="1263650" h="646430">
                  <a:moveTo>
                    <a:pt x="0" y="107695"/>
                  </a:moveTo>
                  <a:lnTo>
                    <a:pt x="2233" y="65793"/>
                  </a:lnTo>
                  <a:lnTo>
                    <a:pt x="8324" y="31559"/>
                  </a:lnTo>
                  <a:lnTo>
                    <a:pt x="17359" y="8469"/>
                  </a:lnTo>
                  <a:lnTo>
                    <a:pt x="28422" y="0"/>
                  </a:lnTo>
                  <a:lnTo>
                    <a:pt x="1234948" y="0"/>
                  </a:lnTo>
                  <a:lnTo>
                    <a:pt x="1246036" y="8469"/>
                  </a:lnTo>
                  <a:lnTo>
                    <a:pt x="1255077" y="31559"/>
                  </a:lnTo>
                  <a:lnTo>
                    <a:pt x="1261165" y="65793"/>
                  </a:lnTo>
                  <a:lnTo>
                    <a:pt x="1263396" y="107695"/>
                  </a:lnTo>
                  <a:lnTo>
                    <a:pt x="1263396" y="538479"/>
                  </a:lnTo>
                  <a:lnTo>
                    <a:pt x="1261165" y="580382"/>
                  </a:lnTo>
                  <a:lnTo>
                    <a:pt x="1255077" y="614616"/>
                  </a:lnTo>
                  <a:lnTo>
                    <a:pt x="1246036" y="637706"/>
                  </a:lnTo>
                  <a:lnTo>
                    <a:pt x="1234948" y="646176"/>
                  </a:lnTo>
                  <a:lnTo>
                    <a:pt x="28422" y="646176"/>
                  </a:lnTo>
                  <a:lnTo>
                    <a:pt x="17359" y="637706"/>
                  </a:lnTo>
                  <a:lnTo>
                    <a:pt x="8324" y="614616"/>
                  </a:lnTo>
                  <a:lnTo>
                    <a:pt x="2233" y="580382"/>
                  </a:lnTo>
                  <a:lnTo>
                    <a:pt x="0" y="538479"/>
                  </a:lnTo>
                  <a:lnTo>
                    <a:pt x="0" y="107695"/>
                  </a:lnTo>
                  <a:close/>
                </a:path>
              </a:pathLst>
            </a:custGeom>
            <a:ln w="25400">
              <a:solidFill>
                <a:srgbClr val="FFFFFF"/>
              </a:solidFill>
            </a:ln>
          </p:spPr>
          <p:txBody>
            <a:bodyPr wrap="square" lIns="0" tIns="0" rIns="0" bIns="0" rtlCol="0"/>
            <a:lstStyle/>
            <a:p/>
          </p:txBody>
        </p:sp>
      </p:grpSp>
      <p:grpSp>
        <p:nvGrpSpPr>
          <p:cNvPr id="40" name="object 6"/>
          <p:cNvGrpSpPr/>
          <p:nvPr/>
        </p:nvGrpSpPr>
        <p:grpSpPr>
          <a:xfrm>
            <a:off x="2209800" y="4343400"/>
            <a:ext cx="1981200" cy="609600"/>
            <a:chOff x="553466" y="1044194"/>
            <a:chExt cx="1289050" cy="671830"/>
          </a:xfrm>
        </p:grpSpPr>
        <p:sp>
          <p:nvSpPr>
            <p:cNvPr id="41" name="object 7"/>
            <p:cNvSpPr/>
            <p:nvPr/>
          </p:nvSpPr>
          <p:spPr>
            <a:xfrm>
              <a:off x="566166" y="1056894"/>
              <a:ext cx="1263650" cy="646430"/>
            </a:xfrm>
            <a:custGeom>
              <a:avLst/>
              <a:gdLst/>
              <a:ahLst/>
              <a:cxnLst/>
              <a:rect l="l" t="t" r="r" b="b"/>
              <a:pathLst>
                <a:path w="1263650" h="646430">
                  <a:moveTo>
                    <a:pt x="1234948" y="0"/>
                  </a:moveTo>
                  <a:lnTo>
                    <a:pt x="28422" y="0"/>
                  </a:lnTo>
                  <a:lnTo>
                    <a:pt x="17359" y="8469"/>
                  </a:lnTo>
                  <a:lnTo>
                    <a:pt x="8324" y="31559"/>
                  </a:lnTo>
                  <a:lnTo>
                    <a:pt x="2233" y="65793"/>
                  </a:lnTo>
                  <a:lnTo>
                    <a:pt x="0" y="107695"/>
                  </a:lnTo>
                  <a:lnTo>
                    <a:pt x="0" y="538479"/>
                  </a:lnTo>
                  <a:lnTo>
                    <a:pt x="2233" y="580382"/>
                  </a:lnTo>
                  <a:lnTo>
                    <a:pt x="8324" y="614616"/>
                  </a:lnTo>
                  <a:lnTo>
                    <a:pt x="17359" y="637706"/>
                  </a:lnTo>
                  <a:lnTo>
                    <a:pt x="28422" y="646176"/>
                  </a:lnTo>
                  <a:lnTo>
                    <a:pt x="1234948" y="646176"/>
                  </a:lnTo>
                  <a:lnTo>
                    <a:pt x="1246036" y="637706"/>
                  </a:lnTo>
                  <a:lnTo>
                    <a:pt x="1255077" y="614616"/>
                  </a:lnTo>
                  <a:lnTo>
                    <a:pt x="1261165" y="580382"/>
                  </a:lnTo>
                  <a:lnTo>
                    <a:pt x="1263396" y="538479"/>
                  </a:lnTo>
                  <a:lnTo>
                    <a:pt x="1263396" y="107695"/>
                  </a:lnTo>
                  <a:lnTo>
                    <a:pt x="1261165" y="65793"/>
                  </a:lnTo>
                  <a:lnTo>
                    <a:pt x="1255077" y="31559"/>
                  </a:lnTo>
                  <a:lnTo>
                    <a:pt x="1246036" y="8469"/>
                  </a:lnTo>
                  <a:lnTo>
                    <a:pt x="1234948" y="0"/>
                  </a:lnTo>
                  <a:close/>
                </a:path>
              </a:pathLst>
            </a:custGeom>
            <a:solidFill>
              <a:srgbClr val="F0D3B9"/>
            </a:solidFill>
          </p:spPr>
          <p:txBody>
            <a:bodyPr wrap="square" lIns="0" tIns="0" rIns="0" bIns="0" rtlCol="0"/>
            <a:lstStyle/>
            <a:p/>
          </p:txBody>
        </p:sp>
        <p:sp>
          <p:nvSpPr>
            <p:cNvPr id="42" name="object 8"/>
            <p:cNvSpPr/>
            <p:nvPr/>
          </p:nvSpPr>
          <p:spPr>
            <a:xfrm>
              <a:off x="566166" y="1056894"/>
              <a:ext cx="1263650" cy="646430"/>
            </a:xfrm>
            <a:custGeom>
              <a:avLst/>
              <a:gdLst/>
              <a:ahLst/>
              <a:cxnLst/>
              <a:rect l="l" t="t" r="r" b="b"/>
              <a:pathLst>
                <a:path w="1263650" h="646430">
                  <a:moveTo>
                    <a:pt x="0" y="107695"/>
                  </a:moveTo>
                  <a:lnTo>
                    <a:pt x="2233" y="65793"/>
                  </a:lnTo>
                  <a:lnTo>
                    <a:pt x="8324" y="31559"/>
                  </a:lnTo>
                  <a:lnTo>
                    <a:pt x="17359" y="8469"/>
                  </a:lnTo>
                  <a:lnTo>
                    <a:pt x="28422" y="0"/>
                  </a:lnTo>
                  <a:lnTo>
                    <a:pt x="1234948" y="0"/>
                  </a:lnTo>
                  <a:lnTo>
                    <a:pt x="1246036" y="8469"/>
                  </a:lnTo>
                  <a:lnTo>
                    <a:pt x="1255077" y="31559"/>
                  </a:lnTo>
                  <a:lnTo>
                    <a:pt x="1261165" y="65793"/>
                  </a:lnTo>
                  <a:lnTo>
                    <a:pt x="1263396" y="107695"/>
                  </a:lnTo>
                  <a:lnTo>
                    <a:pt x="1263396" y="538479"/>
                  </a:lnTo>
                  <a:lnTo>
                    <a:pt x="1261165" y="580382"/>
                  </a:lnTo>
                  <a:lnTo>
                    <a:pt x="1255077" y="614616"/>
                  </a:lnTo>
                  <a:lnTo>
                    <a:pt x="1246036" y="637706"/>
                  </a:lnTo>
                  <a:lnTo>
                    <a:pt x="1234948" y="646176"/>
                  </a:lnTo>
                  <a:lnTo>
                    <a:pt x="28422" y="646176"/>
                  </a:lnTo>
                  <a:lnTo>
                    <a:pt x="17359" y="637706"/>
                  </a:lnTo>
                  <a:lnTo>
                    <a:pt x="8324" y="614616"/>
                  </a:lnTo>
                  <a:lnTo>
                    <a:pt x="2233" y="580382"/>
                  </a:lnTo>
                  <a:lnTo>
                    <a:pt x="0" y="538479"/>
                  </a:lnTo>
                  <a:lnTo>
                    <a:pt x="0" y="107695"/>
                  </a:lnTo>
                  <a:close/>
                </a:path>
              </a:pathLst>
            </a:custGeom>
            <a:ln w="25400">
              <a:solidFill>
                <a:srgbClr val="FFFFFF"/>
              </a:solidFill>
            </a:ln>
          </p:spPr>
          <p:txBody>
            <a:bodyPr wrap="square" lIns="0" tIns="0" rIns="0" bIns="0" rtlCol="0"/>
            <a:lstStyle/>
            <a:p/>
          </p:txBody>
        </p:sp>
      </p:grpSp>
      <p:grpSp>
        <p:nvGrpSpPr>
          <p:cNvPr id="25" name="object 6"/>
          <p:cNvGrpSpPr/>
          <p:nvPr/>
        </p:nvGrpSpPr>
        <p:grpSpPr>
          <a:xfrm>
            <a:off x="4876800" y="2667000"/>
            <a:ext cx="1447800" cy="609600"/>
            <a:chOff x="553466" y="1044194"/>
            <a:chExt cx="1289050" cy="671830"/>
          </a:xfrm>
        </p:grpSpPr>
        <p:sp>
          <p:nvSpPr>
            <p:cNvPr id="26" name="object 7"/>
            <p:cNvSpPr/>
            <p:nvPr/>
          </p:nvSpPr>
          <p:spPr>
            <a:xfrm>
              <a:off x="566166" y="1056894"/>
              <a:ext cx="1263650" cy="646430"/>
            </a:xfrm>
            <a:custGeom>
              <a:avLst/>
              <a:gdLst/>
              <a:ahLst/>
              <a:cxnLst/>
              <a:rect l="l" t="t" r="r" b="b"/>
              <a:pathLst>
                <a:path w="1263650" h="646430">
                  <a:moveTo>
                    <a:pt x="1234948" y="0"/>
                  </a:moveTo>
                  <a:lnTo>
                    <a:pt x="28422" y="0"/>
                  </a:lnTo>
                  <a:lnTo>
                    <a:pt x="17359" y="8469"/>
                  </a:lnTo>
                  <a:lnTo>
                    <a:pt x="8324" y="31559"/>
                  </a:lnTo>
                  <a:lnTo>
                    <a:pt x="2233" y="65793"/>
                  </a:lnTo>
                  <a:lnTo>
                    <a:pt x="0" y="107695"/>
                  </a:lnTo>
                  <a:lnTo>
                    <a:pt x="0" y="538479"/>
                  </a:lnTo>
                  <a:lnTo>
                    <a:pt x="2233" y="580382"/>
                  </a:lnTo>
                  <a:lnTo>
                    <a:pt x="8324" y="614616"/>
                  </a:lnTo>
                  <a:lnTo>
                    <a:pt x="17359" y="637706"/>
                  </a:lnTo>
                  <a:lnTo>
                    <a:pt x="28422" y="646176"/>
                  </a:lnTo>
                  <a:lnTo>
                    <a:pt x="1234948" y="646176"/>
                  </a:lnTo>
                  <a:lnTo>
                    <a:pt x="1246036" y="637706"/>
                  </a:lnTo>
                  <a:lnTo>
                    <a:pt x="1255077" y="614616"/>
                  </a:lnTo>
                  <a:lnTo>
                    <a:pt x="1261165" y="580382"/>
                  </a:lnTo>
                  <a:lnTo>
                    <a:pt x="1263396" y="538479"/>
                  </a:lnTo>
                  <a:lnTo>
                    <a:pt x="1263396" y="107695"/>
                  </a:lnTo>
                  <a:lnTo>
                    <a:pt x="1261165" y="65793"/>
                  </a:lnTo>
                  <a:lnTo>
                    <a:pt x="1255077" y="31559"/>
                  </a:lnTo>
                  <a:lnTo>
                    <a:pt x="1246036" y="8469"/>
                  </a:lnTo>
                  <a:lnTo>
                    <a:pt x="1234948" y="0"/>
                  </a:lnTo>
                  <a:close/>
                </a:path>
              </a:pathLst>
            </a:custGeom>
            <a:solidFill>
              <a:srgbClr val="F0D3B9"/>
            </a:solidFill>
          </p:spPr>
          <p:txBody>
            <a:bodyPr wrap="square" lIns="0" tIns="0" rIns="0" bIns="0" rtlCol="0"/>
            <a:lstStyle/>
            <a:p/>
          </p:txBody>
        </p:sp>
        <p:sp>
          <p:nvSpPr>
            <p:cNvPr id="27" name="object 8"/>
            <p:cNvSpPr/>
            <p:nvPr/>
          </p:nvSpPr>
          <p:spPr>
            <a:xfrm>
              <a:off x="566166" y="1056894"/>
              <a:ext cx="1263650" cy="646430"/>
            </a:xfrm>
            <a:custGeom>
              <a:avLst/>
              <a:gdLst/>
              <a:ahLst/>
              <a:cxnLst/>
              <a:rect l="l" t="t" r="r" b="b"/>
              <a:pathLst>
                <a:path w="1263650" h="646430">
                  <a:moveTo>
                    <a:pt x="0" y="107695"/>
                  </a:moveTo>
                  <a:lnTo>
                    <a:pt x="2233" y="65793"/>
                  </a:lnTo>
                  <a:lnTo>
                    <a:pt x="8324" y="31559"/>
                  </a:lnTo>
                  <a:lnTo>
                    <a:pt x="17359" y="8469"/>
                  </a:lnTo>
                  <a:lnTo>
                    <a:pt x="28422" y="0"/>
                  </a:lnTo>
                  <a:lnTo>
                    <a:pt x="1234948" y="0"/>
                  </a:lnTo>
                  <a:lnTo>
                    <a:pt x="1246036" y="8469"/>
                  </a:lnTo>
                  <a:lnTo>
                    <a:pt x="1255077" y="31559"/>
                  </a:lnTo>
                  <a:lnTo>
                    <a:pt x="1261165" y="65793"/>
                  </a:lnTo>
                  <a:lnTo>
                    <a:pt x="1263396" y="107695"/>
                  </a:lnTo>
                  <a:lnTo>
                    <a:pt x="1263396" y="538479"/>
                  </a:lnTo>
                  <a:lnTo>
                    <a:pt x="1261165" y="580382"/>
                  </a:lnTo>
                  <a:lnTo>
                    <a:pt x="1255077" y="614616"/>
                  </a:lnTo>
                  <a:lnTo>
                    <a:pt x="1246036" y="637706"/>
                  </a:lnTo>
                  <a:lnTo>
                    <a:pt x="1234948" y="646176"/>
                  </a:lnTo>
                  <a:lnTo>
                    <a:pt x="28422" y="646176"/>
                  </a:lnTo>
                  <a:lnTo>
                    <a:pt x="17359" y="637706"/>
                  </a:lnTo>
                  <a:lnTo>
                    <a:pt x="8324" y="614616"/>
                  </a:lnTo>
                  <a:lnTo>
                    <a:pt x="2233" y="580382"/>
                  </a:lnTo>
                  <a:lnTo>
                    <a:pt x="0" y="538479"/>
                  </a:lnTo>
                  <a:lnTo>
                    <a:pt x="0" y="107695"/>
                  </a:lnTo>
                  <a:close/>
                </a:path>
              </a:pathLst>
            </a:custGeom>
            <a:ln w="25400">
              <a:solidFill>
                <a:srgbClr val="FFFFFF"/>
              </a:solidFill>
            </a:ln>
          </p:spPr>
          <p:txBody>
            <a:bodyPr wrap="square" lIns="0" tIns="0" rIns="0" bIns="0" rtlCol="0"/>
            <a:lstStyle/>
            <a:p/>
          </p:txBody>
        </p:sp>
      </p:grpSp>
      <p:sp>
        <p:nvSpPr>
          <p:cNvPr id="2" name="Title 1"/>
          <p:cNvSpPr>
            <a:spLocks noGrp="1"/>
          </p:cNvSpPr>
          <p:nvPr>
            <p:ph type="ctrTitle"/>
          </p:nvPr>
        </p:nvSpPr>
        <p:spPr>
          <a:xfrm>
            <a:off x="1295400" y="2971800"/>
            <a:ext cx="8761413" cy="1938867"/>
          </a:xfrm>
        </p:spPr>
        <p:txBody>
          <a:bodyPr/>
          <a:lstStyle/>
          <a:p>
            <a:br>
              <a:rPr lang="en-US" b="1" dirty="0" smtClean="0">
                <a:ln w="12700">
                  <a:solidFill>
                    <a:schemeClr val="accent5"/>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br>
            <a:endParaRPr lang="en-US" dirty="0"/>
          </a:p>
        </p:txBody>
      </p:sp>
      <p:sp>
        <p:nvSpPr>
          <p:cNvPr id="3" name="Subtitle 2"/>
          <p:cNvSpPr>
            <a:spLocks noGrp="1"/>
          </p:cNvSpPr>
          <p:nvPr>
            <p:ph type="subTitle" idx="1"/>
          </p:nvPr>
        </p:nvSpPr>
        <p:spPr>
          <a:xfrm>
            <a:off x="4953000" y="914400"/>
            <a:ext cx="2819400" cy="762000"/>
          </a:xfrm>
        </p:spPr>
        <p:txBody>
          <a:bodyPr>
            <a:normAutofit/>
          </a:bodyPr>
          <a:lstStyle/>
          <a:p>
            <a:r>
              <a:rPr lang="en-US" sz="3600" b="1" cap="none" dirty="0" smtClean="0">
                <a:solidFill>
                  <a:schemeClr val="accent4">
                    <a:lumMod val="40000"/>
                    <a:lumOff val="60000"/>
                  </a:schemeClr>
                </a:solidFill>
                <a:latin typeface="Times New Roman" panose="02020603050405020304" pitchFamily="18" charset="0"/>
                <a:cs typeface="Times New Roman" panose="02020603050405020304" pitchFamily="18" charset="0"/>
              </a:rPr>
              <a:t>OUTLINE</a:t>
            </a:r>
            <a:endParaRPr lang="en-US" sz="3600" b="1" cap="none" dirty="0">
              <a:solidFill>
                <a:schemeClr val="accent4">
                  <a:lumMod val="40000"/>
                  <a:lumOff val="60000"/>
                </a:schemeClr>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2362200" y="2743200"/>
            <a:ext cx="1371600" cy="461665"/>
          </a:xfrm>
          <a:prstGeom prst="rect">
            <a:avLst/>
          </a:prstGeom>
          <a:noFill/>
        </p:spPr>
        <p:txBody>
          <a:bodyPr wrap="square" rtlCol="0">
            <a:spAutoFit/>
          </a:bodyPr>
          <a:lstStyle/>
          <a:p>
            <a:r>
              <a:rPr lang="en-US" sz="2400" b="1" dirty="0" smtClean="0">
                <a:ln w="12700">
                  <a:solidFill>
                    <a:schemeClr val="accent5"/>
                  </a:solidFill>
                  <a:prstDash val="solid"/>
                </a:ln>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Abstract</a:t>
            </a:r>
            <a:endParaRPr lang="en-US" sz="2400" b="1" dirty="0">
              <a:ln w="12700">
                <a:solidFill>
                  <a:schemeClr val="accent5"/>
                </a:solidFill>
                <a:prstDash val="solid"/>
              </a:ln>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13" name="TextBox 12"/>
          <p:cNvSpPr txBox="1"/>
          <p:nvPr/>
        </p:nvSpPr>
        <p:spPr>
          <a:xfrm>
            <a:off x="2362200" y="4419600"/>
            <a:ext cx="874535" cy="461665"/>
          </a:xfrm>
          <a:prstGeom prst="rect">
            <a:avLst/>
          </a:prstGeom>
          <a:noFill/>
        </p:spPr>
        <p:txBody>
          <a:bodyPr wrap="none" rtlCol="0">
            <a:spAutoFit/>
          </a:bodyPr>
          <a:lstStyle/>
          <a:p>
            <a:r>
              <a:rPr lang="en-US" sz="2400" b="1" dirty="0" smtClean="0">
                <a:ln w="12700">
                  <a:solidFill>
                    <a:schemeClr val="accent5"/>
                  </a:solidFill>
                  <a:prstDash val="solid"/>
                </a:ln>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Tools</a:t>
            </a:r>
            <a:endParaRPr lang="en-US" sz="2400" b="1" dirty="0">
              <a:ln w="12700">
                <a:solidFill>
                  <a:schemeClr val="accent5"/>
                </a:solidFill>
                <a:prstDash val="solid"/>
              </a:ln>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15" name="TextBox 14"/>
          <p:cNvSpPr txBox="1"/>
          <p:nvPr/>
        </p:nvSpPr>
        <p:spPr>
          <a:xfrm>
            <a:off x="5029200" y="2743200"/>
            <a:ext cx="1176925" cy="461665"/>
          </a:xfrm>
          <a:prstGeom prst="rect">
            <a:avLst/>
          </a:prstGeom>
          <a:noFill/>
        </p:spPr>
        <p:txBody>
          <a:bodyPr wrap="none" rtlCol="0">
            <a:spAutoFit/>
          </a:bodyPr>
          <a:lstStyle/>
          <a:p>
            <a:r>
              <a:rPr lang="en-US" sz="2400" b="1" dirty="0" smtClean="0">
                <a:ln w="12700">
                  <a:solidFill>
                    <a:schemeClr val="accent5"/>
                  </a:solidFill>
                  <a:prstDash val="solid"/>
                </a:ln>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Dataset</a:t>
            </a:r>
            <a:endParaRPr lang="en-US" sz="2400" b="1" dirty="0">
              <a:ln w="12700">
                <a:solidFill>
                  <a:schemeClr val="accent5"/>
                </a:solidFill>
                <a:prstDash val="solid"/>
              </a:ln>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16" name="TextBox 15"/>
          <p:cNvSpPr txBox="1"/>
          <p:nvPr/>
        </p:nvSpPr>
        <p:spPr>
          <a:xfrm>
            <a:off x="5105400" y="4419600"/>
            <a:ext cx="2895600" cy="461665"/>
          </a:xfrm>
          <a:prstGeom prst="rect">
            <a:avLst/>
          </a:prstGeom>
          <a:noFill/>
        </p:spPr>
        <p:txBody>
          <a:bodyPr wrap="square" rtlCol="0">
            <a:spAutoFit/>
          </a:bodyPr>
          <a:lstStyle/>
          <a:p>
            <a:r>
              <a:rPr lang="en-US" sz="2400" b="1" dirty="0" smtClean="0">
                <a:ln w="12700">
                  <a:solidFill>
                    <a:schemeClr val="accent5"/>
                  </a:solidFill>
                  <a:prstDash val="solid"/>
                </a:ln>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Results</a:t>
            </a:r>
            <a:r>
              <a:rPr lang="en-US" sz="2400" b="1" dirty="0" smtClean="0">
                <a:ln w="12700">
                  <a:solidFill>
                    <a:schemeClr val="accent5"/>
                  </a:solidFill>
                  <a:prstDash val="solid"/>
                </a:ln>
                <a:solidFill>
                  <a:schemeClr val="bg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 </a:t>
            </a:r>
            <a:r>
              <a:rPr lang="en-US" sz="2400" b="1" dirty="0" smtClean="0">
                <a:ln w="12700">
                  <a:solidFill>
                    <a:schemeClr val="accent5"/>
                  </a:solidFill>
                  <a:prstDash val="solid"/>
                </a:ln>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and</a:t>
            </a:r>
            <a:r>
              <a:rPr lang="en-US" sz="2400" b="1" dirty="0" smtClean="0">
                <a:ln w="12700">
                  <a:solidFill>
                    <a:schemeClr val="accent5"/>
                  </a:solidFill>
                  <a:prstDash val="solid"/>
                </a:ln>
                <a:solidFill>
                  <a:schemeClr val="bg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 </a:t>
            </a:r>
            <a:r>
              <a:rPr lang="en-US" sz="2400" b="1" dirty="0" smtClean="0">
                <a:ln w="12700">
                  <a:solidFill>
                    <a:schemeClr val="accent5"/>
                  </a:solidFill>
                  <a:prstDash val="solid"/>
                </a:ln>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Analysis</a:t>
            </a:r>
            <a:endParaRPr lang="en-US" sz="2400" b="1" dirty="0">
              <a:ln w="12700">
                <a:solidFill>
                  <a:schemeClr val="accent5"/>
                </a:solidFill>
                <a:prstDash val="solid"/>
              </a:ln>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21" name="TextBox 20"/>
          <p:cNvSpPr txBox="1"/>
          <p:nvPr/>
        </p:nvSpPr>
        <p:spPr>
          <a:xfrm>
            <a:off x="8077200" y="2819400"/>
            <a:ext cx="1656223" cy="461665"/>
          </a:xfrm>
          <a:prstGeom prst="rect">
            <a:avLst/>
          </a:prstGeom>
          <a:noFill/>
        </p:spPr>
        <p:txBody>
          <a:bodyPr wrap="none" rtlCol="0">
            <a:spAutoFit/>
          </a:bodyPr>
          <a:lstStyle/>
          <a:p>
            <a:r>
              <a:rPr lang="en-US" sz="2400" b="1" dirty="0" smtClean="0">
                <a:ln w="12700">
                  <a:solidFill>
                    <a:schemeClr val="accent5"/>
                  </a:solidFill>
                  <a:prstDash val="solid"/>
                </a:ln>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Conclusion</a:t>
            </a:r>
            <a:endParaRPr lang="en-US" sz="2400" b="1" dirty="0">
              <a:ln w="12700">
                <a:solidFill>
                  <a:schemeClr val="accent5"/>
                </a:solidFill>
                <a:prstDash val="solid"/>
              </a:ln>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grpSp>
        <p:nvGrpSpPr>
          <p:cNvPr id="43" name="object 63"/>
          <p:cNvGrpSpPr/>
          <p:nvPr/>
        </p:nvGrpSpPr>
        <p:grpSpPr>
          <a:xfrm>
            <a:off x="1828800" y="3810000"/>
            <a:ext cx="762000" cy="762000"/>
            <a:chOff x="243865" y="672083"/>
            <a:chExt cx="570230" cy="620395"/>
          </a:xfrm>
        </p:grpSpPr>
        <p:sp>
          <p:nvSpPr>
            <p:cNvPr id="44" name="object 64"/>
            <p:cNvSpPr/>
            <p:nvPr/>
          </p:nvSpPr>
          <p:spPr>
            <a:xfrm>
              <a:off x="504469" y="672083"/>
              <a:ext cx="309880" cy="620395"/>
            </a:xfrm>
            <a:custGeom>
              <a:avLst/>
              <a:gdLst/>
              <a:ahLst/>
              <a:cxnLst/>
              <a:rect l="l" t="t" r="r" b="b"/>
              <a:pathLst>
                <a:path w="309880" h="620394">
                  <a:moveTo>
                    <a:pt x="0" y="0"/>
                  </a:moveTo>
                  <a:lnTo>
                    <a:pt x="0" y="620267"/>
                  </a:lnTo>
                  <a:lnTo>
                    <a:pt x="45631" y="616900"/>
                  </a:lnTo>
                  <a:lnTo>
                    <a:pt x="89210" y="607121"/>
                  </a:lnTo>
                  <a:lnTo>
                    <a:pt x="130255" y="591413"/>
                  </a:lnTo>
                  <a:lnTo>
                    <a:pt x="168282" y="570261"/>
                  </a:lnTo>
                  <a:lnTo>
                    <a:pt x="202806" y="544149"/>
                  </a:lnTo>
                  <a:lnTo>
                    <a:pt x="233346" y="513559"/>
                  </a:lnTo>
                  <a:lnTo>
                    <a:pt x="259417" y="478976"/>
                  </a:lnTo>
                  <a:lnTo>
                    <a:pt x="280536" y="440884"/>
                  </a:lnTo>
                  <a:lnTo>
                    <a:pt x="296219" y="399766"/>
                  </a:lnTo>
                  <a:lnTo>
                    <a:pt x="305984" y="356106"/>
                  </a:lnTo>
                  <a:lnTo>
                    <a:pt x="309346" y="310388"/>
                  </a:lnTo>
                  <a:lnTo>
                    <a:pt x="305984" y="264543"/>
                  </a:lnTo>
                  <a:lnTo>
                    <a:pt x="296219" y="220780"/>
                  </a:lnTo>
                  <a:lnTo>
                    <a:pt x="280536" y="179579"/>
                  </a:lnTo>
                  <a:lnTo>
                    <a:pt x="259417" y="141422"/>
                  </a:lnTo>
                  <a:lnTo>
                    <a:pt x="233346" y="106791"/>
                  </a:lnTo>
                  <a:lnTo>
                    <a:pt x="202806" y="76166"/>
                  </a:lnTo>
                  <a:lnTo>
                    <a:pt x="168282" y="50030"/>
                  </a:lnTo>
                  <a:lnTo>
                    <a:pt x="130255" y="28864"/>
                  </a:lnTo>
                  <a:lnTo>
                    <a:pt x="89210" y="13149"/>
                  </a:lnTo>
                  <a:lnTo>
                    <a:pt x="45631" y="3367"/>
                  </a:lnTo>
                  <a:lnTo>
                    <a:pt x="0" y="0"/>
                  </a:lnTo>
                  <a:close/>
                </a:path>
              </a:pathLst>
            </a:custGeom>
            <a:solidFill>
              <a:srgbClr val="D98922"/>
            </a:solidFill>
          </p:spPr>
          <p:txBody>
            <a:bodyPr wrap="square" lIns="0" tIns="0" rIns="0" bIns="0" rtlCol="0"/>
            <a:lstStyle/>
            <a:p/>
          </p:txBody>
        </p:sp>
        <p:sp>
          <p:nvSpPr>
            <p:cNvPr id="45" name="object 65"/>
            <p:cNvSpPr/>
            <p:nvPr/>
          </p:nvSpPr>
          <p:spPr>
            <a:xfrm>
              <a:off x="243865" y="720851"/>
              <a:ext cx="524510" cy="525780"/>
            </a:xfrm>
            <a:custGeom>
              <a:avLst/>
              <a:gdLst/>
              <a:ahLst/>
              <a:cxnLst/>
              <a:rect l="l" t="t" r="r" b="b"/>
              <a:pathLst>
                <a:path w="524510" h="525780">
                  <a:moveTo>
                    <a:pt x="262382" y="0"/>
                  </a:moveTo>
                  <a:lnTo>
                    <a:pt x="215252" y="4223"/>
                  </a:lnTo>
                  <a:lnTo>
                    <a:pt x="170880" y="16403"/>
                  </a:lnTo>
                  <a:lnTo>
                    <a:pt x="130010" y="35804"/>
                  </a:lnTo>
                  <a:lnTo>
                    <a:pt x="93385" y="61690"/>
                  </a:lnTo>
                  <a:lnTo>
                    <a:pt x="61751" y="93324"/>
                  </a:lnTo>
                  <a:lnTo>
                    <a:pt x="35851" y="129972"/>
                  </a:lnTo>
                  <a:lnTo>
                    <a:pt x="16430" y="170897"/>
                  </a:lnTo>
                  <a:lnTo>
                    <a:pt x="4231" y="215364"/>
                  </a:lnTo>
                  <a:lnTo>
                    <a:pt x="0" y="262636"/>
                  </a:lnTo>
                  <a:lnTo>
                    <a:pt x="4231" y="309891"/>
                  </a:lnTo>
                  <a:lnTo>
                    <a:pt x="16430" y="354387"/>
                  </a:lnTo>
                  <a:lnTo>
                    <a:pt x="35851" y="395374"/>
                  </a:lnTo>
                  <a:lnTo>
                    <a:pt x="61751" y="432106"/>
                  </a:lnTo>
                  <a:lnTo>
                    <a:pt x="93385" y="463836"/>
                  </a:lnTo>
                  <a:lnTo>
                    <a:pt x="130010" y="489815"/>
                  </a:lnTo>
                  <a:lnTo>
                    <a:pt x="170880" y="509297"/>
                  </a:lnTo>
                  <a:lnTo>
                    <a:pt x="215252" y="521534"/>
                  </a:lnTo>
                  <a:lnTo>
                    <a:pt x="262382" y="525780"/>
                  </a:lnTo>
                  <a:lnTo>
                    <a:pt x="309352" y="521534"/>
                  </a:lnTo>
                  <a:lnTo>
                    <a:pt x="353600" y="509297"/>
                  </a:lnTo>
                  <a:lnTo>
                    <a:pt x="394378" y="489815"/>
                  </a:lnTo>
                  <a:lnTo>
                    <a:pt x="430936" y="463836"/>
                  </a:lnTo>
                  <a:lnTo>
                    <a:pt x="462525" y="432106"/>
                  </a:lnTo>
                  <a:lnTo>
                    <a:pt x="488398" y="395374"/>
                  </a:lnTo>
                  <a:lnTo>
                    <a:pt x="507806" y="354387"/>
                  </a:lnTo>
                  <a:lnTo>
                    <a:pt x="519999" y="309891"/>
                  </a:lnTo>
                  <a:lnTo>
                    <a:pt x="524230" y="262636"/>
                  </a:lnTo>
                  <a:lnTo>
                    <a:pt x="519999" y="215364"/>
                  </a:lnTo>
                  <a:lnTo>
                    <a:pt x="507806" y="170897"/>
                  </a:lnTo>
                  <a:lnTo>
                    <a:pt x="488398" y="129972"/>
                  </a:lnTo>
                  <a:lnTo>
                    <a:pt x="462525" y="93324"/>
                  </a:lnTo>
                  <a:lnTo>
                    <a:pt x="430936" y="61690"/>
                  </a:lnTo>
                  <a:lnTo>
                    <a:pt x="394378" y="35804"/>
                  </a:lnTo>
                  <a:lnTo>
                    <a:pt x="353600" y="16403"/>
                  </a:lnTo>
                  <a:lnTo>
                    <a:pt x="309352" y="4223"/>
                  </a:lnTo>
                  <a:lnTo>
                    <a:pt x="262382" y="0"/>
                  </a:lnTo>
                  <a:close/>
                </a:path>
              </a:pathLst>
            </a:custGeom>
            <a:solidFill>
              <a:srgbClr val="F6F6F8"/>
            </a:solidFill>
          </p:spPr>
          <p:txBody>
            <a:bodyPr wrap="square" lIns="0" tIns="0" rIns="0" bIns="0" rtlCol="0"/>
            <a:lstStyle/>
            <a:p/>
          </p:txBody>
        </p:sp>
      </p:grpSp>
      <p:grpSp>
        <p:nvGrpSpPr>
          <p:cNvPr id="46" name="object 63"/>
          <p:cNvGrpSpPr/>
          <p:nvPr/>
        </p:nvGrpSpPr>
        <p:grpSpPr>
          <a:xfrm>
            <a:off x="4419600" y="2209800"/>
            <a:ext cx="722630" cy="762000"/>
            <a:chOff x="243865" y="672083"/>
            <a:chExt cx="570230" cy="620395"/>
          </a:xfrm>
        </p:grpSpPr>
        <p:sp>
          <p:nvSpPr>
            <p:cNvPr id="47" name="object 64"/>
            <p:cNvSpPr/>
            <p:nvPr/>
          </p:nvSpPr>
          <p:spPr>
            <a:xfrm>
              <a:off x="504469" y="672083"/>
              <a:ext cx="309880" cy="620395"/>
            </a:xfrm>
            <a:custGeom>
              <a:avLst/>
              <a:gdLst/>
              <a:ahLst/>
              <a:cxnLst/>
              <a:rect l="l" t="t" r="r" b="b"/>
              <a:pathLst>
                <a:path w="309880" h="620394">
                  <a:moveTo>
                    <a:pt x="0" y="0"/>
                  </a:moveTo>
                  <a:lnTo>
                    <a:pt x="0" y="620267"/>
                  </a:lnTo>
                  <a:lnTo>
                    <a:pt x="45631" y="616900"/>
                  </a:lnTo>
                  <a:lnTo>
                    <a:pt x="89210" y="607121"/>
                  </a:lnTo>
                  <a:lnTo>
                    <a:pt x="130255" y="591413"/>
                  </a:lnTo>
                  <a:lnTo>
                    <a:pt x="168282" y="570261"/>
                  </a:lnTo>
                  <a:lnTo>
                    <a:pt x="202806" y="544149"/>
                  </a:lnTo>
                  <a:lnTo>
                    <a:pt x="233346" y="513559"/>
                  </a:lnTo>
                  <a:lnTo>
                    <a:pt x="259417" y="478976"/>
                  </a:lnTo>
                  <a:lnTo>
                    <a:pt x="280536" y="440884"/>
                  </a:lnTo>
                  <a:lnTo>
                    <a:pt x="296219" y="399766"/>
                  </a:lnTo>
                  <a:lnTo>
                    <a:pt x="305984" y="356106"/>
                  </a:lnTo>
                  <a:lnTo>
                    <a:pt x="309346" y="310388"/>
                  </a:lnTo>
                  <a:lnTo>
                    <a:pt x="305984" y="264543"/>
                  </a:lnTo>
                  <a:lnTo>
                    <a:pt x="296219" y="220780"/>
                  </a:lnTo>
                  <a:lnTo>
                    <a:pt x="280536" y="179579"/>
                  </a:lnTo>
                  <a:lnTo>
                    <a:pt x="259417" y="141422"/>
                  </a:lnTo>
                  <a:lnTo>
                    <a:pt x="233346" y="106791"/>
                  </a:lnTo>
                  <a:lnTo>
                    <a:pt x="202806" y="76166"/>
                  </a:lnTo>
                  <a:lnTo>
                    <a:pt x="168282" y="50030"/>
                  </a:lnTo>
                  <a:lnTo>
                    <a:pt x="130255" y="28864"/>
                  </a:lnTo>
                  <a:lnTo>
                    <a:pt x="89210" y="13149"/>
                  </a:lnTo>
                  <a:lnTo>
                    <a:pt x="45631" y="3367"/>
                  </a:lnTo>
                  <a:lnTo>
                    <a:pt x="0" y="0"/>
                  </a:lnTo>
                  <a:close/>
                </a:path>
              </a:pathLst>
            </a:custGeom>
            <a:solidFill>
              <a:srgbClr val="D98922"/>
            </a:solidFill>
          </p:spPr>
          <p:txBody>
            <a:bodyPr wrap="square" lIns="0" tIns="0" rIns="0" bIns="0" rtlCol="0"/>
            <a:lstStyle/>
            <a:p/>
          </p:txBody>
        </p:sp>
        <p:sp>
          <p:nvSpPr>
            <p:cNvPr id="48" name="object 65"/>
            <p:cNvSpPr/>
            <p:nvPr/>
          </p:nvSpPr>
          <p:spPr>
            <a:xfrm>
              <a:off x="243865" y="720851"/>
              <a:ext cx="524510" cy="525780"/>
            </a:xfrm>
            <a:custGeom>
              <a:avLst/>
              <a:gdLst/>
              <a:ahLst/>
              <a:cxnLst/>
              <a:rect l="l" t="t" r="r" b="b"/>
              <a:pathLst>
                <a:path w="524510" h="525780">
                  <a:moveTo>
                    <a:pt x="262382" y="0"/>
                  </a:moveTo>
                  <a:lnTo>
                    <a:pt x="215252" y="4223"/>
                  </a:lnTo>
                  <a:lnTo>
                    <a:pt x="170880" y="16403"/>
                  </a:lnTo>
                  <a:lnTo>
                    <a:pt x="130010" y="35804"/>
                  </a:lnTo>
                  <a:lnTo>
                    <a:pt x="93385" y="61690"/>
                  </a:lnTo>
                  <a:lnTo>
                    <a:pt x="61751" y="93324"/>
                  </a:lnTo>
                  <a:lnTo>
                    <a:pt x="35851" y="129972"/>
                  </a:lnTo>
                  <a:lnTo>
                    <a:pt x="16430" y="170897"/>
                  </a:lnTo>
                  <a:lnTo>
                    <a:pt x="4231" y="215364"/>
                  </a:lnTo>
                  <a:lnTo>
                    <a:pt x="0" y="262636"/>
                  </a:lnTo>
                  <a:lnTo>
                    <a:pt x="4231" y="309891"/>
                  </a:lnTo>
                  <a:lnTo>
                    <a:pt x="16430" y="354387"/>
                  </a:lnTo>
                  <a:lnTo>
                    <a:pt x="35851" y="395374"/>
                  </a:lnTo>
                  <a:lnTo>
                    <a:pt x="61751" y="432106"/>
                  </a:lnTo>
                  <a:lnTo>
                    <a:pt x="93385" y="463836"/>
                  </a:lnTo>
                  <a:lnTo>
                    <a:pt x="130010" y="489815"/>
                  </a:lnTo>
                  <a:lnTo>
                    <a:pt x="170880" y="509297"/>
                  </a:lnTo>
                  <a:lnTo>
                    <a:pt x="215252" y="521534"/>
                  </a:lnTo>
                  <a:lnTo>
                    <a:pt x="262382" y="525780"/>
                  </a:lnTo>
                  <a:lnTo>
                    <a:pt x="309352" y="521534"/>
                  </a:lnTo>
                  <a:lnTo>
                    <a:pt x="353600" y="509297"/>
                  </a:lnTo>
                  <a:lnTo>
                    <a:pt x="394378" y="489815"/>
                  </a:lnTo>
                  <a:lnTo>
                    <a:pt x="430936" y="463836"/>
                  </a:lnTo>
                  <a:lnTo>
                    <a:pt x="462525" y="432106"/>
                  </a:lnTo>
                  <a:lnTo>
                    <a:pt x="488398" y="395374"/>
                  </a:lnTo>
                  <a:lnTo>
                    <a:pt x="507806" y="354387"/>
                  </a:lnTo>
                  <a:lnTo>
                    <a:pt x="519999" y="309891"/>
                  </a:lnTo>
                  <a:lnTo>
                    <a:pt x="524230" y="262636"/>
                  </a:lnTo>
                  <a:lnTo>
                    <a:pt x="519999" y="215364"/>
                  </a:lnTo>
                  <a:lnTo>
                    <a:pt x="507806" y="170897"/>
                  </a:lnTo>
                  <a:lnTo>
                    <a:pt x="488398" y="129972"/>
                  </a:lnTo>
                  <a:lnTo>
                    <a:pt x="462525" y="93324"/>
                  </a:lnTo>
                  <a:lnTo>
                    <a:pt x="430936" y="61690"/>
                  </a:lnTo>
                  <a:lnTo>
                    <a:pt x="394378" y="35804"/>
                  </a:lnTo>
                  <a:lnTo>
                    <a:pt x="353600" y="16403"/>
                  </a:lnTo>
                  <a:lnTo>
                    <a:pt x="309352" y="4223"/>
                  </a:lnTo>
                  <a:lnTo>
                    <a:pt x="262382" y="0"/>
                  </a:lnTo>
                  <a:close/>
                </a:path>
              </a:pathLst>
            </a:custGeom>
            <a:solidFill>
              <a:srgbClr val="F6F6F8"/>
            </a:solidFill>
          </p:spPr>
          <p:txBody>
            <a:bodyPr wrap="square" lIns="0" tIns="0" rIns="0" bIns="0" rtlCol="0"/>
            <a:lstStyle/>
            <a:p/>
          </p:txBody>
        </p:sp>
      </p:grpSp>
      <p:grpSp>
        <p:nvGrpSpPr>
          <p:cNvPr id="52" name="object 67"/>
          <p:cNvGrpSpPr/>
          <p:nvPr/>
        </p:nvGrpSpPr>
        <p:grpSpPr>
          <a:xfrm>
            <a:off x="4495800" y="3810000"/>
            <a:ext cx="722630" cy="772795"/>
            <a:chOff x="2029967" y="672083"/>
            <a:chExt cx="570230" cy="620395"/>
          </a:xfrm>
        </p:grpSpPr>
        <p:sp>
          <p:nvSpPr>
            <p:cNvPr id="53" name="object 68"/>
            <p:cNvSpPr/>
            <p:nvPr/>
          </p:nvSpPr>
          <p:spPr>
            <a:xfrm>
              <a:off x="2290571" y="672083"/>
              <a:ext cx="309880" cy="620395"/>
            </a:xfrm>
            <a:custGeom>
              <a:avLst/>
              <a:gdLst/>
              <a:ahLst/>
              <a:cxnLst/>
              <a:rect l="l" t="t" r="r" b="b"/>
              <a:pathLst>
                <a:path w="309880" h="620394">
                  <a:moveTo>
                    <a:pt x="0" y="0"/>
                  </a:moveTo>
                  <a:lnTo>
                    <a:pt x="0" y="620267"/>
                  </a:lnTo>
                  <a:lnTo>
                    <a:pt x="45649" y="616900"/>
                  </a:lnTo>
                  <a:lnTo>
                    <a:pt x="89241" y="607121"/>
                  </a:lnTo>
                  <a:lnTo>
                    <a:pt x="130293" y="591413"/>
                  </a:lnTo>
                  <a:lnTo>
                    <a:pt x="168323" y="570261"/>
                  </a:lnTo>
                  <a:lnTo>
                    <a:pt x="202848" y="544149"/>
                  </a:lnTo>
                  <a:lnTo>
                    <a:pt x="233386" y="513559"/>
                  </a:lnTo>
                  <a:lnTo>
                    <a:pt x="259454" y="478976"/>
                  </a:lnTo>
                  <a:lnTo>
                    <a:pt x="280569" y="440884"/>
                  </a:lnTo>
                  <a:lnTo>
                    <a:pt x="296249" y="399766"/>
                  </a:lnTo>
                  <a:lnTo>
                    <a:pt x="306010" y="356106"/>
                  </a:lnTo>
                  <a:lnTo>
                    <a:pt x="309371" y="310388"/>
                  </a:lnTo>
                  <a:lnTo>
                    <a:pt x="306010" y="264543"/>
                  </a:lnTo>
                  <a:lnTo>
                    <a:pt x="296249" y="220780"/>
                  </a:lnTo>
                  <a:lnTo>
                    <a:pt x="280569" y="179579"/>
                  </a:lnTo>
                  <a:lnTo>
                    <a:pt x="259454" y="141422"/>
                  </a:lnTo>
                  <a:lnTo>
                    <a:pt x="233386" y="106791"/>
                  </a:lnTo>
                  <a:lnTo>
                    <a:pt x="202848" y="76166"/>
                  </a:lnTo>
                  <a:lnTo>
                    <a:pt x="168323" y="50030"/>
                  </a:lnTo>
                  <a:lnTo>
                    <a:pt x="130293" y="28864"/>
                  </a:lnTo>
                  <a:lnTo>
                    <a:pt x="89241" y="13149"/>
                  </a:lnTo>
                  <a:lnTo>
                    <a:pt x="45649" y="3367"/>
                  </a:lnTo>
                  <a:lnTo>
                    <a:pt x="0" y="0"/>
                  </a:lnTo>
                  <a:close/>
                </a:path>
              </a:pathLst>
            </a:custGeom>
            <a:solidFill>
              <a:srgbClr val="5495AC"/>
            </a:solidFill>
          </p:spPr>
          <p:txBody>
            <a:bodyPr wrap="square" lIns="0" tIns="0" rIns="0" bIns="0" rtlCol="0"/>
            <a:lstStyle/>
            <a:p/>
          </p:txBody>
        </p:sp>
        <p:sp>
          <p:nvSpPr>
            <p:cNvPr id="54" name="object 69"/>
            <p:cNvSpPr/>
            <p:nvPr/>
          </p:nvSpPr>
          <p:spPr>
            <a:xfrm>
              <a:off x="2029967" y="720851"/>
              <a:ext cx="524510" cy="525780"/>
            </a:xfrm>
            <a:custGeom>
              <a:avLst/>
              <a:gdLst/>
              <a:ahLst/>
              <a:cxnLst/>
              <a:rect l="l" t="t" r="r" b="b"/>
              <a:pathLst>
                <a:path w="524510" h="525780">
                  <a:moveTo>
                    <a:pt x="262381" y="0"/>
                  </a:moveTo>
                  <a:lnTo>
                    <a:pt x="215252" y="4223"/>
                  </a:lnTo>
                  <a:lnTo>
                    <a:pt x="170880" y="16403"/>
                  </a:lnTo>
                  <a:lnTo>
                    <a:pt x="130010" y="35804"/>
                  </a:lnTo>
                  <a:lnTo>
                    <a:pt x="93385" y="61690"/>
                  </a:lnTo>
                  <a:lnTo>
                    <a:pt x="61751" y="93324"/>
                  </a:lnTo>
                  <a:lnTo>
                    <a:pt x="35851" y="129972"/>
                  </a:lnTo>
                  <a:lnTo>
                    <a:pt x="16430" y="170897"/>
                  </a:lnTo>
                  <a:lnTo>
                    <a:pt x="4231" y="215364"/>
                  </a:lnTo>
                  <a:lnTo>
                    <a:pt x="0" y="262636"/>
                  </a:lnTo>
                  <a:lnTo>
                    <a:pt x="4231" y="309891"/>
                  </a:lnTo>
                  <a:lnTo>
                    <a:pt x="16430" y="354387"/>
                  </a:lnTo>
                  <a:lnTo>
                    <a:pt x="35851" y="395374"/>
                  </a:lnTo>
                  <a:lnTo>
                    <a:pt x="61751" y="432106"/>
                  </a:lnTo>
                  <a:lnTo>
                    <a:pt x="93385" y="463836"/>
                  </a:lnTo>
                  <a:lnTo>
                    <a:pt x="130010" y="489815"/>
                  </a:lnTo>
                  <a:lnTo>
                    <a:pt x="170880" y="509297"/>
                  </a:lnTo>
                  <a:lnTo>
                    <a:pt x="215252" y="521534"/>
                  </a:lnTo>
                  <a:lnTo>
                    <a:pt x="262381" y="525780"/>
                  </a:lnTo>
                  <a:lnTo>
                    <a:pt x="309360" y="521534"/>
                  </a:lnTo>
                  <a:lnTo>
                    <a:pt x="353614" y="509297"/>
                  </a:lnTo>
                  <a:lnTo>
                    <a:pt x="394396" y="489815"/>
                  </a:lnTo>
                  <a:lnTo>
                    <a:pt x="430957" y="463836"/>
                  </a:lnTo>
                  <a:lnTo>
                    <a:pt x="462548" y="432106"/>
                  </a:lnTo>
                  <a:lnTo>
                    <a:pt x="488423" y="395374"/>
                  </a:lnTo>
                  <a:lnTo>
                    <a:pt x="507831" y="354387"/>
                  </a:lnTo>
                  <a:lnTo>
                    <a:pt x="520025" y="309891"/>
                  </a:lnTo>
                  <a:lnTo>
                    <a:pt x="524256" y="262636"/>
                  </a:lnTo>
                  <a:lnTo>
                    <a:pt x="520025" y="215364"/>
                  </a:lnTo>
                  <a:lnTo>
                    <a:pt x="507831" y="170897"/>
                  </a:lnTo>
                  <a:lnTo>
                    <a:pt x="488423" y="129972"/>
                  </a:lnTo>
                  <a:lnTo>
                    <a:pt x="462548" y="93324"/>
                  </a:lnTo>
                  <a:lnTo>
                    <a:pt x="430957" y="61690"/>
                  </a:lnTo>
                  <a:lnTo>
                    <a:pt x="394396" y="35804"/>
                  </a:lnTo>
                  <a:lnTo>
                    <a:pt x="353614" y="16403"/>
                  </a:lnTo>
                  <a:lnTo>
                    <a:pt x="309360" y="4223"/>
                  </a:lnTo>
                  <a:lnTo>
                    <a:pt x="262381" y="0"/>
                  </a:lnTo>
                  <a:close/>
                </a:path>
              </a:pathLst>
            </a:custGeom>
            <a:solidFill>
              <a:srgbClr val="F6F6F8"/>
            </a:solidFill>
          </p:spPr>
          <p:txBody>
            <a:bodyPr wrap="square" lIns="0" tIns="0" rIns="0" bIns="0" rtlCol="0"/>
            <a:lstStyle/>
            <a:p/>
          </p:txBody>
        </p:sp>
      </p:grpSp>
      <p:grpSp>
        <p:nvGrpSpPr>
          <p:cNvPr id="55" name="object 67"/>
          <p:cNvGrpSpPr/>
          <p:nvPr/>
        </p:nvGrpSpPr>
        <p:grpSpPr>
          <a:xfrm>
            <a:off x="7467600" y="2209800"/>
            <a:ext cx="685800" cy="762000"/>
            <a:chOff x="2029967" y="672083"/>
            <a:chExt cx="570230" cy="620395"/>
          </a:xfrm>
        </p:grpSpPr>
        <p:sp>
          <p:nvSpPr>
            <p:cNvPr id="56" name="object 68"/>
            <p:cNvSpPr/>
            <p:nvPr/>
          </p:nvSpPr>
          <p:spPr>
            <a:xfrm>
              <a:off x="2290571" y="672083"/>
              <a:ext cx="309880" cy="620395"/>
            </a:xfrm>
            <a:custGeom>
              <a:avLst/>
              <a:gdLst/>
              <a:ahLst/>
              <a:cxnLst/>
              <a:rect l="l" t="t" r="r" b="b"/>
              <a:pathLst>
                <a:path w="309880" h="620394">
                  <a:moveTo>
                    <a:pt x="0" y="0"/>
                  </a:moveTo>
                  <a:lnTo>
                    <a:pt x="0" y="620267"/>
                  </a:lnTo>
                  <a:lnTo>
                    <a:pt x="45649" y="616900"/>
                  </a:lnTo>
                  <a:lnTo>
                    <a:pt x="89241" y="607121"/>
                  </a:lnTo>
                  <a:lnTo>
                    <a:pt x="130293" y="591413"/>
                  </a:lnTo>
                  <a:lnTo>
                    <a:pt x="168323" y="570261"/>
                  </a:lnTo>
                  <a:lnTo>
                    <a:pt x="202848" y="544149"/>
                  </a:lnTo>
                  <a:lnTo>
                    <a:pt x="233386" y="513559"/>
                  </a:lnTo>
                  <a:lnTo>
                    <a:pt x="259454" y="478976"/>
                  </a:lnTo>
                  <a:lnTo>
                    <a:pt x="280569" y="440884"/>
                  </a:lnTo>
                  <a:lnTo>
                    <a:pt x="296249" y="399766"/>
                  </a:lnTo>
                  <a:lnTo>
                    <a:pt x="306010" y="356106"/>
                  </a:lnTo>
                  <a:lnTo>
                    <a:pt x="309371" y="310388"/>
                  </a:lnTo>
                  <a:lnTo>
                    <a:pt x="306010" y="264543"/>
                  </a:lnTo>
                  <a:lnTo>
                    <a:pt x="296249" y="220780"/>
                  </a:lnTo>
                  <a:lnTo>
                    <a:pt x="280569" y="179579"/>
                  </a:lnTo>
                  <a:lnTo>
                    <a:pt x="259454" y="141422"/>
                  </a:lnTo>
                  <a:lnTo>
                    <a:pt x="233386" y="106791"/>
                  </a:lnTo>
                  <a:lnTo>
                    <a:pt x="202848" y="76166"/>
                  </a:lnTo>
                  <a:lnTo>
                    <a:pt x="168323" y="50030"/>
                  </a:lnTo>
                  <a:lnTo>
                    <a:pt x="130293" y="28864"/>
                  </a:lnTo>
                  <a:lnTo>
                    <a:pt x="89241" y="13149"/>
                  </a:lnTo>
                  <a:lnTo>
                    <a:pt x="45649" y="3367"/>
                  </a:lnTo>
                  <a:lnTo>
                    <a:pt x="0" y="0"/>
                  </a:lnTo>
                  <a:close/>
                </a:path>
              </a:pathLst>
            </a:custGeom>
            <a:solidFill>
              <a:srgbClr val="5495AC"/>
            </a:solidFill>
          </p:spPr>
          <p:txBody>
            <a:bodyPr wrap="square" lIns="0" tIns="0" rIns="0" bIns="0" rtlCol="0"/>
            <a:lstStyle/>
            <a:p/>
          </p:txBody>
        </p:sp>
        <p:sp>
          <p:nvSpPr>
            <p:cNvPr id="57" name="object 69"/>
            <p:cNvSpPr/>
            <p:nvPr/>
          </p:nvSpPr>
          <p:spPr>
            <a:xfrm>
              <a:off x="2029967" y="720851"/>
              <a:ext cx="524510" cy="525780"/>
            </a:xfrm>
            <a:custGeom>
              <a:avLst/>
              <a:gdLst/>
              <a:ahLst/>
              <a:cxnLst/>
              <a:rect l="l" t="t" r="r" b="b"/>
              <a:pathLst>
                <a:path w="524510" h="525780">
                  <a:moveTo>
                    <a:pt x="262381" y="0"/>
                  </a:moveTo>
                  <a:lnTo>
                    <a:pt x="215252" y="4223"/>
                  </a:lnTo>
                  <a:lnTo>
                    <a:pt x="170880" y="16403"/>
                  </a:lnTo>
                  <a:lnTo>
                    <a:pt x="130010" y="35804"/>
                  </a:lnTo>
                  <a:lnTo>
                    <a:pt x="93385" y="61690"/>
                  </a:lnTo>
                  <a:lnTo>
                    <a:pt x="61751" y="93324"/>
                  </a:lnTo>
                  <a:lnTo>
                    <a:pt x="35851" y="129972"/>
                  </a:lnTo>
                  <a:lnTo>
                    <a:pt x="16430" y="170897"/>
                  </a:lnTo>
                  <a:lnTo>
                    <a:pt x="4231" y="215364"/>
                  </a:lnTo>
                  <a:lnTo>
                    <a:pt x="0" y="262636"/>
                  </a:lnTo>
                  <a:lnTo>
                    <a:pt x="4231" y="309891"/>
                  </a:lnTo>
                  <a:lnTo>
                    <a:pt x="16430" y="354387"/>
                  </a:lnTo>
                  <a:lnTo>
                    <a:pt x="35851" y="395374"/>
                  </a:lnTo>
                  <a:lnTo>
                    <a:pt x="61751" y="432106"/>
                  </a:lnTo>
                  <a:lnTo>
                    <a:pt x="93385" y="463836"/>
                  </a:lnTo>
                  <a:lnTo>
                    <a:pt x="130010" y="489815"/>
                  </a:lnTo>
                  <a:lnTo>
                    <a:pt x="170880" y="509297"/>
                  </a:lnTo>
                  <a:lnTo>
                    <a:pt x="215252" y="521534"/>
                  </a:lnTo>
                  <a:lnTo>
                    <a:pt x="262381" y="525780"/>
                  </a:lnTo>
                  <a:lnTo>
                    <a:pt x="309360" y="521534"/>
                  </a:lnTo>
                  <a:lnTo>
                    <a:pt x="353614" y="509297"/>
                  </a:lnTo>
                  <a:lnTo>
                    <a:pt x="394396" y="489815"/>
                  </a:lnTo>
                  <a:lnTo>
                    <a:pt x="430957" y="463836"/>
                  </a:lnTo>
                  <a:lnTo>
                    <a:pt x="462548" y="432106"/>
                  </a:lnTo>
                  <a:lnTo>
                    <a:pt x="488423" y="395374"/>
                  </a:lnTo>
                  <a:lnTo>
                    <a:pt x="507831" y="354387"/>
                  </a:lnTo>
                  <a:lnTo>
                    <a:pt x="520025" y="309891"/>
                  </a:lnTo>
                  <a:lnTo>
                    <a:pt x="524256" y="262636"/>
                  </a:lnTo>
                  <a:lnTo>
                    <a:pt x="520025" y="215364"/>
                  </a:lnTo>
                  <a:lnTo>
                    <a:pt x="507831" y="170897"/>
                  </a:lnTo>
                  <a:lnTo>
                    <a:pt x="488423" y="129972"/>
                  </a:lnTo>
                  <a:lnTo>
                    <a:pt x="462548" y="93324"/>
                  </a:lnTo>
                  <a:lnTo>
                    <a:pt x="430957" y="61690"/>
                  </a:lnTo>
                  <a:lnTo>
                    <a:pt x="394396" y="35804"/>
                  </a:lnTo>
                  <a:lnTo>
                    <a:pt x="353614" y="16403"/>
                  </a:lnTo>
                  <a:lnTo>
                    <a:pt x="309360" y="4223"/>
                  </a:lnTo>
                  <a:lnTo>
                    <a:pt x="262381" y="0"/>
                  </a:lnTo>
                  <a:close/>
                </a:path>
              </a:pathLst>
            </a:custGeom>
            <a:solidFill>
              <a:srgbClr val="F6F6F8"/>
            </a:solidFill>
          </p:spPr>
          <p:txBody>
            <a:bodyPr wrap="square" lIns="0" tIns="0" rIns="0" bIns="0" rtlCol="0"/>
            <a:lstStyle/>
            <a:p/>
          </p:txBody>
        </p:sp>
      </p:grpSp>
      <p:grpSp>
        <p:nvGrpSpPr>
          <p:cNvPr id="58" name="object 67"/>
          <p:cNvGrpSpPr/>
          <p:nvPr/>
        </p:nvGrpSpPr>
        <p:grpSpPr>
          <a:xfrm>
            <a:off x="1828800" y="2209800"/>
            <a:ext cx="762336" cy="762000"/>
            <a:chOff x="2029969" y="672083"/>
            <a:chExt cx="570482" cy="620395"/>
          </a:xfrm>
        </p:grpSpPr>
        <p:sp>
          <p:nvSpPr>
            <p:cNvPr id="59" name="object 68"/>
            <p:cNvSpPr/>
            <p:nvPr/>
          </p:nvSpPr>
          <p:spPr>
            <a:xfrm>
              <a:off x="2290571" y="672083"/>
              <a:ext cx="309880" cy="620395"/>
            </a:xfrm>
            <a:custGeom>
              <a:avLst/>
              <a:gdLst/>
              <a:ahLst/>
              <a:cxnLst/>
              <a:rect l="l" t="t" r="r" b="b"/>
              <a:pathLst>
                <a:path w="309880" h="620394">
                  <a:moveTo>
                    <a:pt x="0" y="0"/>
                  </a:moveTo>
                  <a:lnTo>
                    <a:pt x="0" y="620267"/>
                  </a:lnTo>
                  <a:lnTo>
                    <a:pt x="45649" y="616900"/>
                  </a:lnTo>
                  <a:lnTo>
                    <a:pt x="89241" y="607121"/>
                  </a:lnTo>
                  <a:lnTo>
                    <a:pt x="130293" y="591413"/>
                  </a:lnTo>
                  <a:lnTo>
                    <a:pt x="168323" y="570261"/>
                  </a:lnTo>
                  <a:lnTo>
                    <a:pt x="202848" y="544149"/>
                  </a:lnTo>
                  <a:lnTo>
                    <a:pt x="233386" y="513559"/>
                  </a:lnTo>
                  <a:lnTo>
                    <a:pt x="259454" y="478976"/>
                  </a:lnTo>
                  <a:lnTo>
                    <a:pt x="280569" y="440884"/>
                  </a:lnTo>
                  <a:lnTo>
                    <a:pt x="296249" y="399766"/>
                  </a:lnTo>
                  <a:lnTo>
                    <a:pt x="306010" y="356106"/>
                  </a:lnTo>
                  <a:lnTo>
                    <a:pt x="309371" y="310388"/>
                  </a:lnTo>
                  <a:lnTo>
                    <a:pt x="306010" y="264543"/>
                  </a:lnTo>
                  <a:lnTo>
                    <a:pt x="296249" y="220780"/>
                  </a:lnTo>
                  <a:lnTo>
                    <a:pt x="280569" y="179579"/>
                  </a:lnTo>
                  <a:lnTo>
                    <a:pt x="259454" y="141422"/>
                  </a:lnTo>
                  <a:lnTo>
                    <a:pt x="233386" y="106791"/>
                  </a:lnTo>
                  <a:lnTo>
                    <a:pt x="202848" y="76166"/>
                  </a:lnTo>
                  <a:lnTo>
                    <a:pt x="168323" y="50030"/>
                  </a:lnTo>
                  <a:lnTo>
                    <a:pt x="130293" y="28864"/>
                  </a:lnTo>
                  <a:lnTo>
                    <a:pt x="89241" y="13149"/>
                  </a:lnTo>
                  <a:lnTo>
                    <a:pt x="45649" y="3367"/>
                  </a:lnTo>
                  <a:lnTo>
                    <a:pt x="0" y="0"/>
                  </a:lnTo>
                  <a:close/>
                </a:path>
              </a:pathLst>
            </a:custGeom>
            <a:solidFill>
              <a:srgbClr val="5495AC"/>
            </a:solidFill>
          </p:spPr>
          <p:txBody>
            <a:bodyPr wrap="square" lIns="0" tIns="0" rIns="0" bIns="0" rtlCol="0"/>
            <a:lstStyle/>
            <a:p/>
          </p:txBody>
        </p:sp>
        <p:sp>
          <p:nvSpPr>
            <p:cNvPr id="60" name="object 69"/>
            <p:cNvSpPr/>
            <p:nvPr/>
          </p:nvSpPr>
          <p:spPr>
            <a:xfrm>
              <a:off x="2029969" y="720851"/>
              <a:ext cx="524510" cy="525780"/>
            </a:xfrm>
            <a:custGeom>
              <a:avLst/>
              <a:gdLst/>
              <a:ahLst/>
              <a:cxnLst/>
              <a:rect l="l" t="t" r="r" b="b"/>
              <a:pathLst>
                <a:path w="524510" h="525780">
                  <a:moveTo>
                    <a:pt x="262381" y="0"/>
                  </a:moveTo>
                  <a:lnTo>
                    <a:pt x="215252" y="4223"/>
                  </a:lnTo>
                  <a:lnTo>
                    <a:pt x="170880" y="16403"/>
                  </a:lnTo>
                  <a:lnTo>
                    <a:pt x="130010" y="35804"/>
                  </a:lnTo>
                  <a:lnTo>
                    <a:pt x="93385" y="61690"/>
                  </a:lnTo>
                  <a:lnTo>
                    <a:pt x="61751" y="93324"/>
                  </a:lnTo>
                  <a:lnTo>
                    <a:pt x="35851" y="129972"/>
                  </a:lnTo>
                  <a:lnTo>
                    <a:pt x="16430" y="170897"/>
                  </a:lnTo>
                  <a:lnTo>
                    <a:pt x="4231" y="215364"/>
                  </a:lnTo>
                  <a:lnTo>
                    <a:pt x="0" y="262636"/>
                  </a:lnTo>
                  <a:lnTo>
                    <a:pt x="4231" y="309891"/>
                  </a:lnTo>
                  <a:lnTo>
                    <a:pt x="16430" y="354387"/>
                  </a:lnTo>
                  <a:lnTo>
                    <a:pt x="35851" y="395374"/>
                  </a:lnTo>
                  <a:lnTo>
                    <a:pt x="61751" y="432106"/>
                  </a:lnTo>
                  <a:lnTo>
                    <a:pt x="93385" y="463836"/>
                  </a:lnTo>
                  <a:lnTo>
                    <a:pt x="130010" y="489815"/>
                  </a:lnTo>
                  <a:lnTo>
                    <a:pt x="170880" y="509297"/>
                  </a:lnTo>
                  <a:lnTo>
                    <a:pt x="215252" y="521534"/>
                  </a:lnTo>
                  <a:lnTo>
                    <a:pt x="262381" y="525780"/>
                  </a:lnTo>
                  <a:lnTo>
                    <a:pt x="309360" y="521534"/>
                  </a:lnTo>
                  <a:lnTo>
                    <a:pt x="353614" y="509297"/>
                  </a:lnTo>
                  <a:lnTo>
                    <a:pt x="394396" y="489815"/>
                  </a:lnTo>
                  <a:lnTo>
                    <a:pt x="430957" y="463836"/>
                  </a:lnTo>
                  <a:lnTo>
                    <a:pt x="462548" y="432106"/>
                  </a:lnTo>
                  <a:lnTo>
                    <a:pt x="488423" y="395374"/>
                  </a:lnTo>
                  <a:lnTo>
                    <a:pt x="507831" y="354387"/>
                  </a:lnTo>
                  <a:lnTo>
                    <a:pt x="520025" y="309891"/>
                  </a:lnTo>
                  <a:lnTo>
                    <a:pt x="524256" y="262636"/>
                  </a:lnTo>
                  <a:lnTo>
                    <a:pt x="520025" y="215364"/>
                  </a:lnTo>
                  <a:lnTo>
                    <a:pt x="507831" y="170897"/>
                  </a:lnTo>
                  <a:lnTo>
                    <a:pt x="488423" y="129972"/>
                  </a:lnTo>
                  <a:lnTo>
                    <a:pt x="462548" y="93324"/>
                  </a:lnTo>
                  <a:lnTo>
                    <a:pt x="430957" y="61690"/>
                  </a:lnTo>
                  <a:lnTo>
                    <a:pt x="394396" y="35804"/>
                  </a:lnTo>
                  <a:lnTo>
                    <a:pt x="353614" y="16403"/>
                  </a:lnTo>
                  <a:lnTo>
                    <a:pt x="309360" y="4223"/>
                  </a:lnTo>
                  <a:lnTo>
                    <a:pt x="262381" y="0"/>
                  </a:lnTo>
                  <a:close/>
                </a:path>
              </a:pathLst>
            </a:custGeom>
            <a:solidFill>
              <a:srgbClr val="F6F6F8"/>
            </a:solidFill>
          </p:spPr>
          <p:txBody>
            <a:bodyPr wrap="square" lIns="0" tIns="0" rIns="0" bIns="0" rtlCol="0"/>
            <a:lstStyle/>
            <a:p/>
          </p:txBody>
        </p:sp>
      </p:grpSp>
      <p:sp>
        <p:nvSpPr>
          <p:cNvPr id="64" name="TextBox 63"/>
          <p:cNvSpPr txBox="1"/>
          <p:nvPr/>
        </p:nvSpPr>
        <p:spPr>
          <a:xfrm>
            <a:off x="2057400" y="2362200"/>
            <a:ext cx="338554"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1</a:t>
            </a:r>
            <a:endParaRPr lang="en-US" sz="2400" b="1" dirty="0">
              <a:latin typeface="Times New Roman" panose="02020603050405020304" pitchFamily="18" charset="0"/>
              <a:cs typeface="Times New Roman" panose="02020603050405020304" pitchFamily="18" charset="0"/>
            </a:endParaRPr>
          </a:p>
        </p:txBody>
      </p:sp>
      <p:sp>
        <p:nvSpPr>
          <p:cNvPr id="65" name="TextBox 64"/>
          <p:cNvSpPr txBox="1"/>
          <p:nvPr/>
        </p:nvSpPr>
        <p:spPr>
          <a:xfrm>
            <a:off x="2057400" y="3962400"/>
            <a:ext cx="338554"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2</a:t>
            </a:r>
            <a:endParaRPr lang="en-US" sz="2400" b="1" dirty="0">
              <a:latin typeface="Times New Roman" panose="02020603050405020304" pitchFamily="18" charset="0"/>
              <a:cs typeface="Times New Roman" panose="02020603050405020304" pitchFamily="18" charset="0"/>
            </a:endParaRPr>
          </a:p>
        </p:txBody>
      </p:sp>
      <p:sp>
        <p:nvSpPr>
          <p:cNvPr id="66" name="TextBox 65"/>
          <p:cNvSpPr txBox="1"/>
          <p:nvPr/>
        </p:nvSpPr>
        <p:spPr>
          <a:xfrm>
            <a:off x="4648200" y="2362200"/>
            <a:ext cx="338554"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3</a:t>
            </a:r>
            <a:endParaRPr lang="en-US" sz="2400" b="1" dirty="0">
              <a:latin typeface="Times New Roman" panose="02020603050405020304" pitchFamily="18" charset="0"/>
              <a:cs typeface="Times New Roman" panose="02020603050405020304" pitchFamily="18" charset="0"/>
            </a:endParaRPr>
          </a:p>
        </p:txBody>
      </p:sp>
      <p:sp>
        <p:nvSpPr>
          <p:cNvPr id="67" name="TextBox 66"/>
          <p:cNvSpPr txBox="1"/>
          <p:nvPr/>
        </p:nvSpPr>
        <p:spPr>
          <a:xfrm>
            <a:off x="4648200" y="3962400"/>
            <a:ext cx="338554"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4</a:t>
            </a:r>
            <a:endParaRPr lang="en-US" sz="2400" b="1" dirty="0">
              <a:latin typeface="Times New Roman" panose="02020603050405020304" pitchFamily="18" charset="0"/>
              <a:cs typeface="Times New Roman" panose="02020603050405020304" pitchFamily="18" charset="0"/>
            </a:endParaRPr>
          </a:p>
        </p:txBody>
      </p:sp>
      <p:sp>
        <p:nvSpPr>
          <p:cNvPr id="68" name="TextBox 67"/>
          <p:cNvSpPr txBox="1"/>
          <p:nvPr/>
        </p:nvSpPr>
        <p:spPr>
          <a:xfrm>
            <a:off x="7620000" y="2362200"/>
            <a:ext cx="338554"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5</a:t>
            </a: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500" fill="hold"/>
                                        <p:tgtEl>
                                          <p:spTgt spid="31"/>
                                        </p:tgtEl>
                                        <p:attrNameLst>
                                          <p:attrName>ppt_x</p:attrName>
                                        </p:attrNameLst>
                                      </p:cBhvr>
                                      <p:tavLst>
                                        <p:tav tm="0">
                                          <p:val>
                                            <p:strVal val="#ppt_x"/>
                                          </p:val>
                                        </p:tav>
                                        <p:tav tm="100000">
                                          <p:val>
                                            <p:strVal val="#ppt_x"/>
                                          </p:val>
                                        </p:tav>
                                      </p:tavLst>
                                    </p:anim>
                                    <p:anim calcmode="lin" valueType="num">
                                      <p:cBhvr additive="base">
                                        <p:cTn id="1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ppt_x"/>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ppt_x"/>
                                          </p:val>
                                        </p:tav>
                                        <p:tav tm="100000">
                                          <p:val>
                                            <p:strVal val="#ppt_x"/>
                                          </p:val>
                                        </p:tav>
                                      </p:tavLst>
                                    </p:anim>
                                    <p:anim calcmode="lin" valueType="num">
                                      <p:cBhvr additive="base">
                                        <p:cTn id="2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cBhvr additive="base">
                                        <p:cTn id="31" dur="500" fill="hold"/>
                                        <p:tgtEl>
                                          <p:spTgt spid="40"/>
                                        </p:tgtEl>
                                        <p:attrNameLst>
                                          <p:attrName>ppt_x</p:attrName>
                                        </p:attrNameLst>
                                      </p:cBhvr>
                                      <p:tavLst>
                                        <p:tav tm="0">
                                          <p:val>
                                            <p:strVal val="#ppt_x"/>
                                          </p:val>
                                        </p:tav>
                                        <p:tav tm="100000">
                                          <p:val>
                                            <p:strVal val="#ppt_x"/>
                                          </p:val>
                                        </p:tav>
                                      </p:tavLst>
                                    </p:anim>
                                    <p:anim calcmode="lin" valueType="num">
                                      <p:cBhvr additive="base">
                                        <p:cTn id="32" dur="500" fill="hold"/>
                                        <p:tgtEl>
                                          <p:spTgt spid="4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ppt_x"/>
                                          </p:val>
                                        </p:tav>
                                        <p:tav tm="100000">
                                          <p:val>
                                            <p:strVal val="#ppt_x"/>
                                          </p:val>
                                        </p:tav>
                                      </p:tavLst>
                                    </p:anim>
                                    <p:anim calcmode="lin" valueType="num">
                                      <p:cBhvr additive="base">
                                        <p:cTn id="36" dur="500" fill="hold"/>
                                        <p:tgtEl>
                                          <p:spTgt spid="4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500" fill="hold"/>
                                        <p:tgtEl>
                                          <p:spTgt spid="46"/>
                                        </p:tgtEl>
                                        <p:attrNameLst>
                                          <p:attrName>ppt_x</p:attrName>
                                        </p:attrNameLst>
                                      </p:cBhvr>
                                      <p:tavLst>
                                        <p:tav tm="0">
                                          <p:val>
                                            <p:strVal val="#ppt_x"/>
                                          </p:val>
                                        </p:tav>
                                        <p:tav tm="100000">
                                          <p:val>
                                            <p:strVal val="#ppt_x"/>
                                          </p:val>
                                        </p:tav>
                                      </p:tavLst>
                                    </p:anim>
                                    <p:anim calcmode="lin" valueType="num">
                                      <p:cBhvr additive="base">
                                        <p:cTn id="40" dur="500" fill="hold"/>
                                        <p:tgtEl>
                                          <p:spTgt spid="46"/>
                                        </p:tgtEl>
                                        <p:attrNameLst>
                                          <p:attrName>ppt_y</p:attrName>
                                        </p:attrNameLst>
                                      </p:cBhvr>
                                      <p:tavLst>
                                        <p:tav tm="0">
                                          <p:val>
                                            <p:strVal val="1+#ppt_h/2"/>
                                          </p:val>
                                        </p:tav>
                                        <p:tav tm="100000">
                                          <p:val>
                                            <p:strVal val="#ppt_y"/>
                                          </p:val>
                                        </p:tav>
                                      </p:tavLst>
                                    </p:anim>
                                  </p:childTnLst>
                                </p:cTn>
                              </p:par>
                              <p:par>
                                <p:cTn id="41" presetID="10" presetClass="entr" presetSubtype="0" fill="hold" nodeType="with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par>
                                <p:cTn id="44" presetID="10" presetClass="entr" presetSubtype="0" fill="hold"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fade">
                                      <p:cBhvr>
                                        <p:cTn id="46" dur="500"/>
                                        <p:tgtEl>
                                          <p:spTgt spid="55"/>
                                        </p:tgtEl>
                                      </p:cBhvr>
                                    </p:animEffect>
                                  </p:childTnLst>
                                </p:cTn>
                              </p:par>
                              <p:par>
                                <p:cTn id="47" presetID="10" presetClass="entr" presetSubtype="0"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fade">
                                      <p:cBhvr>
                                        <p:cTn id="4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914400"/>
            <a:ext cx="2286000" cy="1066800"/>
          </a:xfrm>
        </p:spPr>
        <p:txBody>
          <a:bodyPr/>
          <a:lstStyle/>
          <a:p>
            <a:r>
              <a:rPr lang="en-US" sz="4400" b="1" dirty="0" smtClean="0">
                <a:ln w="12700">
                  <a:solidFill>
                    <a:schemeClr val="accent5"/>
                  </a:solidFill>
                  <a:prstDash val="solid"/>
                </a:ln>
                <a:solidFill>
                  <a:schemeClr val="bg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Abstract</a:t>
            </a:r>
            <a:endParaRPr lang="en-US" sz="4400" b="1" dirty="0">
              <a:ln w="12700">
                <a:solidFill>
                  <a:schemeClr val="accent5"/>
                </a:solidFill>
                <a:prstDash val="solid"/>
              </a:ln>
              <a:solidFill>
                <a:schemeClr val="bg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54955" y="2362200"/>
            <a:ext cx="8825658" cy="3276600"/>
          </a:xfrm>
        </p:spPr>
        <p:txBody>
          <a:bodyPr>
            <a:normAutofit/>
          </a:bodyPr>
          <a:lstStyle/>
          <a:p>
            <a:r>
              <a:rPr lang="en-US" cap="none" dirty="0" smtClean="0">
                <a:solidFill>
                  <a:schemeClr val="bg1"/>
                </a:solidFill>
                <a:latin typeface="Times New Roman" panose="02020603050405020304" pitchFamily="18" charset="0"/>
                <a:cs typeface="Times New Roman" panose="02020603050405020304" pitchFamily="18" charset="0"/>
              </a:rPr>
              <a:t>In this project, we are offering gender recognition using voice dataset by machine learning algorithm. Here the machine learning predicting models like Logistic Regression, Gradient Boosting Classifier, </a:t>
            </a:r>
            <a:r>
              <a:rPr lang="en-US" cap="none" dirty="0" err="1" smtClean="0">
                <a:solidFill>
                  <a:schemeClr val="bg1"/>
                </a:solidFill>
                <a:latin typeface="Times New Roman" panose="02020603050405020304" pitchFamily="18" charset="0"/>
                <a:cs typeface="Times New Roman" panose="02020603050405020304" pitchFamily="18" charset="0"/>
              </a:rPr>
              <a:t>AdaBoost</a:t>
            </a:r>
            <a:r>
              <a:rPr lang="en-US" cap="none" dirty="0" smtClean="0">
                <a:solidFill>
                  <a:schemeClr val="bg1"/>
                </a:solidFill>
                <a:latin typeface="Times New Roman" panose="02020603050405020304" pitchFamily="18" charset="0"/>
                <a:cs typeface="Times New Roman" panose="02020603050405020304" pitchFamily="18" charset="0"/>
              </a:rPr>
              <a:t> Classifier, K-Nearest Neighbor and Multi-Layer </a:t>
            </a:r>
            <a:r>
              <a:rPr lang="en-US" cap="none" dirty="0" err="1" smtClean="0">
                <a:solidFill>
                  <a:schemeClr val="bg1"/>
                </a:solidFill>
                <a:latin typeface="Times New Roman" panose="02020603050405020304" pitchFamily="18" charset="0"/>
                <a:cs typeface="Times New Roman" panose="02020603050405020304" pitchFamily="18" charset="0"/>
              </a:rPr>
              <a:t>Perceptron</a:t>
            </a:r>
            <a:r>
              <a:rPr lang="en-US" cap="none" dirty="0" smtClean="0">
                <a:solidFill>
                  <a:schemeClr val="bg1"/>
                </a:solidFill>
                <a:latin typeface="Times New Roman" panose="02020603050405020304" pitchFamily="18" charset="0"/>
                <a:cs typeface="Times New Roman" panose="02020603050405020304" pitchFamily="18" charset="0"/>
              </a:rPr>
              <a:t> Classifier techniques are used. In this article, we've examined 3168 data from both males and females. Our predicting model such as  Logistic Regression, Gradient Boosting Classifier, </a:t>
            </a:r>
            <a:r>
              <a:rPr lang="en-US" cap="none" dirty="0" err="1" smtClean="0">
                <a:solidFill>
                  <a:schemeClr val="bg1"/>
                </a:solidFill>
                <a:latin typeface="Times New Roman" panose="02020603050405020304" pitchFamily="18" charset="0"/>
                <a:cs typeface="Times New Roman" panose="02020603050405020304" pitchFamily="18" charset="0"/>
              </a:rPr>
              <a:t>AdaBoost</a:t>
            </a:r>
            <a:r>
              <a:rPr lang="en-US" cap="none" dirty="0" smtClean="0">
                <a:solidFill>
                  <a:schemeClr val="bg1"/>
                </a:solidFill>
                <a:latin typeface="Times New Roman" panose="02020603050405020304" pitchFamily="18" charset="0"/>
                <a:cs typeface="Times New Roman" panose="02020603050405020304" pitchFamily="18" charset="0"/>
              </a:rPr>
              <a:t> Classifier, K-Nearest Neighbor and Multi-Layer </a:t>
            </a:r>
            <a:r>
              <a:rPr lang="en-US" cap="none" dirty="0" err="1" smtClean="0">
                <a:solidFill>
                  <a:schemeClr val="bg1"/>
                </a:solidFill>
                <a:latin typeface="Times New Roman" panose="02020603050405020304" pitchFamily="18" charset="0"/>
                <a:cs typeface="Times New Roman" panose="02020603050405020304" pitchFamily="18" charset="0"/>
              </a:rPr>
              <a:t>Perceptron</a:t>
            </a:r>
            <a:r>
              <a:rPr lang="en-US" cap="none" dirty="0" smtClean="0">
                <a:solidFill>
                  <a:schemeClr val="bg1"/>
                </a:solidFill>
                <a:latin typeface="Times New Roman" panose="02020603050405020304" pitchFamily="18" charset="0"/>
                <a:cs typeface="Times New Roman" panose="02020603050405020304" pitchFamily="18" charset="0"/>
              </a:rPr>
              <a:t> Classifier showed the accuracy 98%, 98%, 98%, 97%, and 97% respectively. It was found that the logistic regression, gradient boosting classifier, and </a:t>
            </a:r>
            <a:r>
              <a:rPr lang="en-US" cap="none" dirty="0" err="1" smtClean="0">
                <a:solidFill>
                  <a:schemeClr val="bg1"/>
                </a:solidFill>
                <a:latin typeface="Times New Roman" panose="02020603050405020304" pitchFamily="18" charset="0"/>
                <a:cs typeface="Times New Roman" panose="02020603050405020304" pitchFamily="18" charset="0"/>
              </a:rPr>
              <a:t>adaboost</a:t>
            </a:r>
            <a:r>
              <a:rPr lang="en-US" cap="none" dirty="0" smtClean="0">
                <a:solidFill>
                  <a:schemeClr val="bg1"/>
                </a:solidFill>
                <a:latin typeface="Times New Roman" panose="02020603050405020304" pitchFamily="18" charset="0"/>
                <a:cs typeface="Times New Roman" panose="02020603050405020304" pitchFamily="18" charset="0"/>
              </a:rPr>
              <a:t> classifier models had the highest accuracy (98%). </a:t>
            </a:r>
            <a:endParaRPr lang="en-US" cap="none" dirty="0" smtClean="0">
              <a:solidFill>
                <a:schemeClr val="bg1"/>
              </a:solidFill>
              <a:latin typeface="Times New Roman" panose="02020603050405020304" pitchFamily="18" charset="0"/>
              <a:cs typeface="Times New Roman" panose="02020603050405020304" pitchFamily="18" charset="0"/>
            </a:endParaRPr>
          </a:p>
          <a:p>
            <a:endParaRPr lang="en-US" cap="none" dirty="0">
              <a:solidFill>
                <a:schemeClr val="accent6">
                  <a:lumMod val="20000"/>
                  <a:lumOff val="8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24400" y="762000"/>
            <a:ext cx="1676400" cy="1066800"/>
          </a:xfrm>
        </p:spPr>
        <p:txBody>
          <a:bodyPr/>
          <a:lstStyle/>
          <a:p>
            <a:r>
              <a:rPr lang="en-US" sz="4400" b="1" dirty="0" smtClean="0">
                <a:ln w="12700">
                  <a:solidFill>
                    <a:schemeClr val="accent5"/>
                  </a:solidFill>
                  <a:prstDash val="solid"/>
                </a:ln>
                <a:solidFill>
                  <a:schemeClr val="bg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Tools</a:t>
            </a:r>
            <a:endParaRPr lang="en-US" sz="4400" b="1" dirty="0">
              <a:ln w="12700">
                <a:solidFill>
                  <a:schemeClr val="accent5"/>
                </a:solidFill>
                <a:prstDash val="solid"/>
              </a:ln>
              <a:solidFill>
                <a:schemeClr val="bg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54955" y="2362200"/>
            <a:ext cx="8825658" cy="3276600"/>
          </a:xfrm>
        </p:spPr>
        <p:txBody>
          <a:bodyPr>
            <a:normAutofit/>
          </a:bodyPr>
          <a:lstStyle/>
          <a:p>
            <a:r>
              <a:rPr lang="en-US" sz="2000" cap="none" dirty="0" smtClean="0">
                <a:solidFill>
                  <a:schemeClr val="accent6">
                    <a:lumMod val="20000"/>
                    <a:lumOff val="80000"/>
                  </a:schemeClr>
                </a:solidFill>
                <a:latin typeface="Times New Roman" panose="02020603050405020304" pitchFamily="18" charset="0"/>
                <a:cs typeface="Times New Roman" panose="02020603050405020304" pitchFamily="18" charset="0"/>
              </a:rPr>
              <a:t>The software tools we are using in this project–</a:t>
            </a:r>
            <a:endParaRPr lang="en-US" sz="2000" cap="none" dirty="0" smtClean="0">
              <a:solidFill>
                <a:schemeClr val="accent6">
                  <a:lumMod val="20000"/>
                  <a:lumOff val="80000"/>
                </a:schemeClr>
              </a:solidFill>
              <a:latin typeface="Times New Roman" panose="02020603050405020304" pitchFamily="18" charset="0"/>
              <a:cs typeface="Times New Roman" panose="02020603050405020304" pitchFamily="18" charset="0"/>
            </a:endParaRPr>
          </a:p>
          <a:p>
            <a:endParaRPr lang="en-US" sz="2000" cap="none" dirty="0" smtClean="0">
              <a:solidFill>
                <a:schemeClr val="accent6">
                  <a:lumMod val="20000"/>
                  <a:lumOff val="80000"/>
                </a:schemeClr>
              </a:solidFill>
              <a:latin typeface="Times New Roman" panose="02020603050405020304" pitchFamily="18" charset="0"/>
              <a:cs typeface="Times New Roman" panose="02020603050405020304" pitchFamily="18" charset="0"/>
            </a:endParaRPr>
          </a:p>
          <a:p>
            <a:endParaRPr lang="en-US" sz="2000" cap="none" dirty="0" smtClean="0">
              <a:solidFill>
                <a:schemeClr val="accent6">
                  <a:lumMod val="20000"/>
                  <a:lumOff val="80000"/>
                </a:schemeClr>
              </a:solidFill>
              <a:latin typeface="Times New Roman" panose="02020603050405020304" pitchFamily="18" charset="0"/>
              <a:cs typeface="Times New Roman" panose="02020603050405020304" pitchFamily="18" charset="0"/>
            </a:endParaRPr>
          </a:p>
          <a:p>
            <a:endParaRPr lang="en-US" sz="2000" cap="none" dirty="0" smtClean="0">
              <a:solidFill>
                <a:schemeClr val="accent6">
                  <a:lumMod val="20000"/>
                  <a:lumOff val="80000"/>
                </a:schemeClr>
              </a:solidFill>
              <a:latin typeface="Times New Roman" panose="02020603050405020304" pitchFamily="18" charset="0"/>
              <a:cs typeface="Times New Roman" panose="02020603050405020304" pitchFamily="18" charset="0"/>
            </a:endParaRPr>
          </a:p>
          <a:p>
            <a:r>
              <a:rPr lang="en-US" sz="2000" cap="none" dirty="0" smtClean="0">
                <a:solidFill>
                  <a:schemeClr val="accent6">
                    <a:lumMod val="20000"/>
                    <a:lumOff val="80000"/>
                  </a:schemeClr>
                </a:solidFill>
                <a:latin typeface="Times New Roman" panose="02020603050405020304" pitchFamily="18" charset="0"/>
                <a:cs typeface="Times New Roman" panose="02020603050405020304" pitchFamily="18" charset="0"/>
              </a:rPr>
              <a:t>Libraries we need to execute this model-</a:t>
            </a:r>
            <a:endParaRPr lang="en-US" sz="2000" cap="none" dirty="0">
              <a:solidFill>
                <a:schemeClr val="accent6">
                  <a:lumMod val="20000"/>
                  <a:lumOff val="80000"/>
                </a:schemeClr>
              </a:solidFill>
              <a:latin typeface="Times New Roman" panose="02020603050405020304" pitchFamily="18" charset="0"/>
              <a:cs typeface="Times New Roman" panose="02020603050405020304" pitchFamily="18" charset="0"/>
            </a:endParaRPr>
          </a:p>
        </p:txBody>
      </p:sp>
      <p:pic>
        <p:nvPicPr>
          <p:cNvPr id="4" name="Picture 3" descr="colab.JPG"/>
          <p:cNvPicPr>
            <a:picLocks noChangeAspect="1"/>
          </p:cNvPicPr>
          <p:nvPr/>
        </p:nvPicPr>
        <p:blipFill>
          <a:blip r:embed="rId1"/>
          <a:stretch>
            <a:fillRect/>
          </a:stretch>
        </p:blipFill>
        <p:spPr>
          <a:xfrm>
            <a:off x="1295400" y="2971800"/>
            <a:ext cx="1752600" cy="838200"/>
          </a:xfrm>
          <a:prstGeom prst="rect">
            <a:avLst/>
          </a:prstGeom>
        </p:spPr>
      </p:pic>
      <p:pic>
        <p:nvPicPr>
          <p:cNvPr id="5" name="Picture 4" descr="jupyter.JPG"/>
          <p:cNvPicPr>
            <a:picLocks noChangeAspect="1"/>
          </p:cNvPicPr>
          <p:nvPr/>
        </p:nvPicPr>
        <p:blipFill>
          <a:blip r:embed="rId2"/>
          <a:stretch>
            <a:fillRect/>
          </a:stretch>
        </p:blipFill>
        <p:spPr>
          <a:xfrm>
            <a:off x="3429000" y="2971800"/>
            <a:ext cx="1600200" cy="838200"/>
          </a:xfrm>
          <a:prstGeom prst="rect">
            <a:avLst/>
          </a:prstGeom>
        </p:spPr>
      </p:pic>
      <p:pic>
        <p:nvPicPr>
          <p:cNvPr id="6" name="Picture 5" descr="git.JPG"/>
          <p:cNvPicPr>
            <a:picLocks noChangeAspect="1"/>
          </p:cNvPicPr>
          <p:nvPr/>
        </p:nvPicPr>
        <p:blipFill>
          <a:blip r:embed="rId3"/>
          <a:stretch>
            <a:fillRect/>
          </a:stretch>
        </p:blipFill>
        <p:spPr>
          <a:xfrm>
            <a:off x="5410200" y="2971800"/>
            <a:ext cx="1676399" cy="838200"/>
          </a:xfrm>
          <a:prstGeom prst="rect">
            <a:avLst/>
          </a:prstGeom>
        </p:spPr>
      </p:pic>
      <p:pic>
        <p:nvPicPr>
          <p:cNvPr id="7" name="Picture 6" descr="numpy.JPG"/>
          <p:cNvPicPr>
            <a:picLocks noChangeAspect="1"/>
          </p:cNvPicPr>
          <p:nvPr/>
        </p:nvPicPr>
        <p:blipFill>
          <a:blip r:embed="rId4"/>
          <a:stretch>
            <a:fillRect/>
          </a:stretch>
        </p:blipFill>
        <p:spPr>
          <a:xfrm>
            <a:off x="5181600" y="4724400"/>
            <a:ext cx="2286000" cy="1047750"/>
          </a:xfrm>
          <a:prstGeom prst="rect">
            <a:avLst/>
          </a:prstGeom>
        </p:spPr>
      </p:pic>
      <p:pic>
        <p:nvPicPr>
          <p:cNvPr id="8" name="Picture 7" descr="pandas.JPG"/>
          <p:cNvPicPr>
            <a:picLocks noChangeAspect="1"/>
          </p:cNvPicPr>
          <p:nvPr/>
        </p:nvPicPr>
        <p:blipFill>
          <a:blip r:embed="rId5"/>
          <a:stretch>
            <a:fillRect/>
          </a:stretch>
        </p:blipFill>
        <p:spPr>
          <a:xfrm>
            <a:off x="7924800" y="4724400"/>
            <a:ext cx="2057400" cy="10096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1000" y="609600"/>
            <a:ext cx="3581400" cy="838200"/>
          </a:xfrm>
        </p:spPr>
        <p:txBody>
          <a:bodyPr/>
          <a:lstStyle/>
          <a:p>
            <a:r>
              <a:rPr lang="en-US" sz="4400" b="1" dirty="0" smtClean="0">
                <a:ln w="12700">
                  <a:solidFill>
                    <a:schemeClr val="accent5"/>
                  </a:solidFill>
                  <a:prstDash val="solid"/>
                </a:ln>
                <a:solidFill>
                  <a:schemeClr val="bg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Dataset</a:t>
            </a:r>
            <a:endParaRPr lang="en-US" sz="4400" b="1" dirty="0">
              <a:ln w="12700">
                <a:solidFill>
                  <a:schemeClr val="accent5"/>
                </a:solidFill>
                <a:prstDash val="solid"/>
              </a:ln>
              <a:solidFill>
                <a:schemeClr val="bg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54954" y="1600200"/>
            <a:ext cx="9513045" cy="4495800"/>
          </a:xfrm>
        </p:spPr>
        <p:txBody>
          <a:bodyPr>
            <a:normAutofit/>
          </a:bodyPr>
          <a:lstStyle/>
          <a:p>
            <a:r>
              <a:rPr lang="en-US" cap="none" dirty="0" smtClean="0">
                <a:solidFill>
                  <a:schemeClr val="bg1"/>
                </a:solidFill>
                <a:latin typeface="Times New Roman" panose="02020603050405020304" pitchFamily="18" charset="0"/>
                <a:cs typeface="Times New Roman" panose="02020603050405020304" pitchFamily="18" charset="0"/>
              </a:rPr>
              <a:t>The dataset which is used in this project is based on CSV file. Our dataset is publicly available. The dataset includes 3168 samples of both male and female voices with voice acoustic properties. </a:t>
            </a:r>
            <a:r>
              <a:rPr lang="en-US" cap="none" dirty="0" err="1" smtClean="0">
                <a:solidFill>
                  <a:schemeClr val="bg1"/>
                </a:solidFill>
                <a:latin typeface="Times New Roman" panose="02020603050405020304" pitchFamily="18" charset="0"/>
                <a:cs typeface="Times New Roman" panose="02020603050405020304" pitchFamily="18" charset="0"/>
              </a:rPr>
              <a:t>Meanfreq</a:t>
            </a:r>
            <a:r>
              <a:rPr lang="en-US" cap="none" dirty="0" smtClean="0">
                <a:solidFill>
                  <a:schemeClr val="bg1"/>
                </a:solidFill>
                <a:latin typeface="Times New Roman" panose="02020603050405020304" pitchFamily="18" charset="0"/>
                <a:cs typeface="Times New Roman" panose="02020603050405020304" pitchFamily="18" charset="0"/>
              </a:rPr>
              <a:t>, mode, </a:t>
            </a:r>
            <a:r>
              <a:rPr lang="en-US" cap="none" dirty="0" err="1" smtClean="0">
                <a:solidFill>
                  <a:schemeClr val="bg1"/>
                </a:solidFill>
                <a:latin typeface="Times New Roman" panose="02020603050405020304" pitchFamily="18" charset="0"/>
                <a:cs typeface="Times New Roman" panose="02020603050405020304" pitchFamily="18" charset="0"/>
              </a:rPr>
              <a:t>sd</a:t>
            </a:r>
            <a:r>
              <a:rPr lang="en-US" cap="none" dirty="0" smtClean="0">
                <a:solidFill>
                  <a:schemeClr val="bg1"/>
                </a:solidFill>
                <a:latin typeface="Times New Roman" panose="02020603050405020304" pitchFamily="18" charset="0"/>
                <a:cs typeface="Times New Roman" panose="02020603050405020304" pitchFamily="18" charset="0"/>
              </a:rPr>
              <a:t>, median, q25, q75, skew, </a:t>
            </a:r>
            <a:r>
              <a:rPr lang="en-US" cap="none" dirty="0" err="1" smtClean="0">
                <a:solidFill>
                  <a:schemeClr val="bg1"/>
                </a:solidFill>
                <a:latin typeface="Times New Roman" panose="02020603050405020304" pitchFamily="18" charset="0"/>
                <a:cs typeface="Times New Roman" panose="02020603050405020304" pitchFamily="18" charset="0"/>
              </a:rPr>
              <a:t>iqr</a:t>
            </a:r>
            <a:r>
              <a:rPr lang="en-US" cap="none" dirty="0" smtClean="0">
                <a:solidFill>
                  <a:schemeClr val="bg1"/>
                </a:solidFill>
                <a:latin typeface="Times New Roman" panose="02020603050405020304" pitchFamily="18" charset="0"/>
                <a:cs typeface="Times New Roman" panose="02020603050405020304" pitchFamily="18" charset="0"/>
              </a:rPr>
              <a:t>, </a:t>
            </a:r>
            <a:r>
              <a:rPr lang="en-US" cap="none" dirty="0" err="1" smtClean="0">
                <a:solidFill>
                  <a:schemeClr val="bg1"/>
                </a:solidFill>
                <a:latin typeface="Times New Roman" panose="02020603050405020304" pitchFamily="18" charset="0"/>
                <a:cs typeface="Times New Roman" panose="02020603050405020304" pitchFamily="18" charset="0"/>
              </a:rPr>
              <a:t>kurt</a:t>
            </a:r>
            <a:r>
              <a:rPr lang="en-US" cap="none" dirty="0" smtClean="0">
                <a:solidFill>
                  <a:schemeClr val="bg1"/>
                </a:solidFill>
                <a:latin typeface="Times New Roman" panose="02020603050405020304" pitchFamily="18" charset="0"/>
                <a:cs typeface="Times New Roman" panose="02020603050405020304" pitchFamily="18" charset="0"/>
              </a:rPr>
              <a:t>, </a:t>
            </a:r>
            <a:r>
              <a:rPr lang="en-US" cap="none" dirty="0" err="1" smtClean="0">
                <a:solidFill>
                  <a:schemeClr val="bg1"/>
                </a:solidFill>
                <a:latin typeface="Times New Roman" panose="02020603050405020304" pitchFamily="18" charset="0"/>
                <a:cs typeface="Times New Roman" panose="02020603050405020304" pitchFamily="18" charset="0"/>
              </a:rPr>
              <a:t>sp.Ent</a:t>
            </a:r>
            <a:r>
              <a:rPr lang="en-US" cap="none" dirty="0" smtClean="0">
                <a:solidFill>
                  <a:schemeClr val="bg1"/>
                </a:solidFill>
                <a:latin typeface="Times New Roman" panose="02020603050405020304" pitchFamily="18" charset="0"/>
                <a:cs typeface="Times New Roman" panose="02020603050405020304" pitchFamily="18" charset="0"/>
              </a:rPr>
              <a:t>, </a:t>
            </a:r>
            <a:r>
              <a:rPr lang="en-US" cap="none" dirty="0" err="1" smtClean="0">
                <a:solidFill>
                  <a:schemeClr val="bg1"/>
                </a:solidFill>
                <a:latin typeface="Times New Roman" panose="02020603050405020304" pitchFamily="18" charset="0"/>
                <a:cs typeface="Times New Roman" panose="02020603050405020304" pitchFamily="18" charset="0"/>
              </a:rPr>
              <a:t>meanfun</a:t>
            </a:r>
            <a:r>
              <a:rPr lang="en-US" cap="none" dirty="0" smtClean="0">
                <a:solidFill>
                  <a:schemeClr val="bg1"/>
                </a:solidFill>
                <a:latin typeface="Times New Roman" panose="02020603050405020304" pitchFamily="18" charset="0"/>
                <a:cs typeface="Times New Roman" panose="02020603050405020304" pitchFamily="18" charset="0"/>
              </a:rPr>
              <a:t>, </a:t>
            </a:r>
            <a:r>
              <a:rPr lang="en-US" cap="none" dirty="0" err="1" smtClean="0">
                <a:solidFill>
                  <a:schemeClr val="bg1"/>
                </a:solidFill>
                <a:latin typeface="Times New Roman" panose="02020603050405020304" pitchFamily="18" charset="0"/>
                <a:cs typeface="Times New Roman" panose="02020603050405020304" pitchFamily="18" charset="0"/>
              </a:rPr>
              <a:t>minfun</a:t>
            </a:r>
            <a:r>
              <a:rPr lang="en-US" cap="none" dirty="0" smtClean="0">
                <a:solidFill>
                  <a:schemeClr val="bg1"/>
                </a:solidFill>
                <a:latin typeface="Times New Roman" panose="02020603050405020304" pitchFamily="18" charset="0"/>
                <a:cs typeface="Times New Roman" panose="02020603050405020304" pitchFamily="18" charset="0"/>
              </a:rPr>
              <a:t>, </a:t>
            </a:r>
            <a:r>
              <a:rPr lang="en-US" cap="none" dirty="0" err="1" smtClean="0">
                <a:solidFill>
                  <a:schemeClr val="bg1"/>
                </a:solidFill>
                <a:latin typeface="Times New Roman" panose="02020603050405020304" pitchFamily="18" charset="0"/>
                <a:cs typeface="Times New Roman" panose="02020603050405020304" pitchFamily="18" charset="0"/>
              </a:rPr>
              <a:t>centroid</a:t>
            </a:r>
            <a:r>
              <a:rPr lang="en-US" cap="none" dirty="0" smtClean="0">
                <a:solidFill>
                  <a:schemeClr val="bg1"/>
                </a:solidFill>
                <a:latin typeface="Times New Roman" panose="02020603050405020304" pitchFamily="18" charset="0"/>
                <a:cs typeface="Times New Roman" panose="02020603050405020304" pitchFamily="18" charset="0"/>
              </a:rPr>
              <a:t>, </a:t>
            </a:r>
            <a:r>
              <a:rPr lang="en-US" cap="none" dirty="0" err="1" smtClean="0">
                <a:solidFill>
                  <a:schemeClr val="bg1"/>
                </a:solidFill>
                <a:latin typeface="Times New Roman" panose="02020603050405020304" pitchFamily="18" charset="0"/>
                <a:cs typeface="Times New Roman" panose="02020603050405020304" pitchFamily="18" charset="0"/>
              </a:rPr>
              <a:t>maxfun</a:t>
            </a:r>
            <a:r>
              <a:rPr lang="en-US" cap="none" dirty="0" smtClean="0">
                <a:solidFill>
                  <a:schemeClr val="bg1"/>
                </a:solidFill>
                <a:latin typeface="Times New Roman" panose="02020603050405020304" pitchFamily="18" charset="0"/>
                <a:cs typeface="Times New Roman" panose="02020603050405020304" pitchFamily="18" charset="0"/>
              </a:rPr>
              <a:t>, </a:t>
            </a:r>
            <a:r>
              <a:rPr lang="en-US" cap="none" dirty="0" err="1" smtClean="0">
                <a:solidFill>
                  <a:schemeClr val="bg1"/>
                </a:solidFill>
                <a:latin typeface="Times New Roman" panose="02020603050405020304" pitchFamily="18" charset="0"/>
                <a:cs typeface="Times New Roman" panose="02020603050405020304" pitchFamily="18" charset="0"/>
              </a:rPr>
              <a:t>mindom</a:t>
            </a:r>
            <a:r>
              <a:rPr lang="en-US" cap="none" dirty="0" smtClean="0">
                <a:solidFill>
                  <a:schemeClr val="bg1"/>
                </a:solidFill>
                <a:latin typeface="Times New Roman" panose="02020603050405020304" pitchFamily="18" charset="0"/>
                <a:cs typeface="Times New Roman" panose="02020603050405020304" pitchFamily="18" charset="0"/>
              </a:rPr>
              <a:t>, </a:t>
            </a:r>
            <a:r>
              <a:rPr lang="en-US" cap="none" dirty="0" err="1" smtClean="0">
                <a:solidFill>
                  <a:schemeClr val="bg1"/>
                </a:solidFill>
                <a:latin typeface="Times New Roman" panose="02020603050405020304" pitchFamily="18" charset="0"/>
                <a:cs typeface="Times New Roman" panose="02020603050405020304" pitchFamily="18" charset="0"/>
              </a:rPr>
              <a:t>sfm</a:t>
            </a:r>
            <a:r>
              <a:rPr lang="en-US" cap="none" dirty="0" smtClean="0">
                <a:solidFill>
                  <a:schemeClr val="bg1"/>
                </a:solidFill>
                <a:latin typeface="Times New Roman" panose="02020603050405020304" pitchFamily="18" charset="0"/>
                <a:cs typeface="Times New Roman" panose="02020603050405020304" pitchFamily="18" charset="0"/>
              </a:rPr>
              <a:t>, </a:t>
            </a:r>
            <a:r>
              <a:rPr lang="en-US" cap="none" dirty="0" err="1" smtClean="0">
                <a:solidFill>
                  <a:schemeClr val="bg1"/>
                </a:solidFill>
                <a:latin typeface="Times New Roman" panose="02020603050405020304" pitchFamily="18" charset="0"/>
                <a:cs typeface="Times New Roman" panose="02020603050405020304" pitchFamily="18" charset="0"/>
              </a:rPr>
              <a:t>meandom</a:t>
            </a:r>
            <a:r>
              <a:rPr lang="en-US" cap="none" dirty="0" smtClean="0">
                <a:solidFill>
                  <a:schemeClr val="bg1"/>
                </a:solidFill>
                <a:latin typeface="Times New Roman" panose="02020603050405020304" pitchFamily="18" charset="0"/>
                <a:cs typeface="Times New Roman" panose="02020603050405020304" pitchFamily="18" charset="0"/>
              </a:rPr>
              <a:t>, </a:t>
            </a:r>
            <a:r>
              <a:rPr lang="en-US" cap="none" dirty="0" err="1" smtClean="0">
                <a:solidFill>
                  <a:schemeClr val="bg1"/>
                </a:solidFill>
                <a:latin typeface="Times New Roman" panose="02020603050405020304" pitchFamily="18" charset="0"/>
                <a:cs typeface="Times New Roman" panose="02020603050405020304" pitchFamily="18" charset="0"/>
              </a:rPr>
              <a:t>maxdom</a:t>
            </a:r>
            <a:r>
              <a:rPr lang="en-US" cap="none" dirty="0" smtClean="0">
                <a:solidFill>
                  <a:schemeClr val="bg1"/>
                </a:solidFill>
                <a:latin typeface="Times New Roman" panose="02020603050405020304" pitchFamily="18" charset="0"/>
                <a:cs typeface="Times New Roman" panose="02020603050405020304" pitchFamily="18" charset="0"/>
              </a:rPr>
              <a:t>, </a:t>
            </a:r>
            <a:r>
              <a:rPr lang="en-US" cap="none" dirty="0" err="1" smtClean="0">
                <a:solidFill>
                  <a:schemeClr val="bg1"/>
                </a:solidFill>
                <a:latin typeface="Times New Roman" panose="02020603050405020304" pitchFamily="18" charset="0"/>
                <a:cs typeface="Times New Roman" panose="02020603050405020304" pitchFamily="18" charset="0"/>
              </a:rPr>
              <a:t>dfrange</a:t>
            </a:r>
            <a:r>
              <a:rPr lang="en-US" cap="none" dirty="0" smtClean="0">
                <a:solidFill>
                  <a:schemeClr val="bg1"/>
                </a:solidFill>
                <a:latin typeface="Times New Roman" panose="02020603050405020304" pitchFamily="18" charset="0"/>
                <a:cs typeface="Times New Roman" panose="02020603050405020304" pitchFamily="18" charset="0"/>
              </a:rPr>
              <a:t>, </a:t>
            </a:r>
            <a:r>
              <a:rPr lang="en-US" cap="none" dirty="0" err="1" smtClean="0">
                <a:solidFill>
                  <a:schemeClr val="bg1"/>
                </a:solidFill>
                <a:latin typeface="Times New Roman" panose="02020603050405020304" pitchFamily="18" charset="0"/>
                <a:cs typeface="Times New Roman" panose="02020603050405020304" pitchFamily="18" charset="0"/>
              </a:rPr>
              <a:t>modindex</a:t>
            </a:r>
            <a:r>
              <a:rPr lang="en-US" cap="none" dirty="0" smtClean="0">
                <a:solidFill>
                  <a:schemeClr val="bg1"/>
                </a:solidFill>
                <a:latin typeface="Times New Roman" panose="02020603050405020304" pitchFamily="18" charset="0"/>
                <a:cs typeface="Times New Roman" panose="02020603050405020304" pitchFamily="18" charset="0"/>
              </a:rPr>
              <a:t>, and label are the acoustic qualities.</a:t>
            </a:r>
            <a:r>
              <a:rPr lang="en-US" dirty="0" smtClean="0">
                <a:solidFill>
                  <a:schemeClr val="bg1"/>
                </a:solidFill>
                <a:latin typeface="Times New Roman" panose="02020603050405020304" pitchFamily="18" charset="0"/>
                <a:cs typeface="Times New Roman" panose="02020603050405020304" pitchFamily="18" charset="0"/>
              </a:rPr>
              <a:t> </a:t>
            </a:r>
            <a:endParaRPr lang="en-US" dirty="0" smtClean="0">
              <a:solidFill>
                <a:schemeClr val="bg1"/>
              </a:solidFill>
              <a:latin typeface="Times New Roman" panose="02020603050405020304" pitchFamily="18" charset="0"/>
              <a:cs typeface="Times New Roman" panose="02020603050405020304" pitchFamily="18" charset="0"/>
            </a:endParaRPr>
          </a:p>
          <a:p>
            <a:endParaRPr lang="en-US" dirty="0" smtClean="0">
              <a:solidFill>
                <a:schemeClr val="bg1"/>
              </a:solidFill>
              <a:latin typeface="Times New Roman" panose="02020603050405020304" pitchFamily="18" charset="0"/>
              <a:cs typeface="Times New Roman" panose="02020603050405020304" pitchFamily="18" charset="0"/>
            </a:endParaRPr>
          </a:p>
          <a:p>
            <a:endParaRPr lang="en-US" cap="none" dirty="0" smtClean="0">
              <a:solidFill>
                <a:schemeClr val="bg1"/>
              </a:solidFill>
              <a:latin typeface="Times New Roman" panose="02020603050405020304" pitchFamily="18" charset="0"/>
              <a:cs typeface="Times New Roman" panose="02020603050405020304" pitchFamily="18" charset="0"/>
            </a:endParaRPr>
          </a:p>
          <a:p>
            <a:endParaRPr lang="en-US" cap="none" dirty="0">
              <a:solidFill>
                <a:schemeClr val="accent6">
                  <a:lumMod val="20000"/>
                  <a:lumOff val="80000"/>
                </a:schemeClr>
              </a:solidFill>
              <a:latin typeface="Times New Roman" panose="02020603050405020304" pitchFamily="18" charset="0"/>
              <a:cs typeface="Times New Roman" panose="02020603050405020304" pitchFamily="18" charset="0"/>
            </a:endParaRPr>
          </a:p>
        </p:txBody>
      </p:sp>
      <p:pic>
        <p:nvPicPr>
          <p:cNvPr id="5" name="Picture 4" descr="voice data.JPG"/>
          <p:cNvPicPr>
            <a:picLocks noChangeAspect="1"/>
          </p:cNvPicPr>
          <p:nvPr/>
        </p:nvPicPr>
        <p:blipFill>
          <a:blip r:embed="rId1"/>
          <a:stretch>
            <a:fillRect/>
          </a:stretch>
        </p:blipFill>
        <p:spPr>
          <a:xfrm>
            <a:off x="1219200" y="2971800"/>
            <a:ext cx="8991600" cy="2819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762000"/>
            <a:ext cx="4953000" cy="1066800"/>
          </a:xfrm>
        </p:spPr>
        <p:txBody>
          <a:bodyPr/>
          <a:lstStyle/>
          <a:p>
            <a:r>
              <a:rPr lang="en-US" sz="3200" b="1" dirty="0" smtClean="0">
                <a:ln w="12700">
                  <a:solidFill>
                    <a:schemeClr val="accent5"/>
                  </a:solidFill>
                  <a:prstDash val="solid"/>
                </a:ln>
                <a:solidFill>
                  <a:schemeClr val="bg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Results and Analysis</a:t>
            </a:r>
            <a:endParaRPr lang="en-US" sz="3200" b="1" dirty="0">
              <a:ln w="12700">
                <a:solidFill>
                  <a:schemeClr val="accent5"/>
                </a:solidFill>
                <a:prstDash val="solid"/>
              </a:ln>
              <a:solidFill>
                <a:schemeClr val="bg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1981200"/>
            <a:ext cx="7010400" cy="2971800"/>
          </a:xfrm>
        </p:spPr>
        <p:txBody>
          <a:bodyPr>
            <a:normAutofit/>
          </a:bodyPr>
          <a:lstStyle/>
          <a:p>
            <a:pPr>
              <a:buFont typeface="Wingdings" panose="05000000000000000000" pitchFamily="2" charset="2"/>
              <a:buChar char="Ø"/>
            </a:pPr>
            <a:r>
              <a:rPr lang="en-US" sz="2400" cap="none" dirty="0" smtClean="0">
                <a:ln w="18415" cmpd="sng">
                  <a:solidFill>
                    <a:srgbClr val="FFFFFF"/>
                  </a:solidFill>
                  <a:prstDash val="solid"/>
                </a:ln>
                <a:no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Model Accuracy:</a:t>
            </a:r>
            <a:endParaRPr lang="en-US" sz="2400" cap="none" dirty="0" smtClean="0">
              <a:solidFill>
                <a:schemeClr val="bg1"/>
              </a:solidFill>
              <a:latin typeface="Times New Roman" panose="02020603050405020304" pitchFamily="18" charset="0"/>
              <a:cs typeface="Times New Roman" panose="02020603050405020304" pitchFamily="18" charset="0"/>
            </a:endParaRPr>
          </a:p>
          <a:p>
            <a:r>
              <a:rPr lang="en-US" cap="none" dirty="0" smtClean="0">
                <a:solidFill>
                  <a:schemeClr val="bg1"/>
                </a:solidFill>
                <a:latin typeface="Times New Roman" panose="02020603050405020304" pitchFamily="18" charset="0"/>
                <a:cs typeface="Times New Roman" panose="02020603050405020304" pitchFamily="18" charset="0"/>
              </a:rPr>
              <a:t>In this study, we have compared several machine learning models using voice dataset. We took 80% random data for training and 20% random data for testing. Logistic regression, gradient boosting classifier, </a:t>
            </a:r>
            <a:r>
              <a:rPr lang="en-US" cap="none" dirty="0" err="1" smtClean="0">
                <a:solidFill>
                  <a:schemeClr val="bg1"/>
                </a:solidFill>
                <a:latin typeface="Times New Roman" panose="02020603050405020304" pitchFamily="18" charset="0"/>
                <a:cs typeface="Times New Roman" panose="02020603050405020304" pitchFamily="18" charset="0"/>
              </a:rPr>
              <a:t>adaboost</a:t>
            </a:r>
            <a:r>
              <a:rPr lang="en-US" cap="none" dirty="0" smtClean="0">
                <a:solidFill>
                  <a:schemeClr val="bg1"/>
                </a:solidFill>
                <a:latin typeface="Times New Roman" panose="02020603050405020304" pitchFamily="18" charset="0"/>
                <a:cs typeface="Times New Roman" panose="02020603050405020304" pitchFamily="18" charset="0"/>
              </a:rPr>
              <a:t> classifier, k-nearest neighbor and multi-layer </a:t>
            </a:r>
            <a:r>
              <a:rPr lang="en-US" cap="none" dirty="0" err="1" smtClean="0">
                <a:solidFill>
                  <a:schemeClr val="bg1"/>
                </a:solidFill>
                <a:latin typeface="Times New Roman" panose="02020603050405020304" pitchFamily="18" charset="0"/>
                <a:cs typeface="Times New Roman" panose="02020603050405020304" pitchFamily="18" charset="0"/>
              </a:rPr>
              <a:t>perceptron</a:t>
            </a:r>
            <a:r>
              <a:rPr lang="en-US" cap="none" dirty="0" smtClean="0">
                <a:solidFill>
                  <a:schemeClr val="bg1"/>
                </a:solidFill>
                <a:latin typeface="Times New Roman" panose="02020603050405020304" pitchFamily="18" charset="0"/>
                <a:cs typeface="Times New Roman" panose="02020603050405020304" pitchFamily="18" charset="0"/>
              </a:rPr>
              <a:t> classifier </a:t>
            </a:r>
            <a:r>
              <a:rPr lang="en-US" cap="none" dirty="0" smtClean="0">
                <a:solidFill>
                  <a:schemeClr val="bg1"/>
                </a:solidFill>
                <a:latin typeface="Times New Roman" panose="02020603050405020304" pitchFamily="18" charset="0"/>
                <a:cs typeface="Times New Roman" panose="02020603050405020304" pitchFamily="18" charset="0"/>
              </a:rPr>
              <a:t>(</a:t>
            </a:r>
            <a:r>
              <a:rPr lang="en-US" cap="none" dirty="0" err="1" smtClean="0">
                <a:solidFill>
                  <a:schemeClr val="bg1"/>
                </a:solidFill>
                <a:latin typeface="Times New Roman" panose="02020603050405020304" pitchFamily="18" charset="0"/>
                <a:cs typeface="Times New Roman" panose="02020603050405020304" pitchFamily="18" charset="0"/>
              </a:rPr>
              <a:t>MLPclassifier</a:t>
            </a:r>
            <a:r>
              <a:rPr lang="en-US" cap="none" dirty="0" smtClean="0">
                <a:solidFill>
                  <a:schemeClr val="bg1"/>
                </a:solidFill>
                <a:latin typeface="Times New Roman" panose="02020603050405020304" pitchFamily="18" charset="0"/>
                <a:cs typeface="Times New Roman" panose="02020603050405020304" pitchFamily="18" charset="0"/>
              </a:rPr>
              <a:t>) algorithms were used to identify the gender, and their respective accuracies were 98%, 98%, 98%, 97%, and 97%. </a:t>
            </a:r>
            <a:endParaRPr lang="en-US" cap="none"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762000"/>
            <a:ext cx="4953000" cy="1066800"/>
          </a:xfrm>
        </p:spPr>
        <p:txBody>
          <a:bodyPr/>
          <a:lstStyle/>
          <a:p>
            <a:r>
              <a:rPr lang="en-US" sz="3200" b="1" dirty="0" smtClean="0">
                <a:ln w="12700">
                  <a:solidFill>
                    <a:schemeClr val="accent5"/>
                  </a:solidFill>
                  <a:prstDash val="solid"/>
                </a:ln>
                <a:solidFill>
                  <a:schemeClr val="bg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Results </a:t>
            </a:r>
            <a:r>
              <a:rPr lang="en-US" sz="3200" b="1" dirty="0" smtClean="0">
                <a:ln w="12700">
                  <a:solidFill>
                    <a:schemeClr val="accent5"/>
                  </a:solidFill>
                  <a:prstDash val="solid"/>
                </a:ln>
                <a:solidFill>
                  <a:schemeClr val="bg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and Analysis</a:t>
            </a:r>
            <a:endParaRPr lang="en-US" sz="3200" b="1" dirty="0">
              <a:ln w="12700">
                <a:solidFill>
                  <a:schemeClr val="accent5"/>
                </a:solidFill>
                <a:prstDash val="solid"/>
              </a:ln>
              <a:solidFill>
                <a:schemeClr val="bg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2057400"/>
            <a:ext cx="5715000" cy="1981200"/>
          </a:xfrm>
        </p:spPr>
        <p:txBody>
          <a:bodyPr>
            <a:normAutofit fontScale="70000" lnSpcReduction="20000"/>
          </a:bodyPr>
          <a:lstStyle/>
          <a:p>
            <a:pPr>
              <a:buFont typeface="Wingdings" panose="05000000000000000000" pitchFamily="2" charset="2"/>
              <a:buChar char="Ø"/>
            </a:pPr>
            <a:r>
              <a:rPr lang="en-US" sz="3400" cap="none" dirty="0" smtClean="0">
                <a:ln w="18415" cmpd="sng">
                  <a:solidFill>
                    <a:srgbClr val="FFFFFF"/>
                  </a:solidFill>
                  <a:prstDash val="solid"/>
                </a:ln>
                <a:no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Confusion Matrix</a:t>
            </a:r>
            <a:r>
              <a:rPr lang="en-US" sz="3400" cap="none" dirty="0" smtClean="0">
                <a:ln w="18415" cmpd="sng">
                  <a:solidFill>
                    <a:srgbClr val="FFFFFF"/>
                  </a:solidFill>
                  <a:prstDash val="solid"/>
                </a:ln>
                <a:no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a:t>
            </a:r>
            <a:endParaRPr lang="en-US" sz="3400" cap="none" dirty="0" smtClean="0">
              <a:ln w="18415" cmpd="sng">
                <a:solidFill>
                  <a:srgbClr val="FFFFFF"/>
                </a:solidFill>
                <a:prstDash val="solid"/>
              </a:ln>
              <a:no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a:p>
            <a:r>
              <a:rPr lang="en-US" sz="2600" cap="none" dirty="0" smtClean="0">
                <a:solidFill>
                  <a:schemeClr val="bg1"/>
                </a:solidFill>
                <a:latin typeface="Times New Roman" panose="02020603050405020304" pitchFamily="18" charset="0"/>
                <a:cs typeface="Times New Roman" panose="02020603050405020304" pitchFamily="18" charset="0"/>
              </a:rPr>
              <a:t>In the confusion matrix, the genders are represented by 1 for the female and 0 for the male. </a:t>
            </a:r>
            <a:endParaRPr lang="en-US" sz="2600" cap="none" dirty="0" smtClean="0">
              <a:solidFill>
                <a:schemeClr val="bg1"/>
              </a:solidFill>
              <a:latin typeface="Times New Roman" panose="02020603050405020304" pitchFamily="18" charset="0"/>
              <a:cs typeface="Times New Roman" panose="02020603050405020304" pitchFamily="18" charset="0"/>
            </a:endParaRPr>
          </a:p>
          <a:p>
            <a:r>
              <a:rPr lang="en-US" sz="2600" cap="none" dirty="0" smtClean="0">
                <a:solidFill>
                  <a:schemeClr val="bg1"/>
                </a:solidFill>
                <a:latin typeface="Times New Roman" panose="02020603050405020304" pitchFamily="18" charset="0"/>
                <a:cs typeface="Times New Roman" panose="02020603050405020304" pitchFamily="18" charset="0"/>
              </a:rPr>
              <a:t>In Logistic </a:t>
            </a:r>
            <a:r>
              <a:rPr lang="en-US" sz="2600" cap="none" dirty="0" smtClean="0">
                <a:solidFill>
                  <a:schemeClr val="bg1"/>
                </a:solidFill>
                <a:latin typeface="Times New Roman" panose="02020603050405020304" pitchFamily="18" charset="0"/>
                <a:cs typeface="Times New Roman" panose="02020603050405020304" pitchFamily="18" charset="0"/>
              </a:rPr>
              <a:t>R</a:t>
            </a:r>
            <a:r>
              <a:rPr lang="en-US" sz="2600" cap="none" dirty="0" smtClean="0">
                <a:solidFill>
                  <a:schemeClr val="bg1"/>
                </a:solidFill>
                <a:latin typeface="Times New Roman" panose="02020603050405020304" pitchFamily="18" charset="0"/>
                <a:cs typeface="Times New Roman" panose="02020603050405020304" pitchFamily="18" charset="0"/>
              </a:rPr>
              <a:t>egression algorithm, total correct predicted result is 621 data. The correct male voice recognition result is 329 data and the correct female voice recognition result is 292 data.</a:t>
            </a:r>
            <a:endParaRPr lang="en-US" sz="2600" cap="none" dirty="0" smtClean="0">
              <a:solidFill>
                <a:schemeClr val="bg1"/>
              </a:solidFill>
              <a:latin typeface="Times New Roman" panose="02020603050405020304" pitchFamily="18" charset="0"/>
              <a:cs typeface="Times New Roman" panose="02020603050405020304" pitchFamily="18" charset="0"/>
            </a:endParaRPr>
          </a:p>
        </p:txBody>
      </p:sp>
      <p:pic>
        <p:nvPicPr>
          <p:cNvPr id="6" name="Picture 5" descr="lr_conf_498R.png"/>
          <p:cNvPicPr>
            <a:picLocks noChangeAspect="1"/>
          </p:cNvPicPr>
          <p:nvPr/>
        </p:nvPicPr>
        <p:blipFill>
          <a:blip r:embed="rId1"/>
          <a:stretch>
            <a:fillRect/>
          </a:stretch>
        </p:blipFill>
        <p:spPr>
          <a:xfrm>
            <a:off x="7848600" y="2362200"/>
            <a:ext cx="3048001" cy="3048000"/>
          </a:xfrm>
          <a:prstGeom prst="rect">
            <a:avLst/>
          </a:prstGeom>
        </p:spPr>
      </p:pic>
      <p:sp>
        <p:nvSpPr>
          <p:cNvPr id="5" name="Subtitle 2"/>
          <p:cNvSpPr txBox="1"/>
          <p:nvPr/>
        </p:nvSpPr>
        <p:spPr bwMode="gray">
          <a:xfrm>
            <a:off x="7772400" y="5486400"/>
            <a:ext cx="3200400" cy="457200"/>
          </a:xfrm>
          <a:prstGeom prst="rect">
            <a:avLst/>
          </a:prstGeom>
        </p:spPr>
        <p:txBody>
          <a:bodyPr vert="horz" lIns="91440" tIns="45720" rIns="91440" bIns="45720" rtlCol="0" anchor="t">
            <a:normAutofit fontScale="92500" lnSpcReduction="20000"/>
          </a:bodyPr>
          <a:lstStyle/>
          <a:p>
            <a:pPr marL="0" marR="0" lvl="0" indent="0" algn="ctr" defTabSz="457200" rtl="0" eaLnBrk="1" fontAlgn="auto" latinLnBrk="0" hangingPunct="1">
              <a:lnSpc>
                <a:spcPct val="100000"/>
              </a:lnSpc>
              <a:spcBef>
                <a:spcPts val="1000"/>
              </a:spcBef>
              <a:spcAft>
                <a:spcPts val="0"/>
              </a:spcAft>
              <a:buClr>
                <a:schemeClr val="accent1"/>
              </a:buClr>
              <a:buSzPct val="80000"/>
              <a:buFont typeface="Wingdings 3" panose="05040102010807070707" charset="2"/>
              <a:buNone/>
              <a:defRPr/>
            </a:pPr>
            <a:r>
              <a:rPr lang="en-US" sz="1600" dirty="0" smtClean="0">
                <a:solidFill>
                  <a:schemeClr val="bg1"/>
                </a:solidFill>
                <a:latin typeface="Times New Roman" panose="02020603050405020304" pitchFamily="18" charset="0"/>
                <a:cs typeface="Times New Roman" panose="02020603050405020304" pitchFamily="18" charset="0"/>
              </a:rPr>
              <a:t>Figure 1: Confusion Matrix (Logistic Regression)</a:t>
            </a:r>
            <a:endParaRPr kumimoji="0" lang="en-US" sz="1600" b="0" i="0" u="none" strike="noStrike" kern="120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990600"/>
            <a:ext cx="4953000" cy="1066800"/>
          </a:xfrm>
        </p:spPr>
        <p:txBody>
          <a:bodyPr/>
          <a:lstStyle/>
          <a:p>
            <a:r>
              <a:rPr lang="en-US" sz="3200" b="1" dirty="0" smtClean="0">
                <a:ln w="12700">
                  <a:solidFill>
                    <a:schemeClr val="accent5"/>
                  </a:solidFill>
                  <a:prstDash val="solid"/>
                </a:ln>
                <a:solidFill>
                  <a:schemeClr val="bg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Results </a:t>
            </a:r>
            <a:r>
              <a:rPr lang="en-US" sz="3200" b="1" dirty="0" smtClean="0">
                <a:ln w="12700">
                  <a:solidFill>
                    <a:schemeClr val="accent5"/>
                  </a:solidFill>
                  <a:prstDash val="solid"/>
                </a:ln>
                <a:solidFill>
                  <a:schemeClr val="bg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and Analysis</a:t>
            </a:r>
            <a:endParaRPr lang="en-US" sz="3200" b="1" dirty="0">
              <a:ln w="12700">
                <a:solidFill>
                  <a:schemeClr val="accent5"/>
                </a:solidFill>
                <a:prstDash val="solid"/>
              </a:ln>
              <a:solidFill>
                <a:schemeClr val="bg1"/>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2286000"/>
            <a:ext cx="4953000" cy="1752600"/>
          </a:xfrm>
        </p:spPr>
        <p:txBody>
          <a:bodyPr>
            <a:normAutofit fontScale="77500" lnSpcReduction="20000"/>
          </a:bodyPr>
          <a:lstStyle/>
          <a:p>
            <a:pPr>
              <a:buFont typeface="Wingdings" panose="05000000000000000000" pitchFamily="2" charset="2"/>
              <a:buChar char="Ø"/>
            </a:pPr>
            <a:r>
              <a:rPr lang="en-US" sz="3100" cap="none" dirty="0" smtClean="0">
                <a:ln w="18415" cmpd="sng">
                  <a:solidFill>
                    <a:srgbClr val="FFFFFF"/>
                  </a:solidFill>
                  <a:prstDash val="solid"/>
                </a:ln>
                <a:no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Confusion Matrix</a:t>
            </a:r>
            <a:r>
              <a:rPr lang="en-US" sz="3100" cap="none" dirty="0" smtClean="0">
                <a:ln w="18415" cmpd="sng">
                  <a:solidFill>
                    <a:srgbClr val="FFFFFF"/>
                  </a:solidFill>
                  <a:prstDash val="solid"/>
                </a:ln>
                <a:no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a:t>
            </a:r>
            <a:endParaRPr lang="en-US" sz="3100" cap="none" dirty="0" smtClean="0">
              <a:ln w="18415" cmpd="sng">
                <a:solidFill>
                  <a:srgbClr val="FFFFFF"/>
                </a:solidFill>
                <a:prstDash val="solid"/>
              </a:ln>
              <a:no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a:p>
            <a:r>
              <a:rPr lang="en-US" sz="2300" cap="none" dirty="0" smtClean="0">
                <a:solidFill>
                  <a:schemeClr val="bg1"/>
                </a:solidFill>
                <a:latin typeface="Times New Roman" panose="02020603050405020304" pitchFamily="18" charset="0"/>
                <a:cs typeface="Times New Roman" panose="02020603050405020304" pitchFamily="18" charset="0"/>
              </a:rPr>
              <a:t>In Gradient </a:t>
            </a:r>
            <a:r>
              <a:rPr lang="en-US" sz="2300" cap="none" dirty="0" smtClean="0">
                <a:solidFill>
                  <a:schemeClr val="bg1"/>
                </a:solidFill>
                <a:latin typeface="Times New Roman" panose="02020603050405020304" pitchFamily="18" charset="0"/>
                <a:cs typeface="Times New Roman" panose="02020603050405020304" pitchFamily="18" charset="0"/>
              </a:rPr>
              <a:t>B</a:t>
            </a:r>
            <a:r>
              <a:rPr lang="en-US" sz="2300" cap="none" dirty="0" smtClean="0">
                <a:solidFill>
                  <a:schemeClr val="bg1"/>
                </a:solidFill>
                <a:latin typeface="Times New Roman" panose="02020603050405020304" pitchFamily="18" charset="0"/>
                <a:cs typeface="Times New Roman" panose="02020603050405020304" pitchFamily="18" charset="0"/>
              </a:rPr>
              <a:t>oosting </a:t>
            </a:r>
            <a:r>
              <a:rPr lang="en-US" sz="2300" cap="none" dirty="0" smtClean="0">
                <a:solidFill>
                  <a:schemeClr val="bg1"/>
                </a:solidFill>
                <a:latin typeface="Times New Roman" panose="02020603050405020304" pitchFamily="18" charset="0"/>
                <a:cs typeface="Times New Roman" panose="02020603050405020304" pitchFamily="18" charset="0"/>
              </a:rPr>
              <a:t>C</a:t>
            </a:r>
            <a:r>
              <a:rPr lang="en-US" sz="2300" cap="none" dirty="0" smtClean="0">
                <a:solidFill>
                  <a:schemeClr val="bg1"/>
                </a:solidFill>
                <a:latin typeface="Times New Roman" panose="02020603050405020304" pitchFamily="18" charset="0"/>
                <a:cs typeface="Times New Roman" panose="02020603050405020304" pitchFamily="18" charset="0"/>
              </a:rPr>
              <a:t>lassifier algorithm, total correct predicted result is 623 data. The correct male voice recognition result is 329 data and the correct female voice recognition result is 294 data.</a:t>
            </a:r>
            <a:endParaRPr lang="en-US" sz="2300" cap="none" dirty="0" smtClean="0">
              <a:solidFill>
                <a:schemeClr val="bg1"/>
              </a:solidFill>
              <a:latin typeface="Times New Roman" panose="02020603050405020304" pitchFamily="18" charset="0"/>
              <a:cs typeface="Times New Roman" panose="02020603050405020304" pitchFamily="18" charset="0"/>
            </a:endParaRPr>
          </a:p>
        </p:txBody>
      </p:sp>
      <p:sp>
        <p:nvSpPr>
          <p:cNvPr id="5" name="Subtitle 2"/>
          <p:cNvSpPr txBox="1"/>
          <p:nvPr/>
        </p:nvSpPr>
        <p:spPr bwMode="gray">
          <a:xfrm>
            <a:off x="7162800" y="5105400"/>
            <a:ext cx="3200400" cy="457200"/>
          </a:xfrm>
          <a:prstGeom prst="rect">
            <a:avLst/>
          </a:prstGeom>
        </p:spPr>
        <p:txBody>
          <a:bodyPr vert="horz" lIns="91440" tIns="45720" rIns="91440" bIns="45720" rtlCol="0" anchor="t">
            <a:normAutofit fontScale="92500" lnSpcReduction="20000"/>
          </a:bodyPr>
          <a:lstStyle/>
          <a:p>
            <a:pPr marL="0" marR="0" lvl="0" indent="0" algn="ctr" defTabSz="457200" rtl="0" eaLnBrk="1" fontAlgn="auto" latinLnBrk="0" hangingPunct="1">
              <a:lnSpc>
                <a:spcPct val="100000"/>
              </a:lnSpc>
              <a:spcBef>
                <a:spcPts val="1000"/>
              </a:spcBef>
              <a:spcAft>
                <a:spcPts val="0"/>
              </a:spcAft>
              <a:buClr>
                <a:schemeClr val="accent1"/>
              </a:buClr>
              <a:buSzPct val="80000"/>
              <a:buFont typeface="Wingdings 3" panose="05040102010807070707" charset="2"/>
              <a:buNone/>
              <a:defRPr/>
            </a:pPr>
            <a:r>
              <a:rPr lang="en-US" sz="1600" dirty="0" smtClean="0">
                <a:solidFill>
                  <a:schemeClr val="bg1"/>
                </a:solidFill>
                <a:latin typeface="Times New Roman" panose="02020603050405020304" pitchFamily="18" charset="0"/>
                <a:cs typeface="Times New Roman" panose="02020603050405020304" pitchFamily="18" charset="0"/>
              </a:rPr>
              <a:t>Figure 2: Confusion Matrix (Gradient Boosting Classifier)</a:t>
            </a:r>
            <a:endParaRPr kumimoji="0" lang="en-US" sz="1600" b="0" i="0" u="none" strike="noStrike" kern="120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pic>
        <p:nvPicPr>
          <p:cNvPr id="7" name="Picture 6" descr="gb_conf_498R.png"/>
          <p:cNvPicPr>
            <a:picLocks noChangeAspect="1"/>
          </p:cNvPicPr>
          <p:nvPr/>
        </p:nvPicPr>
        <p:blipFill>
          <a:blip r:embed="rId1"/>
          <a:stretch>
            <a:fillRect/>
          </a:stretch>
        </p:blipFill>
        <p:spPr>
          <a:xfrm>
            <a:off x="7239000" y="1981200"/>
            <a:ext cx="3086595" cy="3042134"/>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5505</Words>
  <Application>WPS Presentation</Application>
  <PresentationFormat>Custom</PresentationFormat>
  <Paragraphs>147</Paragraphs>
  <Slides>19</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SimSun</vt:lpstr>
      <vt:lpstr>Wingdings</vt:lpstr>
      <vt:lpstr>Wingdings 3</vt:lpstr>
      <vt:lpstr>Arial</vt:lpstr>
      <vt:lpstr>Times New Roman</vt:lpstr>
      <vt:lpstr>Microsoft YaHei</vt:lpstr>
      <vt:lpstr>Arial Unicode MS</vt:lpstr>
      <vt:lpstr>Century Gothic</vt:lpstr>
      <vt:lpstr>Calibri</vt:lpstr>
      <vt:lpstr>Ion Boardroom</vt:lpstr>
      <vt:lpstr>Gender Recognition Using Voice Dataset by Machine Learning </vt:lpstr>
      <vt:lpstr>Gender Recognition Using Voice Dataset by Machine Learning  </vt:lpstr>
      <vt:lpstr> </vt:lpstr>
      <vt:lpstr>Abstract</vt:lpstr>
      <vt:lpstr>Tools</vt:lpstr>
      <vt:lpstr>Dataset</vt:lpstr>
      <vt:lpstr>Results and Analysis</vt:lpstr>
      <vt:lpstr>Results and Analysis</vt:lpstr>
      <vt:lpstr>Results and Analysis</vt:lpstr>
      <vt:lpstr>Results and Analysis</vt:lpstr>
      <vt:lpstr>Results and Analysis</vt:lpstr>
      <vt:lpstr>Results and Analysis</vt:lpstr>
      <vt:lpstr>Result and Analysis</vt:lpstr>
      <vt:lpstr>Result and Analysis</vt:lpstr>
      <vt:lpstr>Result and Analysis</vt:lpstr>
      <vt:lpstr>Result and Analysis</vt:lpstr>
      <vt:lpstr>Result and Analysis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Unknown User</dc:creator>
  <cp:lastModifiedBy>PC</cp:lastModifiedBy>
  <cp:revision>69</cp:revision>
  <dcterms:created xsi:type="dcterms:W3CDTF">2022-08-27T15:35:00Z</dcterms:created>
  <dcterms:modified xsi:type="dcterms:W3CDTF">2023-01-28T07:05:02Z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B6ADDC9A90824F4380E3796F634B2303</vt:lpwstr>
  </property>
  <property fmtid="{D5CDD505-2E9C-101B-9397-08002B2CF9AE}" pid="3" name="KSOProductBuildVer">
    <vt:lpwstr>1033-11.2.0.11440</vt:lpwstr>
  </property>
</Properties>
</file>