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0" r:id="rId5"/>
    <p:sldId id="261" r:id="rId6"/>
    <p:sldId id="262" r:id="rId7"/>
    <p:sldId id="263" r:id="rId8"/>
    <p:sldId id="267" r:id="rId9"/>
    <p:sldId id="264" r:id="rId10"/>
    <p:sldId id="265" r:id="rId11"/>
    <p:sldId id="266" r:id="rId12"/>
    <p:sldId id="268" r:id="rId13"/>
    <p:sldId id="269" r:id="rId14"/>
    <p:sldId id="270" r:id="rId15"/>
    <p:sldId id="271" r:id="rId16"/>
    <p:sldId id="272"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5A8692FE-405D-4FA8-89A7-F35957A7F697}" type="datetimeFigureOut">
              <a:rPr lang="en-US" smtClean="0"/>
              <a:pPr/>
              <a:t>6/29/2021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87859DA-F7EA-499A-A297-78C46BA8467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8692FE-405D-4FA8-89A7-F35957A7F697}" type="datetimeFigureOut">
              <a:rPr lang="en-US" smtClean="0"/>
              <a:pPr/>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859DA-F7EA-499A-A297-78C46BA8467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8692FE-405D-4FA8-89A7-F35957A7F697}" type="datetimeFigureOut">
              <a:rPr lang="en-US" smtClean="0"/>
              <a:pPr/>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859DA-F7EA-499A-A297-78C46BA8467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5A8692FE-405D-4FA8-89A7-F35957A7F697}" type="datetimeFigureOut">
              <a:rPr lang="en-US" smtClean="0"/>
              <a:pPr/>
              <a:t>6/29/2021</a:t>
            </a:fld>
            <a:endParaRPr lang="en-US"/>
          </a:p>
        </p:txBody>
      </p:sp>
      <p:sp>
        <p:nvSpPr>
          <p:cNvPr id="9" name="Slide Number Placeholder 8"/>
          <p:cNvSpPr>
            <a:spLocks noGrp="1"/>
          </p:cNvSpPr>
          <p:nvPr>
            <p:ph type="sldNum" sz="quarter" idx="15"/>
          </p:nvPr>
        </p:nvSpPr>
        <p:spPr/>
        <p:txBody>
          <a:bodyPr rtlCol="0"/>
          <a:lstStyle/>
          <a:p>
            <a:fld id="{587859DA-F7EA-499A-A297-78C46BA84673}"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A8692FE-405D-4FA8-89A7-F35957A7F697}" type="datetimeFigureOut">
              <a:rPr lang="en-US" smtClean="0"/>
              <a:pPr/>
              <a:t>6/29/2021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87859DA-F7EA-499A-A297-78C46BA8467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A8692FE-405D-4FA8-89A7-F35957A7F697}" type="datetimeFigureOut">
              <a:rPr lang="en-US" smtClean="0"/>
              <a:pPr/>
              <a:t>6/29/2021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7859DA-F7EA-499A-A297-78C46BA84673}"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A8692FE-405D-4FA8-89A7-F35957A7F697}" type="datetimeFigureOut">
              <a:rPr lang="en-US" smtClean="0"/>
              <a:pPr/>
              <a:t>6/29/2021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7859DA-F7EA-499A-A297-78C46BA84673}"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A8692FE-405D-4FA8-89A7-F35957A7F697}" type="datetimeFigureOut">
              <a:rPr lang="en-US" smtClean="0"/>
              <a:pPr/>
              <a:t>6/29/2021</a:t>
            </a:fld>
            <a:endParaRPr lang="en-US"/>
          </a:p>
        </p:txBody>
      </p:sp>
      <p:sp>
        <p:nvSpPr>
          <p:cNvPr id="7" name="Slide Number Placeholder 6"/>
          <p:cNvSpPr>
            <a:spLocks noGrp="1"/>
          </p:cNvSpPr>
          <p:nvPr>
            <p:ph type="sldNum" sz="quarter" idx="11"/>
          </p:nvPr>
        </p:nvSpPr>
        <p:spPr/>
        <p:txBody>
          <a:bodyPr rtlCol="0"/>
          <a:lstStyle/>
          <a:p>
            <a:fld id="{587859DA-F7EA-499A-A297-78C46BA84673}"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8692FE-405D-4FA8-89A7-F35957A7F697}" type="datetimeFigureOut">
              <a:rPr lang="en-US" smtClean="0"/>
              <a:pPr/>
              <a:t>6/29/2021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7859DA-F7EA-499A-A297-78C46BA8467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5A8692FE-405D-4FA8-89A7-F35957A7F697}" type="datetimeFigureOut">
              <a:rPr lang="en-US" smtClean="0"/>
              <a:pPr/>
              <a:t>6/29/2021</a:t>
            </a:fld>
            <a:endParaRPr lang="en-US"/>
          </a:p>
        </p:txBody>
      </p:sp>
      <p:sp>
        <p:nvSpPr>
          <p:cNvPr id="22" name="Slide Number Placeholder 21"/>
          <p:cNvSpPr>
            <a:spLocks noGrp="1"/>
          </p:cNvSpPr>
          <p:nvPr>
            <p:ph type="sldNum" sz="quarter" idx="15"/>
          </p:nvPr>
        </p:nvSpPr>
        <p:spPr/>
        <p:txBody>
          <a:bodyPr rtlCol="0"/>
          <a:lstStyle/>
          <a:p>
            <a:fld id="{587859DA-F7EA-499A-A297-78C46BA84673}"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A8692FE-405D-4FA8-89A7-F35957A7F697}" type="datetimeFigureOut">
              <a:rPr lang="en-US" smtClean="0"/>
              <a:pPr/>
              <a:t>6/29/2021</a:t>
            </a:fld>
            <a:endParaRPr lang="en-US"/>
          </a:p>
        </p:txBody>
      </p:sp>
      <p:sp>
        <p:nvSpPr>
          <p:cNvPr id="18" name="Slide Number Placeholder 17"/>
          <p:cNvSpPr>
            <a:spLocks noGrp="1"/>
          </p:cNvSpPr>
          <p:nvPr>
            <p:ph type="sldNum" sz="quarter" idx="11"/>
          </p:nvPr>
        </p:nvSpPr>
        <p:spPr/>
        <p:txBody>
          <a:bodyPr rtlCol="0"/>
          <a:lstStyle/>
          <a:p>
            <a:fld id="{587859DA-F7EA-499A-A297-78C46BA84673}"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A8692FE-405D-4FA8-89A7-F35957A7F697}" type="datetimeFigureOut">
              <a:rPr lang="en-US" smtClean="0"/>
              <a:pPr/>
              <a:t>6/29/2021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87859DA-F7EA-499A-A297-78C46BA8467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 Id="rId9" Type="http://schemas.openxmlformats.org/officeDocument/2006/relationships/image" Target="../media/image11.jpe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5918" y="2643182"/>
            <a:ext cx="6672282" cy="1571636"/>
          </a:xfrm>
          <a:solidFill>
            <a:schemeClr val="accent1"/>
          </a:solidFill>
          <a:effectLst>
            <a:glow rad="228600">
              <a:schemeClr val="accent3">
                <a:satMod val="175000"/>
                <a:alpha val="40000"/>
              </a:schemeClr>
            </a:glow>
            <a:reflection blurRad="6350" stA="50000" endA="300" endPos="55000" dir="5400000" sy="-100000" algn="bl" rotWithShape="0"/>
          </a:effectLst>
        </p:spPr>
        <p:txBody>
          <a:bodyPr vert="horz" anchor="ctr">
            <a:normAutofit/>
          </a:bodyPr>
          <a:lstStyle/>
          <a:p>
            <a:pPr algn="ctr"/>
            <a:r>
              <a:rPr lang="en-US" sz="1600" u="sng" dirty="0" smtClean="0">
                <a:solidFill>
                  <a:schemeClr val="accent5">
                    <a:lumMod val="20000"/>
                    <a:lumOff val="80000"/>
                  </a:schemeClr>
                </a:solidFill>
              </a:rPr>
              <a:t>Presentation</a:t>
            </a:r>
            <a:br>
              <a:rPr lang="en-US" sz="1600" u="sng" dirty="0" smtClean="0">
                <a:solidFill>
                  <a:schemeClr val="accent5">
                    <a:lumMod val="20000"/>
                    <a:lumOff val="80000"/>
                  </a:schemeClr>
                </a:solidFill>
              </a:rPr>
            </a:br>
            <a:r>
              <a:rPr lang="en-US" sz="1600" u="sng" dirty="0" smtClean="0">
                <a:solidFill>
                  <a:schemeClr val="accent5">
                    <a:lumMod val="20000"/>
                    <a:lumOff val="80000"/>
                  </a:schemeClr>
                </a:solidFill>
              </a:rPr>
              <a:t> on </a:t>
            </a:r>
            <a:br>
              <a:rPr lang="en-US" sz="1600" u="sng" dirty="0" smtClean="0">
                <a:solidFill>
                  <a:schemeClr val="accent5">
                    <a:lumMod val="20000"/>
                    <a:lumOff val="80000"/>
                  </a:schemeClr>
                </a:solidFill>
              </a:rPr>
            </a:br>
            <a:r>
              <a:rPr lang="en-US" sz="1600" u="sng" dirty="0" smtClean="0">
                <a:solidFill>
                  <a:schemeClr val="accent5">
                    <a:lumMod val="20000"/>
                    <a:lumOff val="80000"/>
                  </a:schemeClr>
                </a:solidFill>
              </a:rPr>
              <a:t>E-Commerce (all in one)</a:t>
            </a:r>
            <a:endParaRPr lang="en-US" sz="1600" u="sng" dirty="0">
              <a:solidFill>
                <a:schemeClr val="accent5">
                  <a:lumMod val="20000"/>
                  <a:lumOff val="80000"/>
                </a:schemeClr>
              </a:solidFill>
            </a:endParaRPr>
          </a:p>
        </p:txBody>
      </p:sp>
      <p:sp>
        <p:nvSpPr>
          <p:cNvPr id="3" name="Subtitle 2"/>
          <p:cNvSpPr>
            <a:spLocks noGrp="1"/>
          </p:cNvSpPr>
          <p:nvPr>
            <p:ph type="subTitle" idx="1"/>
          </p:nvPr>
        </p:nvSpPr>
        <p:spPr>
          <a:xfrm>
            <a:off x="2000232" y="5072074"/>
            <a:ext cx="6286544" cy="1568950"/>
          </a:xfrm>
          <a:solidFill>
            <a:schemeClr val="bg1"/>
          </a:solidFill>
          <a:effectLst>
            <a:glow rad="228600">
              <a:schemeClr val="accent3">
                <a:satMod val="175000"/>
                <a:alpha val="40000"/>
              </a:schemeClr>
            </a:glow>
            <a:reflection blurRad="6350" stA="50000" endA="300" endPos="90000" dist="50800" dir="5400000" sy="-100000" algn="bl" rotWithShape="0"/>
          </a:effectLst>
          <a:scene3d>
            <a:camera prst="orthographicFront"/>
            <a:lightRig rig="threePt" dir="t"/>
          </a:scene3d>
        </p:spPr>
        <p:txBody>
          <a:bodyPr>
            <a:normAutofit/>
          </a:bodyPr>
          <a:lstStyle/>
          <a:p>
            <a:pPr algn="ctr"/>
            <a:r>
              <a:rPr lang="en-IN" dirty="0" smtClean="0">
                <a:solidFill>
                  <a:schemeClr val="accent1">
                    <a:lumMod val="50000"/>
                  </a:schemeClr>
                </a:solidFill>
              </a:rPr>
              <a:t>Team Members:-</a:t>
            </a:r>
          </a:p>
          <a:p>
            <a:pPr marL="342900" indent="-342900" algn="r">
              <a:buFont typeface="Wingdings" panose="05000000000000000000" pitchFamily="2" charset="2"/>
              <a:buChar char="q"/>
            </a:pPr>
            <a:r>
              <a:rPr lang="en-IN" dirty="0" smtClean="0">
                <a:solidFill>
                  <a:schemeClr val="accent1">
                    <a:lumMod val="50000"/>
                  </a:schemeClr>
                </a:solidFill>
              </a:rPr>
              <a:t>Supreet Suman (18CSE126)</a:t>
            </a:r>
          </a:p>
          <a:p>
            <a:pPr marL="342900" indent="-342900" algn="r">
              <a:buFont typeface="Wingdings" panose="05000000000000000000" pitchFamily="2" charset="2"/>
              <a:buChar char="q"/>
            </a:pPr>
            <a:r>
              <a:rPr lang="en-IN" dirty="0" smtClean="0">
                <a:solidFill>
                  <a:schemeClr val="accent1">
                    <a:lumMod val="50000"/>
                  </a:schemeClr>
                </a:solidFill>
              </a:rPr>
              <a:t>Shahid Akhtar (18CSE194)</a:t>
            </a:r>
          </a:p>
          <a:p>
            <a:pPr marL="342900" indent="-342900" algn="r">
              <a:buFont typeface="Wingdings" panose="05000000000000000000" pitchFamily="2" charset="2"/>
              <a:buChar char="q"/>
            </a:pPr>
            <a:r>
              <a:rPr lang="en-IN" dirty="0" smtClean="0">
                <a:solidFill>
                  <a:schemeClr val="accent1">
                    <a:lumMod val="50000"/>
                  </a:schemeClr>
                </a:solidFill>
              </a:rPr>
              <a:t>Rohan Das (18CSE127)</a:t>
            </a:r>
          </a:p>
          <a:p>
            <a:endParaRPr lang="en-US" dirty="0"/>
          </a:p>
        </p:txBody>
      </p:sp>
      <p:sp>
        <p:nvSpPr>
          <p:cNvPr id="9" name="Rectangle 8"/>
          <p:cNvSpPr/>
          <p:nvPr/>
        </p:nvSpPr>
        <p:spPr>
          <a:xfrm>
            <a:off x="1857356" y="2571744"/>
            <a:ext cx="6572296" cy="156966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3200" b="1" u="sng"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Presentation</a:t>
            </a:r>
            <a:br>
              <a:rPr lang="en-US" sz="3200" b="1" u="sng"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r>
              <a:rPr lang="en-US" sz="3200" b="1" u="sng"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on </a:t>
            </a:r>
            <a:br>
              <a:rPr lang="en-US" sz="3200" b="1" u="sng"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r>
              <a:rPr lang="en-US" sz="3200" b="1" u="sng"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E-Commerce (all in one)</a:t>
            </a:r>
            <a:endParaRPr lang="en-US"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6" name="Picture 5" descr="indexww.jpg"/>
          <p:cNvPicPr>
            <a:picLocks noChangeAspect="1"/>
          </p:cNvPicPr>
          <p:nvPr/>
        </p:nvPicPr>
        <p:blipFill>
          <a:blip r:embed="rId2"/>
          <a:stretch>
            <a:fillRect/>
          </a:stretch>
        </p:blipFill>
        <p:spPr>
          <a:xfrm>
            <a:off x="3000364" y="0"/>
            <a:ext cx="3929090" cy="242886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4546" y="142852"/>
            <a:ext cx="6172200" cy="571504"/>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24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ADVANTAGES OF E-COMMERCE</a:t>
            </a:r>
            <a:endParaRPr lang="en-US" sz="24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 name="TextBox 4"/>
          <p:cNvSpPr txBox="1"/>
          <p:nvPr/>
        </p:nvSpPr>
        <p:spPr>
          <a:xfrm>
            <a:off x="2214546" y="1285860"/>
            <a:ext cx="6786610" cy="5078313"/>
          </a:xfrm>
          <a:prstGeom prst="rect">
            <a:avLst/>
          </a:prstGeom>
          <a:noFill/>
        </p:spPr>
        <p:txBody>
          <a:bodyPr wrap="square" rtlCol="0">
            <a:spAutoFit/>
          </a:bodyPr>
          <a:lstStyle/>
          <a:p>
            <a:pPr>
              <a:lnSpc>
                <a:spcPct val="150000"/>
              </a:lnSpc>
              <a:buFont typeface="Wingdings" pitchFamily="2" charset="2"/>
              <a:buChar char="v"/>
            </a:pPr>
            <a:r>
              <a:rPr lang="en-US" sz="2400" dirty="0" smtClean="0">
                <a:solidFill>
                  <a:schemeClr val="accent2">
                    <a:lumMod val="50000"/>
                  </a:schemeClr>
                </a:solidFill>
              </a:rPr>
              <a:t>Faster </a:t>
            </a:r>
            <a:r>
              <a:rPr lang="en-US" sz="2400" dirty="0">
                <a:solidFill>
                  <a:schemeClr val="accent2">
                    <a:lumMod val="50000"/>
                  </a:schemeClr>
                </a:solidFill>
              </a:rPr>
              <a:t>buying/selling procedure, as well as easy to find products</a:t>
            </a:r>
            <a:r>
              <a:rPr lang="en-US" sz="2400" dirty="0" smtClean="0">
                <a:solidFill>
                  <a:schemeClr val="accent2">
                    <a:lumMod val="50000"/>
                  </a:schemeClr>
                </a:solidFill>
              </a:rPr>
              <a:t>.</a:t>
            </a:r>
          </a:p>
          <a:p>
            <a:pPr>
              <a:lnSpc>
                <a:spcPct val="150000"/>
              </a:lnSpc>
              <a:buFont typeface="Wingdings" pitchFamily="2" charset="2"/>
              <a:buChar char="v"/>
            </a:pPr>
            <a:r>
              <a:rPr lang="en-US" sz="2400" dirty="0" smtClean="0">
                <a:solidFill>
                  <a:schemeClr val="accent2">
                    <a:lumMod val="50000"/>
                  </a:schemeClr>
                </a:solidFill>
              </a:rPr>
              <a:t>Buying/selling </a:t>
            </a:r>
            <a:r>
              <a:rPr lang="en-US" sz="2400" dirty="0">
                <a:solidFill>
                  <a:schemeClr val="accent2">
                    <a:lumMod val="50000"/>
                  </a:schemeClr>
                </a:solidFill>
              </a:rPr>
              <a:t>24/7</a:t>
            </a:r>
            <a:r>
              <a:rPr lang="en-US" sz="2400" dirty="0" smtClean="0">
                <a:solidFill>
                  <a:schemeClr val="accent2">
                    <a:lumMod val="50000"/>
                  </a:schemeClr>
                </a:solidFill>
              </a:rPr>
              <a:t>.</a:t>
            </a:r>
          </a:p>
          <a:p>
            <a:pPr>
              <a:lnSpc>
                <a:spcPct val="150000"/>
              </a:lnSpc>
              <a:buFont typeface="Wingdings" pitchFamily="2" charset="2"/>
              <a:buChar char="v"/>
            </a:pPr>
            <a:r>
              <a:rPr lang="en-US" sz="2400" dirty="0" smtClean="0">
                <a:solidFill>
                  <a:schemeClr val="accent2">
                    <a:lumMod val="50000"/>
                  </a:schemeClr>
                </a:solidFill>
              </a:rPr>
              <a:t> More </a:t>
            </a:r>
            <a:r>
              <a:rPr lang="en-US" sz="2400" dirty="0">
                <a:solidFill>
                  <a:schemeClr val="accent2">
                    <a:lumMod val="50000"/>
                  </a:schemeClr>
                </a:solidFill>
              </a:rPr>
              <a:t>reach to customers, there is no </a:t>
            </a:r>
            <a:r>
              <a:rPr lang="en-US" sz="2400" dirty="0" smtClean="0">
                <a:solidFill>
                  <a:schemeClr val="accent2">
                    <a:lumMod val="50000"/>
                  </a:schemeClr>
                </a:solidFill>
              </a:rPr>
              <a:t> theoretical </a:t>
            </a:r>
            <a:r>
              <a:rPr lang="en-US" sz="2400" dirty="0">
                <a:solidFill>
                  <a:schemeClr val="accent2">
                    <a:lumMod val="50000"/>
                  </a:schemeClr>
                </a:solidFill>
              </a:rPr>
              <a:t>geographic limitations</a:t>
            </a:r>
            <a:r>
              <a:rPr lang="en-US" sz="2400" dirty="0" smtClean="0">
                <a:solidFill>
                  <a:schemeClr val="accent2">
                    <a:lumMod val="50000"/>
                  </a:schemeClr>
                </a:solidFill>
              </a:rPr>
              <a:t>.</a:t>
            </a:r>
          </a:p>
          <a:p>
            <a:pPr>
              <a:lnSpc>
                <a:spcPct val="150000"/>
              </a:lnSpc>
              <a:buFont typeface="Wingdings" pitchFamily="2" charset="2"/>
              <a:buChar char="v"/>
            </a:pPr>
            <a:r>
              <a:rPr lang="en-US" sz="2400" dirty="0" smtClean="0">
                <a:solidFill>
                  <a:schemeClr val="accent2">
                    <a:lumMod val="50000"/>
                  </a:schemeClr>
                </a:solidFill>
              </a:rPr>
              <a:t>Low </a:t>
            </a:r>
            <a:r>
              <a:rPr lang="en-US" sz="2400" dirty="0">
                <a:solidFill>
                  <a:schemeClr val="accent2">
                    <a:lumMod val="50000"/>
                  </a:schemeClr>
                </a:solidFill>
              </a:rPr>
              <a:t>operational costs and better quality of services</a:t>
            </a:r>
            <a:r>
              <a:rPr lang="en-US" sz="2400" dirty="0" smtClean="0">
                <a:solidFill>
                  <a:schemeClr val="accent2">
                    <a:lumMod val="50000"/>
                  </a:schemeClr>
                </a:solidFill>
              </a:rPr>
              <a:t>.</a:t>
            </a:r>
          </a:p>
          <a:p>
            <a:pPr>
              <a:lnSpc>
                <a:spcPct val="150000"/>
              </a:lnSpc>
              <a:buFont typeface="Wingdings" pitchFamily="2" charset="2"/>
              <a:buChar char="v"/>
            </a:pPr>
            <a:r>
              <a:rPr lang="en-US" sz="2400" dirty="0" smtClean="0">
                <a:solidFill>
                  <a:schemeClr val="accent2">
                    <a:lumMod val="50000"/>
                  </a:schemeClr>
                </a:solidFill>
              </a:rPr>
              <a:t>No </a:t>
            </a:r>
            <a:r>
              <a:rPr lang="en-US" sz="2400" dirty="0">
                <a:solidFill>
                  <a:schemeClr val="accent2">
                    <a:lumMod val="50000"/>
                  </a:schemeClr>
                </a:solidFill>
              </a:rPr>
              <a:t>need of physical company set-ups</a:t>
            </a:r>
            <a:r>
              <a:rPr lang="en-US" sz="2400" dirty="0" smtClean="0">
                <a:solidFill>
                  <a:schemeClr val="accent2">
                    <a:lumMod val="50000"/>
                  </a:schemeClr>
                </a:solidFill>
              </a:rPr>
              <a:t>.</a:t>
            </a:r>
          </a:p>
          <a:p>
            <a:pPr>
              <a:lnSpc>
                <a:spcPct val="150000"/>
              </a:lnSpc>
              <a:buFont typeface="Wingdings" pitchFamily="2" charset="2"/>
              <a:buChar char="v"/>
            </a:pPr>
            <a:r>
              <a:rPr lang="en-US" sz="2400" dirty="0" smtClean="0">
                <a:solidFill>
                  <a:schemeClr val="accent2">
                    <a:lumMod val="50000"/>
                  </a:schemeClr>
                </a:solidFill>
              </a:rPr>
              <a:t>Easy </a:t>
            </a:r>
            <a:r>
              <a:rPr lang="en-US" sz="2400" dirty="0">
                <a:solidFill>
                  <a:schemeClr val="accent2">
                    <a:lumMod val="50000"/>
                  </a:schemeClr>
                </a:solidFill>
              </a:rPr>
              <a:t>to start and manage a business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488" y="285728"/>
            <a:ext cx="5386382" cy="642942"/>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just"/>
            <a:r>
              <a:rPr lang="en-US"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Future plan:-</a:t>
            </a:r>
            <a:endParaRPr lang="en-US"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TextBox 3"/>
          <p:cNvSpPr txBox="1"/>
          <p:nvPr/>
        </p:nvSpPr>
        <p:spPr>
          <a:xfrm>
            <a:off x="2357422" y="1357298"/>
            <a:ext cx="6572296" cy="3970318"/>
          </a:xfrm>
          <a:prstGeom prst="rect">
            <a:avLst/>
          </a:prstGeom>
          <a:noFill/>
        </p:spPr>
        <p:txBody>
          <a:bodyPr wrap="square" rtlCol="0">
            <a:spAutoFit/>
          </a:bodyPr>
          <a:lstStyle/>
          <a:p>
            <a:pPr>
              <a:lnSpc>
                <a:spcPct val="200000"/>
              </a:lnSpc>
              <a:buFont typeface="Wingdings" pitchFamily="2" charset="2"/>
              <a:buChar char="Ø"/>
            </a:pPr>
            <a:r>
              <a:rPr lang="en-US" dirty="0" smtClean="0">
                <a:solidFill>
                  <a:schemeClr val="accent2">
                    <a:lumMod val="50000"/>
                  </a:schemeClr>
                </a:solidFill>
              </a:rPr>
              <a:t> We </a:t>
            </a:r>
            <a:r>
              <a:rPr lang="en-US" dirty="0">
                <a:solidFill>
                  <a:schemeClr val="accent2">
                    <a:lumMod val="50000"/>
                  </a:schemeClr>
                </a:solidFill>
              </a:rPr>
              <a:t>are thinking of some modifications and adding some advanced new features in </a:t>
            </a:r>
            <a:r>
              <a:rPr lang="en-US" dirty="0" smtClean="0">
                <a:solidFill>
                  <a:schemeClr val="accent2">
                    <a:lumMod val="50000"/>
                  </a:schemeClr>
                </a:solidFill>
              </a:rPr>
              <a:t>our </a:t>
            </a:r>
            <a:r>
              <a:rPr lang="en-US" dirty="0">
                <a:solidFill>
                  <a:schemeClr val="accent2">
                    <a:lumMod val="50000"/>
                  </a:schemeClr>
                </a:solidFill>
              </a:rPr>
              <a:t>system. Some of them </a:t>
            </a:r>
            <a:r>
              <a:rPr lang="en-US" dirty="0" smtClean="0">
                <a:solidFill>
                  <a:schemeClr val="accent2">
                    <a:lumMod val="50000"/>
                  </a:schemeClr>
                </a:solidFill>
              </a:rPr>
              <a:t>are—</a:t>
            </a:r>
          </a:p>
          <a:p>
            <a:pPr>
              <a:lnSpc>
                <a:spcPct val="200000"/>
              </a:lnSpc>
            </a:pPr>
            <a:endParaRPr lang="en-US" dirty="0" smtClean="0">
              <a:solidFill>
                <a:schemeClr val="accent2">
                  <a:lumMod val="50000"/>
                </a:schemeClr>
              </a:solidFill>
            </a:endParaRPr>
          </a:p>
          <a:p>
            <a:pPr>
              <a:lnSpc>
                <a:spcPct val="200000"/>
              </a:lnSpc>
            </a:pPr>
            <a:r>
              <a:rPr lang="en-US" dirty="0" smtClean="0">
                <a:solidFill>
                  <a:schemeClr val="accent2">
                    <a:lumMod val="50000"/>
                  </a:schemeClr>
                </a:solidFill>
              </a:rPr>
              <a:t>        #GUI </a:t>
            </a:r>
            <a:r>
              <a:rPr lang="en-US" dirty="0">
                <a:solidFill>
                  <a:schemeClr val="accent2">
                    <a:lumMod val="50000"/>
                  </a:schemeClr>
                </a:solidFill>
              </a:rPr>
              <a:t>modification (more user friendly</a:t>
            </a:r>
            <a:r>
              <a:rPr lang="en-US" dirty="0" smtClean="0">
                <a:solidFill>
                  <a:schemeClr val="accent2">
                    <a:lumMod val="50000"/>
                  </a:schemeClr>
                </a:solidFill>
              </a:rPr>
              <a:t>)</a:t>
            </a:r>
          </a:p>
          <a:p>
            <a:pPr>
              <a:lnSpc>
                <a:spcPct val="200000"/>
              </a:lnSpc>
            </a:pPr>
            <a:r>
              <a:rPr lang="en-US" dirty="0" smtClean="0">
                <a:solidFill>
                  <a:schemeClr val="accent2">
                    <a:lumMod val="50000"/>
                  </a:schemeClr>
                </a:solidFill>
              </a:rPr>
              <a:t>        # Users </a:t>
            </a:r>
            <a:r>
              <a:rPr lang="en-US" dirty="0">
                <a:solidFill>
                  <a:schemeClr val="accent2">
                    <a:lumMod val="50000"/>
                  </a:schemeClr>
                </a:solidFill>
              </a:rPr>
              <a:t>can sell their </a:t>
            </a:r>
            <a:r>
              <a:rPr lang="en-US" dirty="0" smtClean="0">
                <a:solidFill>
                  <a:schemeClr val="accent2">
                    <a:lumMod val="50000"/>
                  </a:schemeClr>
                </a:solidFill>
              </a:rPr>
              <a:t>products</a:t>
            </a:r>
          </a:p>
          <a:p>
            <a:pPr>
              <a:lnSpc>
                <a:spcPct val="200000"/>
              </a:lnSpc>
            </a:pPr>
            <a:r>
              <a:rPr lang="en-US" dirty="0" smtClean="0">
                <a:solidFill>
                  <a:schemeClr val="accent2">
                    <a:lumMod val="50000"/>
                  </a:schemeClr>
                </a:solidFill>
              </a:rPr>
              <a:t>        # Users </a:t>
            </a:r>
            <a:r>
              <a:rPr lang="en-US" dirty="0">
                <a:solidFill>
                  <a:schemeClr val="accent2">
                    <a:lumMod val="50000"/>
                  </a:schemeClr>
                </a:solidFill>
              </a:rPr>
              <a:t>can signup / login using their social media </a:t>
            </a:r>
          </a:p>
          <a:p>
            <a:pPr>
              <a:lnSpc>
                <a:spcPct val="200000"/>
              </a:lnSpc>
            </a:pPr>
            <a:r>
              <a:rPr lang="en-US" dirty="0" smtClean="0">
                <a:solidFill>
                  <a:schemeClr val="accent2">
                    <a:lumMod val="50000"/>
                  </a:schemeClr>
                </a:solidFill>
              </a:rPr>
              <a:t>           such as </a:t>
            </a:r>
            <a:r>
              <a:rPr lang="en-US" dirty="0">
                <a:solidFill>
                  <a:schemeClr val="accent2">
                    <a:lumMod val="50000"/>
                  </a:schemeClr>
                </a:solidFill>
              </a:rPr>
              <a:t>facebook, google+ etc</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1538" y="0"/>
            <a:ext cx="6572296" cy="523220"/>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Home page (ALL IN one)</a:t>
            </a:r>
            <a:endParaRPr lang="en-US"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3" name="Picture 2" descr="WhatsApp Image 2021-06-28 at 3.34.18 PM.jpeg"/>
          <p:cNvPicPr>
            <a:picLocks noChangeAspect="1"/>
          </p:cNvPicPr>
          <p:nvPr/>
        </p:nvPicPr>
        <p:blipFill>
          <a:blip r:embed="rId2"/>
          <a:stretch>
            <a:fillRect/>
          </a:stretch>
        </p:blipFill>
        <p:spPr>
          <a:xfrm>
            <a:off x="142844" y="928670"/>
            <a:ext cx="9001156" cy="592933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43042" y="0"/>
            <a:ext cx="5572164" cy="584775"/>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Admin </a:t>
            </a:r>
            <a:r>
              <a:rPr lang="en-US" sz="32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pannel</a:t>
            </a:r>
            <a:endParaRPr lang="en-US"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3" name="Picture 2" descr="WhatsApp Image 2021-06-28 at 4.04.59 PM.jpeg"/>
          <p:cNvPicPr>
            <a:picLocks noChangeAspect="1"/>
          </p:cNvPicPr>
          <p:nvPr/>
        </p:nvPicPr>
        <p:blipFill>
          <a:blip r:embed="rId2"/>
          <a:stretch>
            <a:fillRect/>
          </a:stretch>
        </p:blipFill>
        <p:spPr>
          <a:xfrm>
            <a:off x="142844" y="857232"/>
            <a:ext cx="8572560" cy="600076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5852" y="142852"/>
            <a:ext cx="5500726" cy="523220"/>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2800"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Insert </a:t>
            </a:r>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product page</a:t>
            </a:r>
            <a:endParaRPr lang="en-US"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3" name="Picture 2" descr="WhatsApp Image 2021-06-28 at 4.05.08 PM.jpeg"/>
          <p:cNvPicPr>
            <a:picLocks noChangeAspect="1"/>
          </p:cNvPicPr>
          <p:nvPr/>
        </p:nvPicPr>
        <p:blipFill>
          <a:blip r:embed="rId2"/>
          <a:stretch>
            <a:fillRect/>
          </a:stretch>
        </p:blipFill>
        <p:spPr>
          <a:xfrm>
            <a:off x="142844" y="857250"/>
            <a:ext cx="8715436" cy="585789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71604" y="0"/>
            <a:ext cx="5572164" cy="523220"/>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Single product page</a:t>
            </a:r>
            <a:endParaRPr lang="en-US"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4" name="Picture 3" descr="WhatsApp Image 2021-06-28 at 3.34.20 PM (1).jpeg"/>
          <p:cNvPicPr>
            <a:picLocks noChangeAspect="1"/>
          </p:cNvPicPr>
          <p:nvPr/>
        </p:nvPicPr>
        <p:blipFill>
          <a:blip r:embed="rId2"/>
          <a:stretch>
            <a:fillRect/>
          </a:stretch>
        </p:blipFill>
        <p:spPr>
          <a:xfrm>
            <a:off x="142844" y="1857364"/>
            <a:ext cx="8786842" cy="5000636"/>
          </a:xfrm>
          <a:prstGeom prst="rect">
            <a:avLst/>
          </a:prstGeom>
        </p:spPr>
      </p:pic>
      <p:sp>
        <p:nvSpPr>
          <p:cNvPr id="6" name="TextBox 5"/>
          <p:cNvSpPr txBox="1"/>
          <p:nvPr/>
        </p:nvSpPr>
        <p:spPr>
          <a:xfrm>
            <a:off x="285720" y="642918"/>
            <a:ext cx="8429684" cy="1200329"/>
          </a:xfrm>
          <a:prstGeom prst="rect">
            <a:avLst/>
          </a:prstGeom>
          <a:noFill/>
        </p:spPr>
        <p:txBody>
          <a:bodyPr wrap="square" rtlCol="0">
            <a:spAutoFit/>
          </a:bodyPr>
          <a:lstStyle/>
          <a:p>
            <a:pPr>
              <a:buFont typeface="Wingdings" pitchFamily="2" charset="2"/>
              <a:buChar char="Ø"/>
            </a:pPr>
            <a:r>
              <a:rPr lang="en-US" b="1" dirty="0" smtClean="0">
                <a:solidFill>
                  <a:schemeClr val="accent2">
                    <a:lumMod val="50000"/>
                  </a:schemeClr>
                </a:solidFill>
              </a:rPr>
              <a:t> “Single product page is for product description and information, from here customer can able to add his item to cart for purchasing.... ,, here we can add different view of product on left image review  of blocks for customer visibility.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2976" y="0"/>
            <a:ext cx="6429420" cy="584775"/>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Cart page</a:t>
            </a:r>
            <a:endParaRPr lang="en-US"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3" name="Picture 2" descr="WhatsApp Image 2021-06-28 at 3.34.20 PM.jpeg"/>
          <p:cNvPicPr>
            <a:picLocks noChangeAspect="1"/>
          </p:cNvPicPr>
          <p:nvPr/>
        </p:nvPicPr>
        <p:blipFill>
          <a:blip r:embed="rId2"/>
          <a:stretch>
            <a:fillRect/>
          </a:stretch>
        </p:blipFill>
        <p:spPr>
          <a:xfrm>
            <a:off x="214282" y="1571588"/>
            <a:ext cx="8715436" cy="5143560"/>
          </a:xfrm>
          <a:prstGeom prst="rect">
            <a:avLst/>
          </a:prstGeom>
        </p:spPr>
      </p:pic>
      <p:sp>
        <p:nvSpPr>
          <p:cNvPr id="4" name="TextBox 3"/>
          <p:cNvSpPr txBox="1"/>
          <p:nvPr/>
        </p:nvSpPr>
        <p:spPr>
          <a:xfrm>
            <a:off x="214282" y="714356"/>
            <a:ext cx="8429684" cy="646331"/>
          </a:xfrm>
          <a:prstGeom prst="rect">
            <a:avLst/>
          </a:prstGeom>
          <a:noFill/>
        </p:spPr>
        <p:txBody>
          <a:bodyPr wrap="square" rtlCol="0">
            <a:spAutoFit/>
          </a:bodyPr>
          <a:lstStyle/>
          <a:p>
            <a:pPr>
              <a:buFont typeface="Wingdings" pitchFamily="2" charset="2"/>
              <a:buChar char="Ø"/>
            </a:pPr>
            <a:r>
              <a:rPr lang="en-US" b="1" dirty="0" smtClean="0">
                <a:solidFill>
                  <a:schemeClr val="accent2">
                    <a:lumMod val="50000"/>
                  </a:schemeClr>
                </a:solidFill>
              </a:rPr>
              <a:t> “In cart page we will be proceeded after  the payment done,, also from here we can request return or able to print invoice page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1604" y="0"/>
            <a:ext cx="4572032" cy="584775"/>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payment page</a:t>
            </a:r>
            <a:endParaRPr lang="en-US"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3" name="Picture 2" descr="WhatsApp Image 2021-06-28 at 3.34.19 PM (2).jpeg"/>
          <p:cNvPicPr>
            <a:picLocks noChangeAspect="1"/>
          </p:cNvPicPr>
          <p:nvPr/>
        </p:nvPicPr>
        <p:blipFill>
          <a:blip r:embed="rId2"/>
          <a:stretch>
            <a:fillRect/>
          </a:stretch>
        </p:blipFill>
        <p:spPr>
          <a:xfrm>
            <a:off x="142844" y="1785926"/>
            <a:ext cx="8643998" cy="4929222"/>
          </a:xfrm>
          <a:prstGeom prst="rect">
            <a:avLst/>
          </a:prstGeom>
        </p:spPr>
      </p:pic>
      <p:sp>
        <p:nvSpPr>
          <p:cNvPr id="4" name="TextBox 3"/>
          <p:cNvSpPr txBox="1"/>
          <p:nvPr/>
        </p:nvSpPr>
        <p:spPr>
          <a:xfrm>
            <a:off x="214282" y="714356"/>
            <a:ext cx="8429684" cy="923330"/>
          </a:xfrm>
          <a:prstGeom prst="rect">
            <a:avLst/>
          </a:prstGeom>
          <a:noFill/>
        </p:spPr>
        <p:txBody>
          <a:bodyPr wrap="square" rtlCol="0">
            <a:spAutoFit/>
          </a:bodyPr>
          <a:lstStyle/>
          <a:p>
            <a:pPr>
              <a:buFont typeface="Wingdings" pitchFamily="2" charset="2"/>
              <a:buChar char="Ø"/>
            </a:pPr>
            <a:r>
              <a:rPr lang="en-US" b="1" dirty="0" smtClean="0">
                <a:solidFill>
                  <a:schemeClr val="accent2">
                    <a:lumMod val="50000"/>
                  </a:schemeClr>
                </a:solidFill>
              </a:rPr>
              <a:t> Here customer information are required to fill  ass per the order will be delivered to them with in property times.. Beside it we have option  to redeem coupon for discounts and offers on products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28794" y="2714620"/>
            <a:ext cx="6172200" cy="608478"/>
          </a:xfrm>
        </p:spPr>
        <p:txBody>
          <a:bodyPr>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 ! </a:t>
            </a:r>
            <a:endParaRPr lang="en-US" sz="40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Subtitle 2"/>
          <p:cNvSpPr>
            <a:spLocks noGrp="1"/>
          </p:cNvSpPr>
          <p:nvPr>
            <p:ph type="subTitle" idx="1"/>
          </p:nvPr>
        </p:nvSpPr>
        <p:spPr>
          <a:xfrm>
            <a:off x="2500298" y="3929066"/>
            <a:ext cx="6172200" cy="1085848"/>
          </a:xfrm>
        </p:spPr>
        <p:txBody>
          <a:bodyPr>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sz="240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Are there any questions ?</a:t>
            </a:r>
            <a:endParaRPr lang="en-US" sz="2400"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928794" y="3786190"/>
            <a:ext cx="2857520" cy="1500198"/>
          </a:xfrm>
          <a:prstGeom prst="roundRect">
            <a:avLst/>
          </a:prstGeom>
          <a:solidFill>
            <a:schemeClr val="accent2">
              <a:lumMod val="40000"/>
              <a:lumOff val="6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FF0000"/>
                </a:solidFill>
              </a:rPr>
              <a:t>E-commerce definition</a:t>
            </a:r>
          </a:p>
        </p:txBody>
      </p:sp>
      <p:sp>
        <p:nvSpPr>
          <p:cNvPr id="11" name="Rounded Rectangle 10"/>
          <p:cNvSpPr/>
          <p:nvPr/>
        </p:nvSpPr>
        <p:spPr>
          <a:xfrm>
            <a:off x="5357818" y="3786190"/>
            <a:ext cx="2857520" cy="1500198"/>
          </a:xfrm>
          <a:prstGeom prst="roundRect">
            <a:avLst/>
          </a:prstGeom>
          <a:solidFill>
            <a:schemeClr val="accent2">
              <a:lumMod val="40000"/>
              <a:lumOff val="6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rgbClr val="FF0000"/>
                </a:solidFill>
              </a:rPr>
              <a:t>About </a:t>
            </a:r>
            <a:r>
              <a:rPr lang="en-US" i="1" dirty="0">
                <a:solidFill>
                  <a:srgbClr val="FF0000"/>
                </a:solidFill>
              </a:rPr>
              <a:t>our system</a:t>
            </a:r>
          </a:p>
        </p:txBody>
      </p:sp>
      <p:sp>
        <p:nvSpPr>
          <p:cNvPr id="18" name="TextBox 17"/>
          <p:cNvSpPr txBox="1"/>
          <p:nvPr/>
        </p:nvSpPr>
        <p:spPr>
          <a:xfrm>
            <a:off x="2285984" y="1357298"/>
            <a:ext cx="5857916" cy="707886"/>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introduction</a:t>
            </a:r>
            <a:endParaRPr lang="en-US"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4282" y="2690336"/>
            <a:ext cx="8429684" cy="3539430"/>
          </a:xfrm>
          <a:prstGeom prst="rect">
            <a:avLst/>
          </a:prstGeom>
        </p:spPr>
        <p:txBody>
          <a:bodyPr wrap="square">
            <a:spAutoFit/>
          </a:bodyPr>
          <a:lstStyle/>
          <a:p>
            <a:pPr>
              <a:buFont typeface="Wingdings" pitchFamily="2" charset="2"/>
              <a:buChar char="v"/>
            </a:pPr>
            <a:r>
              <a:rPr lang="en-US" sz="2800" dirty="0" smtClean="0">
                <a:solidFill>
                  <a:schemeClr val="accent2">
                    <a:lumMod val="50000"/>
                  </a:schemeClr>
                </a:solidFill>
              </a:rPr>
              <a:t>It </a:t>
            </a:r>
            <a:r>
              <a:rPr lang="en-US" sz="2800" dirty="0">
                <a:solidFill>
                  <a:schemeClr val="accent2">
                    <a:lumMod val="50000"/>
                  </a:schemeClr>
                </a:solidFill>
              </a:rPr>
              <a:t>is commonly known as electronic marketing</a:t>
            </a:r>
            <a:r>
              <a:rPr lang="en-US" sz="2800" dirty="0" smtClean="0">
                <a:solidFill>
                  <a:schemeClr val="accent2">
                    <a:lumMod val="50000"/>
                  </a:schemeClr>
                </a:solidFill>
              </a:rPr>
              <a:t>.</a:t>
            </a:r>
          </a:p>
          <a:p>
            <a:pPr>
              <a:buFont typeface="Wingdings" pitchFamily="2" charset="2"/>
              <a:buChar char="v"/>
            </a:pPr>
            <a:r>
              <a:rPr lang="en-US" sz="2800" dirty="0" smtClean="0">
                <a:solidFill>
                  <a:schemeClr val="accent2">
                    <a:lumMod val="50000"/>
                  </a:schemeClr>
                </a:solidFill>
              </a:rPr>
              <a:t>It </a:t>
            </a:r>
            <a:r>
              <a:rPr lang="en-US" sz="2800" dirty="0">
                <a:solidFill>
                  <a:schemeClr val="accent2">
                    <a:lumMod val="50000"/>
                  </a:schemeClr>
                </a:solidFill>
              </a:rPr>
              <a:t>consist of buying and selling goods and </a:t>
            </a:r>
            <a:r>
              <a:rPr lang="en-US" sz="2800" dirty="0" smtClean="0">
                <a:solidFill>
                  <a:schemeClr val="accent2">
                    <a:lumMod val="50000"/>
                  </a:schemeClr>
                </a:solidFill>
              </a:rPr>
              <a:t>services </a:t>
            </a:r>
            <a:r>
              <a:rPr lang="en-US" sz="2800" dirty="0">
                <a:solidFill>
                  <a:schemeClr val="accent2">
                    <a:lumMod val="50000"/>
                  </a:schemeClr>
                </a:solidFill>
              </a:rPr>
              <a:t>over </a:t>
            </a:r>
            <a:r>
              <a:rPr lang="en-US" sz="2800" dirty="0" smtClean="0">
                <a:solidFill>
                  <a:schemeClr val="accent2">
                    <a:lumMod val="50000"/>
                  </a:schemeClr>
                </a:solidFill>
              </a:rPr>
              <a:t>an electronic </a:t>
            </a:r>
            <a:r>
              <a:rPr lang="en-US" sz="2800" dirty="0">
                <a:solidFill>
                  <a:schemeClr val="accent2">
                    <a:lumMod val="50000"/>
                  </a:schemeClr>
                </a:solidFill>
              </a:rPr>
              <a:t>system such as the internet</a:t>
            </a:r>
            <a:r>
              <a:rPr lang="en-US" sz="2800" dirty="0" smtClean="0">
                <a:solidFill>
                  <a:schemeClr val="accent2">
                    <a:lumMod val="50000"/>
                  </a:schemeClr>
                </a:solidFill>
              </a:rPr>
              <a:t>.</a:t>
            </a:r>
          </a:p>
          <a:p>
            <a:pPr>
              <a:buFont typeface="Wingdings" pitchFamily="2" charset="2"/>
              <a:buChar char="v"/>
            </a:pPr>
            <a:r>
              <a:rPr lang="en-US" sz="2800" dirty="0" smtClean="0">
                <a:solidFill>
                  <a:schemeClr val="accent2">
                    <a:lumMod val="50000"/>
                  </a:schemeClr>
                </a:solidFill>
              </a:rPr>
              <a:t>E-commerce </a:t>
            </a:r>
            <a:r>
              <a:rPr lang="en-US" sz="2800" dirty="0">
                <a:solidFill>
                  <a:schemeClr val="accent2">
                    <a:lumMod val="50000"/>
                  </a:schemeClr>
                </a:solidFill>
              </a:rPr>
              <a:t>is the purchasing , selling &amp; exchanging goods and services over computer network or internet through which transactions or terms of sale are performed electronically.</a:t>
            </a:r>
          </a:p>
        </p:txBody>
      </p:sp>
      <p:sp>
        <p:nvSpPr>
          <p:cNvPr id="4" name="Rectangle 3"/>
          <p:cNvSpPr/>
          <p:nvPr/>
        </p:nvSpPr>
        <p:spPr>
          <a:xfrm>
            <a:off x="1071538" y="1428736"/>
            <a:ext cx="7399783" cy="769441"/>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What is E-Commerce</a:t>
            </a:r>
            <a:endParaRPr lang="en-US" sz="4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71670" y="1071546"/>
            <a:ext cx="6172200" cy="1894362"/>
          </a:xfrm>
        </p:spPr>
        <p:txBody>
          <a:bodyPr/>
          <a:lstStyle/>
          <a:p>
            <a:r>
              <a:rPr lang="en-US" dirty="0" smtClean="0"/>
              <a:t/>
            </a:r>
            <a:br>
              <a:rPr lang="en-US" dirty="0" smtClean="0"/>
            </a:br>
            <a:endParaRPr lang="en-US" dirty="0"/>
          </a:p>
        </p:txBody>
      </p:sp>
      <p:sp>
        <p:nvSpPr>
          <p:cNvPr id="3" name="Subtitle 2"/>
          <p:cNvSpPr>
            <a:spLocks noGrp="1"/>
          </p:cNvSpPr>
          <p:nvPr>
            <p:ph type="subTitle" idx="1"/>
          </p:nvPr>
        </p:nvSpPr>
        <p:spPr>
          <a:xfrm>
            <a:off x="2000200" y="1071546"/>
            <a:ext cx="7143800" cy="5286412"/>
          </a:xfrm>
        </p:spPr>
        <p:txBody>
          <a:bodyPr>
            <a:normAutofit/>
          </a:bodyPr>
          <a:lstStyle/>
          <a:p>
            <a:pPr>
              <a:lnSpc>
                <a:spcPct val="150000"/>
              </a:lnSpc>
              <a:buFont typeface="Wingdings" pitchFamily="2" charset="2"/>
              <a:buChar char="v"/>
            </a:pPr>
            <a:r>
              <a:rPr lang="en-US" sz="2000" dirty="0" smtClean="0">
                <a:solidFill>
                  <a:schemeClr val="accent2">
                    <a:lumMod val="50000"/>
                  </a:schemeClr>
                </a:solidFill>
              </a:rPr>
              <a:t> </a:t>
            </a:r>
            <a:r>
              <a:rPr lang="en-US" sz="2400" dirty="0" smtClean="0">
                <a:solidFill>
                  <a:schemeClr val="accent2">
                    <a:lumMod val="50000"/>
                  </a:schemeClr>
                </a:solidFill>
              </a:rPr>
              <a:t>Our System is an e-commerce website from where people can buy products online.</a:t>
            </a:r>
          </a:p>
          <a:p>
            <a:pPr>
              <a:lnSpc>
                <a:spcPct val="150000"/>
              </a:lnSpc>
              <a:buFont typeface="Wingdings" pitchFamily="2" charset="2"/>
              <a:buChar char="v"/>
            </a:pPr>
            <a:r>
              <a:rPr lang="en-US" dirty="0" smtClean="0"/>
              <a:t> </a:t>
            </a:r>
            <a:r>
              <a:rPr lang="en-US" sz="2400" dirty="0" smtClean="0">
                <a:solidFill>
                  <a:schemeClr val="accent2">
                    <a:lumMod val="50000"/>
                  </a:schemeClr>
                </a:solidFill>
              </a:rPr>
              <a:t>Admin monitors the cart items and product stocks as per the customer needs.</a:t>
            </a:r>
          </a:p>
          <a:p>
            <a:pPr>
              <a:lnSpc>
                <a:spcPct val="150000"/>
              </a:lnSpc>
              <a:buFont typeface="Wingdings" pitchFamily="2" charset="2"/>
              <a:buChar char="v"/>
            </a:pPr>
            <a:r>
              <a:rPr lang="en-US" sz="2400" dirty="0" smtClean="0">
                <a:solidFill>
                  <a:schemeClr val="accent2">
                    <a:lumMod val="50000"/>
                  </a:schemeClr>
                </a:solidFill>
              </a:rPr>
              <a:t> Admin update the transaction pages, and other refund initiatives.</a:t>
            </a:r>
          </a:p>
          <a:p>
            <a:pPr>
              <a:lnSpc>
                <a:spcPct val="150000"/>
              </a:lnSpc>
              <a:buFont typeface="Wingdings" pitchFamily="2" charset="2"/>
              <a:buChar char="v"/>
            </a:pPr>
            <a:r>
              <a:rPr lang="en-US" sz="2400" dirty="0" smtClean="0">
                <a:solidFill>
                  <a:schemeClr val="accent2">
                    <a:lumMod val="50000"/>
                  </a:schemeClr>
                </a:solidFill>
              </a:rPr>
              <a:t> Our system is fully responsive and it's having a multiple feature of accessible</a:t>
            </a:r>
          </a:p>
          <a:p>
            <a:pPr>
              <a:buFont typeface="Wingdings" pitchFamily="2" charset="2"/>
              <a:buChar char="v"/>
            </a:pPr>
            <a:endParaRPr lang="en-US" sz="2400" dirty="0" smtClean="0">
              <a:solidFill>
                <a:schemeClr val="accent2">
                  <a:lumMod val="50000"/>
                </a:schemeClr>
              </a:solidFill>
            </a:endParaRPr>
          </a:p>
          <a:p>
            <a:pPr>
              <a:buFont typeface="Wingdings" pitchFamily="2" charset="2"/>
              <a:buChar char="v"/>
            </a:pPr>
            <a:endParaRPr lang="en-US" sz="2400" dirty="0">
              <a:solidFill>
                <a:schemeClr val="accent2">
                  <a:lumMod val="50000"/>
                </a:schemeClr>
              </a:solidFill>
            </a:endParaRPr>
          </a:p>
        </p:txBody>
      </p:sp>
      <p:sp>
        <p:nvSpPr>
          <p:cNvPr id="5" name="Rectangle 4"/>
          <p:cNvSpPr/>
          <p:nvPr/>
        </p:nvSpPr>
        <p:spPr>
          <a:xfrm>
            <a:off x="2214546" y="142852"/>
            <a:ext cx="5857916" cy="769441"/>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Our system</a:t>
            </a:r>
            <a:endParaRPr lang="en-US" sz="4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THE PROCESS OF E-COMMERCE</a:t>
            </a:r>
            <a:endPar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19458" name="Picture 2"/>
          <p:cNvPicPr>
            <a:picLocks noGrp="1" noChangeAspect="1" noChangeArrowheads="1"/>
          </p:cNvPicPr>
          <p:nvPr>
            <p:ph sz="quarter" idx="1"/>
          </p:nvPr>
        </p:nvPicPr>
        <p:blipFill>
          <a:blip r:embed="rId2"/>
          <a:srcRect/>
          <a:stretch>
            <a:fillRect/>
          </a:stretch>
        </p:blipFill>
        <p:spPr bwMode="auto">
          <a:xfrm>
            <a:off x="142844" y="1500174"/>
            <a:ext cx="7786742" cy="4873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488" y="142852"/>
            <a:ext cx="6172200" cy="357190"/>
          </a:xfrm>
        </p:spPr>
        <p:txBody>
          <a:bodyPr>
            <a:normAutofit fontScale="90000"/>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Features:-</a:t>
            </a:r>
            <a:endParaRPr lang="en-US"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Subtitle 2"/>
          <p:cNvSpPr>
            <a:spLocks noGrp="1"/>
          </p:cNvSpPr>
          <p:nvPr>
            <p:ph type="subTitle" idx="1"/>
          </p:nvPr>
        </p:nvSpPr>
        <p:spPr>
          <a:xfrm>
            <a:off x="2971800" y="714356"/>
            <a:ext cx="6172200" cy="6000792"/>
          </a:xfrm>
        </p:spPr>
        <p:txBody>
          <a:bodyPr>
            <a:normAutofit fontScale="77500" lnSpcReduction="20000"/>
          </a:bodyPr>
          <a:lstStyle/>
          <a:p>
            <a:pPr>
              <a:lnSpc>
                <a:spcPct val="150000"/>
              </a:lnSpc>
              <a:buFont typeface="Wingdings" pitchFamily="2" charset="2"/>
              <a:buChar char="v"/>
            </a:pPr>
            <a:r>
              <a:rPr lang="en-US" dirty="0" smtClean="0">
                <a:solidFill>
                  <a:schemeClr val="accent2">
                    <a:lumMod val="50000"/>
                  </a:schemeClr>
                </a:solidFill>
              </a:rPr>
              <a:t> Log in</a:t>
            </a:r>
          </a:p>
          <a:p>
            <a:pPr>
              <a:lnSpc>
                <a:spcPct val="150000"/>
              </a:lnSpc>
              <a:buFont typeface="Wingdings" pitchFamily="2" charset="2"/>
              <a:buChar char="v"/>
            </a:pPr>
            <a:r>
              <a:rPr lang="en-US" dirty="0" smtClean="0">
                <a:solidFill>
                  <a:schemeClr val="accent2">
                    <a:lumMod val="50000"/>
                  </a:schemeClr>
                </a:solidFill>
              </a:rPr>
              <a:t> Menu</a:t>
            </a:r>
          </a:p>
          <a:p>
            <a:pPr>
              <a:lnSpc>
                <a:spcPct val="150000"/>
              </a:lnSpc>
              <a:buFont typeface="Wingdings" pitchFamily="2" charset="2"/>
              <a:buChar char="v"/>
            </a:pPr>
            <a:r>
              <a:rPr lang="en-US" dirty="0" smtClean="0">
                <a:solidFill>
                  <a:schemeClr val="accent2">
                    <a:lumMod val="50000"/>
                  </a:schemeClr>
                </a:solidFill>
              </a:rPr>
              <a:t> Catalog Browsing</a:t>
            </a:r>
          </a:p>
          <a:p>
            <a:pPr>
              <a:lnSpc>
                <a:spcPct val="150000"/>
              </a:lnSpc>
            </a:pPr>
            <a:r>
              <a:rPr lang="en-US" dirty="0" smtClean="0">
                <a:solidFill>
                  <a:schemeClr val="accent2">
                    <a:lumMod val="50000"/>
                  </a:schemeClr>
                </a:solidFill>
              </a:rPr>
              <a:t>     </a:t>
            </a:r>
            <a:r>
              <a:rPr lang="en-US" b="0" dirty="0" smtClean="0">
                <a:solidFill>
                  <a:schemeClr val="accent2">
                    <a:lumMod val="50000"/>
                  </a:schemeClr>
                </a:solidFill>
              </a:rPr>
              <a:t>Category List</a:t>
            </a:r>
          </a:p>
          <a:p>
            <a:pPr>
              <a:lnSpc>
                <a:spcPct val="150000"/>
              </a:lnSpc>
            </a:pPr>
            <a:r>
              <a:rPr lang="en-US" b="0" dirty="0" smtClean="0">
                <a:solidFill>
                  <a:schemeClr val="accent2">
                    <a:lumMod val="50000"/>
                  </a:schemeClr>
                </a:solidFill>
              </a:rPr>
              <a:t>      Product List</a:t>
            </a:r>
          </a:p>
          <a:p>
            <a:pPr>
              <a:lnSpc>
                <a:spcPct val="150000"/>
              </a:lnSpc>
              <a:buFont typeface="Wingdings" pitchFamily="2" charset="2"/>
              <a:buChar char="v"/>
            </a:pPr>
            <a:r>
              <a:rPr lang="en-US" dirty="0" smtClean="0">
                <a:solidFill>
                  <a:schemeClr val="accent2">
                    <a:lumMod val="50000"/>
                  </a:schemeClr>
                </a:solidFill>
              </a:rPr>
              <a:t> Catalog Management</a:t>
            </a:r>
          </a:p>
          <a:p>
            <a:pPr>
              <a:lnSpc>
                <a:spcPct val="150000"/>
              </a:lnSpc>
              <a:buFont typeface="Wingdings" pitchFamily="2" charset="2"/>
              <a:buChar char="v"/>
            </a:pPr>
            <a:r>
              <a:rPr lang="en-US" dirty="0" smtClean="0">
                <a:solidFill>
                  <a:schemeClr val="accent2">
                    <a:lumMod val="50000"/>
                  </a:schemeClr>
                </a:solidFill>
              </a:rPr>
              <a:t> Product Browsing</a:t>
            </a:r>
          </a:p>
          <a:p>
            <a:pPr>
              <a:lnSpc>
                <a:spcPct val="150000"/>
              </a:lnSpc>
            </a:pPr>
            <a:r>
              <a:rPr lang="en-US" b="0" dirty="0" smtClean="0">
                <a:solidFill>
                  <a:schemeClr val="accent2">
                    <a:lumMod val="50000"/>
                  </a:schemeClr>
                </a:solidFill>
              </a:rPr>
              <a:t>    Product Reviews</a:t>
            </a:r>
          </a:p>
          <a:p>
            <a:pPr>
              <a:lnSpc>
                <a:spcPct val="150000"/>
              </a:lnSpc>
            </a:pPr>
            <a:r>
              <a:rPr lang="en-US" b="0" dirty="0" smtClean="0">
                <a:solidFill>
                  <a:schemeClr val="accent2">
                    <a:lumMod val="50000"/>
                  </a:schemeClr>
                </a:solidFill>
              </a:rPr>
              <a:t>    Related Products</a:t>
            </a:r>
          </a:p>
          <a:p>
            <a:pPr>
              <a:lnSpc>
                <a:spcPct val="150000"/>
              </a:lnSpc>
              <a:buFont typeface="Wingdings" pitchFamily="2" charset="2"/>
              <a:buChar char="v"/>
            </a:pPr>
            <a:r>
              <a:rPr lang="en-US" dirty="0" smtClean="0">
                <a:solidFill>
                  <a:schemeClr val="accent2">
                    <a:lumMod val="50000"/>
                  </a:schemeClr>
                </a:solidFill>
              </a:rPr>
              <a:t> Shopping Cart</a:t>
            </a:r>
          </a:p>
          <a:p>
            <a:pPr>
              <a:lnSpc>
                <a:spcPct val="150000"/>
              </a:lnSpc>
              <a:buFont typeface="Wingdings" pitchFamily="2" charset="2"/>
              <a:buChar char="v"/>
            </a:pPr>
            <a:r>
              <a:rPr lang="en-US" dirty="0" smtClean="0">
                <a:solidFill>
                  <a:schemeClr val="accent2">
                    <a:lumMod val="50000"/>
                  </a:schemeClr>
                </a:solidFill>
              </a:rPr>
              <a:t>Checkout</a:t>
            </a:r>
          </a:p>
          <a:p>
            <a:pPr>
              <a:lnSpc>
                <a:spcPct val="150000"/>
              </a:lnSpc>
              <a:buFont typeface="Wingdings" pitchFamily="2" charset="2"/>
              <a:buChar char="v"/>
            </a:pPr>
            <a:r>
              <a:rPr lang="en-US" dirty="0" smtClean="0">
                <a:solidFill>
                  <a:schemeClr val="accent2">
                    <a:lumMod val="50000"/>
                  </a:schemeClr>
                </a:solidFill>
              </a:rPr>
              <a:t>Auto generated bill</a:t>
            </a:r>
          </a:p>
          <a:p>
            <a:pPr>
              <a:lnSpc>
                <a:spcPct val="150000"/>
              </a:lnSpc>
              <a:buFont typeface="Wingdings" pitchFamily="2" charset="2"/>
              <a:buChar char="v"/>
            </a:pPr>
            <a:r>
              <a:rPr lang="en-US" dirty="0" smtClean="0">
                <a:solidFill>
                  <a:schemeClr val="accent2">
                    <a:lumMod val="50000"/>
                  </a:schemeClr>
                </a:solidFill>
              </a:rPr>
              <a:t> Conformation through Gmail</a:t>
            </a:r>
          </a:p>
          <a:p>
            <a:pPr>
              <a:lnSpc>
                <a:spcPct val="150000"/>
              </a:lnSpc>
              <a:buFont typeface="Wingdings" pitchFamily="2" charset="2"/>
              <a:buChar char="v"/>
            </a:pPr>
            <a:r>
              <a:rPr lang="en-US" dirty="0" smtClean="0">
                <a:solidFill>
                  <a:schemeClr val="accent2">
                    <a:lumMod val="50000"/>
                  </a:schemeClr>
                </a:solidFill>
              </a:rPr>
              <a:t>Payment Gateway</a:t>
            </a:r>
          </a:p>
          <a:p>
            <a:pPr>
              <a:lnSpc>
                <a:spcPct val="150000"/>
              </a:lnSpc>
            </a:pPr>
            <a:r>
              <a:rPr lang="en-US" dirty="0" smtClean="0">
                <a:solidFill>
                  <a:schemeClr val="accent2">
                    <a:lumMod val="50000"/>
                  </a:schemeClr>
                </a:solidFill>
              </a:rPr>
              <a:t>     </a:t>
            </a:r>
            <a:r>
              <a:rPr lang="en-US" b="0" dirty="0" smtClean="0">
                <a:solidFill>
                  <a:schemeClr val="accent2">
                    <a:lumMod val="50000"/>
                  </a:schemeClr>
                </a:solidFill>
              </a:rPr>
              <a:t>cash on delivery</a:t>
            </a:r>
          </a:p>
          <a:p>
            <a:pPr>
              <a:lnSpc>
                <a:spcPct val="150000"/>
              </a:lnSpc>
            </a:pPr>
            <a:r>
              <a:rPr lang="en-US" b="0" dirty="0" smtClean="0">
                <a:solidFill>
                  <a:schemeClr val="accent2">
                    <a:lumMod val="50000"/>
                  </a:schemeClr>
                </a:solidFill>
              </a:rPr>
              <a:t>      smart card were also accepted</a:t>
            </a:r>
          </a:p>
          <a:p>
            <a:r>
              <a:rPr lang="en-US" dirty="0" smtClean="0"/>
              <a:t>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94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143108" y="928670"/>
            <a:ext cx="6172200" cy="537040"/>
          </a:xfrm>
        </p:spPr>
        <p:txBody>
          <a:bodyPr>
            <a:normAutofit fontScale="90000"/>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Languages:-</a:t>
            </a:r>
            <a:br>
              <a:rPr lang="en-US"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r>
              <a:rPr lang="en-US"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endParaRPr lang="en-US"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Subtitle 2"/>
          <p:cNvSpPr>
            <a:spLocks noGrp="1"/>
          </p:cNvSpPr>
          <p:nvPr>
            <p:ph type="subTitle" idx="1"/>
          </p:nvPr>
        </p:nvSpPr>
        <p:spPr>
          <a:xfrm>
            <a:off x="2285984" y="3500438"/>
            <a:ext cx="6172200" cy="571504"/>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24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Tools:-</a:t>
            </a:r>
            <a:endParaRPr lang="en-US" sz="24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TextBox 3"/>
          <p:cNvSpPr txBox="1"/>
          <p:nvPr/>
        </p:nvSpPr>
        <p:spPr>
          <a:xfrm>
            <a:off x="2786050" y="714356"/>
            <a:ext cx="4286280" cy="3327578"/>
          </a:xfrm>
          <a:prstGeom prst="rect">
            <a:avLst/>
          </a:prstGeom>
          <a:noFill/>
        </p:spPr>
        <p:txBody>
          <a:bodyPr wrap="square" rtlCol="0">
            <a:spAutoFit/>
          </a:bodyPr>
          <a:lstStyle/>
          <a:p>
            <a:pPr>
              <a:lnSpc>
                <a:spcPct val="250000"/>
              </a:lnSpc>
              <a:buFont typeface="Wingdings" pitchFamily="2" charset="2"/>
              <a:buChar char="v"/>
            </a:pPr>
            <a:r>
              <a:rPr lang="en-US" dirty="0">
                <a:solidFill>
                  <a:schemeClr val="accent2">
                    <a:lumMod val="50000"/>
                  </a:schemeClr>
                </a:solidFill>
              </a:rPr>
              <a:t> </a:t>
            </a:r>
            <a:r>
              <a:rPr lang="en-US" dirty="0" smtClean="0">
                <a:solidFill>
                  <a:schemeClr val="accent2">
                    <a:lumMod val="50000"/>
                  </a:schemeClr>
                </a:solidFill>
              </a:rPr>
              <a:t>HTML 5 </a:t>
            </a:r>
          </a:p>
          <a:p>
            <a:pPr>
              <a:lnSpc>
                <a:spcPct val="250000"/>
              </a:lnSpc>
              <a:buFont typeface="Wingdings" pitchFamily="2" charset="2"/>
              <a:buChar char="v"/>
            </a:pPr>
            <a:r>
              <a:rPr lang="en-US" dirty="0" smtClean="0">
                <a:solidFill>
                  <a:schemeClr val="accent2">
                    <a:lumMod val="50000"/>
                  </a:schemeClr>
                </a:solidFill>
              </a:rPr>
              <a:t>CSS 3</a:t>
            </a:r>
          </a:p>
          <a:p>
            <a:pPr>
              <a:lnSpc>
                <a:spcPct val="250000"/>
              </a:lnSpc>
              <a:buFont typeface="Wingdings" pitchFamily="2" charset="2"/>
              <a:buChar char="v"/>
            </a:pPr>
            <a:r>
              <a:rPr lang="en-US" dirty="0" smtClean="0">
                <a:solidFill>
                  <a:schemeClr val="accent2">
                    <a:lumMod val="50000"/>
                  </a:schemeClr>
                </a:solidFill>
              </a:rPr>
              <a:t>Bootstrap</a:t>
            </a:r>
          </a:p>
          <a:p>
            <a:pPr>
              <a:lnSpc>
                <a:spcPct val="250000"/>
              </a:lnSpc>
              <a:buFont typeface="Wingdings" pitchFamily="2" charset="2"/>
              <a:buChar char="v"/>
            </a:pPr>
            <a:r>
              <a:rPr lang="en-US" dirty="0" smtClean="0">
                <a:solidFill>
                  <a:schemeClr val="accent2">
                    <a:lumMod val="50000"/>
                  </a:schemeClr>
                </a:solidFill>
              </a:rPr>
              <a:t>Python</a:t>
            </a:r>
          </a:p>
          <a:p>
            <a:pPr>
              <a:lnSpc>
                <a:spcPct val="200000"/>
              </a:lnSpc>
            </a:pPr>
            <a:endParaRPr lang="en-US" dirty="0" smtClean="0">
              <a:solidFill>
                <a:schemeClr val="accent2">
                  <a:lumMod val="50000"/>
                </a:schemeClr>
              </a:solidFill>
            </a:endParaRPr>
          </a:p>
        </p:txBody>
      </p:sp>
      <p:sp>
        <p:nvSpPr>
          <p:cNvPr id="5" name="TextBox 4"/>
          <p:cNvSpPr txBox="1"/>
          <p:nvPr/>
        </p:nvSpPr>
        <p:spPr>
          <a:xfrm>
            <a:off x="2786050" y="3929066"/>
            <a:ext cx="3857652" cy="2862322"/>
          </a:xfrm>
          <a:prstGeom prst="rect">
            <a:avLst/>
          </a:prstGeom>
          <a:noFill/>
        </p:spPr>
        <p:txBody>
          <a:bodyPr wrap="square" rtlCol="0">
            <a:spAutoFit/>
          </a:bodyPr>
          <a:lstStyle/>
          <a:p>
            <a:pPr>
              <a:lnSpc>
                <a:spcPct val="250000"/>
              </a:lnSpc>
              <a:buFont typeface="Wingdings" pitchFamily="2" charset="2"/>
              <a:buChar char="v"/>
            </a:pPr>
            <a:r>
              <a:rPr lang="en-US" dirty="0" smtClean="0">
                <a:solidFill>
                  <a:schemeClr val="accent2">
                    <a:lumMod val="50000"/>
                  </a:schemeClr>
                </a:solidFill>
              </a:rPr>
              <a:t>Adobe Photoshop </a:t>
            </a:r>
          </a:p>
          <a:p>
            <a:pPr>
              <a:lnSpc>
                <a:spcPct val="250000"/>
              </a:lnSpc>
              <a:buFont typeface="Wingdings" pitchFamily="2" charset="2"/>
              <a:buChar char="v"/>
            </a:pPr>
            <a:r>
              <a:rPr lang="en-US" dirty="0">
                <a:solidFill>
                  <a:schemeClr val="accent2">
                    <a:lumMod val="50000"/>
                  </a:schemeClr>
                </a:solidFill>
              </a:rPr>
              <a:t> </a:t>
            </a:r>
            <a:r>
              <a:rPr lang="en-US" dirty="0" smtClean="0">
                <a:solidFill>
                  <a:schemeClr val="accent2">
                    <a:lumMod val="50000"/>
                  </a:schemeClr>
                </a:solidFill>
              </a:rPr>
              <a:t>Pycham </a:t>
            </a:r>
          </a:p>
          <a:p>
            <a:pPr>
              <a:lnSpc>
                <a:spcPct val="250000"/>
              </a:lnSpc>
              <a:buFont typeface="Wingdings" pitchFamily="2" charset="2"/>
              <a:buChar char="v"/>
            </a:pPr>
            <a:r>
              <a:rPr lang="en-US" dirty="0">
                <a:solidFill>
                  <a:schemeClr val="accent2">
                    <a:lumMod val="50000"/>
                  </a:schemeClr>
                </a:solidFill>
              </a:rPr>
              <a:t> </a:t>
            </a:r>
            <a:r>
              <a:rPr lang="en-US" dirty="0" smtClean="0">
                <a:solidFill>
                  <a:schemeClr val="accent2">
                    <a:lumMod val="50000"/>
                  </a:schemeClr>
                </a:solidFill>
              </a:rPr>
              <a:t>Sqllite3</a:t>
            </a:r>
          </a:p>
          <a:p>
            <a:pPr>
              <a:lnSpc>
                <a:spcPct val="250000"/>
              </a:lnSpc>
              <a:buFont typeface="Wingdings" pitchFamily="2" charset="2"/>
              <a:buChar char="v"/>
            </a:pPr>
            <a:r>
              <a:rPr lang="en-US" dirty="0" smtClean="0">
                <a:solidFill>
                  <a:schemeClr val="accent2">
                    <a:lumMod val="50000"/>
                  </a:schemeClr>
                </a:solidFill>
              </a:rPr>
              <a:t>Django   </a:t>
            </a:r>
            <a:endParaRPr lang="en-US" dirty="0">
              <a:solidFill>
                <a:schemeClr val="accent2">
                  <a:lumMod val="50000"/>
                </a:schemeClr>
              </a:solidFill>
            </a:endParaRPr>
          </a:p>
        </p:txBody>
      </p:sp>
      <p:pic>
        <p:nvPicPr>
          <p:cNvPr id="6" name="Picture 5" descr="index1.jpg"/>
          <p:cNvPicPr>
            <a:picLocks noChangeAspect="1"/>
          </p:cNvPicPr>
          <p:nvPr/>
        </p:nvPicPr>
        <p:blipFill>
          <a:blip r:embed="rId2"/>
          <a:stretch>
            <a:fillRect/>
          </a:stretch>
        </p:blipFill>
        <p:spPr>
          <a:xfrm>
            <a:off x="4857752" y="4929198"/>
            <a:ext cx="642936" cy="428622"/>
          </a:xfrm>
          <a:prstGeom prst="rect">
            <a:avLst/>
          </a:prstGeom>
        </p:spPr>
      </p:pic>
      <p:pic>
        <p:nvPicPr>
          <p:cNvPr id="7" name="Picture 6" descr="index3.png"/>
          <p:cNvPicPr>
            <a:picLocks noChangeAspect="1"/>
          </p:cNvPicPr>
          <p:nvPr/>
        </p:nvPicPr>
        <p:blipFill>
          <a:blip r:embed="rId3"/>
          <a:stretch>
            <a:fillRect/>
          </a:stretch>
        </p:blipFill>
        <p:spPr>
          <a:xfrm>
            <a:off x="4929190" y="4071942"/>
            <a:ext cx="571504" cy="631506"/>
          </a:xfrm>
          <a:prstGeom prst="rect">
            <a:avLst/>
          </a:prstGeom>
        </p:spPr>
      </p:pic>
      <p:pic>
        <p:nvPicPr>
          <p:cNvPr id="9" name="Picture 8" descr="index5.jpg"/>
          <p:cNvPicPr>
            <a:picLocks noChangeAspect="1"/>
          </p:cNvPicPr>
          <p:nvPr/>
        </p:nvPicPr>
        <p:blipFill>
          <a:blip r:embed="rId4"/>
          <a:stretch>
            <a:fillRect/>
          </a:stretch>
        </p:blipFill>
        <p:spPr>
          <a:xfrm>
            <a:off x="4714876" y="5429264"/>
            <a:ext cx="928694" cy="708660"/>
          </a:xfrm>
          <a:prstGeom prst="rect">
            <a:avLst/>
          </a:prstGeom>
        </p:spPr>
      </p:pic>
      <p:pic>
        <p:nvPicPr>
          <p:cNvPr id="10" name="Picture 9" descr="image.png"/>
          <p:cNvPicPr>
            <a:picLocks noChangeAspect="1"/>
          </p:cNvPicPr>
          <p:nvPr/>
        </p:nvPicPr>
        <p:blipFill>
          <a:blip r:embed="rId5"/>
          <a:stretch>
            <a:fillRect/>
          </a:stretch>
        </p:blipFill>
        <p:spPr>
          <a:xfrm>
            <a:off x="4643438" y="6143626"/>
            <a:ext cx="1000126" cy="714374"/>
          </a:xfrm>
          <a:prstGeom prst="rect">
            <a:avLst/>
          </a:prstGeom>
        </p:spPr>
      </p:pic>
      <p:pic>
        <p:nvPicPr>
          <p:cNvPr id="11" name="Picture 10" descr="index9.png"/>
          <p:cNvPicPr>
            <a:picLocks noChangeAspect="1"/>
          </p:cNvPicPr>
          <p:nvPr/>
        </p:nvPicPr>
        <p:blipFill>
          <a:blip r:embed="rId6"/>
          <a:stretch>
            <a:fillRect/>
          </a:stretch>
        </p:blipFill>
        <p:spPr>
          <a:xfrm>
            <a:off x="4143372" y="714356"/>
            <a:ext cx="714374" cy="714374"/>
          </a:xfrm>
          <a:prstGeom prst="rect">
            <a:avLst/>
          </a:prstGeom>
        </p:spPr>
      </p:pic>
      <p:pic>
        <p:nvPicPr>
          <p:cNvPr id="12" name="Picture 11" descr="index6.png"/>
          <p:cNvPicPr>
            <a:picLocks noChangeAspect="1"/>
          </p:cNvPicPr>
          <p:nvPr/>
        </p:nvPicPr>
        <p:blipFill>
          <a:blip r:embed="rId7"/>
          <a:stretch>
            <a:fillRect/>
          </a:stretch>
        </p:blipFill>
        <p:spPr>
          <a:xfrm>
            <a:off x="4143372" y="1500174"/>
            <a:ext cx="785812" cy="571498"/>
          </a:xfrm>
          <a:prstGeom prst="rect">
            <a:avLst/>
          </a:prstGeom>
        </p:spPr>
      </p:pic>
      <p:pic>
        <p:nvPicPr>
          <p:cNvPr id="13" name="Picture 12" descr="index7.jpg"/>
          <p:cNvPicPr>
            <a:picLocks noChangeAspect="1"/>
          </p:cNvPicPr>
          <p:nvPr/>
        </p:nvPicPr>
        <p:blipFill>
          <a:blip r:embed="rId8"/>
          <a:stretch>
            <a:fillRect/>
          </a:stretch>
        </p:blipFill>
        <p:spPr>
          <a:xfrm>
            <a:off x="4214810" y="2928934"/>
            <a:ext cx="714380" cy="714374"/>
          </a:xfrm>
          <a:prstGeom prst="rect">
            <a:avLst/>
          </a:prstGeom>
        </p:spPr>
      </p:pic>
      <p:pic>
        <p:nvPicPr>
          <p:cNvPr id="14" name="Picture 13" descr="index11.jpg"/>
          <p:cNvPicPr>
            <a:picLocks noChangeAspect="1"/>
          </p:cNvPicPr>
          <p:nvPr/>
        </p:nvPicPr>
        <p:blipFill>
          <a:blip r:embed="rId9"/>
          <a:stretch>
            <a:fillRect/>
          </a:stretch>
        </p:blipFill>
        <p:spPr>
          <a:xfrm>
            <a:off x="4143372" y="2071678"/>
            <a:ext cx="933450" cy="85629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43174" y="428604"/>
            <a:ext cx="6172200" cy="500042"/>
          </a:xfrm>
        </p:spPr>
        <p:txBody>
          <a:bodyPr>
            <a:normAutofit fontScale="90000"/>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Data flow diagram</a:t>
            </a:r>
            <a:endParaRPr lang="en-US"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4" name="Picture 3" descr="DFD-1.png"/>
          <p:cNvPicPr>
            <a:picLocks noChangeAspect="1"/>
          </p:cNvPicPr>
          <p:nvPr/>
        </p:nvPicPr>
        <p:blipFill>
          <a:blip r:embed="rId2"/>
          <a:stretch>
            <a:fillRect/>
          </a:stretch>
        </p:blipFill>
        <p:spPr>
          <a:xfrm>
            <a:off x="2428860" y="1357298"/>
            <a:ext cx="6572296" cy="5143536"/>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3108" y="357166"/>
            <a:ext cx="6172200" cy="428628"/>
          </a:xfrm>
        </p:spPr>
        <p:txBody>
          <a:bodyPr>
            <a:normAutofit fontScale="90000"/>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Business process model</a:t>
            </a:r>
            <a:endParaRPr lang="en-US"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20482" name="Picture 2"/>
          <p:cNvPicPr>
            <a:picLocks noChangeAspect="1" noChangeArrowheads="1"/>
          </p:cNvPicPr>
          <p:nvPr/>
        </p:nvPicPr>
        <p:blipFill>
          <a:blip r:embed="rId2"/>
          <a:srcRect/>
          <a:stretch>
            <a:fillRect/>
          </a:stretch>
        </p:blipFill>
        <p:spPr bwMode="auto">
          <a:xfrm>
            <a:off x="2000232" y="857232"/>
            <a:ext cx="6496050" cy="54292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316</TotalTime>
  <Words>469</Words>
  <Application>Microsoft Office PowerPoint</Application>
  <PresentationFormat>On-screen Show (4:3)</PresentationFormat>
  <Paragraphs>75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Oriel</vt:lpstr>
      <vt:lpstr>Presentation  on  E-Commerce (all in one)</vt:lpstr>
      <vt:lpstr>Slide 2</vt:lpstr>
      <vt:lpstr>Slide 3</vt:lpstr>
      <vt:lpstr> </vt:lpstr>
      <vt:lpstr>THE PROCESS OF E-COMMERCE</vt:lpstr>
      <vt:lpstr>Features:-</vt:lpstr>
      <vt:lpstr>Languages:-  </vt:lpstr>
      <vt:lpstr>Data flow diagram</vt:lpstr>
      <vt:lpstr>Business process model</vt:lpstr>
      <vt:lpstr>ADVANTAGES OF E-COMMERCE</vt:lpstr>
      <vt:lpstr>Future plan:-</vt:lpstr>
      <vt:lpstr>Slide 12</vt:lpstr>
      <vt:lpstr>Slide 13</vt:lpstr>
      <vt:lpstr>Slide 14</vt:lpstr>
      <vt:lpstr>Slide 15</vt:lpstr>
      <vt:lpstr>Slide 16</vt:lpstr>
      <vt:lpstr>Slide 17</vt:lpstr>
      <vt:lpstr>Thank You !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E-Commerce (all in one)</dc:title>
  <dc:creator>Sr</dc:creator>
  <cp:lastModifiedBy>Sr</cp:lastModifiedBy>
  <cp:revision>6</cp:revision>
  <dcterms:created xsi:type="dcterms:W3CDTF">2021-06-28T06:40:38Z</dcterms:created>
  <dcterms:modified xsi:type="dcterms:W3CDTF">2021-06-29T01:26:10Z</dcterms:modified>
</cp:coreProperties>
</file>