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C5B0A-6B44-44BE-A794-BE5DFC637634}" type="datetimeFigureOut">
              <a:rPr lang="en-US" smtClean="0"/>
              <a:pPr/>
              <a:t>12/6/2020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03064-D4CB-4737-A0E9-45B7D80B0DB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C03064-D4CB-4737-A0E9-45B7D80B0DB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3F8BD-8983-4E66-A6FE-C2D4103C8897}"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3F8BD-8983-4E66-A6FE-C2D4103C8897}" type="datetimeFigureOut">
              <a:rPr lang="en-US" smtClean="0"/>
              <a:pPr/>
              <a:t>12/6/2020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86132-3D47-443A-AED7-9AEC7090B3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14348" y="1428736"/>
            <a:ext cx="7772400" cy="1470025"/>
          </a:xfrm>
        </p:spPr>
        <p:txBody>
          <a:bodyPr>
            <a:normAutofit fontScale="90000"/>
          </a:bodyPr>
          <a:lstStyle/>
          <a:p>
            <a:r>
              <a:rPr lang="en-IN" b="1" dirty="0" smtClean="0">
                <a:solidFill>
                  <a:schemeClr val="tx2"/>
                </a:solidFill>
              </a:rPr>
              <a:t>A project Report</a:t>
            </a:r>
            <a:br>
              <a:rPr lang="en-IN" b="1" dirty="0" smtClean="0">
                <a:solidFill>
                  <a:schemeClr val="tx2"/>
                </a:solidFill>
              </a:rPr>
            </a:br>
            <a:r>
              <a:rPr lang="en-IN" b="1" dirty="0" smtClean="0">
                <a:solidFill>
                  <a:schemeClr val="tx2"/>
                </a:solidFill>
              </a:rPr>
              <a:t>On</a:t>
            </a:r>
            <a:br>
              <a:rPr lang="en-IN" b="1" dirty="0" smtClean="0">
                <a:solidFill>
                  <a:schemeClr val="tx2"/>
                </a:solidFill>
              </a:rPr>
            </a:br>
            <a:r>
              <a:rPr lang="en-IN" b="1" u="sng" dirty="0" smtClean="0">
                <a:solidFill>
                  <a:schemeClr val="tx1"/>
                </a:solidFill>
              </a:rPr>
              <a:t>(CRUD) iNotes Web Apps  </a:t>
            </a:r>
            <a:endParaRPr lang="en-US" b="1" u="sng" dirty="0">
              <a:solidFill>
                <a:schemeClr val="tx1"/>
              </a:solidFill>
            </a:endParaRPr>
          </a:p>
        </p:txBody>
      </p:sp>
      <p:sp>
        <p:nvSpPr>
          <p:cNvPr id="3" name="Subtitle 2"/>
          <p:cNvSpPr>
            <a:spLocks noGrp="1"/>
          </p:cNvSpPr>
          <p:nvPr>
            <p:ph type="subTitle" idx="1"/>
          </p:nvPr>
        </p:nvSpPr>
        <p:spPr>
          <a:xfrm>
            <a:off x="214282" y="3357562"/>
            <a:ext cx="8715436" cy="3286148"/>
          </a:xfrm>
        </p:spPr>
        <p:txBody>
          <a:bodyPr>
            <a:normAutofit fontScale="85000" lnSpcReduction="20000"/>
          </a:bodyPr>
          <a:lstStyle/>
          <a:p>
            <a:pPr algn="l"/>
            <a:endParaRPr lang="en-IN" b="1" u="sng" dirty="0" smtClean="0">
              <a:solidFill>
                <a:schemeClr val="tx1"/>
              </a:solidFill>
            </a:endParaRPr>
          </a:p>
          <a:p>
            <a:pPr algn="l"/>
            <a:endParaRPr lang="en-IN" b="1" u="sng" dirty="0">
              <a:solidFill>
                <a:schemeClr val="tx1"/>
              </a:solidFill>
            </a:endParaRPr>
          </a:p>
          <a:p>
            <a:pPr algn="l"/>
            <a:endParaRPr lang="en-IN" b="1" u="sng" dirty="0" smtClean="0">
              <a:solidFill>
                <a:schemeClr val="tx1"/>
              </a:solidFill>
            </a:endParaRPr>
          </a:p>
          <a:p>
            <a:pPr algn="l"/>
            <a:r>
              <a:rPr lang="en-IN" b="1" u="sng" dirty="0" smtClean="0">
                <a:solidFill>
                  <a:schemeClr val="tx1"/>
                </a:solidFill>
              </a:rPr>
              <a:t>                                           </a:t>
            </a:r>
          </a:p>
          <a:p>
            <a:pPr algn="l"/>
            <a:r>
              <a:rPr lang="en-IN" b="1" dirty="0">
                <a:solidFill>
                  <a:schemeClr val="tx1"/>
                </a:solidFill>
              </a:rPr>
              <a:t> </a:t>
            </a:r>
            <a:r>
              <a:rPr lang="en-IN" b="1" dirty="0" smtClean="0">
                <a:solidFill>
                  <a:schemeClr val="tx1"/>
                </a:solidFill>
              </a:rPr>
              <a:t>                                           </a:t>
            </a:r>
            <a:endParaRPr lang="en-IN" b="1" dirty="0">
              <a:solidFill>
                <a:schemeClr val="tx1"/>
              </a:solidFill>
            </a:endParaRPr>
          </a:p>
          <a:p>
            <a:pPr algn="l"/>
            <a:r>
              <a:rPr lang="en-IN" sz="2000" dirty="0" smtClean="0">
                <a:solidFill>
                  <a:schemeClr val="tx1"/>
                </a:solidFill>
              </a:rPr>
              <a:t>Submitted By:                                                    </a:t>
            </a:r>
            <a:r>
              <a:rPr lang="en-IN" sz="2000" dirty="0" smtClean="0">
                <a:solidFill>
                  <a:schemeClr val="tx1"/>
                </a:solidFill>
              </a:rPr>
              <a:t>                                  </a:t>
            </a:r>
            <a:r>
              <a:rPr lang="en-IN" sz="2000" dirty="0" smtClean="0">
                <a:solidFill>
                  <a:schemeClr val="tx1"/>
                </a:solidFill>
              </a:rPr>
              <a:t>Submitted To: </a:t>
            </a:r>
          </a:p>
          <a:p>
            <a:pPr algn="l"/>
            <a:r>
              <a:rPr lang="en-IN" sz="2000" dirty="0" smtClean="0">
                <a:solidFill>
                  <a:schemeClr val="tx1"/>
                </a:solidFill>
              </a:rPr>
              <a:t>SHAHID AKHTAR(18CSE194)                           </a:t>
            </a:r>
            <a:r>
              <a:rPr lang="en-IN" sz="2000" dirty="0" smtClean="0">
                <a:solidFill>
                  <a:schemeClr val="tx1"/>
                </a:solidFill>
              </a:rPr>
              <a:t>                                  Rasmita Panigrahi          </a:t>
            </a:r>
            <a:endParaRPr lang="en-IN" sz="2000" dirty="0" smtClean="0">
              <a:solidFill>
                <a:schemeClr val="tx1"/>
              </a:solidFill>
            </a:endParaRPr>
          </a:p>
          <a:p>
            <a:pPr algn="l"/>
            <a:r>
              <a:rPr lang="en-IN" sz="2000" dirty="0" smtClean="0">
                <a:solidFill>
                  <a:schemeClr val="tx1"/>
                </a:solidFill>
              </a:rPr>
              <a:t>SHRABAN SHAH(18CSE193)</a:t>
            </a:r>
          </a:p>
          <a:p>
            <a:pPr algn="l"/>
            <a:r>
              <a:rPr lang="en-IN" sz="2000" dirty="0" smtClean="0">
                <a:solidFill>
                  <a:schemeClr val="tx1"/>
                </a:solidFill>
              </a:rPr>
              <a:t>SATISH PANDIT(18CSE190</a:t>
            </a:r>
            <a:r>
              <a:rPr lang="en-IN" sz="1900" dirty="0">
                <a:solidFill>
                  <a:schemeClr val="tx1"/>
                </a:solidFill>
              </a:rPr>
              <a:t>)</a:t>
            </a:r>
            <a:r>
              <a:rPr lang="en-IN" sz="1200" dirty="0" smtClean="0">
                <a:solidFill>
                  <a:schemeClr val="tx1"/>
                </a:solidFill>
              </a:rPr>
              <a:t>                                        </a:t>
            </a:r>
            <a:r>
              <a:rPr lang="en-IN" sz="1200" dirty="0" smtClean="0">
                <a:solidFill>
                  <a:schemeClr val="tx1"/>
                </a:solidFill>
              </a:rPr>
              <a:t>                                                                                                </a:t>
            </a:r>
            <a:r>
              <a:rPr lang="en-IN" sz="1200" dirty="0" smtClean="0">
                <a:solidFill>
                  <a:schemeClr val="tx1"/>
                </a:solidFill>
              </a:rPr>
              <a:t>Faculty of computer science engineering</a:t>
            </a:r>
          </a:p>
          <a:p>
            <a:pPr algn="l"/>
            <a:r>
              <a:rPr lang="en-IN" sz="1200" dirty="0">
                <a:solidFill>
                  <a:schemeClr val="tx1"/>
                </a:solidFill>
              </a:rPr>
              <a:t> </a:t>
            </a:r>
            <a:r>
              <a:rPr lang="en-IN" sz="1200" dirty="0" smtClean="0">
                <a:solidFill>
                  <a:schemeClr val="tx1"/>
                </a:solidFill>
              </a:rPr>
              <a:t>                                                                                                                                   </a:t>
            </a:r>
            <a:r>
              <a:rPr lang="en-IN" sz="1200" dirty="0" smtClean="0">
                <a:solidFill>
                  <a:schemeClr val="tx1"/>
                </a:solidFill>
              </a:rPr>
              <a:t>                                                                                                               </a:t>
            </a:r>
            <a:r>
              <a:rPr lang="en-IN" sz="1200" dirty="0" smtClean="0">
                <a:solidFill>
                  <a:schemeClr val="tx1"/>
                </a:solidFill>
              </a:rPr>
              <a:t>(2018-2022)</a:t>
            </a:r>
          </a:p>
          <a:p>
            <a:pPr algn="l"/>
            <a:endParaRPr lang="en-US" b="1" u="sng" dirty="0">
              <a:solidFill>
                <a:schemeClr val="tx1"/>
              </a:solidFill>
            </a:endParaRPr>
          </a:p>
        </p:txBody>
      </p:sp>
      <p:pic>
        <p:nvPicPr>
          <p:cNvPr id="4" name="Picture 3" descr="gunpur.jpeg"/>
          <p:cNvPicPr>
            <a:picLocks noChangeAspect="1"/>
          </p:cNvPicPr>
          <p:nvPr/>
        </p:nvPicPr>
        <p:blipFill>
          <a:blip r:embed="rId3"/>
          <a:stretch>
            <a:fillRect/>
          </a:stretch>
        </p:blipFill>
        <p:spPr>
          <a:xfrm>
            <a:off x="3214678" y="-714404"/>
            <a:ext cx="2214578" cy="2088031"/>
          </a:xfrm>
          <a:prstGeom prst="rect">
            <a:avLst/>
          </a:prstGeom>
        </p:spPr>
      </p:pic>
      <p:cxnSp>
        <p:nvCxnSpPr>
          <p:cNvPr id="11" name="Straight Connector 10"/>
          <p:cNvCxnSpPr/>
          <p:nvPr/>
        </p:nvCxnSpPr>
        <p:spPr>
          <a:xfrm rot="5400000">
            <a:off x="3215472" y="4285462"/>
            <a:ext cx="2428892" cy="1588"/>
          </a:xfrm>
          <a:prstGeom prst="line">
            <a:avLst/>
          </a:prstGeom>
        </p:spPr>
        <p:style>
          <a:lnRef idx="3">
            <a:schemeClr val="dk1"/>
          </a:lnRef>
          <a:fillRef idx="0">
            <a:schemeClr val="dk1"/>
          </a:fillRef>
          <a:effectRef idx="2">
            <a:schemeClr val="dk1"/>
          </a:effectRef>
          <a:fontRef idx="minor">
            <a:schemeClr val="tx1"/>
          </a:fontRef>
        </p:style>
      </p:cxnSp>
      <p:sp>
        <p:nvSpPr>
          <p:cNvPr id="13" name="Subtitle 2"/>
          <p:cNvSpPr txBox="1">
            <a:spLocks/>
          </p:cNvSpPr>
          <p:nvPr/>
        </p:nvSpPr>
        <p:spPr>
          <a:xfrm>
            <a:off x="1142976" y="3929066"/>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sng" strike="noStrike" kern="1200" cap="none" spc="0" normalizeH="0" baseline="0" noProof="0" dirty="0" smtClean="0">
              <a:ln>
                <a:noFill/>
              </a:ln>
              <a:solidFill>
                <a:schemeClr val="tx1"/>
              </a:solidFill>
              <a:effectLst/>
              <a:uLnTx/>
              <a:uFillTx/>
              <a:latin typeface="+mn-lt"/>
              <a:ea typeface="+mn-ea"/>
              <a:cs typeface="+mn-cs"/>
            </a:endParaRPr>
          </a:p>
        </p:txBody>
      </p:sp>
      <p:cxnSp>
        <p:nvCxnSpPr>
          <p:cNvPr id="14" name="Straight Connector 13"/>
          <p:cNvCxnSpPr/>
          <p:nvPr/>
        </p:nvCxnSpPr>
        <p:spPr>
          <a:xfrm rot="5400000">
            <a:off x="3072596" y="4214024"/>
            <a:ext cx="2000264" cy="1588"/>
          </a:xfrm>
          <a:prstGeom prst="line">
            <a:avLst/>
          </a:prstGeom>
        </p:spPr>
        <p:style>
          <a:lnRef idx="3">
            <a:schemeClr val="dk1"/>
          </a:lnRef>
          <a:fillRef idx="0">
            <a:schemeClr val="dk1"/>
          </a:fillRef>
          <a:effectRef idx="2">
            <a:schemeClr val="dk1"/>
          </a:effectRef>
          <a:fontRef idx="minor">
            <a:schemeClr val="tx1"/>
          </a:fontRef>
        </p:style>
      </p:cxnSp>
      <p:sp>
        <p:nvSpPr>
          <p:cNvPr id="15" name="Subtitle 2"/>
          <p:cNvSpPr txBox="1">
            <a:spLocks/>
          </p:cNvSpPr>
          <p:nvPr/>
        </p:nvSpPr>
        <p:spPr>
          <a:xfrm>
            <a:off x="1500166" y="3286124"/>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sng" strike="noStrike" kern="1200" cap="none" spc="0" normalizeH="0" baseline="0" noProof="0" dirty="0" smtClean="0">
              <a:ln>
                <a:noFill/>
              </a:ln>
              <a:solidFill>
                <a:schemeClr val="tx1"/>
              </a:solidFill>
              <a:effectLst/>
              <a:uLnTx/>
              <a:uFillTx/>
              <a:latin typeface="+mn-lt"/>
              <a:ea typeface="+mn-ea"/>
              <a:cs typeface="+mn-cs"/>
            </a:endParaRPr>
          </a:p>
        </p:txBody>
      </p:sp>
      <p:cxnSp>
        <p:nvCxnSpPr>
          <p:cNvPr id="16" name="Straight Connector 15"/>
          <p:cNvCxnSpPr/>
          <p:nvPr/>
        </p:nvCxnSpPr>
        <p:spPr>
          <a:xfrm rot="5400000">
            <a:off x="3858414" y="4214024"/>
            <a:ext cx="2000264"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advTm="50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Result &amp; ScreenShot:-</a:t>
            </a:r>
            <a:endParaRPr lang="en-US" b="1" u="sng" dirty="0"/>
          </a:p>
        </p:txBody>
      </p:sp>
      <p:pic>
        <p:nvPicPr>
          <p:cNvPr id="4" name="Content Placeholder 3" descr="Screenshot (139).png"/>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b="1" dirty="0" smtClean="0"/>
              <a:t> iNotes Apps view mode</a:t>
            </a:r>
            <a:endParaRPr lang="en-US" b="1" dirty="0"/>
          </a:p>
        </p:txBody>
      </p:sp>
      <p:pic>
        <p:nvPicPr>
          <p:cNvPr id="4" name="Content Placeholder 3" descr="Screenshot (140).png"/>
          <p:cNvPicPr>
            <a:picLocks noGrp="1" noChangeAspect="1"/>
          </p:cNvPicPr>
          <p:nvPr>
            <p:ph idx="1"/>
          </p:nvPr>
        </p:nvPicPr>
        <p:blipFill>
          <a:blip r:embed="rId2"/>
          <a:stretch>
            <a:fillRect/>
          </a:stretch>
        </p:blipFill>
        <p:spPr>
          <a:xfrm>
            <a:off x="0" y="928670"/>
            <a:ext cx="8786842" cy="5715040"/>
          </a:xfr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900"/>
            <a:ext cx="9144000" cy="7848302"/>
          </a:xfrm>
          <a:prstGeom prst="rect">
            <a:avLst/>
          </a:prstGeom>
        </p:spPr>
        <p:txBody>
          <a:bodyPr wrap="square">
            <a:spAutoFit/>
          </a:bodyPr>
          <a:lstStyle/>
          <a:p>
            <a:r>
              <a:rPr lang="en-IN" sz="3600" b="1" u="sng" dirty="0" smtClean="0"/>
              <a:t>Future </a:t>
            </a:r>
            <a:r>
              <a:rPr lang="en-IN" sz="3600" b="1" u="sng" dirty="0" smtClean="0"/>
              <a:t>Scope &amp; Conclusion</a:t>
            </a:r>
            <a:r>
              <a:rPr lang="en-IN" sz="3600" b="1" u="sng" dirty="0" smtClean="0"/>
              <a:t>:-</a:t>
            </a:r>
          </a:p>
          <a:p>
            <a:pPr>
              <a:buFont typeface="Wingdings" pitchFamily="2" charset="2"/>
              <a:buChar char="q"/>
            </a:pPr>
            <a:r>
              <a:rPr lang="en-IN" sz="2400" dirty="0" smtClean="0"/>
              <a:t>This </a:t>
            </a:r>
            <a:r>
              <a:rPr lang="en-IN" sz="2400" dirty="0" smtClean="0"/>
              <a:t>web application have almost all the features of CRUD and smart online/offline notes taking.</a:t>
            </a:r>
            <a:endParaRPr lang="en-US" sz="2400" dirty="0" smtClean="0"/>
          </a:p>
          <a:p>
            <a:pPr>
              <a:buFont typeface="Wingdings" pitchFamily="2" charset="2"/>
              <a:buChar char="q"/>
            </a:pPr>
            <a:r>
              <a:rPr lang="en-IN" sz="2400" dirty="0" smtClean="0"/>
              <a:t>T</a:t>
            </a:r>
            <a:r>
              <a:rPr lang="en-IN" sz="2400" dirty="0" smtClean="0"/>
              <a:t>he </a:t>
            </a:r>
            <a:r>
              <a:rPr lang="en-IN" sz="2400" dirty="0" smtClean="0"/>
              <a:t>project has altos benefits. Managing the project is quite easy as per as storing the notes. It is easy to maintain notes and update as we required. </a:t>
            </a:r>
            <a:endParaRPr lang="en-IN" sz="2400" dirty="0" smtClean="0"/>
          </a:p>
          <a:p>
            <a:pPr>
              <a:buFont typeface="Wingdings" pitchFamily="2" charset="2"/>
              <a:buChar char="q"/>
            </a:pPr>
            <a:r>
              <a:rPr lang="en-IN" sz="2400" dirty="0" smtClean="0"/>
              <a:t> As we know that the technology is increasing day by day so the hard copy note taking will be decreased, at that time it will helpful for those who will use this apps.</a:t>
            </a:r>
          </a:p>
          <a:p>
            <a:pPr>
              <a:buFont typeface="Wingdings" pitchFamily="2" charset="2"/>
              <a:buChar char="q"/>
            </a:pPr>
            <a:r>
              <a:rPr lang="en-IN" sz="2400" dirty="0" smtClean="0"/>
              <a:t>Still there is some additional features is not added in the apps .As we are seeking of features, if its required we will add it as soon as possible.</a:t>
            </a:r>
          </a:p>
          <a:p>
            <a:endParaRPr lang="en-IN" sz="2000" dirty="0" smtClean="0"/>
          </a:p>
          <a:p>
            <a:r>
              <a:rPr lang="en-US" sz="2000" dirty="0" smtClean="0"/>
              <a:t>One of the most important principles of Software Design is to keep the software simple yet effective. This has been the guiding force during the design phase of our software. And the Interface that we provide is no exception. Against the backdrop of this ideology we design a simple yet very effective interface. Hope every user have clear idea of using our “iNotes” Apps.</a:t>
            </a:r>
            <a:endParaRPr lang="en-US" sz="2000" dirty="0" smtClean="0"/>
          </a:p>
          <a:p>
            <a:endParaRPr lang="en-IN"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571480"/>
            <a:ext cx="8215370" cy="5386090"/>
          </a:xfrm>
          <a:prstGeom prst="rect">
            <a:avLst/>
          </a:prstGeom>
        </p:spPr>
        <p:txBody>
          <a:bodyPr wrap="square">
            <a:spAutoFit/>
          </a:bodyPr>
          <a:lstStyle/>
          <a:p>
            <a:r>
              <a:rPr lang="en-IN" sz="4000" b="1" u="sng" dirty="0" smtClean="0"/>
              <a:t>Introduction:-</a:t>
            </a:r>
          </a:p>
          <a:p>
            <a:endParaRPr lang="en-IN" sz="4000" b="1" u="sng" dirty="0" smtClean="0"/>
          </a:p>
          <a:p>
            <a:pPr>
              <a:buFont typeface="Wingdings" pitchFamily="2" charset="2"/>
              <a:buChar char="Ø"/>
            </a:pPr>
            <a:r>
              <a:rPr lang="en-IN" sz="2400" dirty="0" smtClean="0"/>
              <a:t>CRUD </a:t>
            </a:r>
            <a:r>
              <a:rPr lang="en-IN" sz="2400" dirty="0" smtClean="0"/>
              <a:t>is an acronym that comes from the world of databases. Each letter stands for one type of action that a user can perform on a set of data: </a:t>
            </a:r>
            <a:r>
              <a:rPr lang="en-IN" sz="2400" i="1" dirty="0" smtClean="0"/>
              <a:t>C</a:t>
            </a:r>
            <a:r>
              <a:rPr lang="en-IN" sz="2400" dirty="0" smtClean="0"/>
              <a:t>reate, </a:t>
            </a:r>
            <a:r>
              <a:rPr lang="en-IN" sz="2400" i="1" dirty="0" smtClean="0"/>
              <a:t>R</a:t>
            </a:r>
            <a:r>
              <a:rPr lang="en-IN" sz="2400" dirty="0" smtClean="0"/>
              <a:t>ead, </a:t>
            </a:r>
            <a:r>
              <a:rPr lang="en-IN" sz="2400" i="1" dirty="0" smtClean="0"/>
              <a:t>U</a:t>
            </a:r>
            <a:r>
              <a:rPr lang="en-IN" sz="2400" dirty="0" smtClean="0"/>
              <a:t>pdate, and </a:t>
            </a:r>
            <a:r>
              <a:rPr lang="en-IN" sz="2400" i="1" dirty="0" smtClean="0"/>
              <a:t>D</a:t>
            </a:r>
            <a:r>
              <a:rPr lang="en-IN" sz="2400" dirty="0" smtClean="0"/>
              <a:t>elete. In relational databases, the four activities match the SQL commands INSERT, SELECT, UPDATE and </a:t>
            </a:r>
            <a:r>
              <a:rPr lang="en-IN" sz="2400" dirty="0" smtClean="0"/>
              <a:t>DELETE. This “iNotes” application have help to take only important notes  in relevant way. No user need to spend more time to take notes.Its very easy way to take notes. Any kind of user can upload they their notes as what time they want. Its take very less time to open the”iNotes apps”.Due  to the very easy design of this apps, school students can also use this apps to take their notes in efficient manner.</a:t>
            </a:r>
            <a:endParaRPr lang="en-US" sz="2400"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8094524"/>
          </a:xfrm>
          <a:prstGeom prst="rect">
            <a:avLst/>
          </a:prstGeom>
        </p:spPr>
        <p:txBody>
          <a:bodyPr wrap="square">
            <a:spAutoFit/>
          </a:bodyPr>
          <a:lstStyle/>
          <a:p>
            <a:r>
              <a:rPr lang="en-IN" sz="4000" b="1" u="sng" dirty="0" smtClean="0"/>
              <a:t>Importance and need of iNotes:-</a:t>
            </a:r>
          </a:p>
          <a:p>
            <a:endParaRPr lang="en-IN" sz="4000" b="1" u="sng" dirty="0" smtClean="0"/>
          </a:p>
          <a:p>
            <a:pPr lvl="0">
              <a:buFont typeface="Wingdings" pitchFamily="2" charset="2"/>
              <a:buChar char="v"/>
            </a:pPr>
            <a:r>
              <a:rPr lang="en-IN" sz="3200" dirty="0" smtClean="0"/>
              <a:t>As it is developed for user-friendly  so any sort of users can add their notes from any educational </a:t>
            </a:r>
            <a:r>
              <a:rPr lang="en-IN" sz="3200" dirty="0" smtClean="0"/>
              <a:t>platform. They </a:t>
            </a:r>
            <a:r>
              <a:rPr lang="en-IN" sz="3200" dirty="0" smtClean="0"/>
              <a:t>needn’t  need to go through </a:t>
            </a:r>
            <a:r>
              <a:rPr lang="en-IN" sz="3200" dirty="0" smtClean="0"/>
              <a:t>any other </a:t>
            </a:r>
            <a:r>
              <a:rPr lang="en-IN" sz="3200" dirty="0" smtClean="0"/>
              <a:t>online offline </a:t>
            </a:r>
            <a:r>
              <a:rPr lang="en-IN" sz="3200" dirty="0" smtClean="0"/>
              <a:t>software. This </a:t>
            </a:r>
            <a:r>
              <a:rPr lang="en-IN" sz="3200" dirty="0" smtClean="0"/>
              <a:t>iNotes apps help to take key </a:t>
            </a:r>
            <a:r>
              <a:rPr lang="en-IN" sz="3200" dirty="0" smtClean="0"/>
              <a:t>point </a:t>
            </a:r>
            <a:r>
              <a:rPr lang="en-IN" sz="3200" dirty="0" smtClean="0"/>
              <a:t>of important </a:t>
            </a:r>
            <a:r>
              <a:rPr lang="en-IN" sz="3200" dirty="0" smtClean="0"/>
              <a:t>notes. As we are in this technical world so hard copy notes is not portable. There is a lot  of chance to loosing notes so this apps is make free risk of such loosing notes. User can keep their notes for future reference without any risk.</a:t>
            </a:r>
            <a:endParaRPr lang="en-US" sz="3200" dirty="0" smtClean="0"/>
          </a:p>
          <a:p>
            <a:endParaRPr lang="en-IN" sz="4000" b="1" u="sng" dirty="0" smtClean="0"/>
          </a:p>
          <a:p>
            <a:endParaRPr lang="en-IN" sz="4000" b="1" u="sng" dirty="0" smtClean="0"/>
          </a:p>
          <a:p>
            <a:endParaRPr lang="en-US" sz="4000"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57166"/>
            <a:ext cx="8786874" cy="6740307"/>
          </a:xfrm>
          <a:prstGeom prst="rect">
            <a:avLst/>
          </a:prstGeom>
        </p:spPr>
        <p:txBody>
          <a:bodyPr wrap="square">
            <a:spAutoFit/>
          </a:bodyPr>
          <a:lstStyle/>
          <a:p>
            <a:pPr lvl="0"/>
            <a:r>
              <a:rPr lang="en-IN" sz="4000" b="1" u="sng" dirty="0" smtClean="0"/>
              <a:t>Motto of iNotes:-</a:t>
            </a:r>
          </a:p>
          <a:p>
            <a:pPr lvl="0" algn="just"/>
            <a:endParaRPr lang="en-IN" sz="4000" b="1" u="sng" dirty="0" smtClean="0"/>
          </a:p>
          <a:p>
            <a:pPr lvl="0" algn="just">
              <a:buFont typeface="Wingdings" pitchFamily="2" charset="2"/>
              <a:buChar char="v"/>
            </a:pPr>
            <a:r>
              <a:rPr lang="en-IN" sz="3200" dirty="0" smtClean="0"/>
              <a:t>The main motto  of this project is to user can add </a:t>
            </a:r>
            <a:r>
              <a:rPr lang="en-IN" sz="3200" dirty="0" smtClean="0"/>
              <a:t>    or </a:t>
            </a:r>
            <a:r>
              <a:rPr lang="en-IN" sz="3200" dirty="0" smtClean="0"/>
              <a:t>upload  </a:t>
            </a:r>
            <a:r>
              <a:rPr lang="en-IN" sz="3200" dirty="0" smtClean="0"/>
              <a:t>notes </a:t>
            </a:r>
            <a:r>
              <a:rPr lang="en-IN" sz="3200" dirty="0" smtClean="0"/>
              <a:t>easily and very quick than other software.</a:t>
            </a:r>
            <a:endParaRPr lang="en-US" sz="3200" dirty="0" smtClean="0"/>
          </a:p>
          <a:p>
            <a:pPr lvl="0" algn="just">
              <a:buFont typeface="Wingdings" pitchFamily="2" charset="2"/>
              <a:buChar char="v"/>
            </a:pPr>
            <a:r>
              <a:rPr lang="en-IN" sz="3200" dirty="0" smtClean="0"/>
              <a:t>User can modify their notes in very easy manner comparatively than other software.</a:t>
            </a:r>
            <a:endParaRPr lang="en-US" sz="3200" dirty="0" smtClean="0"/>
          </a:p>
          <a:p>
            <a:pPr lvl="0" algn="just">
              <a:buFont typeface="Wingdings" pitchFamily="2" charset="2"/>
              <a:buChar char="v"/>
            </a:pPr>
            <a:r>
              <a:rPr lang="en-IN" sz="3200" dirty="0" smtClean="0"/>
              <a:t>Notes repositories are available  in the form of table manner so it is easy to identify your notes without wasting your time.</a:t>
            </a:r>
            <a:endParaRPr lang="en-US" sz="3200" dirty="0" smtClean="0"/>
          </a:p>
          <a:p>
            <a:pPr algn="just">
              <a:buFont typeface="Wingdings" pitchFamily="2" charset="2"/>
              <a:buChar char="v"/>
            </a:pPr>
            <a:r>
              <a:rPr lang="en-IN" sz="3200" dirty="0" smtClean="0"/>
              <a:t>Users can login from any location and upload notes and can share </a:t>
            </a:r>
            <a:r>
              <a:rPr lang="en-IN" sz="3200" dirty="0" smtClean="0"/>
              <a:t>too.</a:t>
            </a:r>
            <a:endParaRPr lang="en-IN" sz="3200" b="1" u="sng" dirty="0" smtClean="0"/>
          </a:p>
          <a:p>
            <a:pPr lvl="0" algn="just"/>
            <a:endParaRPr lang="en-US" sz="32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42844" y="642918"/>
            <a:ext cx="871543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IN" sz="3600" b="0" i="0" u="sng" strike="noStrike" cap="none" normalizeH="0" baseline="0" dirty="0" smtClean="0">
                <a:ln>
                  <a:noFill/>
                </a:ln>
                <a:solidFill>
                  <a:schemeClr val="tx1"/>
                </a:solidFill>
                <a:effectLst/>
                <a:latin typeface="Arial" pitchFamily="34" charset="0"/>
                <a:cs typeface="Arial" pitchFamily="34" charset="0"/>
              </a:rPr>
              <a:t>Requirement</a:t>
            </a:r>
            <a:r>
              <a:rPr kumimoji="0" lang="en-IN" sz="3600" b="0" i="0" u="sng" strike="noStrike" cap="none" normalizeH="0" dirty="0" smtClean="0">
                <a:ln>
                  <a:noFill/>
                </a:ln>
                <a:solidFill>
                  <a:schemeClr val="tx1"/>
                </a:solidFill>
                <a:effectLst/>
                <a:latin typeface="Arial" pitchFamily="34" charset="0"/>
                <a:cs typeface="Arial" pitchFamily="34" charset="0"/>
              </a:rPr>
              <a:t> Gathering:-</a:t>
            </a:r>
          </a:p>
          <a:p>
            <a:pPr marL="0" marR="0" lvl="0" indent="0" algn="l" defTabSz="914400" rtl="0" eaLnBrk="1" fontAlgn="base" latinLnBrk="0" hangingPunct="1">
              <a:lnSpc>
                <a:spcPct val="100000"/>
              </a:lnSpc>
              <a:spcBef>
                <a:spcPct val="0"/>
              </a:spcBef>
              <a:spcAft>
                <a:spcPct val="0"/>
              </a:spcAft>
              <a:buClrTx/>
              <a:buSzTx/>
              <a:tabLst/>
            </a:pPr>
            <a:endParaRPr kumimoji="0" lang="en-IN" sz="2400" b="0" i="0" u="sng" strike="noStrike" cap="none" normalizeH="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lang="en-IN" sz="2400" baseline="0" dirty="0" smtClean="0">
                <a:latin typeface="Arial" pitchFamily="34" charset="0"/>
                <a:cs typeface="Arial" pitchFamily="34" charset="0"/>
              </a:rPr>
              <a:t>Typically, requirements gathering refers to specially to the practice</a:t>
            </a:r>
            <a:r>
              <a:rPr lang="en-IN" sz="2400" dirty="0" smtClean="0">
                <a:latin typeface="Arial" pitchFamily="34" charset="0"/>
                <a:cs typeface="Arial" pitchFamily="34" charset="0"/>
              </a:rPr>
              <a:t> of defining software requirements. At its core, this is the process of understanding what you’re supposed to be building, and why you’re building it. So “iNotes” is developed for all kind of user from higher level to lower level. Many students and people do not want to take their notes with themselves every time. so removed such sort of problems this "iNotes” Apps is developed.</a:t>
            </a:r>
            <a:endParaRPr kumimoji="0" lang="en-US" sz="2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 y="0"/>
            <a:ext cx="9144000" cy="7094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IN" sz="3600" b="1" i="0" u="sng" strike="noStrike" cap="none" normalizeH="0" baseline="0" dirty="0" smtClean="0">
                <a:ln>
                  <a:noFill/>
                </a:ln>
                <a:solidFill>
                  <a:schemeClr val="tx1"/>
                </a:solidFill>
                <a:effectLst/>
                <a:latin typeface="Arial" pitchFamily="34" charset="0"/>
                <a:cs typeface="Arial" pitchFamily="34" charset="0"/>
              </a:rPr>
              <a:t>Working</a:t>
            </a:r>
            <a:r>
              <a:rPr kumimoji="0" lang="en-IN" sz="3600" b="1" i="0" u="sng" strike="noStrike" cap="none" normalizeH="0" dirty="0" smtClean="0">
                <a:ln>
                  <a:noFill/>
                </a:ln>
                <a:solidFill>
                  <a:schemeClr val="tx1"/>
                </a:solidFill>
                <a:effectLst/>
                <a:latin typeface="Arial" pitchFamily="34" charset="0"/>
                <a:cs typeface="Arial" pitchFamily="34" charset="0"/>
              </a:rPr>
              <a:t> Principles &amp; Methodology:-</a:t>
            </a:r>
          </a:p>
          <a:p>
            <a:pPr marL="0" marR="0" lvl="0" indent="0" algn="l" defTabSz="914400" rtl="0" eaLnBrk="1" fontAlgn="base" latinLnBrk="0" hangingPunct="1">
              <a:lnSpc>
                <a:spcPct val="100000"/>
              </a:lnSpc>
              <a:spcBef>
                <a:spcPct val="0"/>
              </a:spcBef>
              <a:spcAft>
                <a:spcPct val="0"/>
              </a:spcAft>
              <a:buClrTx/>
              <a:buSzTx/>
              <a:tabLst/>
            </a:pPr>
            <a:endParaRPr kumimoji="0" lang="en-IN" sz="3200" b="1" i="0" u="sng" strike="noStrike" cap="none" normalizeH="0" dirty="0" smtClean="0">
              <a:ln>
                <a:noFill/>
              </a:ln>
              <a:solidFill>
                <a:schemeClr val="tx1"/>
              </a:solidFill>
              <a:effectLst/>
              <a:latin typeface="Arial" pitchFamily="34" charset="0"/>
              <a:cs typeface="Arial" pitchFamily="34" charset="0"/>
            </a:endParaRPr>
          </a:p>
          <a:p>
            <a:pPr lvl="0">
              <a:buFont typeface="Wingdings" pitchFamily="2" charset="2"/>
              <a:buChar char="Ø"/>
            </a:pPr>
            <a:r>
              <a:rPr lang="en-IN" sz="3200" dirty="0" smtClean="0"/>
              <a:t>In this project “iNotes” every user have their own username  and password to access this Apps and can keep their notes </a:t>
            </a:r>
            <a:r>
              <a:rPr lang="en-IN" sz="3200" dirty="0" smtClean="0"/>
              <a:t>personally</a:t>
            </a:r>
            <a:r>
              <a:rPr lang="en-IN" sz="3200" dirty="0" smtClean="0"/>
              <a:t>.</a:t>
            </a:r>
            <a:endParaRPr lang="en-IN" sz="3200" dirty="0" smtClean="0"/>
          </a:p>
          <a:p>
            <a:pPr lvl="0"/>
            <a:r>
              <a:rPr lang="en-IN" sz="3200" dirty="0" smtClean="0"/>
              <a:t>He/she </a:t>
            </a:r>
            <a:r>
              <a:rPr lang="en-IN" sz="3200" dirty="0" smtClean="0"/>
              <a:t>can keep their notes with Title name and description so that user can easily recognize their notes he/she uploaded.</a:t>
            </a:r>
            <a:endParaRPr lang="en-US" sz="3200" dirty="0" smtClean="0"/>
          </a:p>
          <a:p>
            <a:pPr lvl="0"/>
            <a:r>
              <a:rPr lang="en-IN" sz="3200" dirty="0" smtClean="0"/>
              <a:t>This is very easy to identify their notes repositories in home screen itself.</a:t>
            </a:r>
            <a:endParaRPr lang="en-US" sz="3200" dirty="0" smtClean="0"/>
          </a:p>
          <a:p>
            <a:pPr lvl="0"/>
            <a:r>
              <a:rPr lang="en-IN" sz="3200" dirty="0" smtClean="0"/>
              <a:t>The user can easily search their notes in searching bar and filter too.</a:t>
            </a:r>
            <a:endParaRPr lang="en-US" sz="3200" dirty="0" smtClean="0"/>
          </a:p>
          <a:p>
            <a:pPr marL="0" marR="0" lvl="0" indent="0" algn="l" defTabSz="914400" rtl="0" eaLnBrk="1" fontAlgn="base" latinLnBrk="0" hangingPunct="1">
              <a:lnSpc>
                <a:spcPct val="100000"/>
              </a:lnSpc>
              <a:spcBef>
                <a:spcPct val="0"/>
              </a:spcBef>
              <a:spcAft>
                <a:spcPct val="0"/>
              </a:spcAft>
              <a:buClrTx/>
              <a:buSzTx/>
              <a:tabLst/>
            </a:pPr>
            <a:endParaRPr kumimoji="0" lang="en-IN" sz="1100" b="1" i="0" u="sng" strike="noStrike" cap="none" normalizeH="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lang="en-IN" sz="2800" b="1" u="sng" baseline="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8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42852"/>
            <a:ext cx="8643998" cy="6432530"/>
          </a:xfrm>
          <a:prstGeom prst="rect">
            <a:avLst/>
          </a:prstGeom>
        </p:spPr>
        <p:txBody>
          <a:bodyPr wrap="square">
            <a:spAutoFit/>
          </a:bodyPr>
          <a:lstStyle/>
          <a:p>
            <a:r>
              <a:rPr lang="en-US" sz="3600" b="1" u="sng" dirty="0" smtClean="0"/>
              <a:t>Hardware </a:t>
            </a:r>
            <a:r>
              <a:rPr lang="en-US" sz="3600" b="1" u="sng" dirty="0" smtClean="0"/>
              <a:t>requirements:-</a:t>
            </a:r>
          </a:p>
          <a:p>
            <a:endParaRPr lang="en-US" sz="3600" b="1" u="sng" dirty="0" smtClean="0"/>
          </a:p>
          <a:p>
            <a:pPr>
              <a:buFont typeface="Wingdings" pitchFamily="2" charset="2"/>
              <a:buChar char="Ø"/>
            </a:pPr>
            <a:r>
              <a:rPr lang="en-US" sz="2400" dirty="0" smtClean="0"/>
              <a:t>In hardware requirement we require all those components which will provide us the platform for the development of the project. The minimum hardware required for the development of this project is as follows-</a:t>
            </a:r>
          </a:p>
          <a:p>
            <a:pPr lvl="1">
              <a:buFont typeface="Wingdings" pitchFamily="2" charset="2"/>
              <a:buChar char="§"/>
            </a:pPr>
            <a:r>
              <a:rPr lang="en-IN" sz="2400" dirty="0" smtClean="0"/>
              <a:t>Laptop / Pc with keyboard and mouse</a:t>
            </a:r>
            <a:endParaRPr lang="en-US" sz="2400" dirty="0" smtClean="0"/>
          </a:p>
          <a:p>
            <a:pPr lvl="1">
              <a:buFont typeface="Wingdings" pitchFamily="2" charset="2"/>
              <a:buChar char="§"/>
            </a:pPr>
            <a:r>
              <a:rPr lang="en-US" sz="2400" dirty="0" smtClean="0"/>
              <a:t> RAM- minimum 128 MB</a:t>
            </a:r>
          </a:p>
          <a:p>
            <a:pPr lvl="1">
              <a:buFont typeface="Wingdings" pitchFamily="2" charset="2"/>
              <a:buChar char="§"/>
            </a:pPr>
            <a:r>
              <a:rPr lang="en-US" sz="2400" dirty="0" smtClean="0"/>
              <a:t> Hard disk- minimum 5 GB</a:t>
            </a:r>
          </a:p>
          <a:p>
            <a:pPr lvl="1">
              <a:buFont typeface="Wingdings" pitchFamily="2" charset="2"/>
              <a:buChar char="§"/>
            </a:pPr>
            <a:r>
              <a:rPr lang="en-US" sz="2400" dirty="0" smtClean="0"/>
              <a:t> </a:t>
            </a:r>
            <a:r>
              <a:rPr lang="en-US" sz="2400" dirty="0" smtClean="0"/>
              <a:t>processor- Intel CORE i5</a:t>
            </a:r>
            <a:r>
              <a:rPr lang="en-US" sz="2400" b="1" u="sng" dirty="0" smtClean="0"/>
              <a:t> </a:t>
            </a:r>
          </a:p>
          <a:p>
            <a:pPr lvl="1">
              <a:buFont typeface="Wingdings" pitchFamily="2" charset="2"/>
              <a:buChar char="§"/>
            </a:pPr>
            <a:r>
              <a:rPr lang="en-US" sz="2400" dirty="0" smtClean="0"/>
              <a:t> </a:t>
            </a:r>
            <a:r>
              <a:rPr lang="en-US" sz="2400" dirty="0" smtClean="0"/>
              <a:t>CD drive</a:t>
            </a:r>
          </a:p>
          <a:p>
            <a:pPr>
              <a:buFont typeface="Wingdings" pitchFamily="2" charset="2"/>
              <a:buChar char="Ø"/>
            </a:pPr>
            <a:r>
              <a:rPr lang="en-US" sz="2000" dirty="0" smtClean="0"/>
              <a:t>These all are the minimum hardware requirement required for our project. We want to make our project to be used in any. Type of computer therefore we have taken minimum configuration to a large extent.128MB ram is used so that we can execute our project in a least possible RAM.5GB hard disk is used because project takes less space to be executed or stored. Therefore minimum hard disk is used. Others enhancements are according to the needs.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52"/>
            <a:ext cx="8858312" cy="7017306"/>
          </a:xfrm>
          <a:prstGeom prst="rect">
            <a:avLst/>
          </a:prstGeom>
        </p:spPr>
        <p:txBody>
          <a:bodyPr wrap="square">
            <a:spAutoFit/>
          </a:bodyPr>
          <a:lstStyle/>
          <a:p>
            <a:r>
              <a:rPr lang="en-US" sz="3600" b="1" u="sng" dirty="0" smtClean="0"/>
              <a:t>Software </a:t>
            </a:r>
            <a:r>
              <a:rPr lang="en-US" sz="3600" b="1" u="sng" dirty="0" smtClean="0"/>
              <a:t>requirements:-</a:t>
            </a:r>
            <a:endParaRPr lang="en-US" sz="3600" dirty="0" smtClean="0"/>
          </a:p>
          <a:p>
            <a:endParaRPr lang="en-IN" sz="2400" dirty="0" smtClean="0"/>
          </a:p>
          <a:p>
            <a:pPr>
              <a:buFont typeface="Wingdings" pitchFamily="2" charset="2"/>
              <a:buChar char="Ø"/>
            </a:pPr>
            <a:r>
              <a:rPr lang="en-US" sz="2400" dirty="0" smtClean="0"/>
              <a:t>Software’s can be defined as programs which run on our computer. It act as petrol in the vehicle. It provides the relationship between the human and a computer. It is very important to run software to function the computer. Various software’s are needed in this project for its development which are as follows-</a:t>
            </a:r>
          </a:p>
          <a:p>
            <a:pPr lvl="1">
              <a:buFont typeface="Wingdings" pitchFamily="2" charset="2"/>
              <a:buChar char="§"/>
            </a:pPr>
            <a:r>
              <a:rPr lang="en-IN" sz="2400" dirty="0" smtClean="0"/>
              <a:t> </a:t>
            </a:r>
            <a:r>
              <a:rPr lang="en-IN" sz="2400" dirty="0" smtClean="0"/>
              <a:t>Operating System- windows10</a:t>
            </a:r>
          </a:p>
          <a:p>
            <a:pPr lvl="1">
              <a:buFont typeface="Wingdings" pitchFamily="2" charset="2"/>
              <a:buChar char="§"/>
            </a:pPr>
            <a:r>
              <a:rPr lang="en-IN" sz="2400" dirty="0" smtClean="0"/>
              <a:t> Visual studio code</a:t>
            </a:r>
          </a:p>
          <a:p>
            <a:pPr lvl="1">
              <a:buFont typeface="Wingdings" pitchFamily="2" charset="2"/>
              <a:buChar char="§"/>
            </a:pPr>
            <a:r>
              <a:rPr lang="en-IN" sz="2400" dirty="0" smtClean="0"/>
              <a:t> Google chrome</a:t>
            </a:r>
          </a:p>
          <a:p>
            <a:pPr lvl="1">
              <a:buFont typeface="Wingdings" pitchFamily="2" charset="2"/>
              <a:buChar char="§"/>
            </a:pPr>
            <a:r>
              <a:rPr lang="en-IN" sz="2400" dirty="0" smtClean="0"/>
              <a:t> MySQL database</a:t>
            </a:r>
          </a:p>
          <a:p>
            <a:pPr lvl="1">
              <a:buFont typeface="Wingdings" pitchFamily="2" charset="2"/>
              <a:buChar char="§"/>
            </a:pPr>
            <a:r>
              <a:rPr lang="en-IN" sz="2400" dirty="0" smtClean="0"/>
              <a:t>Xampp Control panel (for local server)</a:t>
            </a:r>
          </a:p>
          <a:p>
            <a:pPr lvl="1"/>
            <a:endParaRPr lang="en-IN" dirty="0" smtClean="0"/>
          </a:p>
          <a:p>
            <a:pPr>
              <a:buFont typeface="Wingdings" pitchFamily="2" charset="2"/>
              <a:buChar char="Ø"/>
            </a:pPr>
            <a:r>
              <a:rPr lang="en-US" sz="2400" dirty="0" smtClean="0"/>
              <a:t>We will be using visual studio code basic as our front hand because it is easier to use and provides features to the users which is used for the development of the project</a:t>
            </a:r>
            <a:r>
              <a:rPr lang="en-US" sz="2400" dirty="0" smtClean="0"/>
              <a:t>.</a:t>
            </a:r>
          </a:p>
          <a:p>
            <a:endParaRPr lang="en-IN" dirty="0" smtClean="0"/>
          </a:p>
          <a:p>
            <a:endParaRPr lang="en-US"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u="sng" dirty="0" smtClean="0"/>
              <a:t>Design &amp; Development</a:t>
            </a:r>
            <a:endParaRPr lang="en-US" b="1" u="sng" dirty="0"/>
          </a:p>
        </p:txBody>
      </p:sp>
      <p:pic>
        <p:nvPicPr>
          <p:cNvPr id="9" name="Content Placeholder 8" descr="18cse194_SE_DFD CRUD(iNotes Web Apps).png"/>
          <p:cNvPicPr>
            <a:picLocks noGrp="1" noChangeAspect="1"/>
          </p:cNvPicPr>
          <p:nvPr>
            <p:ph sz="half" idx="1"/>
          </p:nvPr>
        </p:nvPicPr>
        <p:blipFill>
          <a:blip r:embed="rId2"/>
          <a:stretch>
            <a:fillRect/>
          </a:stretch>
        </p:blipFill>
        <p:spPr>
          <a:xfrm>
            <a:off x="457200" y="2029835"/>
            <a:ext cx="4038600" cy="3666693"/>
          </a:xfrm>
        </p:spPr>
      </p:pic>
      <p:pic>
        <p:nvPicPr>
          <p:cNvPr id="10" name="Content Placeholder 9" descr="18cse194_SE_LAB_05.png"/>
          <p:cNvPicPr>
            <a:picLocks noGrp="1" noChangeAspect="1"/>
          </p:cNvPicPr>
          <p:nvPr>
            <p:ph sz="half" idx="2"/>
          </p:nvPr>
        </p:nvPicPr>
        <p:blipFill>
          <a:blip r:embed="rId3"/>
          <a:stretch>
            <a:fillRect/>
          </a:stretch>
        </p:blipFill>
        <p:spPr>
          <a:xfrm>
            <a:off x="4648200" y="2344454"/>
            <a:ext cx="4038600" cy="303745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872</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 project Report On (CRUD) iNotes Web Apps  </vt:lpstr>
      <vt:lpstr>Slide 2</vt:lpstr>
      <vt:lpstr>Slide 3</vt:lpstr>
      <vt:lpstr>Slide 4</vt:lpstr>
      <vt:lpstr>Slide 5</vt:lpstr>
      <vt:lpstr>Slide 6</vt:lpstr>
      <vt:lpstr>Slide 7</vt:lpstr>
      <vt:lpstr>Slide 8</vt:lpstr>
      <vt:lpstr>Design &amp; Development</vt:lpstr>
      <vt:lpstr>Result &amp; ScreenShot:-</vt:lpstr>
      <vt:lpstr> iNotes Apps view mode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(CRUD) iNotes Web Apps  </dc:title>
  <dc:creator>Sr</dc:creator>
  <cp:lastModifiedBy>Sr</cp:lastModifiedBy>
  <cp:revision>2</cp:revision>
  <dcterms:created xsi:type="dcterms:W3CDTF">2020-12-05T17:00:27Z</dcterms:created>
  <dcterms:modified xsi:type="dcterms:W3CDTF">2020-12-06T10:06:08Z</dcterms:modified>
</cp:coreProperties>
</file>