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67" r:id="rId6"/>
    <p:sldId id="265" r:id="rId7"/>
    <p:sldId id="261" r:id="rId8"/>
    <p:sldId id="262" r:id="rId9"/>
    <p:sldId id="263"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912" autoAdjust="0"/>
  </p:normalViewPr>
  <p:slideViewPr>
    <p:cSldViewPr snapToGrid="0">
      <p:cViewPr varScale="1">
        <p:scale>
          <a:sx n="65" d="100"/>
          <a:sy n="65" d="100"/>
        </p:scale>
        <p:origin x="60" y="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10E8EF7-7C07-400B-8586-414301324A6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F63368B-C260-45C4-9074-0DC284E6261E}">
      <dgm:prSet/>
      <dgm:spPr/>
      <dgm:t>
        <a:bodyPr/>
        <a:lstStyle/>
        <a:p>
          <a:r>
            <a:rPr lang="en-US"/>
            <a:t>Genre</a:t>
          </a:r>
        </a:p>
      </dgm:t>
    </dgm:pt>
    <dgm:pt modelId="{55F828D8-BDF7-4A30-B113-F188A6A34877}" type="parTrans" cxnId="{86FF4636-7748-4319-8C8F-3C2D82D2D272}">
      <dgm:prSet/>
      <dgm:spPr/>
      <dgm:t>
        <a:bodyPr/>
        <a:lstStyle/>
        <a:p>
          <a:endParaRPr lang="en-US"/>
        </a:p>
      </dgm:t>
    </dgm:pt>
    <dgm:pt modelId="{23E50EB5-B9D9-41A5-8FF0-8251E59713A5}" type="sibTrans" cxnId="{86FF4636-7748-4319-8C8F-3C2D82D2D272}">
      <dgm:prSet/>
      <dgm:spPr/>
      <dgm:t>
        <a:bodyPr/>
        <a:lstStyle/>
        <a:p>
          <a:endParaRPr lang="en-US"/>
        </a:p>
      </dgm:t>
    </dgm:pt>
    <dgm:pt modelId="{B30085BF-5FB6-4586-95A8-6508D92F1917}">
      <dgm:prSet/>
      <dgm:spPr/>
      <dgm:t>
        <a:bodyPr/>
        <a:lstStyle/>
        <a:p>
          <a:r>
            <a:rPr lang="en-US"/>
            <a:t>Budget </a:t>
          </a:r>
        </a:p>
      </dgm:t>
    </dgm:pt>
    <dgm:pt modelId="{FBB0C810-7BE5-42A9-AF20-6122FEE93B96}" type="parTrans" cxnId="{CB3490AB-232B-4084-A704-B74B7284BC85}">
      <dgm:prSet/>
      <dgm:spPr/>
      <dgm:t>
        <a:bodyPr/>
        <a:lstStyle/>
        <a:p>
          <a:endParaRPr lang="en-US"/>
        </a:p>
      </dgm:t>
    </dgm:pt>
    <dgm:pt modelId="{775FEACF-59CC-4375-A66F-4925289D118C}" type="sibTrans" cxnId="{CB3490AB-232B-4084-A704-B74B7284BC85}">
      <dgm:prSet/>
      <dgm:spPr/>
      <dgm:t>
        <a:bodyPr/>
        <a:lstStyle/>
        <a:p>
          <a:endParaRPr lang="en-US"/>
        </a:p>
      </dgm:t>
    </dgm:pt>
    <dgm:pt modelId="{B1123FA6-5126-409A-9FE9-42BECDC20D6F}">
      <dgm:prSet/>
      <dgm:spPr/>
      <dgm:t>
        <a:bodyPr/>
        <a:lstStyle/>
        <a:p>
          <a:r>
            <a:rPr lang="en-US"/>
            <a:t>Revenue</a:t>
          </a:r>
        </a:p>
      </dgm:t>
    </dgm:pt>
    <dgm:pt modelId="{98ABBEE5-C6A0-4088-99F3-5BD95FB09C19}" type="parTrans" cxnId="{6710416D-0C35-45A4-A43D-FC865B33FB19}">
      <dgm:prSet/>
      <dgm:spPr/>
      <dgm:t>
        <a:bodyPr/>
        <a:lstStyle/>
        <a:p>
          <a:endParaRPr lang="en-US"/>
        </a:p>
      </dgm:t>
    </dgm:pt>
    <dgm:pt modelId="{CFF7D783-AC8A-41B8-95A2-9E895DB69508}" type="sibTrans" cxnId="{6710416D-0C35-45A4-A43D-FC865B33FB19}">
      <dgm:prSet/>
      <dgm:spPr/>
      <dgm:t>
        <a:bodyPr/>
        <a:lstStyle/>
        <a:p>
          <a:endParaRPr lang="en-US"/>
        </a:p>
      </dgm:t>
    </dgm:pt>
    <dgm:pt modelId="{A149A100-5099-4655-9124-73A03AC33FC2}">
      <dgm:prSet/>
      <dgm:spPr/>
      <dgm:t>
        <a:bodyPr/>
        <a:lstStyle/>
        <a:p>
          <a:r>
            <a:rPr lang="en-US"/>
            <a:t>Rating</a:t>
          </a:r>
        </a:p>
      </dgm:t>
    </dgm:pt>
    <dgm:pt modelId="{FB6A3E66-E019-4AE0-BC07-4AA45AC6BBAB}" type="parTrans" cxnId="{0F8F9978-EBDD-46AD-A441-26560505A415}">
      <dgm:prSet/>
      <dgm:spPr/>
      <dgm:t>
        <a:bodyPr/>
        <a:lstStyle/>
        <a:p>
          <a:endParaRPr lang="en-US"/>
        </a:p>
      </dgm:t>
    </dgm:pt>
    <dgm:pt modelId="{4ABCABCC-680F-4804-9F73-01359437AAA9}" type="sibTrans" cxnId="{0F8F9978-EBDD-46AD-A441-26560505A415}">
      <dgm:prSet/>
      <dgm:spPr/>
      <dgm:t>
        <a:bodyPr/>
        <a:lstStyle/>
        <a:p>
          <a:endParaRPr lang="en-US"/>
        </a:p>
      </dgm:t>
    </dgm:pt>
    <dgm:pt modelId="{99351221-CA90-4F09-ABEA-FAEAFAD81C17}" type="pres">
      <dgm:prSet presAssocID="{E10E8EF7-7C07-400B-8586-414301324A6C}" presName="root" presStyleCnt="0">
        <dgm:presLayoutVars>
          <dgm:dir/>
          <dgm:resizeHandles val="exact"/>
        </dgm:presLayoutVars>
      </dgm:prSet>
      <dgm:spPr/>
    </dgm:pt>
    <dgm:pt modelId="{0B4D8CF7-7A82-49ED-BFEC-C37C410392E8}" type="pres">
      <dgm:prSet presAssocID="{E10E8EF7-7C07-400B-8586-414301324A6C}" presName="container" presStyleCnt="0">
        <dgm:presLayoutVars>
          <dgm:dir/>
          <dgm:resizeHandles val="exact"/>
        </dgm:presLayoutVars>
      </dgm:prSet>
      <dgm:spPr/>
    </dgm:pt>
    <dgm:pt modelId="{21A9C597-E5BE-48D6-B367-9AE1BC7705A9}" type="pres">
      <dgm:prSet presAssocID="{4F63368B-C260-45C4-9074-0DC284E6261E}" presName="compNode" presStyleCnt="0"/>
      <dgm:spPr/>
    </dgm:pt>
    <dgm:pt modelId="{9EB85202-2FA4-454D-913A-CE9728FA7370}" type="pres">
      <dgm:prSet presAssocID="{4F63368B-C260-45C4-9074-0DC284E6261E}" presName="iconBgRect" presStyleLbl="bgShp" presStyleIdx="0" presStyleCnt="4"/>
      <dgm:spPr/>
    </dgm:pt>
    <dgm:pt modelId="{3DC8A586-7F2D-4330-949F-788BEE01424A}" type="pres">
      <dgm:prSet presAssocID="{4F63368B-C260-45C4-9074-0DC284E6261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354A7CC3-900D-4D6C-8D2F-AAE26F65A690}" type="pres">
      <dgm:prSet presAssocID="{4F63368B-C260-45C4-9074-0DC284E6261E}" presName="spaceRect" presStyleCnt="0"/>
      <dgm:spPr/>
    </dgm:pt>
    <dgm:pt modelId="{AD6F5080-EA03-4372-8594-5038C29DFDFE}" type="pres">
      <dgm:prSet presAssocID="{4F63368B-C260-45C4-9074-0DC284E6261E}" presName="textRect" presStyleLbl="revTx" presStyleIdx="0" presStyleCnt="4">
        <dgm:presLayoutVars>
          <dgm:chMax val="1"/>
          <dgm:chPref val="1"/>
        </dgm:presLayoutVars>
      </dgm:prSet>
      <dgm:spPr/>
    </dgm:pt>
    <dgm:pt modelId="{4F2F288E-A665-475B-BCD8-023231DCED7F}" type="pres">
      <dgm:prSet presAssocID="{23E50EB5-B9D9-41A5-8FF0-8251E59713A5}" presName="sibTrans" presStyleLbl="sibTrans2D1" presStyleIdx="0" presStyleCnt="0"/>
      <dgm:spPr/>
    </dgm:pt>
    <dgm:pt modelId="{F28A05D0-598C-4B73-987F-05EB57CF5579}" type="pres">
      <dgm:prSet presAssocID="{B30085BF-5FB6-4586-95A8-6508D92F1917}" presName="compNode" presStyleCnt="0"/>
      <dgm:spPr/>
    </dgm:pt>
    <dgm:pt modelId="{3ADA44B9-AB81-4BFB-BC48-7D2B6DBDD326}" type="pres">
      <dgm:prSet presAssocID="{B30085BF-5FB6-4586-95A8-6508D92F1917}" presName="iconBgRect" presStyleLbl="bgShp" presStyleIdx="1" presStyleCnt="4"/>
      <dgm:spPr/>
    </dgm:pt>
    <dgm:pt modelId="{CA502851-BC82-42E2-8E8C-B90E07B5F07E}" type="pres">
      <dgm:prSet presAssocID="{B30085BF-5FB6-4586-95A8-6508D92F19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BC37579-CC7D-458F-A41F-B0B7440A8515}" type="pres">
      <dgm:prSet presAssocID="{B30085BF-5FB6-4586-95A8-6508D92F1917}" presName="spaceRect" presStyleCnt="0"/>
      <dgm:spPr/>
    </dgm:pt>
    <dgm:pt modelId="{8EBBFDE6-2622-40D0-8D07-09B39FC5899D}" type="pres">
      <dgm:prSet presAssocID="{B30085BF-5FB6-4586-95A8-6508D92F1917}" presName="textRect" presStyleLbl="revTx" presStyleIdx="1" presStyleCnt="4">
        <dgm:presLayoutVars>
          <dgm:chMax val="1"/>
          <dgm:chPref val="1"/>
        </dgm:presLayoutVars>
      </dgm:prSet>
      <dgm:spPr/>
    </dgm:pt>
    <dgm:pt modelId="{727DC926-1BFF-4113-A78B-F30E6DB8D350}" type="pres">
      <dgm:prSet presAssocID="{775FEACF-59CC-4375-A66F-4925289D118C}" presName="sibTrans" presStyleLbl="sibTrans2D1" presStyleIdx="0" presStyleCnt="0"/>
      <dgm:spPr/>
    </dgm:pt>
    <dgm:pt modelId="{F75EB773-FA2E-4779-A550-F1433903DD8D}" type="pres">
      <dgm:prSet presAssocID="{B1123FA6-5126-409A-9FE9-42BECDC20D6F}" presName="compNode" presStyleCnt="0"/>
      <dgm:spPr/>
    </dgm:pt>
    <dgm:pt modelId="{2B948364-D450-4203-8EDF-B05DE1068D1B}" type="pres">
      <dgm:prSet presAssocID="{B1123FA6-5126-409A-9FE9-42BECDC20D6F}" presName="iconBgRect" presStyleLbl="bgShp" presStyleIdx="2" presStyleCnt="4"/>
      <dgm:spPr/>
    </dgm:pt>
    <dgm:pt modelId="{DDCAAD3A-4EA9-4055-88E3-792D420380E1}" type="pres">
      <dgm:prSet presAssocID="{B1123FA6-5126-409A-9FE9-42BECDC20D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und"/>
        </a:ext>
      </dgm:extLst>
    </dgm:pt>
    <dgm:pt modelId="{FFEFD7EC-2DCC-4316-ADC7-4AD36DFC43EF}" type="pres">
      <dgm:prSet presAssocID="{B1123FA6-5126-409A-9FE9-42BECDC20D6F}" presName="spaceRect" presStyleCnt="0"/>
      <dgm:spPr/>
    </dgm:pt>
    <dgm:pt modelId="{481B0EC9-1C12-4A09-9BA7-37E201230D83}" type="pres">
      <dgm:prSet presAssocID="{B1123FA6-5126-409A-9FE9-42BECDC20D6F}" presName="textRect" presStyleLbl="revTx" presStyleIdx="2" presStyleCnt="4">
        <dgm:presLayoutVars>
          <dgm:chMax val="1"/>
          <dgm:chPref val="1"/>
        </dgm:presLayoutVars>
      </dgm:prSet>
      <dgm:spPr/>
    </dgm:pt>
    <dgm:pt modelId="{E6831A42-ED01-40F6-8E0C-09054C5B2CE2}" type="pres">
      <dgm:prSet presAssocID="{CFF7D783-AC8A-41B8-95A2-9E895DB69508}" presName="sibTrans" presStyleLbl="sibTrans2D1" presStyleIdx="0" presStyleCnt="0"/>
      <dgm:spPr/>
    </dgm:pt>
    <dgm:pt modelId="{E00EE695-66AB-402F-884D-56BF6CEE6AEB}" type="pres">
      <dgm:prSet presAssocID="{A149A100-5099-4655-9124-73A03AC33FC2}" presName="compNode" presStyleCnt="0"/>
      <dgm:spPr/>
    </dgm:pt>
    <dgm:pt modelId="{C58869D1-5213-4860-BF78-158FF5CD3507}" type="pres">
      <dgm:prSet presAssocID="{A149A100-5099-4655-9124-73A03AC33FC2}" presName="iconBgRect" presStyleLbl="bgShp" presStyleIdx="3" presStyleCnt="4"/>
      <dgm:spPr/>
    </dgm:pt>
    <dgm:pt modelId="{D27E7EFE-D83A-4036-993A-1016955D632C}" type="pres">
      <dgm:prSet presAssocID="{A149A100-5099-4655-9124-73A03AC33F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F9FE502A-2F9F-46F2-B08A-BA7B8CCFC159}" type="pres">
      <dgm:prSet presAssocID="{A149A100-5099-4655-9124-73A03AC33FC2}" presName="spaceRect" presStyleCnt="0"/>
      <dgm:spPr/>
    </dgm:pt>
    <dgm:pt modelId="{32326B29-9C02-4E54-B359-3936C60136B7}" type="pres">
      <dgm:prSet presAssocID="{A149A100-5099-4655-9124-73A03AC33FC2}" presName="textRect" presStyleLbl="revTx" presStyleIdx="3" presStyleCnt="4">
        <dgm:presLayoutVars>
          <dgm:chMax val="1"/>
          <dgm:chPref val="1"/>
        </dgm:presLayoutVars>
      </dgm:prSet>
      <dgm:spPr/>
    </dgm:pt>
  </dgm:ptLst>
  <dgm:cxnLst>
    <dgm:cxn modelId="{172A8003-0A4F-4E6C-AB9D-CFD6049F26E3}" type="presOf" srcId="{B1123FA6-5126-409A-9FE9-42BECDC20D6F}" destId="{481B0EC9-1C12-4A09-9BA7-37E201230D83}" srcOrd="0" destOrd="0" presId="urn:microsoft.com/office/officeart/2018/2/layout/IconCircleList"/>
    <dgm:cxn modelId="{CDC95A0B-6DD7-4DD4-AD45-4DD46F349258}" type="presOf" srcId="{23E50EB5-B9D9-41A5-8FF0-8251E59713A5}" destId="{4F2F288E-A665-475B-BCD8-023231DCED7F}" srcOrd="0" destOrd="0" presId="urn:microsoft.com/office/officeart/2018/2/layout/IconCircleList"/>
    <dgm:cxn modelId="{39CFB823-4665-4DA3-A7AD-063BC597BCFA}" type="presOf" srcId="{CFF7D783-AC8A-41B8-95A2-9E895DB69508}" destId="{E6831A42-ED01-40F6-8E0C-09054C5B2CE2}" srcOrd="0" destOrd="0" presId="urn:microsoft.com/office/officeart/2018/2/layout/IconCircleList"/>
    <dgm:cxn modelId="{86FF4636-7748-4319-8C8F-3C2D82D2D272}" srcId="{E10E8EF7-7C07-400B-8586-414301324A6C}" destId="{4F63368B-C260-45C4-9074-0DC284E6261E}" srcOrd="0" destOrd="0" parTransId="{55F828D8-BDF7-4A30-B113-F188A6A34877}" sibTransId="{23E50EB5-B9D9-41A5-8FF0-8251E59713A5}"/>
    <dgm:cxn modelId="{1B0E3749-6DCC-4CCA-A67E-E0223D10D618}" type="presOf" srcId="{A149A100-5099-4655-9124-73A03AC33FC2}" destId="{32326B29-9C02-4E54-B359-3936C60136B7}" srcOrd="0" destOrd="0" presId="urn:microsoft.com/office/officeart/2018/2/layout/IconCircleList"/>
    <dgm:cxn modelId="{6710416D-0C35-45A4-A43D-FC865B33FB19}" srcId="{E10E8EF7-7C07-400B-8586-414301324A6C}" destId="{B1123FA6-5126-409A-9FE9-42BECDC20D6F}" srcOrd="2" destOrd="0" parTransId="{98ABBEE5-C6A0-4088-99F3-5BD95FB09C19}" sibTransId="{CFF7D783-AC8A-41B8-95A2-9E895DB69508}"/>
    <dgm:cxn modelId="{0F8F9978-EBDD-46AD-A441-26560505A415}" srcId="{E10E8EF7-7C07-400B-8586-414301324A6C}" destId="{A149A100-5099-4655-9124-73A03AC33FC2}" srcOrd="3" destOrd="0" parTransId="{FB6A3E66-E019-4AE0-BC07-4AA45AC6BBAB}" sibTransId="{4ABCABCC-680F-4804-9F73-01359437AAA9}"/>
    <dgm:cxn modelId="{88824090-77FA-4602-96DA-616765DE9063}" type="presOf" srcId="{E10E8EF7-7C07-400B-8586-414301324A6C}" destId="{99351221-CA90-4F09-ABEA-FAEAFAD81C17}" srcOrd="0" destOrd="0" presId="urn:microsoft.com/office/officeart/2018/2/layout/IconCircleList"/>
    <dgm:cxn modelId="{CB3490AB-232B-4084-A704-B74B7284BC85}" srcId="{E10E8EF7-7C07-400B-8586-414301324A6C}" destId="{B30085BF-5FB6-4586-95A8-6508D92F1917}" srcOrd="1" destOrd="0" parTransId="{FBB0C810-7BE5-42A9-AF20-6122FEE93B96}" sibTransId="{775FEACF-59CC-4375-A66F-4925289D118C}"/>
    <dgm:cxn modelId="{410CBBB0-FA00-4C45-A5B0-69F32C42B551}" type="presOf" srcId="{775FEACF-59CC-4375-A66F-4925289D118C}" destId="{727DC926-1BFF-4113-A78B-F30E6DB8D350}" srcOrd="0" destOrd="0" presId="urn:microsoft.com/office/officeart/2018/2/layout/IconCircleList"/>
    <dgm:cxn modelId="{949DA4BD-AE36-44FA-87AB-05736533A237}" type="presOf" srcId="{B30085BF-5FB6-4586-95A8-6508D92F1917}" destId="{8EBBFDE6-2622-40D0-8D07-09B39FC5899D}" srcOrd="0" destOrd="0" presId="urn:microsoft.com/office/officeart/2018/2/layout/IconCircleList"/>
    <dgm:cxn modelId="{49F32ED6-E3FF-49CA-A61B-795713D4FF08}" type="presOf" srcId="{4F63368B-C260-45C4-9074-0DC284E6261E}" destId="{AD6F5080-EA03-4372-8594-5038C29DFDFE}" srcOrd="0" destOrd="0" presId="urn:microsoft.com/office/officeart/2018/2/layout/IconCircleList"/>
    <dgm:cxn modelId="{36EB8CF1-F554-46E2-A4EC-881C72D5B40E}" type="presParOf" srcId="{99351221-CA90-4F09-ABEA-FAEAFAD81C17}" destId="{0B4D8CF7-7A82-49ED-BFEC-C37C410392E8}" srcOrd="0" destOrd="0" presId="urn:microsoft.com/office/officeart/2018/2/layout/IconCircleList"/>
    <dgm:cxn modelId="{E09AF069-A456-4644-82BB-01B52F9C38E8}" type="presParOf" srcId="{0B4D8CF7-7A82-49ED-BFEC-C37C410392E8}" destId="{21A9C597-E5BE-48D6-B367-9AE1BC7705A9}" srcOrd="0" destOrd="0" presId="urn:microsoft.com/office/officeart/2018/2/layout/IconCircleList"/>
    <dgm:cxn modelId="{84157BB0-AD1B-442E-91D0-327374214D4E}" type="presParOf" srcId="{21A9C597-E5BE-48D6-B367-9AE1BC7705A9}" destId="{9EB85202-2FA4-454D-913A-CE9728FA7370}" srcOrd="0" destOrd="0" presId="urn:microsoft.com/office/officeart/2018/2/layout/IconCircleList"/>
    <dgm:cxn modelId="{99DE6379-D0B5-4F0F-909E-974D7668AD8E}" type="presParOf" srcId="{21A9C597-E5BE-48D6-B367-9AE1BC7705A9}" destId="{3DC8A586-7F2D-4330-949F-788BEE01424A}" srcOrd="1" destOrd="0" presId="urn:microsoft.com/office/officeart/2018/2/layout/IconCircleList"/>
    <dgm:cxn modelId="{97DD04E7-7AF4-4EDB-A4C5-A6E879A44EFE}" type="presParOf" srcId="{21A9C597-E5BE-48D6-B367-9AE1BC7705A9}" destId="{354A7CC3-900D-4D6C-8D2F-AAE26F65A690}" srcOrd="2" destOrd="0" presId="urn:microsoft.com/office/officeart/2018/2/layout/IconCircleList"/>
    <dgm:cxn modelId="{E1784B3E-C05B-4303-A796-CBDAF0AC0E9C}" type="presParOf" srcId="{21A9C597-E5BE-48D6-B367-9AE1BC7705A9}" destId="{AD6F5080-EA03-4372-8594-5038C29DFDFE}" srcOrd="3" destOrd="0" presId="urn:microsoft.com/office/officeart/2018/2/layout/IconCircleList"/>
    <dgm:cxn modelId="{48DE7A98-4050-4E03-83B0-6CF93427526F}" type="presParOf" srcId="{0B4D8CF7-7A82-49ED-BFEC-C37C410392E8}" destId="{4F2F288E-A665-475B-BCD8-023231DCED7F}" srcOrd="1" destOrd="0" presId="urn:microsoft.com/office/officeart/2018/2/layout/IconCircleList"/>
    <dgm:cxn modelId="{22BF1AD0-AE09-4F7E-92C2-6CE1FBD2CFB4}" type="presParOf" srcId="{0B4D8CF7-7A82-49ED-BFEC-C37C410392E8}" destId="{F28A05D0-598C-4B73-987F-05EB57CF5579}" srcOrd="2" destOrd="0" presId="urn:microsoft.com/office/officeart/2018/2/layout/IconCircleList"/>
    <dgm:cxn modelId="{C78364A0-B20B-4BF0-AC9A-6F8BEB08A7ED}" type="presParOf" srcId="{F28A05D0-598C-4B73-987F-05EB57CF5579}" destId="{3ADA44B9-AB81-4BFB-BC48-7D2B6DBDD326}" srcOrd="0" destOrd="0" presId="urn:microsoft.com/office/officeart/2018/2/layout/IconCircleList"/>
    <dgm:cxn modelId="{4A638ACA-F71E-4266-BB94-7E314C0BB1FA}" type="presParOf" srcId="{F28A05D0-598C-4B73-987F-05EB57CF5579}" destId="{CA502851-BC82-42E2-8E8C-B90E07B5F07E}" srcOrd="1" destOrd="0" presId="urn:microsoft.com/office/officeart/2018/2/layout/IconCircleList"/>
    <dgm:cxn modelId="{02CA8663-47D7-48DB-9AF1-B06EE30F6D6E}" type="presParOf" srcId="{F28A05D0-598C-4B73-987F-05EB57CF5579}" destId="{0BC37579-CC7D-458F-A41F-B0B7440A8515}" srcOrd="2" destOrd="0" presId="urn:microsoft.com/office/officeart/2018/2/layout/IconCircleList"/>
    <dgm:cxn modelId="{20273C1B-9FCB-4CBC-895C-B6C9045F4368}" type="presParOf" srcId="{F28A05D0-598C-4B73-987F-05EB57CF5579}" destId="{8EBBFDE6-2622-40D0-8D07-09B39FC5899D}" srcOrd="3" destOrd="0" presId="urn:microsoft.com/office/officeart/2018/2/layout/IconCircleList"/>
    <dgm:cxn modelId="{BC5C8ACE-7874-4F74-8D99-7B7E9BA470DE}" type="presParOf" srcId="{0B4D8CF7-7A82-49ED-BFEC-C37C410392E8}" destId="{727DC926-1BFF-4113-A78B-F30E6DB8D350}" srcOrd="3" destOrd="0" presId="urn:microsoft.com/office/officeart/2018/2/layout/IconCircleList"/>
    <dgm:cxn modelId="{553CAC79-3371-41A0-8AB9-A144E7DB1CC2}" type="presParOf" srcId="{0B4D8CF7-7A82-49ED-BFEC-C37C410392E8}" destId="{F75EB773-FA2E-4779-A550-F1433903DD8D}" srcOrd="4" destOrd="0" presId="urn:microsoft.com/office/officeart/2018/2/layout/IconCircleList"/>
    <dgm:cxn modelId="{9DDC8F09-2D7B-4E76-9914-C417969C791A}" type="presParOf" srcId="{F75EB773-FA2E-4779-A550-F1433903DD8D}" destId="{2B948364-D450-4203-8EDF-B05DE1068D1B}" srcOrd="0" destOrd="0" presId="urn:microsoft.com/office/officeart/2018/2/layout/IconCircleList"/>
    <dgm:cxn modelId="{3AFCC240-2C6F-45E9-94B0-570DECFF911F}" type="presParOf" srcId="{F75EB773-FA2E-4779-A550-F1433903DD8D}" destId="{DDCAAD3A-4EA9-4055-88E3-792D420380E1}" srcOrd="1" destOrd="0" presId="urn:microsoft.com/office/officeart/2018/2/layout/IconCircleList"/>
    <dgm:cxn modelId="{284B63EB-9A63-4037-B0BD-37E7012871F1}" type="presParOf" srcId="{F75EB773-FA2E-4779-A550-F1433903DD8D}" destId="{FFEFD7EC-2DCC-4316-ADC7-4AD36DFC43EF}" srcOrd="2" destOrd="0" presId="urn:microsoft.com/office/officeart/2018/2/layout/IconCircleList"/>
    <dgm:cxn modelId="{DFB65640-0A6B-4807-AEE0-DC66ACC02132}" type="presParOf" srcId="{F75EB773-FA2E-4779-A550-F1433903DD8D}" destId="{481B0EC9-1C12-4A09-9BA7-37E201230D83}" srcOrd="3" destOrd="0" presId="urn:microsoft.com/office/officeart/2018/2/layout/IconCircleList"/>
    <dgm:cxn modelId="{2916C472-249D-4722-B9D0-8A83287417DB}" type="presParOf" srcId="{0B4D8CF7-7A82-49ED-BFEC-C37C410392E8}" destId="{E6831A42-ED01-40F6-8E0C-09054C5B2CE2}" srcOrd="5" destOrd="0" presId="urn:microsoft.com/office/officeart/2018/2/layout/IconCircleList"/>
    <dgm:cxn modelId="{74736A76-3374-41D1-9626-A18D2147A430}" type="presParOf" srcId="{0B4D8CF7-7A82-49ED-BFEC-C37C410392E8}" destId="{E00EE695-66AB-402F-884D-56BF6CEE6AEB}" srcOrd="6" destOrd="0" presId="urn:microsoft.com/office/officeart/2018/2/layout/IconCircleList"/>
    <dgm:cxn modelId="{AAA66F4A-3725-4C3E-9FBF-4C6B2F87936F}" type="presParOf" srcId="{E00EE695-66AB-402F-884D-56BF6CEE6AEB}" destId="{C58869D1-5213-4860-BF78-158FF5CD3507}" srcOrd="0" destOrd="0" presId="urn:microsoft.com/office/officeart/2018/2/layout/IconCircleList"/>
    <dgm:cxn modelId="{6E2E438E-0388-4AE0-867D-AC8BF340EBF8}" type="presParOf" srcId="{E00EE695-66AB-402F-884D-56BF6CEE6AEB}" destId="{D27E7EFE-D83A-4036-993A-1016955D632C}" srcOrd="1" destOrd="0" presId="urn:microsoft.com/office/officeart/2018/2/layout/IconCircleList"/>
    <dgm:cxn modelId="{4B2BA46B-35FA-4C6B-8EBF-BD50A2863646}" type="presParOf" srcId="{E00EE695-66AB-402F-884D-56BF6CEE6AEB}" destId="{F9FE502A-2F9F-46F2-B08A-BA7B8CCFC159}" srcOrd="2" destOrd="0" presId="urn:microsoft.com/office/officeart/2018/2/layout/IconCircleList"/>
    <dgm:cxn modelId="{AD2306D8-A048-47B6-A2C8-EF280F0667AF}" type="presParOf" srcId="{E00EE695-66AB-402F-884D-56BF6CEE6AEB}" destId="{32326B29-9C02-4E54-B359-3936C60136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85202-2FA4-454D-913A-CE9728FA7370}">
      <dsp:nvSpPr>
        <dsp:cNvPr id="0" name=""/>
        <dsp:cNvSpPr/>
      </dsp:nvSpPr>
      <dsp:spPr>
        <a:xfrm>
          <a:off x="66936" y="928917"/>
          <a:ext cx="894585" cy="894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C8A586-7F2D-4330-949F-788BEE01424A}">
      <dsp:nvSpPr>
        <dsp:cNvPr id="0" name=""/>
        <dsp:cNvSpPr/>
      </dsp:nvSpPr>
      <dsp:spPr>
        <a:xfrm>
          <a:off x="254799" y="1116780"/>
          <a:ext cx="518859" cy="518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6F5080-EA03-4372-8594-5038C29DFDFE}">
      <dsp:nvSpPr>
        <dsp:cNvPr id="0" name=""/>
        <dsp:cNvSpPr/>
      </dsp:nvSpPr>
      <dsp:spPr>
        <a:xfrm>
          <a:off x="1153218" y="928917"/>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Genre</a:t>
          </a:r>
        </a:p>
      </dsp:txBody>
      <dsp:txXfrm>
        <a:off x="1153218" y="928917"/>
        <a:ext cx="2108665" cy="894585"/>
      </dsp:txXfrm>
    </dsp:sp>
    <dsp:sp modelId="{3ADA44B9-AB81-4BFB-BC48-7D2B6DBDD326}">
      <dsp:nvSpPr>
        <dsp:cNvPr id="0" name=""/>
        <dsp:cNvSpPr/>
      </dsp:nvSpPr>
      <dsp:spPr>
        <a:xfrm>
          <a:off x="3629302" y="928917"/>
          <a:ext cx="894585" cy="894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02851-BC82-42E2-8E8C-B90E07B5F07E}">
      <dsp:nvSpPr>
        <dsp:cNvPr id="0" name=""/>
        <dsp:cNvSpPr/>
      </dsp:nvSpPr>
      <dsp:spPr>
        <a:xfrm>
          <a:off x="3817165" y="1116780"/>
          <a:ext cx="518859" cy="518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BBFDE6-2622-40D0-8D07-09B39FC5899D}">
      <dsp:nvSpPr>
        <dsp:cNvPr id="0" name=""/>
        <dsp:cNvSpPr/>
      </dsp:nvSpPr>
      <dsp:spPr>
        <a:xfrm>
          <a:off x="4715584" y="928917"/>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Budget </a:t>
          </a:r>
        </a:p>
      </dsp:txBody>
      <dsp:txXfrm>
        <a:off x="4715584" y="928917"/>
        <a:ext cx="2108665" cy="894585"/>
      </dsp:txXfrm>
    </dsp:sp>
    <dsp:sp modelId="{2B948364-D450-4203-8EDF-B05DE1068D1B}">
      <dsp:nvSpPr>
        <dsp:cNvPr id="0" name=""/>
        <dsp:cNvSpPr/>
      </dsp:nvSpPr>
      <dsp:spPr>
        <a:xfrm>
          <a:off x="66936" y="2570479"/>
          <a:ext cx="894585" cy="894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AAD3A-4EA9-4055-88E3-792D420380E1}">
      <dsp:nvSpPr>
        <dsp:cNvPr id="0" name=""/>
        <dsp:cNvSpPr/>
      </dsp:nvSpPr>
      <dsp:spPr>
        <a:xfrm>
          <a:off x="254799" y="2758342"/>
          <a:ext cx="518859" cy="518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1B0EC9-1C12-4A09-9BA7-37E201230D83}">
      <dsp:nvSpPr>
        <dsp:cNvPr id="0" name=""/>
        <dsp:cNvSpPr/>
      </dsp:nvSpPr>
      <dsp:spPr>
        <a:xfrm>
          <a:off x="1153218" y="2570479"/>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Revenue</a:t>
          </a:r>
        </a:p>
      </dsp:txBody>
      <dsp:txXfrm>
        <a:off x="1153218" y="2570479"/>
        <a:ext cx="2108665" cy="894585"/>
      </dsp:txXfrm>
    </dsp:sp>
    <dsp:sp modelId="{C58869D1-5213-4860-BF78-158FF5CD3507}">
      <dsp:nvSpPr>
        <dsp:cNvPr id="0" name=""/>
        <dsp:cNvSpPr/>
      </dsp:nvSpPr>
      <dsp:spPr>
        <a:xfrm>
          <a:off x="3629302" y="2570479"/>
          <a:ext cx="894585" cy="894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E7EFE-D83A-4036-993A-1016955D632C}">
      <dsp:nvSpPr>
        <dsp:cNvPr id="0" name=""/>
        <dsp:cNvSpPr/>
      </dsp:nvSpPr>
      <dsp:spPr>
        <a:xfrm>
          <a:off x="3817165" y="2758342"/>
          <a:ext cx="518859" cy="518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26B29-9C02-4E54-B359-3936C60136B7}">
      <dsp:nvSpPr>
        <dsp:cNvPr id="0" name=""/>
        <dsp:cNvSpPr/>
      </dsp:nvSpPr>
      <dsp:spPr>
        <a:xfrm>
          <a:off x="4715584" y="2570479"/>
          <a:ext cx="2108665" cy="8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Rating</a:t>
          </a:r>
        </a:p>
      </dsp:txBody>
      <dsp:txXfrm>
        <a:off x="4715584" y="2570479"/>
        <a:ext cx="2108665" cy="8945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53081-8D66-4896-B3AD-A94A15947B25}"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239861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53081-8D66-4896-B3AD-A94A15947B25}"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55397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53081-8D66-4896-B3AD-A94A15947B25}"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104012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53081-8D66-4896-B3AD-A94A15947B25}"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337801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53081-8D66-4896-B3AD-A94A15947B25}" type="datetimeFigureOut">
              <a:rPr lang="en-US" smtClean="0"/>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422144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53081-8D66-4896-B3AD-A94A15947B25}"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128194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53081-8D66-4896-B3AD-A94A15947B25}" type="datetimeFigureOut">
              <a:rPr lang="en-US" smtClean="0"/>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391884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53081-8D66-4896-B3AD-A94A15947B25}" type="datetimeFigureOut">
              <a:rPr lang="en-US" smtClean="0"/>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14826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53081-8D66-4896-B3AD-A94A15947B25}" type="datetimeFigureOut">
              <a:rPr lang="en-US" smtClean="0"/>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67011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53081-8D66-4896-B3AD-A94A15947B25}"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228604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553081-8D66-4896-B3AD-A94A15947B25}" type="datetimeFigureOut">
              <a:rPr lang="en-US" smtClean="0"/>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EE3EA-A2A1-4870-B117-373DAF31AA8F}" type="slidenum">
              <a:rPr lang="en-US" smtClean="0"/>
              <a:t>‹#›</a:t>
            </a:fld>
            <a:endParaRPr lang="en-US"/>
          </a:p>
        </p:txBody>
      </p:sp>
    </p:spTree>
    <p:extLst>
      <p:ext uri="{BB962C8B-B14F-4D97-AF65-F5344CB8AC3E}">
        <p14:creationId xmlns:p14="http://schemas.microsoft.com/office/powerpoint/2010/main" val="203611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3081-8D66-4896-B3AD-A94A15947B25}" type="datetimeFigureOut">
              <a:rPr lang="en-US" smtClean="0"/>
              <a:t>2/24/2020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EE3EA-A2A1-4870-B117-373DAF31AA8F}" type="slidenum">
              <a:rPr lang="en-US" smtClean="0"/>
              <a:t>‹#›</a:t>
            </a:fld>
            <a:endParaRPr lang="en-US"/>
          </a:p>
        </p:txBody>
      </p:sp>
    </p:spTree>
    <p:extLst>
      <p:ext uri="{BB962C8B-B14F-4D97-AF65-F5344CB8AC3E}">
        <p14:creationId xmlns:p14="http://schemas.microsoft.com/office/powerpoint/2010/main" val="2959534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D746-9B38-4B8E-A6F7-844A8859DB6F}"/>
              </a:ext>
            </a:extLst>
          </p:cNvPr>
          <p:cNvSpPr>
            <a:spLocks noGrp="1"/>
          </p:cNvSpPr>
          <p:nvPr>
            <p:ph type="ctrTitle"/>
          </p:nvPr>
        </p:nvSpPr>
        <p:spPr/>
        <p:txBody>
          <a:bodyPr/>
          <a:lstStyle/>
          <a:p>
            <a:r>
              <a:rPr lang="en-US" dirty="0"/>
              <a:t>UC DAVIS</a:t>
            </a:r>
          </a:p>
        </p:txBody>
      </p:sp>
      <p:sp>
        <p:nvSpPr>
          <p:cNvPr id="3" name="Subtitle 2">
            <a:extLst>
              <a:ext uri="{FF2B5EF4-FFF2-40B4-BE49-F238E27FC236}">
                <a16:creationId xmlns:a16="http://schemas.microsoft.com/office/drawing/2014/main" id="{DC749137-EB79-4DDC-80C4-BEBB65A52B52}"/>
              </a:ext>
            </a:extLst>
          </p:cNvPr>
          <p:cNvSpPr>
            <a:spLocks noGrp="1"/>
          </p:cNvSpPr>
          <p:nvPr>
            <p:ph type="subTitle" idx="1"/>
          </p:nvPr>
        </p:nvSpPr>
        <p:spPr>
          <a:xfrm>
            <a:off x="1524000" y="3602038"/>
            <a:ext cx="9144000" cy="1047454"/>
          </a:xfrm>
        </p:spPr>
        <p:txBody>
          <a:bodyPr/>
          <a:lstStyle/>
          <a:p>
            <a:r>
              <a:rPr lang="en-US" dirty="0"/>
              <a:t>Data Analytics Bootcamp</a:t>
            </a:r>
          </a:p>
          <a:p>
            <a:r>
              <a:rPr lang="en-US" dirty="0"/>
              <a:t>February 24, 2020</a:t>
            </a:r>
          </a:p>
        </p:txBody>
      </p:sp>
      <p:sp>
        <p:nvSpPr>
          <p:cNvPr id="4" name="Subtitle 2">
            <a:extLst>
              <a:ext uri="{FF2B5EF4-FFF2-40B4-BE49-F238E27FC236}">
                <a16:creationId xmlns:a16="http://schemas.microsoft.com/office/drawing/2014/main" id="{8BB9E054-EDEB-44F5-B52C-6B138F92A2FB}"/>
              </a:ext>
            </a:extLst>
          </p:cNvPr>
          <p:cNvSpPr txBox="1">
            <a:spLocks/>
          </p:cNvSpPr>
          <p:nvPr/>
        </p:nvSpPr>
        <p:spPr>
          <a:xfrm>
            <a:off x="1524000" y="4870316"/>
            <a:ext cx="9144000" cy="10474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Data Analysis of IMDB movies released between </a:t>
            </a:r>
            <a:r>
              <a:rPr lang="en-US" dirty="0">
                <a:solidFill>
                  <a:srgbClr val="FF0000"/>
                </a:solidFill>
              </a:rPr>
              <a:t>2000 and 2019</a:t>
            </a:r>
          </a:p>
        </p:txBody>
      </p:sp>
    </p:spTree>
    <p:extLst>
      <p:ext uri="{BB962C8B-B14F-4D97-AF65-F5344CB8AC3E}">
        <p14:creationId xmlns:p14="http://schemas.microsoft.com/office/powerpoint/2010/main" val="294410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A2C0-6442-4110-BEF6-D1D2A74F0B8A}"/>
              </a:ext>
            </a:extLst>
          </p:cNvPr>
          <p:cNvSpPr>
            <a:spLocks noGrp="1"/>
          </p:cNvSpPr>
          <p:nvPr>
            <p:ph type="title"/>
          </p:nvPr>
        </p:nvSpPr>
        <p:spPr>
          <a:xfrm>
            <a:off x="128815" y="1056640"/>
            <a:ext cx="4360324" cy="3494398"/>
          </a:xfrm>
        </p:spPr>
        <p:txBody>
          <a:bodyPr vert="horz" lIns="91440" tIns="45720" rIns="91440" bIns="45720" rtlCol="0" anchor="b">
            <a:normAutofit/>
          </a:bodyPr>
          <a:lstStyle/>
          <a:p>
            <a:r>
              <a:rPr lang="en-US" sz="2000" kern="1200" dirty="0">
                <a:solidFill>
                  <a:schemeClr val="tx1"/>
                </a:solidFill>
                <a:latin typeface="+mj-lt"/>
                <a:ea typeface="+mj-ea"/>
                <a:cs typeface="+mj-cs"/>
              </a:rPr>
              <a:t>Insert a snapshot of the revenue analysis</a:t>
            </a:r>
          </a:p>
        </p:txBody>
      </p:sp>
      <p:sp>
        <p:nvSpPr>
          <p:cNvPr id="4" name="TextBox 3">
            <a:extLst>
              <a:ext uri="{FF2B5EF4-FFF2-40B4-BE49-F238E27FC236}">
                <a16:creationId xmlns:a16="http://schemas.microsoft.com/office/drawing/2014/main" id="{68B02590-5717-4317-9143-9FEC869DFDE6}"/>
              </a:ext>
            </a:extLst>
          </p:cNvPr>
          <p:cNvSpPr txBox="1"/>
          <p:nvPr/>
        </p:nvSpPr>
        <p:spPr>
          <a:xfrm>
            <a:off x="0" y="40977"/>
            <a:ext cx="5141626" cy="1015663"/>
          </a:xfrm>
          <a:prstGeom prst="rect">
            <a:avLst/>
          </a:prstGeom>
          <a:noFill/>
        </p:spPr>
        <p:txBody>
          <a:bodyPr wrap="square" rtlCol="0">
            <a:spAutoFit/>
          </a:bodyPr>
          <a:lstStyle/>
          <a:p>
            <a:r>
              <a:rPr lang="en-US" sz="6000"/>
              <a:t>Revenue:</a:t>
            </a:r>
            <a:endParaRPr lang="en-US" sz="6000" dirty="0"/>
          </a:p>
        </p:txBody>
      </p:sp>
      <p:pic>
        <p:nvPicPr>
          <p:cNvPr id="6" name="Picture 5" descr="A close up of text on a white background&#10;&#10;Description automatically generated">
            <a:extLst>
              <a:ext uri="{FF2B5EF4-FFF2-40B4-BE49-F238E27FC236}">
                <a16:creationId xmlns:a16="http://schemas.microsoft.com/office/drawing/2014/main" id="{A6DDC87E-1473-491D-B597-A4125C14C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032" y="127340"/>
            <a:ext cx="5352876" cy="4423698"/>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FD36D183-D320-446B-A884-336ED2D48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160" y="2604654"/>
            <a:ext cx="4845706" cy="4253345"/>
          </a:xfrm>
          <a:prstGeom prst="rect">
            <a:avLst/>
          </a:prstGeom>
        </p:spPr>
      </p:pic>
    </p:spTree>
    <p:extLst>
      <p:ext uri="{BB962C8B-B14F-4D97-AF65-F5344CB8AC3E}">
        <p14:creationId xmlns:p14="http://schemas.microsoft.com/office/powerpoint/2010/main" val="1436985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D87A-61A8-44DA-BA33-4A512594E77D}"/>
              </a:ext>
            </a:extLst>
          </p:cNvPr>
          <p:cNvSpPr>
            <a:spLocks noGrp="1"/>
          </p:cNvSpPr>
          <p:nvPr>
            <p:ph type="title"/>
          </p:nvPr>
        </p:nvSpPr>
        <p:spPr>
          <a:xfrm>
            <a:off x="0" y="0"/>
            <a:ext cx="5425781" cy="924313"/>
          </a:xfrm>
        </p:spPr>
        <p:txBody>
          <a:bodyPr vert="horz" lIns="91440" tIns="45720" rIns="91440" bIns="45720" rtlCol="0" anchor="b">
            <a:normAutofit/>
          </a:bodyPr>
          <a:lstStyle/>
          <a:p>
            <a:r>
              <a:rPr lang="en-US" sz="6000" kern="1200" dirty="0">
                <a:solidFill>
                  <a:schemeClr val="tx1"/>
                </a:solidFill>
                <a:latin typeface="+mj-lt"/>
                <a:ea typeface="+mj-ea"/>
                <a:cs typeface="+mj-cs"/>
              </a:rPr>
              <a:t>Budget vs. Profit:</a:t>
            </a:r>
          </a:p>
        </p:txBody>
      </p:sp>
      <p:pic>
        <p:nvPicPr>
          <p:cNvPr id="6146" name="Picture 2">
            <a:extLst>
              <a:ext uri="{FF2B5EF4-FFF2-40B4-BE49-F238E27FC236}">
                <a16:creationId xmlns:a16="http://schemas.microsoft.com/office/drawing/2014/main" id="{A61F48F2-7247-4178-959C-7A6DDAD4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807" y="1158740"/>
            <a:ext cx="48291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06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CF59F3-53FA-4BAA-ADB0-1C583EEBD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Freeform: Shape 15">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38CA93F-9740-4B12-B6E7-BBA9A3703C4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Rating:</a:t>
            </a:r>
          </a:p>
        </p:txBody>
      </p:sp>
      <p:sp>
        <p:nvSpPr>
          <p:cNvPr id="18" name="Rectangle 17">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32420" y="678963"/>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00915" y="580653"/>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303021" y="570683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89149" y="619078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7333EA9-3447-4C0A-957A-C6D2B338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70076" y="1316432"/>
            <a:ext cx="4225136" cy="4225134"/>
          </a:xfrm>
          <a:custGeom>
            <a:avLst/>
            <a:gdLst>
              <a:gd name="connsiteX0" fmla="*/ 0 w 4225136"/>
              <a:gd name="connsiteY0" fmla="*/ 0 h 4225134"/>
              <a:gd name="connsiteX1" fmla="*/ 4225136 w 4225136"/>
              <a:gd name="connsiteY1" fmla="*/ 0 h 4225134"/>
              <a:gd name="connsiteX2" fmla="*/ 4225136 w 4225136"/>
              <a:gd name="connsiteY2" fmla="*/ 4225134 h 4225134"/>
              <a:gd name="connsiteX3" fmla="*/ 1078619 w 4225136"/>
              <a:gd name="connsiteY3" fmla="*/ 4225134 h 4225134"/>
              <a:gd name="connsiteX4" fmla="*/ 1078619 w 4225136"/>
              <a:gd name="connsiteY4" fmla="*/ 3146517 h 4225134"/>
              <a:gd name="connsiteX5" fmla="*/ 0 w 4225136"/>
              <a:gd name="connsiteY5" fmla="*/ 3146517 h 422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5136" h="4225134">
                <a:moveTo>
                  <a:pt x="0" y="0"/>
                </a:moveTo>
                <a:lnTo>
                  <a:pt x="4225136" y="0"/>
                </a:lnTo>
                <a:lnTo>
                  <a:pt x="4225136" y="4225134"/>
                </a:lnTo>
                <a:lnTo>
                  <a:pt x="1078619" y="4225134"/>
                </a:lnTo>
                <a:lnTo>
                  <a:pt x="1078619" y="3146517"/>
                </a:lnTo>
                <a:lnTo>
                  <a:pt x="0" y="314651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p>
        </p:txBody>
      </p:sp>
      <p:pic>
        <p:nvPicPr>
          <p:cNvPr id="7" name="Graphic 6" descr="Thumbs Up Sign">
            <a:extLst>
              <a:ext uri="{FF2B5EF4-FFF2-40B4-BE49-F238E27FC236}">
                <a16:creationId xmlns:a16="http://schemas.microsoft.com/office/drawing/2014/main" id="{0BF97E2D-6401-4FDF-8C6B-1EEF85E7F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7479" y="2105604"/>
            <a:ext cx="2646789" cy="2646789"/>
          </a:xfrm>
          <a:prstGeom prst="rect">
            <a:avLst/>
          </a:prstGeom>
        </p:spPr>
      </p:pic>
    </p:spTree>
    <p:extLst>
      <p:ext uri="{BB962C8B-B14F-4D97-AF65-F5344CB8AC3E}">
        <p14:creationId xmlns:p14="http://schemas.microsoft.com/office/powerpoint/2010/main" val="39050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B42E82-FB3C-4506-9A9E-55C3F221337A}"/>
              </a:ext>
            </a:extLst>
          </p:cNvPr>
          <p:cNvSpPr>
            <a:spLocks noGrp="1"/>
          </p:cNvSpPr>
          <p:nvPr>
            <p:ph type="title"/>
          </p:nvPr>
        </p:nvSpPr>
        <p:spPr>
          <a:xfrm>
            <a:off x="643467" y="1698171"/>
            <a:ext cx="3962061" cy="4516360"/>
          </a:xfrm>
        </p:spPr>
        <p:txBody>
          <a:bodyPr anchor="t">
            <a:normAutofit/>
          </a:bodyPr>
          <a:lstStyle/>
          <a:p>
            <a:r>
              <a:rPr lang="en-US" sz="3600" dirty="0"/>
              <a:t>Our Findings:</a:t>
            </a:r>
          </a:p>
        </p:txBody>
      </p:sp>
      <p:sp>
        <p:nvSpPr>
          <p:cNvPr id="21"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F0C343F-5046-4840-854B-E6744EE459A2}"/>
              </a:ext>
            </a:extLst>
          </p:cNvPr>
          <p:cNvSpPr>
            <a:spLocks noGrp="1"/>
          </p:cNvSpPr>
          <p:nvPr>
            <p:ph idx="1"/>
          </p:nvPr>
        </p:nvSpPr>
        <p:spPr>
          <a:xfrm>
            <a:off x="5070020" y="1698170"/>
            <a:ext cx="6478513" cy="4516361"/>
          </a:xfrm>
        </p:spPr>
        <p:txBody>
          <a:bodyPr>
            <a:normAutofit/>
          </a:bodyPr>
          <a:lstStyle/>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1120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10 Highest Ranked Movies ">
            <a:extLst>
              <a:ext uri="{FF2B5EF4-FFF2-40B4-BE49-F238E27FC236}">
                <a16:creationId xmlns:a16="http://schemas.microsoft.com/office/drawing/2014/main" id="{54A54A13-07BC-4C46-ABED-58371F111D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791" b="-2"/>
          <a:stretch/>
        </p:blipFill>
        <p:spPr bwMode="auto">
          <a:xfrm>
            <a:off x="7967351" y="-1"/>
            <a:ext cx="4224651" cy="3346705"/>
          </a:xfrm>
          <a:custGeom>
            <a:avLst/>
            <a:gdLst/>
            <a:ahLst/>
            <a:cxnLst/>
            <a:rect l="l" t="t" r="r" b="b"/>
            <a:pathLst>
              <a:path w="4224651" h="3346705">
                <a:moveTo>
                  <a:pt x="1549963" y="0"/>
                </a:moveTo>
                <a:lnTo>
                  <a:pt x="1555540" y="0"/>
                </a:lnTo>
                <a:lnTo>
                  <a:pt x="2621768" y="0"/>
                </a:lnTo>
                <a:lnTo>
                  <a:pt x="4224651" y="0"/>
                </a:lnTo>
                <a:lnTo>
                  <a:pt x="4224651"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10 Highest Ranked Movies ">
            <a:extLst>
              <a:ext uri="{FF2B5EF4-FFF2-40B4-BE49-F238E27FC236}">
                <a16:creationId xmlns:a16="http://schemas.microsoft.com/office/drawing/2014/main" id="{78672E5B-AA32-4DAE-AFB8-CF7650C937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10" r="-2" b="7605"/>
          <a:stretch/>
        </p:blipFill>
        <p:spPr bwMode="auto">
          <a:xfrm>
            <a:off x="4493434" y="243"/>
            <a:ext cx="7698564" cy="3346705"/>
          </a:xfrm>
          <a:custGeom>
            <a:avLst/>
            <a:gdLst/>
            <a:ahLst/>
            <a:cxnLst/>
            <a:rect l="l" t="t" r="r" b="b"/>
            <a:pathLst>
              <a:path w="7698564" h="3346705">
                <a:moveTo>
                  <a:pt x="1549963" y="0"/>
                </a:moveTo>
                <a:lnTo>
                  <a:pt x="1555540" y="0"/>
                </a:lnTo>
                <a:lnTo>
                  <a:pt x="2621768" y="0"/>
                </a:lnTo>
                <a:lnTo>
                  <a:pt x="4832507" y="0"/>
                </a:lnTo>
                <a:lnTo>
                  <a:pt x="3282657" y="3346461"/>
                </a:lnTo>
                <a:lnTo>
                  <a:pt x="7698564" y="3346461"/>
                </a:lnTo>
                <a:lnTo>
                  <a:pt x="7698564"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10 Highest Ranked Movies ">
            <a:extLst>
              <a:ext uri="{FF2B5EF4-FFF2-40B4-BE49-F238E27FC236}">
                <a16:creationId xmlns:a16="http://schemas.microsoft.com/office/drawing/2014/main" id="{57602E7F-CE06-4EDA-966E-363903AFFA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145" r="-3" b="22827"/>
          <a:stretch/>
        </p:blipFill>
        <p:spPr bwMode="auto">
          <a:xfrm>
            <a:off x="20" y="10"/>
            <a:ext cx="5859777"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10 Highest Ranked Movies ">
            <a:extLst>
              <a:ext uri="{FF2B5EF4-FFF2-40B4-BE49-F238E27FC236}">
                <a16:creationId xmlns:a16="http://schemas.microsoft.com/office/drawing/2014/main" id="{9A46D76F-08EC-413C-81CF-B91AB7EF0C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 b="15130"/>
          <a:stretch/>
        </p:blipFill>
        <p:spPr bwMode="auto">
          <a:xfrm>
            <a:off x="6350090" y="3511295"/>
            <a:ext cx="5841911"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10 Highest Ranked Movies ">
            <a:extLst>
              <a:ext uri="{FF2B5EF4-FFF2-40B4-BE49-F238E27FC236}">
                <a16:creationId xmlns:a16="http://schemas.microsoft.com/office/drawing/2014/main" id="{59AF4E39-D224-4EB1-94D5-4CC00C4FA25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995" r="3" b="2748"/>
          <a:stretch/>
        </p:blipFill>
        <p:spPr bwMode="auto">
          <a:xfrm>
            <a:off x="2861892" y="3511296"/>
            <a:ext cx="4836673" cy="3346705"/>
          </a:xfrm>
          <a:custGeom>
            <a:avLst/>
            <a:gdLst/>
            <a:ahLst/>
            <a:cxnLst/>
            <a:rect l="l" t="t" r="r" b="b"/>
            <a:pathLst>
              <a:path w="4836673" h="3346705">
                <a:moveTo>
                  <a:pt x="1549963" y="0"/>
                </a:moveTo>
                <a:lnTo>
                  <a:pt x="4836673" y="0"/>
                </a:lnTo>
                <a:lnTo>
                  <a:pt x="3286710" y="3346705"/>
                </a:lnTo>
                <a:lnTo>
                  <a:pt x="3281133" y="3346705"/>
                </a:lnTo>
                <a:lnTo>
                  <a:pt x="2214905"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pic>
        <p:nvPicPr>
          <p:cNvPr id="9" name="Picture 14" descr="10 Highest Ranked Movies ">
            <a:extLst>
              <a:ext uri="{FF2B5EF4-FFF2-40B4-BE49-F238E27FC236}">
                <a16:creationId xmlns:a16="http://schemas.microsoft.com/office/drawing/2014/main" id="{39A1B4EB-2F98-4C0A-9042-372F0EEC7A7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50" r="3924" b="3"/>
          <a:stretch/>
        </p:blipFill>
        <p:spPr bwMode="auto">
          <a:xfrm>
            <a:off x="-3" y="3511295"/>
            <a:ext cx="4213642" cy="3346705"/>
          </a:xfrm>
          <a:custGeom>
            <a:avLst/>
            <a:gdLst/>
            <a:ahLst/>
            <a:cxnLst/>
            <a:rect l="l" t="t" r="r" b="b"/>
            <a:pathLst>
              <a:path w="4213642" h="3346705">
                <a:moveTo>
                  <a:pt x="0" y="0"/>
                </a:moveTo>
                <a:lnTo>
                  <a:pt x="4213642" y="0"/>
                </a:lnTo>
                <a:lnTo>
                  <a:pt x="2663679" y="3346705"/>
                </a:lnTo>
                <a:lnTo>
                  <a:pt x="2658102" y="3346705"/>
                </a:lnTo>
                <a:lnTo>
                  <a:pt x="1591874" y="3346705"/>
                </a:lnTo>
                <a:lnTo>
                  <a:pt x="0" y="334670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1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E6C5-4562-40BD-B1AB-E32CDDF23B33}"/>
              </a:ext>
            </a:extLst>
          </p:cNvPr>
          <p:cNvSpPr>
            <a:spLocks noGrp="1"/>
          </p:cNvSpPr>
          <p:nvPr>
            <p:ph type="title"/>
          </p:nvPr>
        </p:nvSpPr>
        <p:spPr>
          <a:xfrm>
            <a:off x="1075766" y="1188637"/>
            <a:ext cx="3291833" cy="4480726"/>
          </a:xfrm>
        </p:spPr>
        <p:txBody>
          <a:bodyPr>
            <a:normAutofit/>
          </a:bodyPr>
          <a:lstStyle/>
          <a:p>
            <a:pPr algn="r"/>
            <a:r>
              <a:rPr lang="en-US" sz="4600" dirty="0"/>
              <a:t>Introduction:</a:t>
            </a:r>
          </a:p>
        </p:txBody>
      </p:sp>
      <p:sp>
        <p:nvSpPr>
          <p:cNvPr id="3" name="Content Placeholder 2">
            <a:extLst>
              <a:ext uri="{FF2B5EF4-FFF2-40B4-BE49-F238E27FC236}">
                <a16:creationId xmlns:a16="http://schemas.microsoft.com/office/drawing/2014/main" id="{4054ADE5-BD49-4D77-B4FA-81C9D72F59C0}"/>
              </a:ext>
            </a:extLst>
          </p:cNvPr>
          <p:cNvSpPr>
            <a:spLocks noGrp="1"/>
          </p:cNvSpPr>
          <p:nvPr>
            <p:ph idx="1"/>
          </p:nvPr>
        </p:nvSpPr>
        <p:spPr>
          <a:xfrm>
            <a:off x="5255260" y="1648870"/>
            <a:ext cx="4702848" cy="3560260"/>
          </a:xfrm>
        </p:spPr>
        <p:txBody>
          <a:bodyPr anchor="ctr">
            <a:normAutofit fontScale="92500" lnSpcReduction="20000"/>
          </a:bodyPr>
          <a:lstStyle/>
          <a:p>
            <a:pPr marL="0" indent="0">
              <a:buNone/>
            </a:pPr>
            <a:r>
              <a:rPr lang="en-US" dirty="0"/>
              <a:t>The Internet Movie Database (IMDb) is a website that serves as an online database of world cinema containing a large number of public data on films such as the title of the film, the year of release of the film, the genre of the film, the audience, budget, revenue, the rating of critics, the duration of the film, the summary of the film, actors, directors and much more. </a:t>
            </a:r>
            <a:endParaRPr lang="en-US" sz="2400" dirty="0"/>
          </a:p>
        </p:txBody>
      </p:sp>
    </p:spTree>
    <p:extLst>
      <p:ext uri="{BB962C8B-B14F-4D97-AF65-F5344CB8AC3E}">
        <p14:creationId xmlns:p14="http://schemas.microsoft.com/office/powerpoint/2010/main" val="251035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D6C3-C5E5-418B-AB91-EB4A93659F4E}"/>
              </a:ext>
            </a:extLst>
          </p:cNvPr>
          <p:cNvSpPr>
            <a:spLocks noGrp="1"/>
          </p:cNvSpPr>
          <p:nvPr>
            <p:ph type="title"/>
          </p:nvPr>
        </p:nvSpPr>
        <p:spPr>
          <a:xfrm>
            <a:off x="643467" y="321734"/>
            <a:ext cx="10905066" cy="1135737"/>
          </a:xfrm>
        </p:spPr>
        <p:txBody>
          <a:bodyPr>
            <a:normAutofit/>
          </a:bodyPr>
          <a:lstStyle/>
          <a:p>
            <a:r>
              <a:rPr lang="en-US" sz="3600" dirty="0"/>
              <a:t>Scope &amp; Purpose:</a:t>
            </a:r>
          </a:p>
        </p:txBody>
      </p:sp>
      <p:sp>
        <p:nvSpPr>
          <p:cNvPr id="3" name="Content Placeholder 2">
            <a:extLst>
              <a:ext uri="{FF2B5EF4-FFF2-40B4-BE49-F238E27FC236}">
                <a16:creationId xmlns:a16="http://schemas.microsoft.com/office/drawing/2014/main" id="{552E464F-CDEF-4DE8-92FA-9ED6217A462F}"/>
              </a:ext>
            </a:extLst>
          </p:cNvPr>
          <p:cNvSpPr>
            <a:spLocks noGrp="1"/>
          </p:cNvSpPr>
          <p:nvPr>
            <p:ph idx="1"/>
          </p:nvPr>
        </p:nvSpPr>
        <p:spPr>
          <a:xfrm>
            <a:off x="643468" y="1782981"/>
            <a:ext cx="6891188" cy="4393982"/>
          </a:xfrm>
        </p:spPr>
        <p:txBody>
          <a:bodyPr>
            <a:normAutofit/>
          </a:bodyPr>
          <a:lstStyle/>
          <a:p>
            <a:r>
              <a:rPr lang="en-US" sz="2000" dirty="0">
                <a:solidFill>
                  <a:srgbClr val="FF0000"/>
                </a:solidFill>
              </a:rPr>
              <a:t>Analyze the data available on IMDB for movies released between 2000 and 2019.</a:t>
            </a:r>
          </a:p>
          <a:p>
            <a:endParaRPr lang="en-US" sz="2000" dirty="0">
              <a:solidFill>
                <a:srgbClr val="FF0000"/>
              </a:solidFill>
            </a:endParaRPr>
          </a:p>
          <a:p>
            <a:r>
              <a:rPr lang="en-US" sz="2000" dirty="0">
                <a:solidFill>
                  <a:srgbClr val="FF0000"/>
                </a:solidFill>
              </a:rPr>
              <a:t>Questions that our analysis will answer:</a:t>
            </a:r>
          </a:p>
          <a:p>
            <a:r>
              <a:rPr lang="en-US" sz="2000" dirty="0">
                <a:solidFill>
                  <a:srgbClr val="FF0000"/>
                </a:solidFill>
              </a:rPr>
              <a:t>Which genres have the most movies?</a:t>
            </a:r>
          </a:p>
          <a:p>
            <a:r>
              <a:rPr lang="en-US" sz="2000" dirty="0">
                <a:solidFill>
                  <a:srgbClr val="FF0000"/>
                </a:solidFill>
              </a:rPr>
              <a:t>Which genres have high production budgets?</a:t>
            </a:r>
          </a:p>
          <a:p>
            <a:r>
              <a:rPr lang="en-US" sz="2000" dirty="0">
                <a:solidFill>
                  <a:srgbClr val="FF0000"/>
                </a:solidFill>
              </a:rPr>
              <a:t>Which genres are more profitable?</a:t>
            </a:r>
          </a:p>
        </p:txBody>
      </p:sp>
      <p:pic>
        <p:nvPicPr>
          <p:cNvPr id="7" name="Picture 2">
            <a:extLst>
              <a:ext uri="{FF2B5EF4-FFF2-40B4-BE49-F238E27FC236}">
                <a16:creationId xmlns:a16="http://schemas.microsoft.com/office/drawing/2014/main" id="{7F43D4B8-AA7B-429C-88A7-220B93DBC3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99" r="12341"/>
          <a:stretch/>
        </p:blipFill>
        <p:spPr bwMode="auto">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61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E369-02DE-47F1-A173-78B3901BA910}"/>
              </a:ext>
            </a:extLst>
          </p:cNvPr>
          <p:cNvSpPr>
            <a:spLocks noGrp="1"/>
          </p:cNvSpPr>
          <p:nvPr>
            <p:ph type="title"/>
          </p:nvPr>
        </p:nvSpPr>
        <p:spPr>
          <a:xfrm>
            <a:off x="804672" y="365125"/>
            <a:ext cx="5266155" cy="1325563"/>
          </a:xfrm>
        </p:spPr>
        <p:txBody>
          <a:bodyPr vert="horz" lIns="91440" tIns="45720" rIns="91440" bIns="45720" rtlCol="0" anchor="ctr">
            <a:normAutofit/>
          </a:bodyPr>
          <a:lstStyle/>
          <a:p>
            <a:r>
              <a:rPr lang="en-US" dirty="0"/>
              <a:t>Data Exploration:</a:t>
            </a:r>
          </a:p>
        </p:txBody>
      </p:sp>
      <p:sp>
        <p:nvSpPr>
          <p:cNvPr id="3" name="Content Placeholder 2">
            <a:extLst>
              <a:ext uri="{FF2B5EF4-FFF2-40B4-BE49-F238E27FC236}">
                <a16:creationId xmlns:a16="http://schemas.microsoft.com/office/drawing/2014/main" id="{90D66247-254B-4709-B125-2C1314F27059}"/>
              </a:ext>
            </a:extLst>
          </p:cNvPr>
          <p:cNvSpPr>
            <a:spLocks noGrp="1"/>
          </p:cNvSpPr>
          <p:nvPr>
            <p:ph sz="half" idx="1"/>
          </p:nvPr>
        </p:nvSpPr>
        <p:spPr>
          <a:xfrm>
            <a:off x="804672" y="2022601"/>
            <a:ext cx="3941499" cy="4154361"/>
          </a:xfrm>
        </p:spPr>
        <p:txBody>
          <a:bodyPr vert="horz" lIns="91440" tIns="45720" rIns="91440" bIns="45720" rtlCol="0">
            <a:normAutofit/>
          </a:bodyPr>
          <a:lstStyle/>
          <a:p>
            <a:pPr marL="514350" indent="-514350">
              <a:buAutoNum type="arabicPeriod"/>
            </a:pPr>
            <a:r>
              <a:rPr lang="en-US" sz="2000" dirty="0"/>
              <a:t>Data Exploration:  </a:t>
            </a:r>
          </a:p>
          <a:p>
            <a:pPr marL="0" indent="0">
              <a:buNone/>
            </a:pPr>
            <a:r>
              <a:rPr lang="en-US" sz="2000" dirty="0"/>
              <a:t>After hunting for data on the internet, we used the IMDB database and an API key to extract raw data.  This database contains a large volume of unstructured data which need to be cleaned and structured for use in research and education.</a:t>
            </a:r>
          </a:p>
          <a:p>
            <a:pPr marL="0" indent="0">
              <a:buNone/>
            </a:pPr>
            <a:endParaRPr lang="en-US" sz="2000" dirty="0"/>
          </a:p>
          <a:p>
            <a:endParaRPr lang="en-US" sz="2000" dirty="0"/>
          </a:p>
        </p:txBody>
      </p:sp>
      <p:pic>
        <p:nvPicPr>
          <p:cNvPr id="5" name="Picture 2">
            <a:extLst>
              <a:ext uri="{FF2B5EF4-FFF2-40B4-BE49-F238E27FC236}">
                <a16:creationId xmlns:a16="http://schemas.microsoft.com/office/drawing/2014/main" id="{22875A9D-0F53-4B64-A27B-799F75D62C01}"/>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6436" r="6438"/>
          <a:stretch/>
        </p:blipFill>
        <p:spPr bwMode="auto">
          <a:xfrm>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177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8FF8-09A9-4433-BDC1-19CA339CE96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dirty="0">
                <a:solidFill>
                  <a:srgbClr val="000000"/>
                </a:solidFill>
              </a:rPr>
              <a:t>Data cleanup:</a:t>
            </a:r>
          </a:p>
        </p:txBody>
      </p:sp>
      <p:sp>
        <p:nvSpPr>
          <p:cNvPr id="3078" name="Content Placeholder 3077">
            <a:extLst>
              <a:ext uri="{FF2B5EF4-FFF2-40B4-BE49-F238E27FC236}">
                <a16:creationId xmlns:a16="http://schemas.microsoft.com/office/drawing/2014/main" id="{B93B81CC-AA9F-4093-BCDF-BE004F80780E}"/>
              </a:ext>
            </a:extLst>
          </p:cNvPr>
          <p:cNvSpPr>
            <a:spLocks noGrp="1"/>
          </p:cNvSpPr>
          <p:nvPr>
            <p:ph sz="half" idx="1"/>
          </p:nvPr>
        </p:nvSpPr>
        <p:spPr>
          <a:xfrm>
            <a:off x="6090574" y="2421682"/>
            <a:ext cx="4977578" cy="3639289"/>
          </a:xfrm>
        </p:spPr>
        <p:txBody>
          <a:bodyPr vert="horz" lIns="91440" tIns="45720" rIns="91440" bIns="45720" rtlCol="0" anchor="ctr">
            <a:normAutofit fontScale="92500" lnSpcReduction="20000"/>
          </a:bodyPr>
          <a:lstStyle/>
          <a:p>
            <a:r>
              <a:rPr lang="en-US" sz="2000" dirty="0">
                <a:solidFill>
                  <a:srgbClr val="000000"/>
                </a:solidFill>
              </a:rPr>
              <a:t>Inventorying data</a:t>
            </a:r>
          </a:p>
          <a:p>
            <a:r>
              <a:rPr lang="en-US" sz="2000" dirty="0">
                <a:solidFill>
                  <a:srgbClr val="000000"/>
                </a:solidFill>
              </a:rPr>
              <a:t>Data selection</a:t>
            </a:r>
          </a:p>
          <a:p>
            <a:pPr lvl="1"/>
            <a:r>
              <a:rPr lang="en-US" sz="1600" dirty="0">
                <a:solidFill>
                  <a:srgbClr val="000000"/>
                </a:solidFill>
              </a:rPr>
              <a:t>Movie title</a:t>
            </a:r>
          </a:p>
          <a:p>
            <a:pPr lvl="1"/>
            <a:r>
              <a:rPr lang="en-US" sz="1600" dirty="0">
                <a:solidFill>
                  <a:srgbClr val="000000"/>
                </a:solidFill>
              </a:rPr>
              <a:t>Genre</a:t>
            </a:r>
          </a:p>
          <a:p>
            <a:pPr lvl="1"/>
            <a:r>
              <a:rPr lang="en-US" sz="1600" dirty="0">
                <a:solidFill>
                  <a:srgbClr val="000000"/>
                </a:solidFill>
              </a:rPr>
              <a:t>Year</a:t>
            </a:r>
          </a:p>
          <a:p>
            <a:pPr lvl="1"/>
            <a:r>
              <a:rPr lang="en-US" sz="1600" dirty="0">
                <a:solidFill>
                  <a:srgbClr val="000000"/>
                </a:solidFill>
              </a:rPr>
              <a:t>Budget</a:t>
            </a:r>
          </a:p>
          <a:p>
            <a:pPr lvl="1"/>
            <a:r>
              <a:rPr lang="en-US" sz="1600" dirty="0">
                <a:solidFill>
                  <a:srgbClr val="000000"/>
                </a:solidFill>
              </a:rPr>
              <a:t>Revenue</a:t>
            </a:r>
          </a:p>
          <a:p>
            <a:r>
              <a:rPr lang="en-US" sz="2000" dirty="0"/>
              <a:t>IMDB’s code is HTML, CSS &amp; </a:t>
            </a:r>
            <a:r>
              <a:rPr lang="en-US" sz="2000" dirty="0" err="1"/>
              <a:t>Javascript</a:t>
            </a:r>
            <a:r>
              <a:rPr lang="en-US" sz="2000" dirty="0"/>
              <a:t>, after parsing and recovering data, we developed a csv file and JSON to conduct analysis on.</a:t>
            </a:r>
          </a:p>
          <a:p>
            <a:r>
              <a:rPr lang="en-US" sz="2000" dirty="0"/>
              <a:t>Used python script to scrape data</a:t>
            </a:r>
          </a:p>
          <a:p>
            <a:r>
              <a:rPr lang="en-US" sz="2000" dirty="0"/>
              <a:t>Updated python script to not take into account movies with missing data</a:t>
            </a:r>
            <a:br>
              <a:rPr lang="en-US" sz="2000" dirty="0"/>
            </a:br>
            <a:endParaRPr lang="en-US" sz="2000" dirty="0"/>
          </a:p>
          <a:p>
            <a:pPr lvl="1"/>
            <a:endParaRPr lang="en-US" sz="1600" dirty="0">
              <a:solidFill>
                <a:srgbClr val="000000"/>
              </a:solidFill>
            </a:endParaRPr>
          </a:p>
        </p:txBody>
      </p:sp>
      <p:pic>
        <p:nvPicPr>
          <p:cNvPr id="3074" name="Picture 2" descr="A close up of a logo&#10;&#10;Description automatically generated">
            <a:extLst>
              <a:ext uri="{FF2B5EF4-FFF2-40B4-BE49-F238E27FC236}">
                <a16:creationId xmlns:a16="http://schemas.microsoft.com/office/drawing/2014/main" id="{70B69133-FD43-457A-82D4-FA1E64D4F22A}"/>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0480" r="5941" b="2"/>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98A7-1F20-43A6-AFE7-F38257D907C4}"/>
              </a:ext>
            </a:extLst>
          </p:cNvPr>
          <p:cNvSpPr>
            <a:spLocks noGrp="1"/>
          </p:cNvSpPr>
          <p:nvPr>
            <p:ph type="title"/>
          </p:nvPr>
        </p:nvSpPr>
        <p:spPr>
          <a:xfrm>
            <a:off x="643466" y="321734"/>
            <a:ext cx="6891187" cy="1135737"/>
          </a:xfrm>
        </p:spPr>
        <p:txBody>
          <a:bodyPr>
            <a:normAutofit fontScale="90000"/>
          </a:bodyPr>
          <a:lstStyle/>
          <a:p>
            <a:r>
              <a:rPr lang="en-US" sz="3600" dirty="0"/>
              <a:t>Analysis process: </a:t>
            </a:r>
            <a:r>
              <a:rPr lang="en-US" sz="2700" dirty="0"/>
              <a:t>Used pandas library to have an overview of the datasets.  The following are category types for our statistical data analysis and modeling:</a:t>
            </a:r>
            <a:endParaRPr lang="en-US" sz="3600" dirty="0"/>
          </a:p>
        </p:txBody>
      </p:sp>
      <p:graphicFrame>
        <p:nvGraphicFramePr>
          <p:cNvPr id="22" name="Content Placeholder 2">
            <a:extLst>
              <a:ext uri="{FF2B5EF4-FFF2-40B4-BE49-F238E27FC236}">
                <a16:creationId xmlns:a16="http://schemas.microsoft.com/office/drawing/2014/main" id="{814D1418-6560-4540-81A0-C299FD375CBB}"/>
              </a:ext>
            </a:extLst>
          </p:cNvPr>
          <p:cNvGraphicFramePr>
            <a:graphicFrameLocks noGrp="1"/>
          </p:cNvGraphicFramePr>
          <p:nvPr>
            <p:ph idx="1"/>
            <p:extLst>
              <p:ext uri="{D42A27DB-BD31-4B8C-83A1-F6EECF244321}">
                <p14:modId xmlns:p14="http://schemas.microsoft.com/office/powerpoint/2010/main" val="3463940730"/>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23" descr="A close up of a logo&#10;&#10;Description automatically generated">
            <a:extLst>
              <a:ext uri="{FF2B5EF4-FFF2-40B4-BE49-F238E27FC236}">
                <a16:creationId xmlns:a16="http://schemas.microsoft.com/office/drawing/2014/main" id="{9FF8932A-58B9-417E-AC6F-D143CB99DCAB}"/>
              </a:ext>
            </a:extLst>
          </p:cNvPr>
          <p:cNvPicPr>
            <a:picLocks noChangeAspect="1"/>
          </p:cNvPicPr>
          <p:nvPr/>
        </p:nvPicPr>
        <p:blipFill rotWithShape="1">
          <a:blip r:embed="rId7"/>
          <a:srcRect l="16021" r="44590"/>
          <a:stretch/>
        </p:blipFill>
        <p:spPr>
          <a:xfrm>
            <a:off x="8129873" y="10"/>
            <a:ext cx="4062128" cy="6857990"/>
          </a:xfrm>
          <a:prstGeom prst="rect">
            <a:avLst/>
          </a:prstGeom>
        </p:spPr>
      </p:pic>
    </p:spTree>
    <p:extLst>
      <p:ext uri="{BB962C8B-B14F-4D97-AF65-F5344CB8AC3E}">
        <p14:creationId xmlns:p14="http://schemas.microsoft.com/office/powerpoint/2010/main" val="167903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F0198-A6A4-4766-AE68-72A4835D27B3}"/>
              </a:ext>
            </a:extLst>
          </p:cNvPr>
          <p:cNvSpPr>
            <a:spLocks noGrp="1"/>
          </p:cNvSpPr>
          <p:nvPr>
            <p:ph type="title"/>
          </p:nvPr>
        </p:nvSpPr>
        <p:spPr>
          <a:xfrm>
            <a:off x="641774" y="617368"/>
            <a:ext cx="2434147" cy="1442721"/>
          </a:xfrm>
        </p:spPr>
        <p:txBody>
          <a:bodyPr vert="horz" lIns="91440" tIns="45720" rIns="91440" bIns="45720" rtlCol="0" anchor="ctr">
            <a:normAutofit/>
          </a:bodyPr>
          <a:lstStyle/>
          <a:p>
            <a:pPr algn="r"/>
            <a:r>
              <a:rPr lang="en-US" sz="6600" kern="1200" dirty="0">
                <a:solidFill>
                  <a:schemeClr val="tx1"/>
                </a:solidFill>
                <a:latin typeface="+mj-lt"/>
                <a:ea typeface="+mj-ea"/>
                <a:cs typeface="+mj-cs"/>
              </a:rPr>
              <a:t>Genre</a:t>
            </a:r>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03EC8F5-7F41-45FE-A697-C8B8B922DAE5}"/>
              </a:ext>
            </a:extLst>
          </p:cNvPr>
          <p:cNvSpPr txBox="1"/>
          <p:nvPr/>
        </p:nvSpPr>
        <p:spPr>
          <a:xfrm>
            <a:off x="5138928" y="1338729"/>
            <a:ext cx="4795584" cy="4180542"/>
          </a:xfrm>
          <a:prstGeom prst="rect">
            <a:avLst/>
          </a:prstGeom>
        </p:spPr>
        <p:txBody>
          <a:bodyPr vert="horz" lIns="91440" tIns="45720" rIns="91440" bIns="45720" rtlCol="0" anchor="ctr">
            <a:normAutofit/>
          </a:bodyPr>
          <a:lstStyle/>
          <a:p>
            <a:pPr defTabSz="914400">
              <a:lnSpc>
                <a:spcPct val="90000"/>
              </a:lnSpc>
              <a:spcAft>
                <a:spcPts val="600"/>
              </a:spcAft>
            </a:pP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D5421E38-3F10-4630-853F-F3C72E3D9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089" y="868929"/>
            <a:ext cx="5496575" cy="264526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941A5C23-30CD-45A6-A28A-6F7BE79F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116" y="3683498"/>
            <a:ext cx="5205396" cy="2505137"/>
          </a:xfrm>
          <a:prstGeom prst="rect">
            <a:avLst/>
          </a:prstGeom>
        </p:spPr>
      </p:pic>
    </p:spTree>
    <p:extLst>
      <p:ext uri="{BB962C8B-B14F-4D97-AF65-F5344CB8AC3E}">
        <p14:creationId xmlns:p14="http://schemas.microsoft.com/office/powerpoint/2010/main" val="178503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7D323-5D5F-46EE-92B8-9861A6326F16}"/>
              </a:ext>
            </a:extLst>
          </p:cNvPr>
          <p:cNvSpPr>
            <a:spLocks noGrp="1"/>
          </p:cNvSpPr>
          <p:nvPr>
            <p:ph type="title"/>
          </p:nvPr>
        </p:nvSpPr>
        <p:spPr>
          <a:xfrm>
            <a:off x="452022" y="521027"/>
            <a:ext cx="2988234" cy="1127843"/>
          </a:xfrm>
        </p:spPr>
        <p:txBody>
          <a:bodyPr>
            <a:normAutofit/>
          </a:bodyPr>
          <a:lstStyle/>
          <a:p>
            <a:pPr algn="r"/>
            <a:r>
              <a:rPr lang="en-US" sz="6600" dirty="0"/>
              <a:t>Budget: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lose up of text on a white background&#10;&#10;Description automatically generated">
            <a:extLst>
              <a:ext uri="{FF2B5EF4-FFF2-40B4-BE49-F238E27FC236}">
                <a16:creationId xmlns:a16="http://schemas.microsoft.com/office/drawing/2014/main" id="{D8D92F67-E75E-4167-BFA7-66913B9C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679" y="0"/>
            <a:ext cx="4711571" cy="4037572"/>
          </a:xfrm>
        </p:spPr>
      </p:pic>
      <p:pic>
        <p:nvPicPr>
          <p:cNvPr id="11" name="Picture 10" descr="A close up of text on a white background&#10;&#10;Description automatically generated">
            <a:extLst>
              <a:ext uri="{FF2B5EF4-FFF2-40B4-BE49-F238E27FC236}">
                <a16:creationId xmlns:a16="http://schemas.microsoft.com/office/drawing/2014/main" id="{E9748917-0E88-41D3-9804-9E698B2A9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780" y="2515483"/>
            <a:ext cx="4714814" cy="4163209"/>
          </a:xfrm>
          <a:prstGeom prst="rect">
            <a:avLst/>
          </a:prstGeom>
        </p:spPr>
      </p:pic>
    </p:spTree>
    <p:extLst>
      <p:ext uri="{BB962C8B-B14F-4D97-AF65-F5344CB8AC3E}">
        <p14:creationId xmlns:p14="http://schemas.microsoft.com/office/powerpoint/2010/main" val="8593943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3</TotalTime>
  <Words>309</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UC DAVIS</vt:lpstr>
      <vt:lpstr>PowerPoint Presentation</vt:lpstr>
      <vt:lpstr>Introduction:</vt:lpstr>
      <vt:lpstr>Scope &amp; Purpose:</vt:lpstr>
      <vt:lpstr>Data Exploration:</vt:lpstr>
      <vt:lpstr>Data cleanup:</vt:lpstr>
      <vt:lpstr>Analysis process: Used pandas library to have an overview of the datasets.  The following are category types for our statistical data analysis and modeling:</vt:lpstr>
      <vt:lpstr>Genre</vt:lpstr>
      <vt:lpstr>Budget:</vt:lpstr>
      <vt:lpstr>Insert a snapshot of the revenue analysis</vt:lpstr>
      <vt:lpstr>Budget vs. Profit:</vt:lpstr>
      <vt:lpstr>Rating:</vt:lpstr>
      <vt:lpstr>Our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 DAVIS</dc:title>
  <dc:creator>Farilla Saboor</dc:creator>
  <cp:lastModifiedBy>Farilla Saboor</cp:lastModifiedBy>
  <cp:revision>1</cp:revision>
  <dcterms:created xsi:type="dcterms:W3CDTF">2020-02-24T20:28:10Z</dcterms:created>
  <dcterms:modified xsi:type="dcterms:W3CDTF">2020-02-24T20:31:58Z</dcterms:modified>
</cp:coreProperties>
</file>