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9" r:id="rId1"/>
  </p:sldMasterIdLst>
  <p:notesMasterIdLst>
    <p:notesMasterId r:id="rId33"/>
  </p:notesMasterIdLst>
  <p:sldIdLst>
    <p:sldId id="256" r:id="rId2"/>
    <p:sldId id="257" r:id="rId3"/>
    <p:sldId id="258" r:id="rId4"/>
    <p:sldId id="260" r:id="rId5"/>
    <p:sldId id="262" r:id="rId6"/>
    <p:sldId id="285" r:id="rId7"/>
    <p:sldId id="286" r:id="rId8"/>
    <p:sldId id="263" r:id="rId9"/>
    <p:sldId id="265" r:id="rId10"/>
    <p:sldId id="287" r:id="rId11"/>
    <p:sldId id="266" r:id="rId12"/>
    <p:sldId id="288" r:id="rId13"/>
    <p:sldId id="267" r:id="rId14"/>
    <p:sldId id="289" r:id="rId15"/>
    <p:sldId id="290" r:id="rId16"/>
    <p:sldId id="291" r:id="rId17"/>
    <p:sldId id="269" r:id="rId18"/>
    <p:sldId id="292" r:id="rId19"/>
    <p:sldId id="293" r:id="rId20"/>
    <p:sldId id="294" r:id="rId21"/>
    <p:sldId id="295" r:id="rId22"/>
    <p:sldId id="296" r:id="rId23"/>
    <p:sldId id="297" r:id="rId24"/>
    <p:sldId id="301" r:id="rId25"/>
    <p:sldId id="298" r:id="rId26"/>
    <p:sldId id="299" r:id="rId27"/>
    <p:sldId id="300" r:id="rId28"/>
    <p:sldId id="282" r:id="rId29"/>
    <p:sldId id="281" r:id="rId30"/>
    <p:sldId id="283" r:id="rId31"/>
    <p:sldId id="284" r:id="rId32"/>
  </p:sldIdLst>
  <p:sldSz cx="12192000" cy="6858000"/>
  <p:notesSz cx="6858000" cy="9144000"/>
  <p:embeddedFontLst>
    <p:embeddedFont>
      <p:font typeface="Gill Sans" panose="020B0604020202020204"/>
      <p:regular r:id="rId34"/>
      <p:bold r:id="rId35"/>
    </p:embeddedFont>
    <p:embeddedFont>
      <p:font typeface="Rockwell" panose="02060603020205020403" pitchFamily="18" charset="0"/>
      <p:regular r:id="rId36"/>
      <p:bold r:id="rId37"/>
      <p:italic r:id="rId38"/>
      <p:boldItalic r:id="rId39"/>
    </p:embeddedFont>
    <p:embeddedFont>
      <p:font typeface="Rockwell Condensed" panose="02060603050405020104" pitchFamily="18" charset="0"/>
      <p:regular r:id="rId40"/>
      <p:bold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hE4vwJLnIfeeWe3zh3XV00LfXk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EF2D4-7A31-45FE-ADC1-CE9B2AD0DBD6}">
  <a:tblStyle styleId="{520EF2D4-7A31-45FE-ADC1-CE9B2AD0DBD6}" styleName="Table_0">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fill>
          <a:solidFill>
            <a:schemeClr val="dk1"/>
          </a:solidFill>
        </a:fill>
      </a:tcStyle>
    </a:firstRow>
    <a:neCell>
      <a:tcTxStyle/>
      <a:tcStyle>
        <a:tcBdr/>
      </a:tcStyle>
    </a:neCell>
    <a:nwCell>
      <a:tcTxStyle/>
      <a:tcStyle>
        <a:tcBdr/>
      </a:tcStyle>
    </a:nwCell>
  </a:tblStyle>
  <a:tblStyle styleId="{C3AA9A8D-5A4A-4CD2-AC6C-F4343ADD03AF}" styleName="Table_1">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dk1"/>
          </a:solidFill>
        </a:fill>
      </a:tcStyle>
    </a:lastCol>
    <a:firstCol>
      <a:tcTxStyle b="on" i="off">
        <a:font>
          <a:latin typeface="Gill Sans MT"/>
          <a:ea typeface="Gill Sans MT"/>
          <a:cs typeface="Gill Sans MT"/>
        </a:font>
        <a:schemeClr val="lt1"/>
      </a:tcTxStyle>
      <a:tcStyle>
        <a:tcBdr/>
        <a:fill>
          <a:solidFill>
            <a:schemeClr val="dk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To employ association rules, a clinical dataset with both categorical and numeric attributes must be converted to binary scales.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14024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50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470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297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479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41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7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067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65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664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0038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758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18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81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296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dirty="0"/>
          </a:p>
        </p:txBody>
      </p:sp>
    </p:spTree>
    <p:extLst>
      <p:ext uri="{BB962C8B-B14F-4D97-AF65-F5344CB8AC3E}">
        <p14:creationId xmlns:p14="http://schemas.microsoft.com/office/powerpoint/2010/main" val="2224163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133975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To employ association rules, a clinical dataset with both categorical and numeric attributes must be converted to binary scales.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964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834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300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58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50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073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177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06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46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91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5779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617434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131216" y="414344"/>
            <a:ext cx="9907572" cy="2253441"/>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marR="0" algn="ctr">
              <a:lnSpc>
                <a:spcPct val="107000"/>
              </a:lnSpc>
              <a:spcBef>
                <a:spcPts val="0"/>
              </a:spcBef>
              <a:spcAft>
                <a:spcPts val="800"/>
              </a:spcAft>
            </a:pPr>
            <a:r>
              <a:rPr lang="en-US" sz="3200" b="1" kern="100" dirty="0">
                <a:effectLst/>
                <a:latin typeface="Gill Sans" panose="020B0604020202020204" charset="0"/>
                <a:ea typeface="Calibri" panose="020F0502020204030204" pitchFamily="34" charset="0"/>
                <a:cs typeface="Times New Roman" panose="02020603050405020304" pitchFamily="18" charset="0"/>
              </a:rPr>
              <a:t>Forecasting Dengue Incidences in Bangladesh: A Univariate Time Series Approach</a:t>
            </a:r>
            <a:endParaRPr lang="en-US" sz="3200" kern="100" dirty="0">
              <a:effectLst/>
              <a:latin typeface="Gill Sans" panose="020B0604020202020204" charset="0"/>
              <a:ea typeface="Calibri" panose="020F0502020204030204" pitchFamily="34" charset="0"/>
              <a:cs typeface="Times New Roman" panose="02020603050405020304" pitchFamily="18" charset="0"/>
            </a:endParaRPr>
          </a:p>
        </p:txBody>
      </p:sp>
      <p:sp>
        <p:nvSpPr>
          <p:cNvPr id="103" name="Google Shape;103;p1"/>
          <p:cNvSpPr txBox="1">
            <a:spLocks noGrp="1"/>
          </p:cNvSpPr>
          <p:nvPr>
            <p:ph type="subTitle" idx="1"/>
          </p:nvPr>
        </p:nvSpPr>
        <p:spPr>
          <a:xfrm>
            <a:off x="2787191" y="3687170"/>
            <a:ext cx="6617617" cy="2053753"/>
          </a:xfrm>
          <a:prstGeom prst="rect">
            <a:avLst/>
          </a:prstGeom>
          <a:solidFill>
            <a:srgbClr val="D8D8D8"/>
          </a:solidFill>
          <a:ln w="38100" cap="flat" cmpd="sng">
            <a:solidFill>
              <a:srgbClr val="373E40"/>
            </a:solidFill>
            <a:prstDash val="solid"/>
            <a:round/>
            <a:headEnd type="none" w="sm" len="sm"/>
            <a:tailEnd type="none" w="sm" len="sm"/>
          </a:ln>
        </p:spPr>
        <p:txBody>
          <a:bodyPr spcFirstLastPara="1" wrap="square" lIns="91425" tIns="45700" rIns="91425" bIns="45700" anchor="t" anchorCtr="0">
            <a:normAutofit/>
          </a:bodyPr>
          <a:lstStyle/>
          <a:p>
            <a:pPr marL="0" lvl="0" indent="0" algn="ctr" rtl="0">
              <a:lnSpc>
                <a:spcPct val="100000"/>
              </a:lnSpc>
              <a:spcBef>
                <a:spcPts val="1000"/>
              </a:spcBef>
              <a:spcAft>
                <a:spcPts val="0"/>
              </a:spcAft>
              <a:buSzPts val="2000"/>
              <a:buNone/>
            </a:pPr>
            <a:r>
              <a:rPr lang="en-US" b="1" dirty="0">
                <a:solidFill>
                  <a:schemeClr val="dk1"/>
                </a:solidFill>
              </a:rPr>
              <a:t>                               Shahidul Islam            		      </a:t>
            </a:r>
          </a:p>
          <a:p>
            <a:pPr marL="0" lvl="0" indent="0" algn="ctr" rtl="0">
              <a:lnSpc>
                <a:spcPct val="100000"/>
              </a:lnSpc>
              <a:spcBef>
                <a:spcPts val="1000"/>
              </a:spcBef>
              <a:spcAft>
                <a:spcPts val="0"/>
              </a:spcAft>
              <a:buSzPts val="2000"/>
              <a:buNone/>
            </a:pPr>
            <a:r>
              <a:rPr lang="en-US" sz="2100" dirty="0">
                <a:solidFill>
                  <a:schemeClr val="dk1"/>
                </a:solidFill>
              </a:rPr>
              <a:t>Department of CSE </a:t>
            </a:r>
            <a:endParaRPr sz="2100" dirty="0"/>
          </a:p>
          <a:p>
            <a:pPr marL="0" lvl="0" indent="0" algn="ctr" rtl="0">
              <a:lnSpc>
                <a:spcPct val="100000"/>
              </a:lnSpc>
              <a:spcBef>
                <a:spcPts val="1000"/>
              </a:spcBef>
              <a:spcAft>
                <a:spcPts val="0"/>
              </a:spcAft>
              <a:buSzPts val="2000"/>
              <a:buNone/>
            </a:pPr>
            <a:r>
              <a:rPr lang="en-US" sz="2100" dirty="0">
                <a:solidFill>
                  <a:schemeClr val="dk1"/>
                </a:solidFill>
              </a:rPr>
              <a:t>Fareast International University</a:t>
            </a:r>
            <a:r>
              <a:rPr lang="en-US" sz="1800" dirty="0">
                <a:solidFill>
                  <a:schemeClr val="dk1"/>
                </a:solidFill>
              </a:rPr>
              <a:t> </a:t>
            </a:r>
          </a:p>
          <a:p>
            <a:pPr marL="0" lvl="0" indent="0" algn="ctr" rtl="0">
              <a:lnSpc>
                <a:spcPct val="100000"/>
              </a:lnSpc>
              <a:spcBef>
                <a:spcPts val="1000"/>
              </a:spcBef>
              <a:spcAft>
                <a:spcPts val="0"/>
              </a:spcAft>
              <a:buSzPts val="2000"/>
              <a:buNone/>
            </a:pPr>
            <a:r>
              <a:rPr lang="en-US" sz="2100" dirty="0">
                <a:solidFill>
                  <a:schemeClr val="dk1"/>
                </a:solidFill>
              </a:rPr>
              <a:t>Dhaka, Bangladesh</a:t>
            </a:r>
            <a:endParaRPr sz="21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2377440" y="484632"/>
            <a:ext cx="7284720" cy="10088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DATA Analysis</a:t>
            </a:r>
            <a:endParaRPr dirty="0"/>
          </a:p>
        </p:txBody>
      </p:sp>
      <p:sp>
        <p:nvSpPr>
          <p:cNvPr id="163" name="Google Shape;163;p10"/>
          <p:cNvSpPr txBox="1">
            <a:spLocks noGrp="1"/>
          </p:cNvSpPr>
          <p:nvPr>
            <p:ph idx="1"/>
          </p:nvPr>
        </p:nvSpPr>
        <p:spPr>
          <a:xfrm>
            <a:off x="1036320" y="1859280"/>
            <a:ext cx="10091928" cy="431292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r>
              <a:rPr lang="en-GB" dirty="0"/>
              <a:t>To understand the underlying patterns of DENV cases in Bangladesh over time, the initial phase of analysis focused on the following aspects of visualization</a:t>
            </a:r>
          </a:p>
          <a:p>
            <a:pPr marL="0" lvl="0" indent="0" algn="just" rtl="0">
              <a:lnSpc>
                <a:spcPct val="100000"/>
              </a:lnSpc>
              <a:spcBef>
                <a:spcPts val="0"/>
              </a:spcBef>
              <a:spcAft>
                <a:spcPts val="0"/>
              </a:spcAft>
              <a:buSzPts val="1800"/>
              <a:buNone/>
            </a:pPr>
            <a:endParaRPr lang="en-GB" dirty="0"/>
          </a:p>
          <a:p>
            <a:pPr algn="just">
              <a:lnSpc>
                <a:spcPct val="100000"/>
              </a:lnSpc>
              <a:spcBef>
                <a:spcPts val="0"/>
              </a:spcBef>
              <a:buSzPts val="1800"/>
            </a:pPr>
            <a:r>
              <a:rPr lang="en-US" dirty="0"/>
              <a:t>Time Series Graph</a:t>
            </a:r>
          </a:p>
          <a:p>
            <a:pPr algn="just">
              <a:lnSpc>
                <a:spcPct val="100000"/>
              </a:lnSpc>
              <a:spcBef>
                <a:spcPts val="0"/>
              </a:spcBef>
              <a:buSzPts val="1800"/>
            </a:pPr>
            <a:r>
              <a:rPr lang="en-US" dirty="0"/>
              <a:t>Seasonal-Trend Decomposition</a:t>
            </a:r>
          </a:p>
          <a:p>
            <a:pPr algn="just">
              <a:lnSpc>
                <a:spcPct val="100000"/>
              </a:lnSpc>
              <a:spcBef>
                <a:spcPts val="0"/>
              </a:spcBef>
              <a:buSzPts val="1800"/>
            </a:pPr>
            <a:endParaRPr lang="en-US" dirty="0"/>
          </a:p>
          <a:p>
            <a:pPr marL="0" indent="0" algn="just">
              <a:lnSpc>
                <a:spcPct val="100000"/>
              </a:lnSpc>
              <a:spcBef>
                <a:spcPts val="0"/>
              </a:spcBef>
              <a:buSzPts val="1800"/>
              <a:buNone/>
            </a:pPr>
            <a:r>
              <a:rPr lang="en-US" dirty="0"/>
              <a:t>Furthermore, the data went through some more statistical analyses that are:</a:t>
            </a:r>
          </a:p>
          <a:p>
            <a:pPr marL="0" indent="0" algn="just">
              <a:lnSpc>
                <a:spcPct val="100000"/>
              </a:lnSpc>
              <a:spcBef>
                <a:spcPts val="0"/>
              </a:spcBef>
              <a:buSzPts val="1800"/>
              <a:buNone/>
            </a:pPr>
            <a:endParaRPr lang="en-US" dirty="0"/>
          </a:p>
          <a:p>
            <a:pPr algn="just">
              <a:lnSpc>
                <a:spcPct val="100000"/>
              </a:lnSpc>
              <a:spcBef>
                <a:spcPts val="0"/>
              </a:spcBef>
              <a:buSzPts val="1800"/>
            </a:pPr>
            <a:r>
              <a:rPr lang="en-US" dirty="0"/>
              <a:t>Autocorrelation Analysis (ACF, PACF plots)</a:t>
            </a:r>
          </a:p>
          <a:p>
            <a:pPr algn="just">
              <a:lnSpc>
                <a:spcPct val="100000"/>
              </a:lnSpc>
              <a:spcBef>
                <a:spcPts val="0"/>
              </a:spcBef>
              <a:buSzPts val="1800"/>
            </a:pPr>
            <a:r>
              <a:rPr lang="en-US" dirty="0"/>
              <a:t>Stationarity Test (Augmented Dickey-Fuller Test)</a:t>
            </a:r>
          </a:p>
        </p:txBody>
      </p:sp>
    </p:spTree>
    <p:extLst>
      <p:ext uri="{BB962C8B-B14F-4D97-AF65-F5344CB8AC3E}">
        <p14:creationId xmlns:p14="http://schemas.microsoft.com/office/powerpoint/2010/main" val="90406916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520597" y="75462"/>
            <a:ext cx="9150806" cy="9641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METHODOLOGY</a:t>
            </a:r>
            <a:endParaRPr dirty="0"/>
          </a:p>
        </p:txBody>
      </p:sp>
      <p:sp>
        <p:nvSpPr>
          <p:cNvPr id="169" name="Google Shape;169;p11"/>
          <p:cNvSpPr txBox="1">
            <a:spLocks noGrp="1"/>
          </p:cNvSpPr>
          <p:nvPr>
            <p:ph idx="1"/>
          </p:nvPr>
        </p:nvSpPr>
        <p:spPr>
          <a:xfrm>
            <a:off x="572548" y="1250928"/>
            <a:ext cx="10515600" cy="5133094"/>
          </a:xfrm>
          <a:prstGeom prst="rect">
            <a:avLst/>
          </a:prstGeom>
          <a:noFill/>
          <a:ln>
            <a:noFill/>
          </a:ln>
        </p:spPr>
        <p:txBody>
          <a:bodyPr spcFirstLastPara="1" wrap="square" lIns="91425" tIns="45700" rIns="91425" bIns="45700" anchor="t" anchorCtr="0">
            <a:normAutofit lnSpcReduction="10000"/>
          </a:bodyPr>
          <a:lstStyle/>
          <a:p>
            <a:pPr marL="0" lvl="0" indent="0" rtl="0">
              <a:lnSpc>
                <a:spcPct val="100000"/>
              </a:lnSpc>
              <a:spcBef>
                <a:spcPts val="0"/>
              </a:spcBef>
              <a:spcAft>
                <a:spcPts val="0"/>
              </a:spcAft>
              <a:buSzPts val="2000"/>
              <a:buNone/>
            </a:pPr>
            <a:r>
              <a:rPr lang="en-GB" sz="1800" dirty="0"/>
              <a:t>The methodology section provides the strategical approach for forecasting dengue cases by utilizing a range of 4 sophisticated time series models: </a:t>
            </a:r>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SARIMA</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Seasonal Auto-Regressive Integrated Moving Average is an advanced iteration of the ARIMA model, introduced by Box and Jenkins in 1976. ARIMA is capable of forecasting future values based on its past values. [4]</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HWES</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Holt-Winters Exponential Smoothing extends upon Exponential Smoothing to capture various aspects like level, trend, and seasonality in the data. Employing exponentially decreasing weights and values for historical data, exponential smoothing is a technique for smoothing time series data. [5]</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Prophet</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Prophet is an algorithm that uses an additive mode to forecast time series data. Engineered in 2017 by the Data Science Team at Facebook, it handles strong seasonal effects and outliers well. </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LSTM</a:t>
            </a:r>
            <a:endParaRPr lang="en-GB" sz="1800" dirty="0"/>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A variant of the Recurrent Neural Network (RNN), the Long-Short Memory Network is adept at learning from sequences of time series data. It integrates short-term memory and long-term memory via gating mechanisms, effectively addressing the issue of vanishing gradients. [6]</a:t>
            </a:r>
            <a:endParaRPr lang="en-GB" sz="1800" dirty="0"/>
          </a:p>
          <a:p>
            <a:pPr marL="0" lvl="0" indent="0" rtl="0">
              <a:lnSpc>
                <a:spcPct val="100000"/>
              </a:lnSpc>
              <a:spcBef>
                <a:spcPts val="0"/>
              </a:spcBef>
              <a:spcAft>
                <a:spcPts val="0"/>
              </a:spcAft>
              <a:buSzPts val="2000"/>
              <a:buNone/>
            </a:pPr>
            <a:endParaRPr lang="en-GB" dirty="0"/>
          </a:p>
          <a:p>
            <a:pPr marL="0" lvl="0" indent="0" rtl="0">
              <a:lnSpc>
                <a:spcPct val="100000"/>
              </a:lnSpc>
              <a:spcBef>
                <a:spcPts val="0"/>
              </a:spcBef>
              <a:spcAft>
                <a:spcPts val="0"/>
              </a:spcAft>
              <a:buSzPts val="2000"/>
              <a:buNone/>
            </a:pPr>
            <a:endParaRPr lang="en-US" dirty="0"/>
          </a:p>
          <a:p>
            <a:pPr marL="0" lvl="0" indent="0" rtl="0">
              <a:lnSpc>
                <a:spcPct val="100000"/>
              </a:lnSpc>
              <a:spcBef>
                <a:spcPts val="0"/>
              </a:spcBef>
              <a:spcAft>
                <a:spcPts val="0"/>
              </a:spcAft>
              <a:buSzPts val="2000"/>
              <a:buNone/>
            </a:pPr>
            <a:endParaRPr dirty="0"/>
          </a:p>
        </p:txBody>
      </p:sp>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520597" y="75462"/>
            <a:ext cx="9150806" cy="9641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METHODOLOGY</a:t>
            </a:r>
            <a:endParaRPr dirty="0"/>
          </a:p>
        </p:txBody>
      </p:sp>
      <p:sp>
        <p:nvSpPr>
          <p:cNvPr id="169" name="Google Shape;169;p11"/>
          <p:cNvSpPr txBox="1">
            <a:spLocks noGrp="1"/>
          </p:cNvSpPr>
          <p:nvPr>
            <p:ph idx="1"/>
          </p:nvPr>
        </p:nvSpPr>
        <p:spPr>
          <a:xfrm>
            <a:off x="502920" y="1039651"/>
            <a:ext cx="10585228" cy="5344371"/>
          </a:xfrm>
          <a:prstGeom prst="rect">
            <a:avLst/>
          </a:prstGeom>
          <a:noFill/>
          <a:ln>
            <a:noFill/>
          </a:ln>
        </p:spPr>
        <p:txBody>
          <a:bodyPr spcFirstLastPara="1" wrap="square" lIns="91425" tIns="45700" rIns="91425" bIns="45700" anchor="t" anchorCtr="0">
            <a:normAutofit/>
          </a:bodyPr>
          <a:lstStyle/>
          <a:p>
            <a:pPr marL="0" lvl="0" indent="0" rtl="0">
              <a:lnSpc>
                <a:spcPct val="100000"/>
              </a:lnSpc>
              <a:spcBef>
                <a:spcPts val="0"/>
              </a:spcBef>
              <a:spcAft>
                <a:spcPts val="0"/>
              </a:spcAft>
              <a:buSzPts val="2000"/>
              <a:buNone/>
            </a:pPr>
            <a:endParaRPr lang="en-GB" sz="1800" b="1" dirty="0"/>
          </a:p>
          <a:p>
            <a:pPr marL="0" lvl="0" indent="0" rtl="0">
              <a:lnSpc>
                <a:spcPct val="100000"/>
              </a:lnSpc>
              <a:spcBef>
                <a:spcPts val="0"/>
              </a:spcBef>
              <a:spcAft>
                <a:spcPts val="0"/>
              </a:spcAft>
              <a:buSzPts val="2000"/>
              <a:buNone/>
            </a:pPr>
            <a:r>
              <a:rPr lang="en-GB" b="1" dirty="0"/>
              <a:t>Summarized Pipeline: </a:t>
            </a:r>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endParaRPr lang="en-GB" dirty="0"/>
          </a:p>
        </p:txBody>
      </p:sp>
      <p:sp>
        <p:nvSpPr>
          <p:cNvPr id="5" name="Rectangle 4">
            <a:extLst>
              <a:ext uri="{FF2B5EF4-FFF2-40B4-BE49-F238E27FC236}">
                <a16:creationId xmlns:a16="http://schemas.microsoft.com/office/drawing/2014/main" id="{826B79FE-B93E-D1FD-BD74-395A1D69A71B}"/>
              </a:ext>
            </a:extLst>
          </p:cNvPr>
          <p:cNvSpPr/>
          <p:nvPr/>
        </p:nvSpPr>
        <p:spPr>
          <a:xfrm>
            <a:off x="1117458" y="2180490"/>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Dataset Preprocessing</a:t>
            </a:r>
            <a:endParaRPr lang="en-US" dirty="0"/>
          </a:p>
        </p:txBody>
      </p:sp>
      <p:sp>
        <p:nvSpPr>
          <p:cNvPr id="6" name="Rectangle 5">
            <a:extLst>
              <a:ext uri="{FF2B5EF4-FFF2-40B4-BE49-F238E27FC236}">
                <a16:creationId xmlns:a16="http://schemas.microsoft.com/office/drawing/2014/main" id="{D1D5F5FC-1B57-769A-C0BA-90049539D1EB}"/>
              </a:ext>
            </a:extLst>
          </p:cNvPr>
          <p:cNvSpPr/>
          <p:nvPr/>
        </p:nvSpPr>
        <p:spPr>
          <a:xfrm>
            <a:off x="4409760" y="2180490"/>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 Visualization &amp; Analysis</a:t>
            </a:r>
            <a:endParaRPr lang="en-US" dirty="0"/>
          </a:p>
        </p:txBody>
      </p:sp>
      <p:sp>
        <p:nvSpPr>
          <p:cNvPr id="7" name="Rectangle 6">
            <a:extLst>
              <a:ext uri="{FF2B5EF4-FFF2-40B4-BE49-F238E27FC236}">
                <a16:creationId xmlns:a16="http://schemas.microsoft.com/office/drawing/2014/main" id="{D46199E5-1451-7B78-018F-1F564230C89F}"/>
              </a:ext>
            </a:extLst>
          </p:cNvPr>
          <p:cNvSpPr/>
          <p:nvPr/>
        </p:nvSpPr>
        <p:spPr>
          <a:xfrm>
            <a:off x="7748954" y="2180491"/>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 Transformation</a:t>
            </a:r>
            <a:endParaRPr lang="en-US" dirty="0"/>
          </a:p>
        </p:txBody>
      </p:sp>
      <p:sp>
        <p:nvSpPr>
          <p:cNvPr id="8" name="Rectangle 7">
            <a:extLst>
              <a:ext uri="{FF2B5EF4-FFF2-40B4-BE49-F238E27FC236}">
                <a16:creationId xmlns:a16="http://schemas.microsoft.com/office/drawing/2014/main" id="{E1D52C85-04AB-4E20-1C88-A0F1F1E7F1DC}"/>
              </a:ext>
            </a:extLst>
          </p:cNvPr>
          <p:cNvSpPr/>
          <p:nvPr/>
        </p:nvSpPr>
        <p:spPr>
          <a:xfrm>
            <a:off x="7748954"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Model Training &amp; Forecasting</a:t>
            </a:r>
            <a:endParaRPr lang="en-US" dirty="0"/>
          </a:p>
        </p:txBody>
      </p:sp>
      <p:sp>
        <p:nvSpPr>
          <p:cNvPr id="9" name="Rectangle 8">
            <a:extLst>
              <a:ext uri="{FF2B5EF4-FFF2-40B4-BE49-F238E27FC236}">
                <a16:creationId xmlns:a16="http://schemas.microsoft.com/office/drawing/2014/main" id="{2F309C75-8863-65A6-68C0-73CCB1CC1EB7}"/>
              </a:ext>
            </a:extLst>
          </p:cNvPr>
          <p:cNvSpPr/>
          <p:nvPr/>
        </p:nvSpPr>
        <p:spPr>
          <a:xfrm>
            <a:off x="4409758"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Model Evaluation (RMSE, MAE)</a:t>
            </a:r>
            <a:endParaRPr lang="en-US" dirty="0"/>
          </a:p>
        </p:txBody>
      </p:sp>
      <p:sp>
        <p:nvSpPr>
          <p:cNvPr id="10" name="Rectangle 9">
            <a:extLst>
              <a:ext uri="{FF2B5EF4-FFF2-40B4-BE49-F238E27FC236}">
                <a16:creationId xmlns:a16="http://schemas.microsoft.com/office/drawing/2014/main" id="{2DD4BFCE-06B1-3E9D-DFBE-420742968DBC}"/>
              </a:ext>
            </a:extLst>
          </p:cNvPr>
          <p:cNvSpPr/>
          <p:nvPr/>
        </p:nvSpPr>
        <p:spPr>
          <a:xfrm>
            <a:off x="1117457"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Residual Analysis of the Best Model</a:t>
            </a:r>
            <a:endParaRPr lang="en-US" dirty="0"/>
          </a:p>
        </p:txBody>
      </p:sp>
      <p:cxnSp>
        <p:nvCxnSpPr>
          <p:cNvPr id="12" name="Straight Arrow Connector 11">
            <a:extLst>
              <a:ext uri="{FF2B5EF4-FFF2-40B4-BE49-F238E27FC236}">
                <a16:creationId xmlns:a16="http://schemas.microsoft.com/office/drawing/2014/main" id="{354C0207-784D-DEF5-B11C-1405B60116DA}"/>
              </a:ext>
            </a:extLst>
          </p:cNvPr>
          <p:cNvCxnSpPr>
            <a:cxnSpLocks/>
            <a:stCxn id="5" idx="3"/>
            <a:endCxn id="6" idx="1"/>
          </p:cNvCxnSpPr>
          <p:nvPr/>
        </p:nvCxnSpPr>
        <p:spPr>
          <a:xfrm>
            <a:off x="3438627" y="2719752"/>
            <a:ext cx="97113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AB60E671-1335-D94B-9DA7-75BCE6CB385D}"/>
              </a:ext>
            </a:extLst>
          </p:cNvPr>
          <p:cNvCxnSpPr>
            <a:cxnSpLocks/>
            <a:endCxn id="7" idx="1"/>
          </p:cNvCxnSpPr>
          <p:nvPr/>
        </p:nvCxnSpPr>
        <p:spPr>
          <a:xfrm>
            <a:off x="6730927" y="2719751"/>
            <a:ext cx="1018027" cy="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43D80D62-0149-5C6C-FA65-ADDC1948F6D0}"/>
              </a:ext>
            </a:extLst>
          </p:cNvPr>
          <p:cNvCxnSpPr>
            <a:cxnSpLocks/>
            <a:stCxn id="7" idx="2"/>
            <a:endCxn id="8" idx="0"/>
          </p:cNvCxnSpPr>
          <p:nvPr/>
        </p:nvCxnSpPr>
        <p:spPr>
          <a:xfrm>
            <a:off x="8909539" y="3259014"/>
            <a:ext cx="0" cy="9295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4B9891C4-452C-755B-5122-66E057A9174E}"/>
              </a:ext>
            </a:extLst>
          </p:cNvPr>
          <p:cNvCxnSpPr>
            <a:cxnSpLocks/>
            <a:stCxn id="8" idx="1"/>
            <a:endCxn id="9" idx="3"/>
          </p:cNvCxnSpPr>
          <p:nvPr/>
        </p:nvCxnSpPr>
        <p:spPr>
          <a:xfrm flipH="1">
            <a:off x="6730927" y="4727836"/>
            <a:ext cx="101802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ED62E6C2-11D1-1031-C6AD-DBCFBD03DB21}"/>
              </a:ext>
            </a:extLst>
          </p:cNvPr>
          <p:cNvCxnSpPr>
            <a:cxnSpLocks/>
            <a:stCxn id="9" idx="1"/>
            <a:endCxn id="10" idx="3"/>
          </p:cNvCxnSpPr>
          <p:nvPr/>
        </p:nvCxnSpPr>
        <p:spPr>
          <a:xfrm flipH="1">
            <a:off x="3438626" y="4727836"/>
            <a:ext cx="97113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9005219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237130" y="1283560"/>
            <a:ext cx="424909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ea typeface="Gill Sans"/>
                <a:cs typeface="Gill Sans"/>
                <a:sym typeface="Gill Sans"/>
              </a:rPr>
              <a:t>SARIMA implementation:</a:t>
            </a:r>
          </a:p>
          <a:p>
            <a:pPr marL="285750" marR="0" lvl="0" indent="-285750" algn="l" rtl="0">
              <a:spcBef>
                <a:spcPts val="0"/>
              </a:spcBef>
              <a:spcAft>
                <a:spcPts val="0"/>
              </a:spcAft>
              <a:buFont typeface="Arial" panose="020B0604020202020204" pitchFamily="34" charset="0"/>
              <a:buChar char="•"/>
            </a:pPr>
            <a:r>
              <a:rPr lang="en-US" dirty="0">
                <a:solidFill>
                  <a:schemeClr val="dk1"/>
                </a:solidFill>
                <a:sym typeface="Gill Sans"/>
              </a:rPr>
              <a:t>Initial parameters are taken from ACF, PACF plots, and ADF test </a:t>
            </a:r>
          </a:p>
          <a:p>
            <a:pPr marL="285750" marR="0" lvl="0" indent="-285750" algn="l" rtl="0">
              <a:spcBef>
                <a:spcPts val="0"/>
              </a:spcBef>
              <a:spcAft>
                <a:spcPts val="0"/>
              </a:spcAft>
              <a:buFont typeface="Arial" panose="020B0604020202020204" pitchFamily="34" charset="0"/>
              <a:buChar char="•"/>
            </a:pPr>
            <a:r>
              <a:rPr lang="en-US" dirty="0">
                <a:solidFill>
                  <a:schemeClr val="dk1"/>
                </a:solidFill>
                <a:sym typeface="Gill Sans"/>
              </a:rPr>
              <a:t>Final parameters are from the lowest AIC score</a:t>
            </a:r>
          </a:p>
        </p:txBody>
      </p:sp>
      <p:sp>
        <p:nvSpPr>
          <p:cNvPr id="189" name="Google Shape;189;p12"/>
          <p:cNvSpPr txBox="1"/>
          <p:nvPr/>
        </p:nvSpPr>
        <p:spPr>
          <a:xfrm>
            <a:off x="5835193" y="1283558"/>
            <a:ext cx="555238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ea typeface="Gill Sans" panose="020B0604020202020204"/>
                <a:cs typeface="Gill Sans" panose="020B0604020202020204"/>
                <a:sym typeface="Gill Sans"/>
              </a:rPr>
              <a:t>Code snippet for finding the model with the lowest AIC:</a:t>
            </a:r>
            <a:endParaRPr sz="1400"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tretch>
            <a:fillRect/>
          </a:stretch>
        </p:blipFill>
        <p:spPr>
          <a:xfrm>
            <a:off x="5835193" y="1753385"/>
            <a:ext cx="5816338" cy="4770490"/>
          </a:xfrm>
        </p:spPr>
      </p:pic>
      <p:graphicFrame>
        <p:nvGraphicFramePr>
          <p:cNvPr id="7" name="Content Placeholder 6">
            <a:extLst>
              <a:ext uri="{FF2B5EF4-FFF2-40B4-BE49-F238E27FC236}">
                <a16:creationId xmlns:a16="http://schemas.microsoft.com/office/drawing/2014/main" id="{77DC878A-57A1-DD50-BCCA-09EA63C7FAAE}"/>
              </a:ext>
            </a:extLst>
          </p:cNvPr>
          <p:cNvGraphicFramePr>
            <a:graphicFrameLocks noGrp="1"/>
          </p:cNvGraphicFramePr>
          <p:nvPr>
            <p:ph sz="half" idx="1"/>
            <p:extLst>
              <p:ext uri="{D42A27DB-BD31-4B8C-83A1-F6EECF244321}">
                <p14:modId xmlns:p14="http://schemas.microsoft.com/office/powerpoint/2010/main" val="2373277942"/>
              </p:ext>
            </p:extLst>
          </p:nvPr>
        </p:nvGraphicFramePr>
        <p:xfrm>
          <a:off x="801277" y="3236662"/>
          <a:ext cx="4684947" cy="2971632"/>
        </p:xfrm>
        <a:graphic>
          <a:graphicData uri="http://schemas.openxmlformats.org/drawingml/2006/table">
            <a:tbl>
              <a:tblPr firstRow="1" bandRow="1">
                <a:tableStyleId>{BDBED569-4797-4DF1-A0F4-6AAB3CD982D8}</a:tableStyleId>
              </a:tblPr>
              <a:tblGrid>
                <a:gridCol w="3274221">
                  <a:extLst>
                    <a:ext uri="{9D8B030D-6E8A-4147-A177-3AD203B41FA5}">
                      <a16:colId xmlns:a16="http://schemas.microsoft.com/office/drawing/2014/main" val="2929664018"/>
                    </a:ext>
                  </a:extLst>
                </a:gridCol>
                <a:gridCol w="1410726">
                  <a:extLst>
                    <a:ext uri="{9D8B030D-6E8A-4147-A177-3AD203B41FA5}">
                      <a16:colId xmlns:a16="http://schemas.microsoft.com/office/drawing/2014/main" val="1188261232"/>
                    </a:ext>
                  </a:extLst>
                </a:gridCol>
              </a:tblGrid>
              <a:tr h="990544">
                <a:tc>
                  <a:txBody>
                    <a:bodyPr/>
                    <a:lstStyle/>
                    <a:p>
                      <a:pPr algn="l"/>
                      <a:r>
                        <a:rPr lang="en-GB" dirty="0"/>
                        <a:t>SARIMA (p, d, q) (P, D, Q, S)</a:t>
                      </a:r>
                      <a:endParaRPr lang="en-US" dirty="0"/>
                    </a:p>
                  </a:txBody>
                  <a:tcPr/>
                </a:tc>
                <a:tc>
                  <a:txBody>
                    <a:bodyPr/>
                    <a:lstStyle/>
                    <a:p>
                      <a:pPr algn="l"/>
                      <a:r>
                        <a:rPr lang="en-GB" dirty="0"/>
                        <a:t>AIC Score</a:t>
                      </a:r>
                      <a:endParaRPr lang="en-US" dirty="0"/>
                    </a:p>
                  </a:txBody>
                  <a:tcPr/>
                </a:tc>
                <a:extLst>
                  <a:ext uri="{0D108BD9-81ED-4DB2-BD59-A6C34878D82A}">
                    <a16:rowId xmlns:a16="http://schemas.microsoft.com/office/drawing/2014/main" val="698572411"/>
                  </a:ext>
                </a:extLst>
              </a:tr>
              <a:tr h="990544">
                <a:tc>
                  <a:txBody>
                    <a:bodyPr/>
                    <a:lstStyle/>
                    <a:p>
                      <a:r>
                        <a:rPr lang="en-GB" dirty="0"/>
                        <a:t>SARIMA (2, 1, 2) (0, 0, 0, 12)</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statistical tests)</a:t>
                      </a:r>
                      <a:endParaRPr lang="en-US" dirty="0"/>
                    </a:p>
                  </a:txBody>
                  <a:tcPr/>
                </a:tc>
                <a:tc>
                  <a:txBody>
                    <a:bodyPr/>
                    <a:lstStyle/>
                    <a:p>
                      <a:r>
                        <a:rPr lang="en-GB" dirty="0"/>
                        <a:t>3822.114</a:t>
                      </a:r>
                      <a:endParaRPr lang="en-US" dirty="0"/>
                    </a:p>
                  </a:txBody>
                  <a:tcPr/>
                </a:tc>
                <a:extLst>
                  <a:ext uri="{0D108BD9-81ED-4DB2-BD59-A6C34878D82A}">
                    <a16:rowId xmlns:a16="http://schemas.microsoft.com/office/drawing/2014/main" val="3392836451"/>
                  </a:ext>
                </a:extLst>
              </a:tr>
              <a:tr h="990544">
                <a:tc>
                  <a:txBody>
                    <a:bodyPr/>
                    <a:lstStyle/>
                    <a:p>
                      <a:r>
                        <a:rPr lang="en-GB" dirty="0"/>
                        <a:t>SARIMA (2, 1, 2) (0, 1, 1, 12)</a:t>
                      </a:r>
                    </a:p>
                    <a:p>
                      <a:endParaRPr lang="en-GB" dirty="0"/>
                    </a:p>
                    <a:p>
                      <a:r>
                        <a:rPr lang="en-GB" dirty="0"/>
                        <a:t>(From Grid-search)</a:t>
                      </a:r>
                      <a:endParaRPr lang="en-US" dirty="0"/>
                    </a:p>
                  </a:txBody>
                  <a:tcPr>
                    <a:solidFill>
                      <a:schemeClr val="bg1"/>
                    </a:solidFill>
                  </a:tcPr>
                </a:tc>
                <a:tc>
                  <a:txBody>
                    <a:bodyPr/>
                    <a:lstStyle/>
                    <a:p>
                      <a:r>
                        <a:rPr lang="en-GB" dirty="0"/>
                        <a:t>3604.277</a:t>
                      </a:r>
                      <a:endParaRPr lang="en-US" dirty="0"/>
                    </a:p>
                  </a:txBody>
                  <a:tcPr>
                    <a:solidFill>
                      <a:schemeClr val="bg1"/>
                    </a:solidFill>
                  </a:tcPr>
                </a:tc>
                <a:extLst>
                  <a:ext uri="{0D108BD9-81ED-4DB2-BD59-A6C34878D82A}">
                    <a16:rowId xmlns:a16="http://schemas.microsoft.com/office/drawing/2014/main" val="2459687967"/>
                  </a:ext>
                </a:extLst>
              </a:tr>
            </a:tbl>
          </a:graphicData>
        </a:graphic>
      </p:graphicFrame>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237130" y="1283559"/>
            <a:ext cx="4449540"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Holt-Winters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transformation: Every ‘0’ value to ‘1’</a:t>
            </a:r>
          </a:p>
          <a:p>
            <a:pPr marR="0" lvl="0" algn="l" rtl="0">
              <a:spcBef>
                <a:spcPts val="0"/>
              </a:spcBef>
              <a:spcAft>
                <a:spcPts val="0"/>
              </a:spcAft>
            </a:pPr>
            <a:r>
              <a:rPr lang="en-US" sz="1600" dirty="0">
                <a:solidFill>
                  <a:schemeClr val="dk1"/>
                </a:solidFill>
                <a:sym typeface="Gill Sans"/>
              </a:rPr>
              <a:t> </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Parameter selection: </a:t>
            </a:r>
          </a:p>
        </p:txBody>
      </p:sp>
      <p:sp>
        <p:nvSpPr>
          <p:cNvPr id="189" name="Google Shape;189;p12"/>
          <p:cNvSpPr txBox="1"/>
          <p:nvPr/>
        </p:nvSpPr>
        <p:spPr>
          <a:xfrm>
            <a:off x="6438506" y="1283558"/>
            <a:ext cx="444954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ea typeface="Gill Sans"/>
                <a:cs typeface="Gill Sans"/>
                <a:sym typeface="Gill Sans"/>
              </a:rPr>
              <a:t>Code snippet for </a:t>
            </a:r>
            <a:r>
              <a:rPr lang="en-US" dirty="0">
                <a:solidFill>
                  <a:schemeClr val="dk1"/>
                </a:solidFill>
                <a:ea typeface="Gill Sans"/>
                <a:cs typeface="Gill Sans"/>
                <a:sym typeface="Gill Sans"/>
              </a:rPr>
              <a:t>data transformation and Model Training</a:t>
            </a:r>
            <a:r>
              <a:rPr lang="en-US" sz="1800" dirty="0">
                <a:solidFill>
                  <a:schemeClr val="dk1"/>
                </a:solidFill>
                <a:ea typeface="Gill Sans"/>
                <a:cs typeface="Gill Sans"/>
                <a:sym typeface="Gill Sans"/>
              </a:rPr>
              <a:t>:</a:t>
            </a:r>
            <a:endParaRPr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6438506" y="2334793"/>
            <a:ext cx="5208062" cy="3568702"/>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3460575439"/>
              </p:ext>
            </p:extLst>
          </p:nvPr>
        </p:nvGraphicFramePr>
        <p:xfrm>
          <a:off x="1140253" y="2534651"/>
          <a:ext cx="4684284" cy="3368844"/>
        </p:xfrm>
        <a:graphic>
          <a:graphicData uri="http://schemas.openxmlformats.org/drawingml/2006/table">
            <a:tbl>
              <a:tblPr firstRow="1" bandRow="1">
                <a:tableStyleId>{BDBED569-4797-4DF1-A0F4-6AAB3CD982D8}</a:tableStyleId>
              </a:tblPr>
              <a:tblGrid>
                <a:gridCol w="1561428">
                  <a:extLst>
                    <a:ext uri="{9D8B030D-6E8A-4147-A177-3AD203B41FA5}">
                      <a16:colId xmlns:a16="http://schemas.microsoft.com/office/drawing/2014/main" val="3671709028"/>
                    </a:ext>
                  </a:extLst>
                </a:gridCol>
                <a:gridCol w="1276430">
                  <a:extLst>
                    <a:ext uri="{9D8B030D-6E8A-4147-A177-3AD203B41FA5}">
                      <a16:colId xmlns:a16="http://schemas.microsoft.com/office/drawing/2014/main" val="1013790070"/>
                    </a:ext>
                  </a:extLst>
                </a:gridCol>
                <a:gridCol w="1846426">
                  <a:extLst>
                    <a:ext uri="{9D8B030D-6E8A-4147-A177-3AD203B41FA5}">
                      <a16:colId xmlns:a16="http://schemas.microsoft.com/office/drawing/2014/main" val="2284913389"/>
                    </a:ext>
                  </a:extLst>
                </a:gridCol>
              </a:tblGrid>
              <a:tr h="842211">
                <a:tc>
                  <a:txBody>
                    <a:bodyPr/>
                    <a:lstStyle/>
                    <a:p>
                      <a:pPr algn="ctr"/>
                      <a:r>
                        <a:rPr lang="en-GB" b="1" dirty="0"/>
                        <a:t>Parameter</a:t>
                      </a:r>
                      <a:endParaRPr lang="en-US" b="1" dirty="0"/>
                    </a:p>
                  </a:txBody>
                  <a:tcPr/>
                </a:tc>
                <a:tc>
                  <a:txBody>
                    <a:bodyPr/>
                    <a:lstStyle/>
                    <a:p>
                      <a:pPr algn="ctr"/>
                      <a:r>
                        <a:rPr lang="en-GB" b="1" dirty="0"/>
                        <a:t>Value</a:t>
                      </a:r>
                      <a:endParaRPr lang="en-US" b="1" dirty="0"/>
                    </a:p>
                  </a:txBody>
                  <a:tcPr/>
                </a:tc>
                <a:tc>
                  <a:txBody>
                    <a:bodyPr/>
                    <a:lstStyle/>
                    <a:p>
                      <a:pPr algn="ctr"/>
                      <a:r>
                        <a:rPr lang="en-GB" b="1" dirty="0"/>
                        <a:t>Description</a:t>
                      </a:r>
                      <a:endParaRPr lang="en-US" b="1" dirty="0"/>
                    </a:p>
                  </a:txBody>
                  <a:tcPr/>
                </a:tc>
                <a:extLst>
                  <a:ext uri="{0D108BD9-81ED-4DB2-BD59-A6C34878D82A}">
                    <a16:rowId xmlns:a16="http://schemas.microsoft.com/office/drawing/2014/main" val="289828100"/>
                  </a:ext>
                </a:extLst>
              </a:tr>
              <a:tr h="842211">
                <a:tc>
                  <a:txBody>
                    <a:bodyPr/>
                    <a:lstStyle/>
                    <a:p>
                      <a:r>
                        <a:rPr lang="en-GB" dirty="0"/>
                        <a:t>Trend</a:t>
                      </a:r>
                      <a:endParaRPr lang="en-US" dirty="0"/>
                    </a:p>
                  </a:txBody>
                  <a:tcPr/>
                </a:tc>
                <a:tc>
                  <a:txBody>
                    <a:bodyPr/>
                    <a:lstStyle/>
                    <a:p>
                      <a:r>
                        <a:rPr lang="en-GB" dirty="0"/>
                        <a:t>‘add’</a:t>
                      </a:r>
                      <a:endParaRPr lang="en-US" dirty="0"/>
                    </a:p>
                  </a:txBody>
                  <a:tcPr/>
                </a:tc>
                <a:tc>
                  <a:txBody>
                    <a:bodyPr/>
                    <a:lstStyle/>
                    <a:p>
                      <a:r>
                        <a:rPr lang="en-GB" dirty="0"/>
                        <a:t>Additive trend</a:t>
                      </a:r>
                      <a:endParaRPr lang="en-US" dirty="0"/>
                    </a:p>
                  </a:txBody>
                  <a:tcPr/>
                </a:tc>
                <a:extLst>
                  <a:ext uri="{0D108BD9-81ED-4DB2-BD59-A6C34878D82A}">
                    <a16:rowId xmlns:a16="http://schemas.microsoft.com/office/drawing/2014/main" val="1104062445"/>
                  </a:ext>
                </a:extLst>
              </a:tr>
              <a:tr h="842211">
                <a:tc>
                  <a:txBody>
                    <a:bodyPr/>
                    <a:lstStyle/>
                    <a:p>
                      <a:r>
                        <a:rPr lang="en-GB" dirty="0"/>
                        <a:t>Seasonal</a:t>
                      </a:r>
                      <a:endParaRPr lang="en-US" dirty="0"/>
                    </a:p>
                  </a:txBody>
                  <a:tcPr/>
                </a:tc>
                <a:tc>
                  <a:txBody>
                    <a:bodyPr/>
                    <a:lstStyle/>
                    <a:p>
                      <a:r>
                        <a:rPr lang="en-GB" dirty="0"/>
                        <a:t>‘</a:t>
                      </a:r>
                      <a:r>
                        <a:rPr lang="en-GB" dirty="0" err="1"/>
                        <a:t>mul</a:t>
                      </a:r>
                      <a:r>
                        <a:rPr lang="en-GB" dirty="0"/>
                        <a:t>’</a:t>
                      </a:r>
                      <a:endParaRPr lang="en-US" dirty="0"/>
                    </a:p>
                  </a:txBody>
                  <a:tcPr/>
                </a:tc>
                <a:tc>
                  <a:txBody>
                    <a:bodyPr/>
                    <a:lstStyle/>
                    <a:p>
                      <a:r>
                        <a:rPr lang="en-GB" dirty="0"/>
                        <a:t>Multiplicative season</a:t>
                      </a:r>
                      <a:endParaRPr lang="en-US" dirty="0"/>
                    </a:p>
                  </a:txBody>
                  <a:tcPr/>
                </a:tc>
                <a:extLst>
                  <a:ext uri="{0D108BD9-81ED-4DB2-BD59-A6C34878D82A}">
                    <a16:rowId xmlns:a16="http://schemas.microsoft.com/office/drawing/2014/main" val="2192986257"/>
                  </a:ext>
                </a:extLst>
              </a:tr>
              <a:tr h="842211">
                <a:tc>
                  <a:txBody>
                    <a:bodyPr/>
                    <a:lstStyle/>
                    <a:p>
                      <a:r>
                        <a:rPr lang="en-GB" dirty="0"/>
                        <a:t>Periods</a:t>
                      </a:r>
                      <a:endParaRPr lang="en-US" dirty="0"/>
                    </a:p>
                  </a:txBody>
                  <a:tcPr/>
                </a:tc>
                <a:tc>
                  <a:txBody>
                    <a:bodyPr/>
                    <a:lstStyle/>
                    <a:p>
                      <a:r>
                        <a:rPr lang="en-GB" dirty="0"/>
                        <a:t>12</a:t>
                      </a:r>
                      <a:endParaRPr lang="en-US" dirty="0"/>
                    </a:p>
                  </a:txBody>
                  <a:tcPr/>
                </a:tc>
                <a:tc>
                  <a:txBody>
                    <a:bodyPr/>
                    <a:lstStyle/>
                    <a:p>
                      <a:r>
                        <a:rPr lang="en-GB" dirty="0"/>
                        <a:t>No. of steps in the cycle</a:t>
                      </a:r>
                      <a:endParaRPr lang="en-US" dirty="0"/>
                    </a:p>
                  </a:txBody>
                  <a:tcPr/>
                </a:tc>
                <a:extLst>
                  <a:ext uri="{0D108BD9-81ED-4DB2-BD59-A6C34878D82A}">
                    <a16:rowId xmlns:a16="http://schemas.microsoft.com/office/drawing/2014/main" val="1712689405"/>
                  </a:ext>
                </a:extLst>
              </a:tr>
            </a:tbl>
          </a:graphicData>
        </a:graphic>
      </p:graphicFrame>
    </p:spTree>
    <p:extLst>
      <p:ext uri="{BB962C8B-B14F-4D97-AF65-F5344CB8AC3E}">
        <p14:creationId xmlns:p14="http://schemas.microsoft.com/office/powerpoint/2010/main" val="148898903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140253" y="1283558"/>
            <a:ext cx="4684284"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Prophet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transformation:  change column names</a:t>
            </a:r>
          </a:p>
          <a:p>
            <a:pPr marR="0" lvl="0" algn="l" rtl="0">
              <a:spcBef>
                <a:spcPts val="0"/>
              </a:spcBef>
              <a:spcAft>
                <a:spcPts val="0"/>
              </a:spcAft>
            </a:pPr>
            <a:r>
              <a:rPr lang="en-US" sz="1600" dirty="0">
                <a:solidFill>
                  <a:schemeClr val="dk1"/>
                </a:solidFill>
                <a:sym typeface="Gill Sans"/>
              </a:rPr>
              <a:t>     ‘date’ : ‘ds’ &amp; ‘cases’ :  ‘y’</a:t>
            </a:r>
          </a:p>
          <a:p>
            <a:pPr marR="0" lvl="0" algn="l" rtl="0">
              <a:spcBef>
                <a:spcPts val="0"/>
              </a:spcBef>
              <a:spcAft>
                <a:spcPts val="0"/>
              </a:spcAft>
            </a:pPr>
            <a:endParaRPr lang="en-US" sz="1600" dirty="0">
              <a:solidFill>
                <a:schemeClr val="dk1"/>
              </a:solidFill>
              <a:sym typeface="Gill Sans"/>
            </a:endParaRP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Parameter selection: </a:t>
            </a:r>
          </a:p>
        </p:txBody>
      </p:sp>
      <p:sp>
        <p:nvSpPr>
          <p:cNvPr id="189" name="Google Shape;189;p12"/>
          <p:cNvSpPr txBox="1"/>
          <p:nvPr/>
        </p:nvSpPr>
        <p:spPr>
          <a:xfrm>
            <a:off x="6438506" y="1283558"/>
            <a:ext cx="444954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ea typeface="Gill Sans" panose="020B0604020202020204"/>
                <a:cs typeface="Gill Sans" panose="020B0604020202020204"/>
                <a:sym typeface="Gill Sans"/>
              </a:rPr>
              <a:t>Code snippet for </a:t>
            </a:r>
            <a:r>
              <a:rPr lang="en-US" dirty="0">
                <a:solidFill>
                  <a:schemeClr val="dk1"/>
                </a:solidFill>
                <a:ea typeface="Gill Sans" panose="020B0604020202020204"/>
                <a:cs typeface="Gill Sans" panose="020B0604020202020204"/>
                <a:sym typeface="Gill Sans"/>
              </a:rPr>
              <a:t>data transformation and Model Training</a:t>
            </a:r>
            <a:r>
              <a:rPr lang="en-US" sz="1800" dirty="0">
                <a:solidFill>
                  <a:schemeClr val="dk1"/>
                </a:solidFill>
                <a:ea typeface="Gill Sans" panose="020B0604020202020204"/>
                <a:cs typeface="Gill Sans" panose="020B0604020202020204"/>
                <a:sym typeface="Gill Sans"/>
              </a:rPr>
              <a:t>:</a:t>
            </a:r>
            <a:endParaRPr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6438506" y="2334793"/>
            <a:ext cx="5208062" cy="3568702"/>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387534823"/>
              </p:ext>
            </p:extLst>
          </p:nvPr>
        </p:nvGraphicFramePr>
        <p:xfrm>
          <a:off x="1140253" y="2683322"/>
          <a:ext cx="4421562" cy="3788176"/>
        </p:xfrm>
        <a:graphic>
          <a:graphicData uri="http://schemas.openxmlformats.org/drawingml/2006/table">
            <a:tbl>
              <a:tblPr firstRow="1" bandRow="1">
                <a:tableStyleId>{BDBED569-4797-4DF1-A0F4-6AAB3CD982D8}</a:tableStyleId>
              </a:tblPr>
              <a:tblGrid>
                <a:gridCol w="2432804">
                  <a:extLst>
                    <a:ext uri="{9D8B030D-6E8A-4147-A177-3AD203B41FA5}">
                      <a16:colId xmlns:a16="http://schemas.microsoft.com/office/drawing/2014/main" val="3671709028"/>
                    </a:ext>
                  </a:extLst>
                </a:gridCol>
                <a:gridCol w="1988758">
                  <a:extLst>
                    <a:ext uri="{9D8B030D-6E8A-4147-A177-3AD203B41FA5}">
                      <a16:colId xmlns:a16="http://schemas.microsoft.com/office/drawing/2014/main" val="1013790070"/>
                    </a:ext>
                  </a:extLst>
                </a:gridCol>
              </a:tblGrid>
              <a:tr h="541168">
                <a:tc>
                  <a:txBody>
                    <a:bodyPr/>
                    <a:lstStyle/>
                    <a:p>
                      <a:pPr algn="ctr"/>
                      <a:r>
                        <a:rPr lang="en-GB" b="1" dirty="0"/>
                        <a:t>Parameter</a:t>
                      </a:r>
                      <a:endParaRPr lang="en-US" b="1" dirty="0"/>
                    </a:p>
                  </a:txBody>
                  <a:tcPr/>
                </a:tc>
                <a:tc>
                  <a:txBody>
                    <a:bodyPr/>
                    <a:lstStyle/>
                    <a:p>
                      <a:pPr algn="ctr"/>
                      <a:r>
                        <a:rPr lang="en-GB" b="1" dirty="0"/>
                        <a:t>Value</a:t>
                      </a:r>
                      <a:endParaRPr lang="en-US" b="1" dirty="0"/>
                    </a:p>
                  </a:txBody>
                  <a:tcPr/>
                </a:tc>
                <a:extLst>
                  <a:ext uri="{0D108BD9-81ED-4DB2-BD59-A6C34878D82A}">
                    <a16:rowId xmlns:a16="http://schemas.microsoft.com/office/drawing/2014/main" val="289828100"/>
                  </a:ext>
                </a:extLst>
              </a:tr>
              <a:tr h="541168">
                <a:tc>
                  <a:txBody>
                    <a:bodyPr/>
                    <a:lstStyle/>
                    <a:p>
                      <a:r>
                        <a:rPr lang="en-GB" dirty="0"/>
                        <a:t>Yearly seasonality</a:t>
                      </a:r>
                      <a:endParaRPr lang="en-US" dirty="0"/>
                    </a:p>
                  </a:txBody>
                  <a:tcPr/>
                </a:tc>
                <a:tc>
                  <a:txBody>
                    <a:bodyPr/>
                    <a:lstStyle/>
                    <a:p>
                      <a:r>
                        <a:rPr lang="en-GB" dirty="0"/>
                        <a:t>True</a:t>
                      </a:r>
                      <a:endParaRPr lang="en-US" dirty="0"/>
                    </a:p>
                  </a:txBody>
                  <a:tcPr/>
                </a:tc>
                <a:extLst>
                  <a:ext uri="{0D108BD9-81ED-4DB2-BD59-A6C34878D82A}">
                    <a16:rowId xmlns:a16="http://schemas.microsoft.com/office/drawing/2014/main" val="1104062445"/>
                  </a:ext>
                </a:extLst>
              </a:tr>
              <a:tr h="541168">
                <a:tc>
                  <a:txBody>
                    <a:bodyPr/>
                    <a:lstStyle/>
                    <a:p>
                      <a:r>
                        <a:rPr lang="en-GB" dirty="0"/>
                        <a:t>Weekly seasonality</a:t>
                      </a:r>
                      <a:endParaRPr lang="en-US" dirty="0"/>
                    </a:p>
                  </a:txBody>
                  <a:tcPr/>
                </a:tc>
                <a:tc>
                  <a:txBody>
                    <a:bodyPr/>
                    <a:lstStyle/>
                    <a:p>
                      <a:r>
                        <a:rPr lang="en-GB" dirty="0"/>
                        <a:t>False</a:t>
                      </a:r>
                      <a:endParaRPr lang="en-US" dirty="0"/>
                    </a:p>
                  </a:txBody>
                  <a:tcPr/>
                </a:tc>
                <a:extLst>
                  <a:ext uri="{0D108BD9-81ED-4DB2-BD59-A6C34878D82A}">
                    <a16:rowId xmlns:a16="http://schemas.microsoft.com/office/drawing/2014/main" val="2192986257"/>
                  </a:ext>
                </a:extLst>
              </a:tr>
              <a:tr h="541168">
                <a:tc>
                  <a:txBody>
                    <a:bodyPr/>
                    <a:lstStyle/>
                    <a:p>
                      <a:r>
                        <a:rPr lang="en-GB" dirty="0"/>
                        <a:t>Daily seasonality</a:t>
                      </a:r>
                      <a:endParaRPr lang="en-US" dirty="0"/>
                    </a:p>
                  </a:txBody>
                  <a:tcPr/>
                </a:tc>
                <a:tc>
                  <a:txBody>
                    <a:bodyPr/>
                    <a:lstStyle/>
                    <a:p>
                      <a:r>
                        <a:rPr lang="en-GB" dirty="0"/>
                        <a:t>False</a:t>
                      </a:r>
                      <a:endParaRPr lang="en-US" dirty="0"/>
                    </a:p>
                  </a:txBody>
                  <a:tcPr/>
                </a:tc>
                <a:extLst>
                  <a:ext uri="{0D108BD9-81ED-4DB2-BD59-A6C34878D82A}">
                    <a16:rowId xmlns:a16="http://schemas.microsoft.com/office/drawing/2014/main" val="1712689405"/>
                  </a:ext>
                </a:extLst>
              </a:tr>
              <a:tr h="541168">
                <a:tc>
                  <a:txBody>
                    <a:bodyPr/>
                    <a:lstStyle/>
                    <a:p>
                      <a:r>
                        <a:rPr lang="en-GB" dirty="0"/>
                        <a:t>Holidays</a:t>
                      </a:r>
                      <a:endParaRPr lang="en-US" dirty="0"/>
                    </a:p>
                  </a:txBody>
                  <a:tcPr/>
                </a:tc>
                <a:tc>
                  <a:txBody>
                    <a:bodyPr/>
                    <a:lstStyle/>
                    <a:p>
                      <a:r>
                        <a:rPr lang="en-GB" dirty="0"/>
                        <a:t>None</a:t>
                      </a:r>
                      <a:endParaRPr lang="en-US" dirty="0"/>
                    </a:p>
                  </a:txBody>
                  <a:tcPr/>
                </a:tc>
                <a:extLst>
                  <a:ext uri="{0D108BD9-81ED-4DB2-BD59-A6C34878D82A}">
                    <a16:rowId xmlns:a16="http://schemas.microsoft.com/office/drawing/2014/main" val="3056411825"/>
                  </a:ext>
                </a:extLst>
              </a:tr>
              <a:tr h="541168">
                <a:tc>
                  <a:txBody>
                    <a:bodyPr/>
                    <a:lstStyle/>
                    <a:p>
                      <a:r>
                        <a:rPr lang="en-GB" dirty="0"/>
                        <a:t>Seasonality mode</a:t>
                      </a:r>
                      <a:endParaRPr lang="en-US" dirty="0"/>
                    </a:p>
                  </a:txBody>
                  <a:tcPr/>
                </a:tc>
                <a:tc>
                  <a:txBody>
                    <a:bodyPr/>
                    <a:lstStyle/>
                    <a:p>
                      <a:r>
                        <a:rPr lang="en-GB" dirty="0"/>
                        <a:t>Multiplicative</a:t>
                      </a:r>
                      <a:endParaRPr lang="en-US" dirty="0"/>
                    </a:p>
                  </a:txBody>
                  <a:tcPr/>
                </a:tc>
                <a:extLst>
                  <a:ext uri="{0D108BD9-81ED-4DB2-BD59-A6C34878D82A}">
                    <a16:rowId xmlns:a16="http://schemas.microsoft.com/office/drawing/2014/main" val="1144414017"/>
                  </a:ext>
                </a:extLst>
              </a:tr>
              <a:tr h="541168">
                <a:tc>
                  <a:txBody>
                    <a:bodyPr/>
                    <a:lstStyle/>
                    <a:p>
                      <a:r>
                        <a:rPr lang="en-GB" dirty="0"/>
                        <a:t>Changepoint scale</a:t>
                      </a:r>
                      <a:endParaRPr lang="en-US" dirty="0"/>
                    </a:p>
                  </a:txBody>
                  <a:tcPr/>
                </a:tc>
                <a:tc>
                  <a:txBody>
                    <a:bodyPr/>
                    <a:lstStyle/>
                    <a:p>
                      <a:r>
                        <a:rPr lang="en-GB" dirty="0"/>
                        <a:t>0.04 </a:t>
                      </a:r>
                      <a:endParaRPr lang="en-US" dirty="0"/>
                    </a:p>
                  </a:txBody>
                  <a:tcPr/>
                </a:tc>
                <a:extLst>
                  <a:ext uri="{0D108BD9-81ED-4DB2-BD59-A6C34878D82A}">
                    <a16:rowId xmlns:a16="http://schemas.microsoft.com/office/drawing/2014/main" val="3542653446"/>
                  </a:ext>
                </a:extLst>
              </a:tr>
            </a:tbl>
          </a:graphicData>
        </a:graphic>
      </p:graphicFrame>
    </p:spTree>
    <p:extLst>
      <p:ext uri="{BB962C8B-B14F-4D97-AF65-F5344CB8AC3E}">
        <p14:creationId xmlns:p14="http://schemas.microsoft.com/office/powerpoint/2010/main" val="838231980"/>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140253" y="1283558"/>
            <a:ext cx="4684284"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LSTM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normalization and necessary transformation were performed</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Hyperparameter selection: </a:t>
            </a:r>
          </a:p>
        </p:txBody>
      </p:sp>
      <p:sp>
        <p:nvSpPr>
          <p:cNvPr id="189" name="Google Shape;189;p12"/>
          <p:cNvSpPr txBox="1"/>
          <p:nvPr/>
        </p:nvSpPr>
        <p:spPr>
          <a:xfrm>
            <a:off x="6438506" y="1283558"/>
            <a:ext cx="444954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ea typeface="Gill Sans" panose="020B0604020202020204"/>
                <a:cs typeface="Gill Sans" panose="020B0604020202020204"/>
                <a:sym typeface="Gill Sans"/>
              </a:rPr>
              <a:t>Code snippet for Model Training:</a:t>
            </a:r>
            <a:endParaRPr sz="1600"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5307292" y="1652849"/>
            <a:ext cx="6315958" cy="4818648"/>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2436774282"/>
              </p:ext>
            </p:extLst>
          </p:nvPr>
        </p:nvGraphicFramePr>
        <p:xfrm>
          <a:off x="933253" y="2683322"/>
          <a:ext cx="3959257" cy="3788176"/>
        </p:xfrm>
        <a:graphic>
          <a:graphicData uri="http://schemas.openxmlformats.org/drawingml/2006/table">
            <a:tbl>
              <a:tblPr firstRow="1" bandRow="1">
                <a:tableStyleId>{BDBED569-4797-4DF1-A0F4-6AAB3CD982D8}</a:tableStyleId>
              </a:tblPr>
              <a:tblGrid>
                <a:gridCol w="2243577">
                  <a:extLst>
                    <a:ext uri="{9D8B030D-6E8A-4147-A177-3AD203B41FA5}">
                      <a16:colId xmlns:a16="http://schemas.microsoft.com/office/drawing/2014/main" val="3671709028"/>
                    </a:ext>
                  </a:extLst>
                </a:gridCol>
                <a:gridCol w="1715680">
                  <a:extLst>
                    <a:ext uri="{9D8B030D-6E8A-4147-A177-3AD203B41FA5}">
                      <a16:colId xmlns:a16="http://schemas.microsoft.com/office/drawing/2014/main" val="1013790070"/>
                    </a:ext>
                  </a:extLst>
                </a:gridCol>
              </a:tblGrid>
              <a:tr h="541168">
                <a:tc>
                  <a:txBody>
                    <a:bodyPr/>
                    <a:lstStyle/>
                    <a:p>
                      <a:pPr algn="ctr"/>
                      <a:r>
                        <a:rPr lang="en-GB" b="1" dirty="0"/>
                        <a:t>Hyperparameter</a:t>
                      </a:r>
                      <a:endParaRPr lang="en-US" b="1" dirty="0"/>
                    </a:p>
                  </a:txBody>
                  <a:tcPr/>
                </a:tc>
                <a:tc>
                  <a:txBody>
                    <a:bodyPr/>
                    <a:lstStyle/>
                    <a:p>
                      <a:pPr algn="ctr"/>
                      <a:r>
                        <a:rPr lang="en-GB" b="1" dirty="0"/>
                        <a:t>Value</a:t>
                      </a:r>
                      <a:endParaRPr lang="en-US" b="1" dirty="0"/>
                    </a:p>
                  </a:txBody>
                  <a:tcPr/>
                </a:tc>
                <a:extLst>
                  <a:ext uri="{0D108BD9-81ED-4DB2-BD59-A6C34878D82A}">
                    <a16:rowId xmlns:a16="http://schemas.microsoft.com/office/drawing/2014/main" val="289828100"/>
                  </a:ext>
                </a:extLst>
              </a:tr>
              <a:tr h="541168">
                <a:tc>
                  <a:txBody>
                    <a:bodyPr/>
                    <a:lstStyle/>
                    <a:p>
                      <a:r>
                        <a:rPr lang="en-GB" dirty="0"/>
                        <a:t>Optimizer</a:t>
                      </a:r>
                      <a:endParaRPr lang="en-US" dirty="0"/>
                    </a:p>
                  </a:txBody>
                  <a:tcPr/>
                </a:tc>
                <a:tc>
                  <a:txBody>
                    <a:bodyPr/>
                    <a:lstStyle/>
                    <a:p>
                      <a:r>
                        <a:rPr lang="en-GB" dirty="0"/>
                        <a:t>Adam</a:t>
                      </a:r>
                      <a:endParaRPr lang="en-US" dirty="0"/>
                    </a:p>
                  </a:txBody>
                  <a:tcPr/>
                </a:tc>
                <a:extLst>
                  <a:ext uri="{0D108BD9-81ED-4DB2-BD59-A6C34878D82A}">
                    <a16:rowId xmlns:a16="http://schemas.microsoft.com/office/drawing/2014/main" val="1104062445"/>
                  </a:ext>
                </a:extLst>
              </a:tr>
              <a:tr h="541168">
                <a:tc>
                  <a:txBody>
                    <a:bodyPr/>
                    <a:lstStyle/>
                    <a:p>
                      <a:r>
                        <a:rPr lang="en-GB" dirty="0"/>
                        <a:t>Learning Rate</a:t>
                      </a:r>
                      <a:endParaRPr lang="en-US" dirty="0"/>
                    </a:p>
                  </a:txBody>
                  <a:tcPr/>
                </a:tc>
                <a:tc>
                  <a:txBody>
                    <a:bodyPr/>
                    <a:lstStyle/>
                    <a:p>
                      <a:r>
                        <a:rPr lang="en-GB" dirty="0"/>
                        <a:t>0.0001</a:t>
                      </a:r>
                      <a:endParaRPr lang="en-US" dirty="0"/>
                    </a:p>
                  </a:txBody>
                  <a:tcPr/>
                </a:tc>
                <a:extLst>
                  <a:ext uri="{0D108BD9-81ED-4DB2-BD59-A6C34878D82A}">
                    <a16:rowId xmlns:a16="http://schemas.microsoft.com/office/drawing/2014/main" val="2192986257"/>
                  </a:ext>
                </a:extLst>
              </a:tr>
              <a:tr h="541168">
                <a:tc>
                  <a:txBody>
                    <a:bodyPr/>
                    <a:lstStyle/>
                    <a:p>
                      <a:r>
                        <a:rPr lang="en-GB" dirty="0"/>
                        <a:t>Loss Function </a:t>
                      </a:r>
                      <a:endParaRPr lang="en-US" dirty="0"/>
                    </a:p>
                  </a:txBody>
                  <a:tcPr/>
                </a:tc>
                <a:tc>
                  <a:txBody>
                    <a:bodyPr/>
                    <a:lstStyle/>
                    <a:p>
                      <a:r>
                        <a:rPr lang="en-GB" dirty="0"/>
                        <a:t>MSE</a:t>
                      </a:r>
                      <a:endParaRPr lang="en-US" dirty="0"/>
                    </a:p>
                  </a:txBody>
                  <a:tcPr/>
                </a:tc>
                <a:extLst>
                  <a:ext uri="{0D108BD9-81ED-4DB2-BD59-A6C34878D82A}">
                    <a16:rowId xmlns:a16="http://schemas.microsoft.com/office/drawing/2014/main" val="1712689405"/>
                  </a:ext>
                </a:extLst>
              </a:tr>
              <a:tr h="541168">
                <a:tc>
                  <a:txBody>
                    <a:bodyPr/>
                    <a:lstStyle/>
                    <a:p>
                      <a:r>
                        <a:rPr lang="en-GB" dirty="0"/>
                        <a:t>Epochs</a:t>
                      </a:r>
                      <a:endParaRPr lang="en-US" dirty="0"/>
                    </a:p>
                  </a:txBody>
                  <a:tcPr/>
                </a:tc>
                <a:tc>
                  <a:txBody>
                    <a:bodyPr/>
                    <a:lstStyle/>
                    <a:p>
                      <a:r>
                        <a:rPr lang="en-GB" dirty="0"/>
                        <a:t>100</a:t>
                      </a:r>
                      <a:endParaRPr lang="en-US" dirty="0"/>
                    </a:p>
                  </a:txBody>
                  <a:tcPr/>
                </a:tc>
                <a:extLst>
                  <a:ext uri="{0D108BD9-81ED-4DB2-BD59-A6C34878D82A}">
                    <a16:rowId xmlns:a16="http://schemas.microsoft.com/office/drawing/2014/main" val="3056411825"/>
                  </a:ext>
                </a:extLst>
              </a:tr>
              <a:tr h="541168">
                <a:tc>
                  <a:txBody>
                    <a:bodyPr/>
                    <a:lstStyle/>
                    <a:p>
                      <a:r>
                        <a:rPr lang="en-GB" dirty="0"/>
                        <a:t>Batch Size</a:t>
                      </a:r>
                      <a:endParaRPr lang="en-US" dirty="0"/>
                    </a:p>
                  </a:txBody>
                  <a:tcPr/>
                </a:tc>
                <a:tc>
                  <a:txBody>
                    <a:bodyPr/>
                    <a:lstStyle/>
                    <a:p>
                      <a:r>
                        <a:rPr lang="en-GB" dirty="0"/>
                        <a:t>16</a:t>
                      </a:r>
                      <a:endParaRPr lang="en-US" dirty="0"/>
                    </a:p>
                  </a:txBody>
                  <a:tcPr/>
                </a:tc>
                <a:extLst>
                  <a:ext uri="{0D108BD9-81ED-4DB2-BD59-A6C34878D82A}">
                    <a16:rowId xmlns:a16="http://schemas.microsoft.com/office/drawing/2014/main" val="1144414017"/>
                  </a:ext>
                </a:extLst>
              </a:tr>
              <a:tr h="541168">
                <a:tc>
                  <a:txBody>
                    <a:bodyPr/>
                    <a:lstStyle/>
                    <a:p>
                      <a:r>
                        <a:rPr lang="en-GB" dirty="0"/>
                        <a:t>Verbose</a:t>
                      </a:r>
                      <a:endParaRPr lang="en-US" dirty="0"/>
                    </a:p>
                  </a:txBody>
                  <a:tcPr/>
                </a:tc>
                <a:tc>
                  <a:txBody>
                    <a:bodyPr/>
                    <a:lstStyle/>
                    <a:p>
                      <a:r>
                        <a:rPr lang="en-GB" dirty="0"/>
                        <a:t>0</a:t>
                      </a:r>
                      <a:endParaRPr lang="en-US" dirty="0"/>
                    </a:p>
                  </a:txBody>
                  <a:tcPr/>
                </a:tc>
                <a:extLst>
                  <a:ext uri="{0D108BD9-81ED-4DB2-BD59-A6C34878D82A}">
                    <a16:rowId xmlns:a16="http://schemas.microsoft.com/office/drawing/2014/main" val="3542653446"/>
                  </a:ext>
                </a:extLst>
              </a:tr>
            </a:tbl>
          </a:graphicData>
        </a:graphic>
      </p:graphicFrame>
    </p:spTree>
    <p:extLst>
      <p:ext uri="{BB962C8B-B14F-4D97-AF65-F5344CB8AC3E}">
        <p14:creationId xmlns:p14="http://schemas.microsoft.com/office/powerpoint/2010/main" val="224318831"/>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395926"/>
            <a:ext cx="5279011" cy="728787"/>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1" y="1408175"/>
            <a:ext cx="5142716" cy="640080"/>
          </a:xfrm>
        </p:spPr>
        <p:txBody>
          <a:bodyPr/>
          <a:lstStyle/>
          <a:p>
            <a:r>
              <a:rPr lang="en-GB" dirty="0"/>
              <a:t>Time Series Graph:</a:t>
            </a:r>
            <a:endParaRPr lang="en-US"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sz="half" idx="2"/>
          </p:nvPr>
        </p:nvPicPr>
        <p:blipFill>
          <a:blip r:embed="rId3"/>
          <a:stretch>
            <a:fillRect/>
          </a:stretch>
        </p:blipFill>
        <p:spPr>
          <a:xfrm>
            <a:off x="367645" y="2331716"/>
            <a:ext cx="5455306" cy="3626023"/>
          </a:xfrm>
          <a:prstGeom prst="rect">
            <a:avLst/>
          </a:prstGeom>
          <a:noFill/>
          <a:ln>
            <a:noFill/>
          </a:ln>
        </p:spPr>
      </p:pic>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6089715" y="1408174"/>
            <a:ext cx="5010661" cy="640080"/>
          </a:xfrm>
        </p:spPr>
        <p:txBody>
          <a:bodyPr/>
          <a:lstStyle/>
          <a:p>
            <a:r>
              <a:rPr lang="en-GB" dirty="0"/>
              <a:t>Seasonal Decomposition:</a:t>
            </a:r>
            <a:endParaRPr lang="en-US" dirty="0"/>
          </a:p>
        </p:txBody>
      </p:sp>
      <p:pic>
        <p:nvPicPr>
          <p:cNvPr id="9" name="Content Placeholder 8">
            <a:extLst>
              <a:ext uri="{FF2B5EF4-FFF2-40B4-BE49-F238E27FC236}">
                <a16:creationId xmlns:a16="http://schemas.microsoft.com/office/drawing/2014/main" id="{140B94E0-C5CD-EB00-E94F-968A23F55F27}"/>
              </a:ext>
            </a:extLst>
          </p:cNvPr>
          <p:cNvPicPr>
            <a:picLocks noGrp="1" noChangeAspect="1"/>
          </p:cNvPicPr>
          <p:nvPr>
            <p:ph sz="quarter" idx="4"/>
          </p:nvPr>
        </p:nvPicPr>
        <p:blipFill>
          <a:blip r:embed="rId4"/>
          <a:stretch>
            <a:fillRect/>
          </a:stretch>
        </p:blipFill>
        <p:spPr>
          <a:xfrm>
            <a:off x="6096001" y="2331717"/>
            <a:ext cx="5555530" cy="3626022"/>
          </a:xfrm>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SARIMA 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SARIMA (2, 1, 2) (0, 1, 1, 12)</a:t>
            </a:r>
            <a:endParaRPr lang="en-US" sz="2000" dirty="0"/>
          </a:p>
          <a:p>
            <a:pPr marL="0" indent="0">
              <a:buNone/>
            </a:pPr>
            <a:endParaRPr lang="en-US" dirty="0"/>
          </a:p>
        </p:txBody>
      </p:sp>
    </p:spTree>
    <p:extLst>
      <p:ext uri="{BB962C8B-B14F-4D97-AF65-F5344CB8AC3E}">
        <p14:creationId xmlns:p14="http://schemas.microsoft.com/office/powerpoint/2010/main" val="25487011"/>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HWES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Holt-Winters method with additive trend &amp; multiplicative seasonality            </a:t>
            </a:r>
            <a:endParaRPr lang="en-US" sz="2000" dirty="0"/>
          </a:p>
          <a:p>
            <a:pPr marL="0" indent="0">
              <a:buNone/>
            </a:pPr>
            <a:endParaRPr lang="en-US" dirty="0"/>
          </a:p>
        </p:txBody>
      </p:sp>
    </p:spTree>
    <p:extLst>
      <p:ext uri="{BB962C8B-B14F-4D97-AF65-F5344CB8AC3E}">
        <p14:creationId xmlns:p14="http://schemas.microsoft.com/office/powerpoint/2010/main" val="165000157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Gill Sans"/>
              <a:buNone/>
            </a:pPr>
            <a:r>
              <a:rPr lang="en-US" dirty="0"/>
              <a:t>INTRODUCTION</a:t>
            </a:r>
            <a:endParaRPr sz="8800" dirty="0"/>
          </a:p>
        </p:txBody>
      </p:sp>
      <p:sp>
        <p:nvSpPr>
          <p:cNvPr id="111" name="Google Shape;111;p2"/>
          <p:cNvSpPr txBox="1">
            <a:spLocks noGrp="1"/>
          </p:cNvSpPr>
          <p:nvPr>
            <p:ph idx="1"/>
          </p:nvPr>
        </p:nvSpPr>
        <p:spPr>
          <a:xfrm>
            <a:off x="1788148" y="2743200"/>
            <a:ext cx="8901847" cy="3002279"/>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US" dirty="0">
                <a:effectLst/>
                <a:ea typeface="Calibri" panose="020F0502020204030204" pitchFamily="34" charset="0"/>
                <a:cs typeface="Times New Roman" panose="02020603050405020304" pitchFamily="18" charset="0"/>
              </a:rPr>
              <a:t>Dengue fever, an acute health concern in Bangladesh, has dramatically increased in frequency and severity in recent years. The dengue epidemic experienced in 2023 represented an unprecedented peak in the incidence of the disease within the nation's recorded history.</a:t>
            </a:r>
          </a:p>
          <a:p>
            <a:pPr marL="0" lvl="0" indent="0" algn="just" rtl="0">
              <a:lnSpc>
                <a:spcPct val="100000"/>
              </a:lnSpc>
              <a:spcBef>
                <a:spcPts val="0"/>
              </a:spcBef>
              <a:spcAft>
                <a:spcPts val="0"/>
              </a:spcAft>
              <a:buSzPts val="1800"/>
              <a:buNone/>
            </a:pPr>
            <a:endParaRPr lang="en-US" dirty="0">
              <a:ea typeface="Calibri" panose="020F0502020204030204" pitchFamily="34" charset="0"/>
              <a:cs typeface="Times New Roman" panose="02020603050405020304" pitchFamily="18" charset="0"/>
            </a:endParaRPr>
          </a:p>
          <a:p>
            <a:pPr marL="0" lvl="0" indent="0" algn="just" rtl="0">
              <a:lnSpc>
                <a:spcPct val="100000"/>
              </a:lnSpc>
              <a:spcBef>
                <a:spcPts val="0"/>
              </a:spcBef>
              <a:spcAft>
                <a:spcPts val="0"/>
              </a:spcAft>
              <a:buSzPts val="1800"/>
              <a:buNone/>
            </a:pPr>
            <a:r>
              <a:rPr lang="en-US" dirty="0">
                <a:effectLst/>
                <a:ea typeface="Calibri" panose="020F0502020204030204" pitchFamily="34" charset="0"/>
                <a:cs typeface="Times New Roman" panose="02020603050405020304" pitchFamily="18" charset="0"/>
              </a:rPr>
              <a:t>In this study, our main goal was to create forecasting models for dengue-affirmed cases in the unique context of Bangladesh, primarily driven by the escalating health crisis of the dengue epidemics. </a:t>
            </a:r>
            <a:endParaRPr lang="en-GB" dirty="0">
              <a:cs typeface="Times New Roman" panose="02020603050405020304" pitchFamily="18"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Prophet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Prophet</a:t>
            </a:r>
            <a:endParaRPr lang="en-US" sz="2000" dirty="0"/>
          </a:p>
          <a:p>
            <a:pPr marL="0" indent="0">
              <a:buNone/>
            </a:pPr>
            <a:endParaRPr lang="en-US" dirty="0"/>
          </a:p>
        </p:txBody>
      </p:sp>
    </p:spTree>
    <p:extLst>
      <p:ext uri="{BB962C8B-B14F-4D97-AF65-F5344CB8AC3E}">
        <p14:creationId xmlns:p14="http://schemas.microsoft.com/office/powerpoint/2010/main" val="114382660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LSTM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LSTM</a:t>
            </a:r>
            <a:endParaRPr lang="en-US" dirty="0"/>
          </a:p>
        </p:txBody>
      </p:sp>
    </p:spTree>
    <p:extLst>
      <p:ext uri="{BB962C8B-B14F-4D97-AF65-F5344CB8AC3E}">
        <p14:creationId xmlns:p14="http://schemas.microsoft.com/office/powerpoint/2010/main" val="2681571554"/>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337406"/>
            <a:ext cx="5279011" cy="7873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1" y="1408175"/>
            <a:ext cx="5142716" cy="640080"/>
          </a:xfrm>
        </p:spPr>
        <p:txBody>
          <a:bodyPr/>
          <a:lstStyle/>
          <a:p>
            <a:r>
              <a:rPr lang="en-GB" dirty="0"/>
              <a:t>Model Evaluation:</a:t>
            </a:r>
            <a:endParaRPr lang="en-US"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5827777" y="1408175"/>
            <a:ext cx="5010661" cy="640080"/>
          </a:xfrm>
        </p:spPr>
        <p:txBody>
          <a:bodyPr/>
          <a:lstStyle/>
          <a:p>
            <a:r>
              <a:rPr lang="en-GB" dirty="0"/>
              <a:t>Forecast of the Best Model:</a:t>
            </a:r>
            <a:endParaRPr lang="en-US" dirty="0"/>
          </a:p>
        </p:txBody>
      </p:sp>
      <p:graphicFrame>
        <p:nvGraphicFramePr>
          <p:cNvPr id="6" name="Content Placeholder 5">
            <a:extLst>
              <a:ext uri="{FF2B5EF4-FFF2-40B4-BE49-F238E27FC236}">
                <a16:creationId xmlns:a16="http://schemas.microsoft.com/office/drawing/2014/main" id="{1F17DDF6-E747-38A7-660D-A9A58DD56EB8}"/>
              </a:ext>
            </a:extLst>
          </p:cNvPr>
          <p:cNvGraphicFramePr>
            <a:graphicFrameLocks noGrp="1"/>
          </p:cNvGraphicFramePr>
          <p:nvPr>
            <p:ph sz="half" idx="2"/>
            <p:extLst>
              <p:ext uri="{D42A27DB-BD31-4B8C-83A1-F6EECF244321}">
                <p14:modId xmlns:p14="http://schemas.microsoft.com/office/powerpoint/2010/main" val="2798828175"/>
              </p:ext>
            </p:extLst>
          </p:nvPr>
        </p:nvGraphicFramePr>
        <p:xfrm>
          <a:off x="681821" y="2215298"/>
          <a:ext cx="4427508" cy="3101420"/>
        </p:xfrm>
        <a:graphic>
          <a:graphicData uri="http://schemas.openxmlformats.org/drawingml/2006/table">
            <a:tbl>
              <a:tblPr firstRow="1" bandRow="1">
                <a:tableStyleId>{BDBED569-4797-4DF1-A0F4-6AAB3CD982D8}</a:tableStyleId>
              </a:tblPr>
              <a:tblGrid>
                <a:gridCol w="1475836">
                  <a:extLst>
                    <a:ext uri="{9D8B030D-6E8A-4147-A177-3AD203B41FA5}">
                      <a16:colId xmlns:a16="http://schemas.microsoft.com/office/drawing/2014/main" val="3983268424"/>
                    </a:ext>
                  </a:extLst>
                </a:gridCol>
                <a:gridCol w="1475836">
                  <a:extLst>
                    <a:ext uri="{9D8B030D-6E8A-4147-A177-3AD203B41FA5}">
                      <a16:colId xmlns:a16="http://schemas.microsoft.com/office/drawing/2014/main" val="3675209692"/>
                    </a:ext>
                  </a:extLst>
                </a:gridCol>
                <a:gridCol w="1475836">
                  <a:extLst>
                    <a:ext uri="{9D8B030D-6E8A-4147-A177-3AD203B41FA5}">
                      <a16:colId xmlns:a16="http://schemas.microsoft.com/office/drawing/2014/main" val="4205670533"/>
                    </a:ext>
                  </a:extLst>
                </a:gridCol>
              </a:tblGrid>
              <a:tr h="620284">
                <a:tc>
                  <a:txBody>
                    <a:bodyPr/>
                    <a:lstStyle/>
                    <a:p>
                      <a:r>
                        <a:rPr lang="en-GB" dirty="0"/>
                        <a:t>Model</a:t>
                      </a:r>
                      <a:endParaRPr lang="en-US" dirty="0"/>
                    </a:p>
                  </a:txBody>
                  <a:tcPr/>
                </a:tc>
                <a:tc>
                  <a:txBody>
                    <a:bodyPr/>
                    <a:lstStyle/>
                    <a:p>
                      <a:r>
                        <a:rPr lang="en-GB" dirty="0"/>
                        <a:t>MAE</a:t>
                      </a:r>
                      <a:endParaRPr lang="en-US" dirty="0"/>
                    </a:p>
                  </a:txBody>
                  <a:tcPr/>
                </a:tc>
                <a:tc>
                  <a:txBody>
                    <a:bodyPr/>
                    <a:lstStyle/>
                    <a:p>
                      <a:r>
                        <a:rPr lang="en-GB" dirty="0"/>
                        <a:t>RMSE</a:t>
                      </a:r>
                      <a:endParaRPr lang="en-US" dirty="0"/>
                    </a:p>
                  </a:txBody>
                  <a:tcPr/>
                </a:tc>
                <a:extLst>
                  <a:ext uri="{0D108BD9-81ED-4DB2-BD59-A6C34878D82A}">
                    <a16:rowId xmlns:a16="http://schemas.microsoft.com/office/drawing/2014/main" val="231376282"/>
                  </a:ext>
                </a:extLst>
              </a:tr>
              <a:tr h="620284">
                <a:tc>
                  <a:txBody>
                    <a:bodyPr/>
                    <a:lstStyle/>
                    <a:p>
                      <a:r>
                        <a:rPr lang="en-GB" dirty="0"/>
                        <a:t>SARIMA</a:t>
                      </a:r>
                      <a:endParaRPr lang="en-US" dirty="0"/>
                    </a:p>
                  </a:txBody>
                  <a:tcPr/>
                </a:tc>
                <a:tc>
                  <a:txBody>
                    <a:bodyPr/>
                    <a:lstStyle/>
                    <a:p>
                      <a:r>
                        <a:rPr lang="en-GB" dirty="0"/>
                        <a:t>1572.096</a:t>
                      </a:r>
                      <a:endParaRPr lang="en-US" dirty="0"/>
                    </a:p>
                  </a:txBody>
                  <a:tcPr/>
                </a:tc>
                <a:tc>
                  <a:txBody>
                    <a:bodyPr/>
                    <a:lstStyle/>
                    <a:p>
                      <a:r>
                        <a:rPr lang="en-GB" dirty="0"/>
                        <a:t>5173.864</a:t>
                      </a:r>
                      <a:endParaRPr lang="en-US" dirty="0"/>
                    </a:p>
                  </a:txBody>
                  <a:tcPr/>
                </a:tc>
                <a:extLst>
                  <a:ext uri="{0D108BD9-81ED-4DB2-BD59-A6C34878D82A}">
                    <a16:rowId xmlns:a16="http://schemas.microsoft.com/office/drawing/2014/main" val="1720436447"/>
                  </a:ext>
                </a:extLst>
              </a:tr>
              <a:tr h="620284">
                <a:tc>
                  <a:txBody>
                    <a:bodyPr/>
                    <a:lstStyle/>
                    <a:p>
                      <a:r>
                        <a:rPr lang="en-GB" dirty="0"/>
                        <a:t>HWES</a:t>
                      </a:r>
                      <a:endParaRPr lang="en-US" dirty="0"/>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963.865 	</a:t>
                      </a:r>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tc>
                  <a:txBody>
                    <a:bodyPr/>
                    <a:lstStyle/>
                    <a:p>
                      <a:r>
                        <a:rPr lang="en-GB" dirty="0"/>
                        <a:t>3389.622</a:t>
                      </a:r>
                      <a:endParaRPr lang="en-US" dirty="0"/>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extLst>
                  <a:ext uri="{0D108BD9-81ED-4DB2-BD59-A6C34878D82A}">
                    <a16:rowId xmlns:a16="http://schemas.microsoft.com/office/drawing/2014/main" val="973364391"/>
                  </a:ext>
                </a:extLst>
              </a:tr>
              <a:tr h="620284">
                <a:tc>
                  <a:txBody>
                    <a:bodyPr/>
                    <a:lstStyle/>
                    <a:p>
                      <a:r>
                        <a:rPr lang="en-GB" dirty="0"/>
                        <a:t>Prophet</a:t>
                      </a:r>
                      <a:endParaRPr lang="en-US" dirty="0"/>
                    </a:p>
                  </a:txBody>
                  <a:tcPr/>
                </a:tc>
                <a:tc>
                  <a:txBody>
                    <a:bodyPr/>
                    <a:lstStyle/>
                    <a:p>
                      <a:r>
                        <a:rPr lang="en-GB" dirty="0"/>
                        <a:t>2543.344</a:t>
                      </a:r>
                      <a:endParaRPr lang="en-US" dirty="0"/>
                    </a:p>
                  </a:txBody>
                  <a:tcPr/>
                </a:tc>
                <a:tc>
                  <a:txBody>
                    <a:bodyPr/>
                    <a:lstStyle/>
                    <a:p>
                      <a:r>
                        <a:rPr lang="en-GB" dirty="0"/>
                        <a:t>6589.956</a:t>
                      </a:r>
                      <a:endParaRPr lang="en-US" dirty="0"/>
                    </a:p>
                  </a:txBody>
                  <a:tcPr/>
                </a:tc>
                <a:extLst>
                  <a:ext uri="{0D108BD9-81ED-4DB2-BD59-A6C34878D82A}">
                    <a16:rowId xmlns:a16="http://schemas.microsoft.com/office/drawing/2014/main" val="3232145794"/>
                  </a:ext>
                </a:extLst>
              </a:tr>
              <a:tr h="620284">
                <a:tc>
                  <a:txBody>
                    <a:bodyPr/>
                    <a:lstStyle/>
                    <a:p>
                      <a:r>
                        <a:rPr lang="en-GB" dirty="0"/>
                        <a:t>LSTM</a:t>
                      </a:r>
                      <a:endParaRPr lang="en-US" dirty="0"/>
                    </a:p>
                  </a:txBody>
                  <a:tcPr/>
                </a:tc>
                <a:tc>
                  <a:txBody>
                    <a:bodyPr/>
                    <a:lstStyle/>
                    <a:p>
                      <a:r>
                        <a:rPr lang="en-GB" dirty="0"/>
                        <a:t>3701.169</a:t>
                      </a:r>
                      <a:endParaRPr lang="en-US" dirty="0"/>
                    </a:p>
                  </a:txBody>
                  <a:tcPr/>
                </a:tc>
                <a:tc>
                  <a:txBody>
                    <a:bodyPr/>
                    <a:lstStyle/>
                    <a:p>
                      <a:r>
                        <a:rPr lang="en-GB" dirty="0"/>
                        <a:t>9190.474</a:t>
                      </a:r>
                      <a:endParaRPr lang="en-US" dirty="0"/>
                    </a:p>
                  </a:txBody>
                  <a:tcPr/>
                </a:tc>
                <a:extLst>
                  <a:ext uri="{0D108BD9-81ED-4DB2-BD59-A6C34878D82A}">
                    <a16:rowId xmlns:a16="http://schemas.microsoft.com/office/drawing/2014/main" val="1698577630"/>
                  </a:ext>
                </a:extLst>
              </a:tr>
            </a:tbl>
          </a:graphicData>
        </a:graphic>
      </p:graphicFrame>
      <p:graphicFrame>
        <p:nvGraphicFramePr>
          <p:cNvPr id="11" name="Content Placeholder 10">
            <a:extLst>
              <a:ext uri="{FF2B5EF4-FFF2-40B4-BE49-F238E27FC236}">
                <a16:creationId xmlns:a16="http://schemas.microsoft.com/office/drawing/2014/main" id="{3A93149C-8A34-A81F-9FCE-08DDBECFDD5F}"/>
              </a:ext>
            </a:extLst>
          </p:cNvPr>
          <p:cNvGraphicFramePr>
            <a:graphicFrameLocks noGrp="1"/>
          </p:cNvGraphicFramePr>
          <p:nvPr>
            <p:ph sz="quarter" idx="4"/>
            <p:extLst>
              <p:ext uri="{D42A27DB-BD31-4B8C-83A1-F6EECF244321}">
                <p14:modId xmlns:p14="http://schemas.microsoft.com/office/powerpoint/2010/main" val="2553287332"/>
              </p:ext>
            </p:extLst>
          </p:nvPr>
        </p:nvGraphicFramePr>
        <p:xfrm>
          <a:off x="5955825" y="2048255"/>
          <a:ext cx="5142716" cy="4472340"/>
        </p:xfrm>
        <a:graphic>
          <a:graphicData uri="http://schemas.openxmlformats.org/drawingml/2006/table">
            <a:tbl>
              <a:tblPr firstRow="1" bandRow="1">
                <a:tableStyleId>{BDBED569-4797-4DF1-A0F4-6AAB3CD982D8}</a:tableStyleId>
              </a:tblPr>
              <a:tblGrid>
                <a:gridCol w="2571358">
                  <a:extLst>
                    <a:ext uri="{9D8B030D-6E8A-4147-A177-3AD203B41FA5}">
                      <a16:colId xmlns:a16="http://schemas.microsoft.com/office/drawing/2014/main" val="3341551182"/>
                    </a:ext>
                  </a:extLst>
                </a:gridCol>
                <a:gridCol w="2571358">
                  <a:extLst>
                    <a:ext uri="{9D8B030D-6E8A-4147-A177-3AD203B41FA5}">
                      <a16:colId xmlns:a16="http://schemas.microsoft.com/office/drawing/2014/main" val="522051102"/>
                    </a:ext>
                  </a:extLst>
                </a:gridCol>
              </a:tblGrid>
              <a:tr h="342215">
                <a:tc>
                  <a:txBody>
                    <a:bodyPr/>
                    <a:lstStyle/>
                    <a:p>
                      <a:r>
                        <a:rPr lang="en-GB" dirty="0"/>
                        <a:t>Month</a:t>
                      </a:r>
                      <a:endParaRPr lang="en-US" dirty="0"/>
                    </a:p>
                  </a:txBody>
                  <a:tcPr/>
                </a:tc>
                <a:tc>
                  <a:txBody>
                    <a:bodyPr/>
                    <a:lstStyle/>
                    <a:p>
                      <a:r>
                        <a:rPr lang="en-GB" dirty="0"/>
                        <a:t>Cases</a:t>
                      </a:r>
                      <a:endParaRPr lang="en-US" dirty="0"/>
                    </a:p>
                  </a:txBody>
                  <a:tcPr/>
                </a:tc>
                <a:extLst>
                  <a:ext uri="{0D108BD9-81ED-4DB2-BD59-A6C34878D82A}">
                    <a16:rowId xmlns:a16="http://schemas.microsoft.com/office/drawing/2014/main" val="1159383817"/>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January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826</a:t>
                      </a:r>
                    </a:p>
                  </a:txBody>
                  <a:tcPr marL="68580" marR="68580" marT="0" marB="0"/>
                </a:tc>
                <a:extLst>
                  <a:ext uri="{0D108BD9-81ED-4DB2-BD59-A6C34878D82A}">
                    <a16:rowId xmlns:a16="http://schemas.microsoft.com/office/drawing/2014/main" val="4031169666"/>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February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303</a:t>
                      </a:r>
                    </a:p>
                  </a:txBody>
                  <a:tcPr marL="68580" marR="68580" marT="0" marB="0"/>
                </a:tc>
                <a:extLst>
                  <a:ext uri="{0D108BD9-81ED-4DB2-BD59-A6C34878D82A}">
                    <a16:rowId xmlns:a16="http://schemas.microsoft.com/office/drawing/2014/main" val="4147580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March</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470</a:t>
                      </a:r>
                    </a:p>
                  </a:txBody>
                  <a:tcPr marL="68580" marR="68580" marT="0" marB="0"/>
                </a:tc>
                <a:extLst>
                  <a:ext uri="{0D108BD9-81ED-4DB2-BD59-A6C34878D82A}">
                    <a16:rowId xmlns:a16="http://schemas.microsoft.com/office/drawing/2014/main" val="1789499838"/>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April</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773</a:t>
                      </a:r>
                    </a:p>
                  </a:txBody>
                  <a:tcPr marL="68580" marR="68580" marT="0" marB="0"/>
                </a:tc>
                <a:extLst>
                  <a:ext uri="{0D108BD9-81ED-4DB2-BD59-A6C34878D82A}">
                    <a16:rowId xmlns:a16="http://schemas.microsoft.com/office/drawing/2014/main" val="803690747"/>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May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3048</a:t>
                      </a:r>
                    </a:p>
                  </a:txBody>
                  <a:tcPr marL="68580" marR="68580" marT="0" marB="0"/>
                </a:tc>
                <a:extLst>
                  <a:ext uri="{0D108BD9-81ED-4DB2-BD59-A6C34878D82A}">
                    <a16:rowId xmlns:a16="http://schemas.microsoft.com/office/drawing/2014/main" val="375892399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June</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11880</a:t>
                      </a:r>
                    </a:p>
                  </a:txBody>
                  <a:tcPr marL="68580" marR="68580" marT="0" marB="0"/>
                </a:tc>
                <a:extLst>
                  <a:ext uri="{0D108BD9-81ED-4DB2-BD59-A6C34878D82A}">
                    <a16:rowId xmlns:a16="http://schemas.microsoft.com/office/drawing/2014/main" val="339534976"/>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July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67961</a:t>
                      </a:r>
                    </a:p>
                  </a:txBody>
                  <a:tcPr marL="68580" marR="68580" marT="0" marB="0"/>
                </a:tc>
                <a:extLst>
                  <a:ext uri="{0D108BD9-81ED-4DB2-BD59-A6C34878D82A}">
                    <a16:rowId xmlns:a16="http://schemas.microsoft.com/office/drawing/2014/main" val="32208048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August</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129307</a:t>
                      </a:r>
                    </a:p>
                  </a:txBody>
                  <a:tcPr marL="68580" marR="68580" marT="0" marB="0"/>
                </a:tc>
                <a:extLst>
                  <a:ext uri="{0D108BD9-81ED-4DB2-BD59-A6C34878D82A}">
                    <a16:rowId xmlns:a16="http://schemas.microsoft.com/office/drawing/2014/main" val="344944521"/>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September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132736</a:t>
                      </a:r>
                    </a:p>
                  </a:txBody>
                  <a:tcPr marL="68580" marR="68580" marT="0" marB="0"/>
                </a:tc>
                <a:extLst>
                  <a:ext uri="{0D108BD9-81ED-4DB2-BD59-A6C34878D82A}">
                    <a16:rowId xmlns:a16="http://schemas.microsoft.com/office/drawing/2014/main" val="1210696573"/>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October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119331</a:t>
                      </a:r>
                    </a:p>
                  </a:txBody>
                  <a:tcPr marL="68580" marR="68580" marT="0" marB="0"/>
                </a:tc>
                <a:extLst>
                  <a:ext uri="{0D108BD9-81ED-4DB2-BD59-A6C34878D82A}">
                    <a16:rowId xmlns:a16="http://schemas.microsoft.com/office/drawing/2014/main" val="2106414808"/>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November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61413</a:t>
                      </a:r>
                    </a:p>
                  </a:txBody>
                  <a:tcPr marL="68580" marR="68580" marT="0" marB="0"/>
                </a:tc>
                <a:extLst>
                  <a:ext uri="{0D108BD9-81ED-4DB2-BD59-A6C34878D82A}">
                    <a16:rowId xmlns:a16="http://schemas.microsoft.com/office/drawing/2014/main" val="4024375775"/>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December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8399</a:t>
                      </a:r>
                    </a:p>
                  </a:txBody>
                  <a:tcPr marL="68580" marR="68580" marT="0" marB="0"/>
                </a:tc>
                <a:extLst>
                  <a:ext uri="{0D108BD9-81ED-4DB2-BD59-A6C34878D82A}">
                    <a16:rowId xmlns:a16="http://schemas.microsoft.com/office/drawing/2014/main" val="2985025842"/>
                  </a:ext>
                </a:extLst>
              </a:tr>
            </a:tbl>
          </a:graphicData>
        </a:graphic>
      </p:graphicFrame>
    </p:spTree>
    <p:extLst>
      <p:ext uri="{BB962C8B-B14F-4D97-AF65-F5344CB8AC3E}">
        <p14:creationId xmlns:p14="http://schemas.microsoft.com/office/powerpoint/2010/main" val="854417771"/>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73150"/>
            <a:ext cx="4911365" cy="79949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2" y="1172505"/>
            <a:ext cx="5142716" cy="640080"/>
          </a:xfrm>
        </p:spPr>
        <p:txBody>
          <a:bodyPr>
            <a:noAutofit/>
          </a:bodyPr>
          <a:lstStyle/>
          <a:p>
            <a:r>
              <a:rPr lang="en-GB" sz="1400" dirty="0"/>
              <a:t>Residual Analysis:</a:t>
            </a:r>
          </a:p>
          <a:p>
            <a:pPr marL="285750" indent="-285750">
              <a:buFont typeface="Arial" panose="020B0604020202020204" pitchFamily="34" charset="0"/>
              <a:buChar char="•"/>
            </a:pPr>
            <a:r>
              <a:rPr lang="en-GB" sz="1400" dirty="0"/>
              <a:t>Random scattering of the residuals over time</a:t>
            </a:r>
          </a:p>
          <a:p>
            <a:pPr marL="285750" indent="-285750">
              <a:buFont typeface="Arial" panose="020B0604020202020204" pitchFamily="34" charset="0"/>
              <a:buChar char="•"/>
            </a:pPr>
            <a:r>
              <a:rPr lang="en-US" sz="1400" dirty="0"/>
              <a:t>Autocorrelation coefficients under 95% CI except lag 1 which is minuscule</a:t>
            </a:r>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7154942" y="704935"/>
            <a:ext cx="4713403" cy="2215300"/>
          </a:xfrm>
        </p:spPr>
        <p:txBody>
          <a:bodyPr>
            <a:normAutofit/>
          </a:bodyPr>
          <a:lstStyle/>
          <a:p>
            <a:r>
              <a:rPr lang="en-GB" sz="1400" dirty="0"/>
              <a:t>Ljung-Box test:</a:t>
            </a:r>
          </a:p>
          <a:p>
            <a:pPr marL="342900" indent="-342900">
              <a:buFont typeface="Arial" panose="020B0604020202020204" pitchFamily="34" charset="0"/>
              <a:buChar char="•"/>
            </a:pPr>
            <a:r>
              <a:rPr lang="en-US" sz="1400" kern="100" dirty="0">
                <a:ea typeface="Calibri" panose="020F0502020204030204" pitchFamily="34" charset="0"/>
                <a:cs typeface="Times New Roman" panose="02020603050405020304" pitchFamily="18" charset="0"/>
              </a:rPr>
              <a:t>A</a:t>
            </a:r>
            <a:r>
              <a:rPr lang="en-US" sz="1400" kern="100" dirty="0">
                <a:effectLst/>
                <a:ea typeface="Calibri" panose="020F0502020204030204" pitchFamily="34" charset="0"/>
                <a:cs typeface="Times New Roman" panose="02020603050405020304" pitchFamily="18" charset="0"/>
              </a:rPr>
              <a:t>side from the first lag having a p-value smaller than 0.05, the residuals appeared random</a:t>
            </a:r>
          </a:p>
          <a:p>
            <a:pPr marL="342900" indent="-342900">
              <a:buFont typeface="Arial" panose="020B0604020202020204" pitchFamily="34" charset="0"/>
              <a:buChar char="•"/>
            </a:pPr>
            <a:r>
              <a:rPr lang="en-US" sz="1400" kern="100" dirty="0">
                <a:ea typeface="Calibri" panose="020F0502020204030204" pitchFamily="34" charset="0"/>
                <a:cs typeface="Times New Roman" panose="02020603050405020304" pitchFamily="18" charset="0"/>
              </a:rPr>
              <a:t>Both residual analyses suggest the robustness of the best model</a:t>
            </a:r>
            <a:endParaRPr lang="en-US" sz="1600" dirty="0"/>
          </a:p>
        </p:txBody>
      </p:sp>
      <p:pic>
        <p:nvPicPr>
          <p:cNvPr id="12" name="Content Placeholder 11">
            <a:extLst>
              <a:ext uri="{FF2B5EF4-FFF2-40B4-BE49-F238E27FC236}">
                <a16:creationId xmlns:a16="http://schemas.microsoft.com/office/drawing/2014/main" id="{6112D147-EE93-CC0E-389B-44C1245A0B68}"/>
              </a:ext>
            </a:extLst>
          </p:cNvPr>
          <p:cNvPicPr>
            <a:picLocks noGrp="1" noChangeAspect="1"/>
          </p:cNvPicPr>
          <p:nvPr>
            <p:ph sz="half" idx="2"/>
          </p:nvPr>
        </p:nvPicPr>
        <p:blipFill>
          <a:blip r:embed="rId3"/>
          <a:stretch>
            <a:fillRect/>
          </a:stretch>
        </p:blipFill>
        <p:spPr>
          <a:xfrm>
            <a:off x="685061" y="2112442"/>
            <a:ext cx="6064531" cy="4354346"/>
          </a:xfrm>
        </p:spPr>
      </p:pic>
      <p:graphicFrame>
        <p:nvGraphicFramePr>
          <p:cNvPr id="13" name="Content Placeholder 12">
            <a:extLst>
              <a:ext uri="{FF2B5EF4-FFF2-40B4-BE49-F238E27FC236}">
                <a16:creationId xmlns:a16="http://schemas.microsoft.com/office/drawing/2014/main" id="{580E74E7-6B1D-381C-D9DD-35CC9B0E59C7}"/>
              </a:ext>
            </a:extLst>
          </p:cNvPr>
          <p:cNvGraphicFramePr>
            <a:graphicFrameLocks noGrp="1"/>
          </p:cNvGraphicFramePr>
          <p:nvPr>
            <p:ph sz="quarter" idx="4"/>
            <p:extLst>
              <p:ext uri="{D42A27DB-BD31-4B8C-83A1-F6EECF244321}">
                <p14:modId xmlns:p14="http://schemas.microsoft.com/office/powerpoint/2010/main" val="1337549249"/>
              </p:ext>
            </p:extLst>
          </p:nvPr>
        </p:nvGraphicFramePr>
        <p:xfrm>
          <a:off x="7381187" y="2771480"/>
          <a:ext cx="4125752" cy="3497341"/>
        </p:xfrm>
        <a:graphic>
          <a:graphicData uri="http://schemas.openxmlformats.org/drawingml/2006/table">
            <a:tbl>
              <a:tblPr firstRow="1" bandRow="1">
                <a:tableStyleId>{BDBED569-4797-4DF1-A0F4-6AAB3CD982D8}</a:tableStyleId>
              </a:tblPr>
              <a:tblGrid>
                <a:gridCol w="2062876">
                  <a:extLst>
                    <a:ext uri="{9D8B030D-6E8A-4147-A177-3AD203B41FA5}">
                      <a16:colId xmlns:a16="http://schemas.microsoft.com/office/drawing/2014/main" val="2496494350"/>
                    </a:ext>
                  </a:extLst>
                </a:gridCol>
                <a:gridCol w="2062876">
                  <a:extLst>
                    <a:ext uri="{9D8B030D-6E8A-4147-A177-3AD203B41FA5}">
                      <a16:colId xmlns:a16="http://schemas.microsoft.com/office/drawing/2014/main" val="2185527581"/>
                    </a:ext>
                  </a:extLst>
                </a:gridCol>
              </a:tblGrid>
              <a:tr h="269310">
                <a:tc>
                  <a:txBody>
                    <a:bodyPr/>
                    <a:lstStyle/>
                    <a:p>
                      <a:pPr marL="0" marR="0" algn="just">
                        <a:lnSpc>
                          <a:spcPct val="107000"/>
                        </a:lnSpc>
                        <a:spcBef>
                          <a:spcPts val="0"/>
                        </a:spcBef>
                        <a:spcAft>
                          <a:spcPts val="0"/>
                        </a:spcAft>
                      </a:pPr>
                      <a:r>
                        <a:rPr lang="en-US" sz="1400" b="1" kern="100" dirty="0">
                          <a:effectLst/>
                          <a:latin typeface="+mn-lt"/>
                          <a:ea typeface="Calibri" panose="020F0502020204030204" pitchFamily="34" charset="0"/>
                          <a:cs typeface="Times New Roman" panose="02020603050405020304" pitchFamily="18" charset="0"/>
                        </a:rPr>
                        <a:t>Lag</a:t>
                      </a:r>
                      <a:endParaRPr lang="en-US" sz="1400"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1" kern="100">
                          <a:effectLst/>
                          <a:latin typeface="+mn-lt"/>
                          <a:ea typeface="Calibri" panose="020F0502020204030204" pitchFamily="34" charset="0"/>
                          <a:cs typeface="Times New Roman" panose="02020603050405020304" pitchFamily="18" charset="0"/>
                        </a:rPr>
                        <a:t>p-value</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353937"/>
                  </a:ext>
                </a:extLst>
              </a:tr>
              <a:tr h="269310">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0.041</a:t>
                      </a:r>
                    </a:p>
                  </a:txBody>
                  <a:tcPr marL="68580" marR="68580" marT="0" marB="0"/>
                </a:tc>
                <a:extLst>
                  <a:ext uri="{0D108BD9-81ED-4DB2-BD59-A6C34878D82A}">
                    <a16:rowId xmlns:a16="http://schemas.microsoft.com/office/drawing/2014/main" val="249444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0.119</a:t>
                      </a:r>
                    </a:p>
                  </a:txBody>
                  <a:tcPr marL="68580" marR="68580" marT="0" marB="0"/>
                </a:tc>
                <a:extLst>
                  <a:ext uri="{0D108BD9-81ED-4DB2-BD59-A6C34878D82A}">
                    <a16:rowId xmlns:a16="http://schemas.microsoft.com/office/drawing/2014/main" val="242128935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0.131</a:t>
                      </a:r>
                    </a:p>
                  </a:txBody>
                  <a:tcPr marL="68580" marR="68580" marT="0" marB="0"/>
                </a:tc>
                <a:extLst>
                  <a:ext uri="{0D108BD9-81ED-4DB2-BD59-A6C34878D82A}">
                    <a16:rowId xmlns:a16="http://schemas.microsoft.com/office/drawing/2014/main" val="3478929562"/>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4</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0.227</a:t>
                      </a:r>
                    </a:p>
                  </a:txBody>
                  <a:tcPr marL="68580" marR="68580" marT="0" marB="0"/>
                </a:tc>
                <a:extLst>
                  <a:ext uri="{0D108BD9-81ED-4DB2-BD59-A6C34878D82A}">
                    <a16:rowId xmlns:a16="http://schemas.microsoft.com/office/drawing/2014/main" val="3225593842"/>
                  </a:ext>
                </a:extLst>
              </a:tr>
              <a:tr h="265621">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5</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0.339</a:t>
                      </a:r>
                    </a:p>
                  </a:txBody>
                  <a:tcPr marL="68580" marR="68580" marT="0" marB="0"/>
                </a:tc>
                <a:extLst>
                  <a:ext uri="{0D108BD9-81ED-4DB2-BD59-A6C34878D82A}">
                    <a16:rowId xmlns:a16="http://schemas.microsoft.com/office/drawing/2014/main" val="2059181163"/>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6</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0.460</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68916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7</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0.570</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7705100"/>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8</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0.621</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0433937"/>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9</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0.672</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889613"/>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10</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0.756</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358710"/>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11</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0.807</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8086396"/>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12</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latin typeface="+mn-lt"/>
                          <a:ea typeface="Calibri" panose="020F0502020204030204" pitchFamily="34" charset="0"/>
                          <a:cs typeface="Times New Roman" panose="02020603050405020304" pitchFamily="18" charset="0"/>
                        </a:rPr>
                        <a:t>0.861</a:t>
                      </a:r>
                      <a:endParaRPr lang="en-US" sz="1400" kern="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5336122"/>
                  </a:ext>
                </a:extLst>
              </a:tr>
            </a:tbl>
          </a:graphicData>
        </a:graphic>
      </p:graphicFrame>
    </p:spTree>
    <p:extLst>
      <p:ext uri="{BB962C8B-B14F-4D97-AF65-F5344CB8AC3E}">
        <p14:creationId xmlns:p14="http://schemas.microsoft.com/office/powerpoint/2010/main" val="2230500479"/>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The time series plot of the dengue dataset showed an overall increase of DENV-affected cases and a comparatively volatile rise in recent years, especially in 2023, surpassing the previous historical records. The re-emergence and dominance of the DENV-3 serotype have been identified as the probable cause of these recent dengue outbreaks in Bangladesh. [7]</a:t>
            </a:r>
          </a:p>
          <a:p>
            <a:pPr marL="0" indent="0">
              <a:lnSpc>
                <a:spcPct val="100000"/>
              </a:lnSpc>
              <a:spcBef>
                <a:spcPts val="1000"/>
              </a:spcBef>
              <a:buSzPts val="1800"/>
              <a:buNone/>
            </a:pPr>
            <a:endParaRPr lang="en-GB" sz="1800" b="0" i="0" u="none" strike="noStrike" baseline="0" dirty="0">
              <a:solidFill>
                <a:srgbClr val="000000"/>
              </a:solidFill>
              <a:cs typeface="Times New Roman" panose="02020603050405020304" pitchFamily="18" charset="0"/>
            </a:endParaRPr>
          </a:p>
          <a:p>
            <a:pPr>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SARIMA (2, 1, 2) (0, 1, 1, 12) model introduced new seasonal and non-seasonal parameters in comparison to other studies conducted in the scenario of forecasting dengue cases in Bangladesh. The model demonstrated noteworthy alignment with the actual data during in-sample periods and also turned out to be the second-best forecasting model in comparison. </a:t>
            </a:r>
          </a:p>
        </p:txBody>
      </p:sp>
    </p:spTree>
    <p:extLst>
      <p:ext uri="{BB962C8B-B14F-4D97-AF65-F5344CB8AC3E}">
        <p14:creationId xmlns:p14="http://schemas.microsoft.com/office/powerpoint/2010/main" val="2047673362"/>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rPr>
              <a:t>Interestingly, the HWES model outperformed other models in terms of both MAE and RMSE. This superiority indicated its robustness in capturing both the trend and seasonal fluctuations of the dengue case time series. Its robustness against the volatile fluctuations in the time series data likely contributed to its superior performance. </a:t>
            </a:r>
          </a:p>
          <a:p>
            <a:pPr>
              <a:lnSpc>
                <a:spcPct val="100000"/>
              </a:lnSpc>
              <a:spcBef>
                <a:spcPts val="1000"/>
              </a:spcBef>
              <a:buSzPts val="1800"/>
            </a:pPr>
            <a:endParaRPr lang="en-GB" sz="1800" dirty="0">
              <a:solidFill>
                <a:srgbClr val="000000"/>
              </a:solidFill>
            </a:endParaRPr>
          </a:p>
          <a:p>
            <a:pPr>
              <a:lnSpc>
                <a:spcPct val="100000"/>
              </a:lnSpc>
              <a:spcBef>
                <a:spcPts val="1000"/>
              </a:spcBef>
              <a:buSzPts val="1800"/>
            </a:pPr>
            <a:r>
              <a:rPr lang="en-GB" sz="1800" b="0" i="0" u="none" strike="noStrike" baseline="0" dirty="0">
                <a:solidFill>
                  <a:srgbClr val="000000"/>
                </a:solidFill>
              </a:rPr>
              <a:t>Nevertheless, in the residuals analysis, we observed some limitations. The ACF of standardized residuals and Ljung-Box tests revealed that the autocorrelation was satisfactorily addressed, except for the first lag. </a:t>
            </a:r>
          </a:p>
          <a:p>
            <a:pPr>
              <a:lnSpc>
                <a:spcPct val="100000"/>
              </a:lnSpc>
              <a:spcBef>
                <a:spcPts val="1000"/>
              </a:spcBef>
              <a:buSzPts val="1800"/>
            </a:pPr>
            <a:endParaRPr lang="en-GB" sz="1800" dirty="0">
              <a:solidFill>
                <a:srgbClr val="000000"/>
              </a:solidFill>
            </a:endParaRPr>
          </a:p>
          <a:p>
            <a:pPr>
              <a:lnSpc>
                <a:spcPct val="100000"/>
              </a:lnSpc>
              <a:spcBef>
                <a:spcPts val="1000"/>
              </a:spcBef>
              <a:buSzPts val="1800"/>
            </a:pPr>
            <a:r>
              <a:rPr lang="en-GB" sz="1800" b="0" i="0" u="none" strike="noStrike" baseline="0" dirty="0">
                <a:solidFill>
                  <a:srgbClr val="000000"/>
                </a:solidFill>
              </a:rPr>
              <a:t>The predictions for the year 2024, as forecasted by this model, suggested an impending rise in dengue cases warranting immediate attention from public health authorities for potential outbreak management</a:t>
            </a:r>
          </a:p>
        </p:txBody>
      </p:sp>
    </p:spTree>
    <p:extLst>
      <p:ext uri="{BB962C8B-B14F-4D97-AF65-F5344CB8AC3E}">
        <p14:creationId xmlns:p14="http://schemas.microsoft.com/office/powerpoint/2010/main" val="463910216"/>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rPr>
              <a:t>The Prophet model, while capturing the general seasonal pattern, fell short in projecting the more dramatic epidemic outbreaks. The model's lack of constraints to prevent negative forecasts raised concerns about its applicability to this particular domain, where case counts should not have fallen below zero. </a:t>
            </a:r>
          </a:p>
          <a:p>
            <a:pPr marL="0" indent="0">
              <a:lnSpc>
                <a:spcPct val="100000"/>
              </a:lnSpc>
              <a:spcBef>
                <a:spcPts val="1000"/>
              </a:spcBef>
              <a:buSzPts val="1800"/>
              <a:buNone/>
            </a:pPr>
            <a:endParaRPr lang="en-GB" sz="1800" b="0" i="0" u="none" strike="noStrike" baseline="0" dirty="0">
              <a:solidFill>
                <a:srgbClr val="000000"/>
              </a:solidFill>
            </a:endParaRPr>
          </a:p>
          <a:p>
            <a:pPr>
              <a:lnSpc>
                <a:spcPct val="100000"/>
              </a:lnSpc>
              <a:spcBef>
                <a:spcPts val="1000"/>
              </a:spcBef>
              <a:buSzPts val="1800"/>
            </a:pPr>
            <a:r>
              <a:rPr lang="en-GB" sz="1800" b="0" i="0" u="none" strike="noStrike" baseline="0" dirty="0">
                <a:solidFill>
                  <a:srgbClr val="000000"/>
                </a:solidFill>
              </a:rPr>
              <a:t>The LSTM model performed significantly poorly in contrast to the other forecasting models. Such substandard performance could be the result of several factors. A large dataset is recommended for the optimal functioning of the LSTM model [8], while our dataset only contained only 192 data points. training an LSTM model on a univariate time series with a small amount of data might have not been a fine decision. </a:t>
            </a:r>
            <a:endParaRPr lang="en-GB" sz="1800" dirty="0"/>
          </a:p>
        </p:txBody>
      </p:sp>
    </p:spTree>
    <p:extLst>
      <p:ext uri="{BB962C8B-B14F-4D97-AF65-F5344CB8AC3E}">
        <p14:creationId xmlns:p14="http://schemas.microsoft.com/office/powerpoint/2010/main" val="37203204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Limitations</a:t>
            </a:r>
            <a:endParaRPr dirty="0"/>
          </a:p>
        </p:txBody>
      </p:sp>
      <p:sp>
        <p:nvSpPr>
          <p:cNvPr id="300" name="Google Shape;300;p18"/>
          <p:cNvSpPr txBox="1">
            <a:spLocks noGrp="1"/>
          </p:cNvSpPr>
          <p:nvPr>
            <p:ph idx="1"/>
          </p:nvPr>
        </p:nvSpPr>
        <p:spPr>
          <a:xfrm>
            <a:off x="1084729" y="2441542"/>
            <a:ext cx="9959789" cy="3827283"/>
          </a:xfrm>
          <a:prstGeom prst="rect">
            <a:avLst/>
          </a:prstGeom>
          <a:noFill/>
          <a:ln>
            <a:noFill/>
          </a:ln>
        </p:spPr>
        <p:txBody>
          <a:bodyPr spcFirstLastPara="1" wrap="square" lIns="91425" tIns="45700" rIns="91425" bIns="45700" anchor="t" anchorCtr="0">
            <a:normAutofit/>
          </a:bodyPr>
          <a:lstStyle/>
          <a:p>
            <a:r>
              <a:rPr lang="en-GB" sz="1800" b="0" i="0" u="none" strike="noStrike" baseline="0" dirty="0">
                <a:solidFill>
                  <a:srgbClr val="000000"/>
                </a:solidFill>
                <a:cs typeface="Times New Roman" panose="02020603050405020304" pitchFamily="18" charset="0"/>
              </a:rPr>
              <a:t>The scope of the research was confined to the occurrence of dengue fever exclusively within Bangladesh. </a:t>
            </a:r>
            <a:r>
              <a:rPr lang="en-GB" sz="1800" b="0" i="0" u="none" strike="noStrike" baseline="0" dirty="0">
                <a:solidFill>
                  <a:srgbClr val="000000"/>
                </a:solidFill>
              </a:rPr>
              <a:t>While this focus allowed for a detailed and context-specific analysis, it also posed a </a:t>
            </a:r>
            <a:r>
              <a:rPr lang="en-GB" sz="1800" b="0" i="0" u="none" strike="noStrike" baseline="0" dirty="0"/>
              <a:t>limitation in terms of the generalizability of the findings.</a:t>
            </a:r>
            <a:endParaRPr lang="en-GB" sz="1800" b="0" i="0" u="none" strike="noStrike" baseline="0" dirty="0">
              <a:solidFill>
                <a:srgbClr val="000000"/>
              </a:solidFill>
              <a:cs typeface="Times New Roman" panose="02020603050405020304" pitchFamily="18" charset="0"/>
            </a:endParaRPr>
          </a:p>
          <a:p>
            <a:pPr marL="0" lvl="0" indent="0" algn="just" rtl="0">
              <a:lnSpc>
                <a:spcPct val="100000"/>
              </a:lnSpc>
              <a:spcBef>
                <a:spcPts val="0"/>
              </a:spcBef>
              <a:spcAft>
                <a:spcPts val="0"/>
              </a:spcAft>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The dataset used in this study was relatively small for complex statistical modeling, especially for deep learning models like LSTM. </a:t>
            </a:r>
          </a:p>
          <a:p>
            <a:pPr marL="0" indent="0" algn="just">
              <a:lnSpc>
                <a:spcPct val="100000"/>
              </a:lnSpc>
              <a:spcBef>
                <a:spcPts val="0"/>
              </a:spcBef>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Both SARIMA and Prophet models projected negative results due to their linear modality.</a:t>
            </a:r>
          </a:p>
          <a:p>
            <a:pPr marL="0" indent="0" algn="just">
              <a:lnSpc>
                <a:spcPct val="100000"/>
              </a:lnSpc>
              <a:spcBef>
                <a:spcPts val="0"/>
              </a:spcBef>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The study's exclusive focus on univariate analysis, considering only the number of dengue cases over time, was a significant limitation. This approach overlooked other potentially influential factors, such as climate variables (temperature, humidity, rainfall), demographic changes, urbanization, etc.</a:t>
            </a:r>
            <a:endParaRPr dirty="0">
              <a:cs typeface="Times New Roman" panose="02020603050405020304" pitchFamily="18" charset="0"/>
            </a:endParaRPr>
          </a:p>
        </p:txBody>
      </p:sp>
    </p:spTree>
    <p:extLst>
      <p:ext uri="{BB962C8B-B14F-4D97-AF65-F5344CB8AC3E}">
        <p14:creationId xmlns:p14="http://schemas.microsoft.com/office/powerpoint/2010/main" val="2167372707"/>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FUTURE RESEARCH DIRECTION</a:t>
            </a:r>
            <a:endParaRPr dirty="0"/>
          </a:p>
        </p:txBody>
      </p:sp>
      <p:sp>
        <p:nvSpPr>
          <p:cNvPr id="300" name="Google Shape;300;p18"/>
          <p:cNvSpPr txBox="1">
            <a:spLocks noGrp="1"/>
          </p:cNvSpPr>
          <p:nvPr>
            <p:ph idx="1"/>
          </p:nvPr>
        </p:nvSpPr>
        <p:spPr>
          <a:xfrm>
            <a:off x="1084729" y="2638044"/>
            <a:ext cx="9959789" cy="3602500"/>
          </a:xfrm>
          <a:prstGeom prst="rect">
            <a:avLst/>
          </a:prstGeom>
          <a:noFill/>
          <a:ln>
            <a:noFill/>
          </a:ln>
        </p:spPr>
        <p:txBody>
          <a:bodyPr spcFirstLastPara="1" wrap="square" lIns="91425" tIns="45700" rIns="91425" bIns="45700" anchor="t" anchorCtr="0">
            <a:normAutofit fontScale="92500"/>
          </a:bodyPr>
          <a:lstStyle/>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Further research should focus on refining current models, particularly in terms of parameter optimization. Enhancing the accuracy and reliability of these models can be achieved by addressing the limitations identified in this study.</a:t>
            </a:r>
          </a:p>
          <a:p>
            <a:pPr algn="just">
              <a:lnSpc>
                <a:spcPct val="100000"/>
              </a:lnSpc>
              <a:spcBef>
                <a:spcPts val="1000"/>
              </a:spcBef>
              <a:buSzPts val="1800"/>
            </a:pPr>
            <a:endParaRPr lang="en-GB" sz="1800" dirty="0">
              <a:solidFill>
                <a:srgbClr val="000000"/>
              </a:solidFill>
              <a:cs typeface="Times New Roman" panose="02020603050405020304" pitchFamily="18" charset="0"/>
            </a:endParaRPr>
          </a:p>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Large-scale multivariate analysis consisting of environmental and socio-economic variables can offer more nuanced insights into the complex patterns of infectious diseases like dengue. </a:t>
            </a:r>
          </a:p>
          <a:p>
            <a:pPr algn="just">
              <a:lnSpc>
                <a:spcPct val="100000"/>
              </a:lnSpc>
              <a:spcBef>
                <a:spcPts val="1000"/>
              </a:spcBef>
              <a:buSzPts val="1800"/>
            </a:pPr>
            <a:endParaRPr lang="en-GB" sz="1800" dirty="0">
              <a:solidFill>
                <a:srgbClr val="000000"/>
              </a:solidFill>
              <a:cs typeface="Times New Roman" panose="02020603050405020304" pitchFamily="18" charset="0"/>
            </a:endParaRPr>
          </a:p>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Given the evolving nature of dengue fever transmission, employing more sophisticated machine learning and deep learning models can be beneficial. Also, ensembles of the statistical and ML models may uncover deeper insights and patterns that simpler models miss. </a:t>
            </a:r>
          </a:p>
          <a:p>
            <a:pPr algn="just">
              <a:lnSpc>
                <a:spcPct val="100000"/>
              </a:lnSpc>
              <a:spcBef>
                <a:spcPts val="1000"/>
              </a:spcBef>
              <a:buSzPts val="1800"/>
            </a:pPr>
            <a:endParaRPr dirty="0"/>
          </a:p>
        </p:txBody>
      </p:sp>
    </p:spTree>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CONCLUSION</a:t>
            </a:r>
            <a:endParaRPr/>
          </a:p>
        </p:txBody>
      </p:sp>
      <p:sp>
        <p:nvSpPr>
          <p:cNvPr id="294" name="Google Shape;294;p17"/>
          <p:cNvSpPr txBox="1">
            <a:spLocks noGrp="1"/>
          </p:cNvSpPr>
          <p:nvPr>
            <p:ph idx="1"/>
          </p:nvPr>
        </p:nvSpPr>
        <p:spPr>
          <a:xfrm>
            <a:off x="1069848" y="2667786"/>
            <a:ext cx="10058400" cy="3855562"/>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1800" b="0" i="0" u="none" strike="noStrike" baseline="0" dirty="0">
                <a:solidFill>
                  <a:srgbClr val="000000"/>
                </a:solidFill>
              </a:rPr>
              <a:t>The research provided an in-depth analysis of the time series data of monthly DENV-affected cases in Bangladesh from 2008 to 2023.</a:t>
            </a:r>
            <a:r>
              <a:rPr lang="en-US" sz="1800" b="0" i="0" u="none" strike="noStrike" baseline="0" dirty="0">
                <a:solidFill>
                  <a:srgbClr val="000000"/>
                </a:solidFill>
              </a:rPr>
              <a:t> </a:t>
            </a:r>
            <a:r>
              <a:rPr lang="en-GB" sz="1800" b="0" i="0" u="none" strike="noStrike" baseline="0" dirty="0">
                <a:solidFill>
                  <a:srgbClr val="000000"/>
                </a:solidFill>
              </a:rPr>
              <a:t>Several models, including SARIMA, Holt-Winters, Prophet, and LSTM, were employed to predict the underlying trend and variations in dengue incidence. </a:t>
            </a:r>
          </a:p>
          <a:p>
            <a:pPr marL="0" lvl="0" indent="0" algn="just" rtl="0">
              <a:lnSpc>
                <a:spcPct val="100000"/>
              </a:lnSpc>
              <a:spcBef>
                <a:spcPts val="0"/>
              </a:spcBef>
              <a:spcAft>
                <a:spcPts val="0"/>
              </a:spcAft>
              <a:buSzPts val="1800"/>
              <a:buNone/>
            </a:pPr>
            <a:endParaRPr lang="en-GB" sz="1800" dirty="0">
              <a:solidFill>
                <a:srgbClr val="000000"/>
              </a:solidFill>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rPr>
              <a:t>The results indicated that the Holt-Winters Exponential Smoothing (HWES) model outperformed the other prediction models in terms of MAE, and RMSE.</a:t>
            </a:r>
            <a:r>
              <a:rPr lang="en-US" sz="1800" dirty="0">
                <a:solidFill>
                  <a:srgbClr val="000000"/>
                </a:solidFill>
              </a:rPr>
              <a:t> </a:t>
            </a:r>
            <a:r>
              <a:rPr lang="en-GB" sz="1800" b="0" i="0" u="none" strike="noStrike" baseline="0" dirty="0">
                <a:solidFill>
                  <a:srgbClr val="000000"/>
                </a:solidFill>
              </a:rPr>
              <a:t>This model’s forecast for 2024 indicated a significant rise in dengue cases, highlighting the need for increased public health and preparedness. </a:t>
            </a:r>
          </a:p>
          <a:p>
            <a:pPr marL="0" lvl="0" indent="0" algn="just" rtl="0">
              <a:lnSpc>
                <a:spcPct val="100000"/>
              </a:lnSpc>
              <a:spcBef>
                <a:spcPts val="0"/>
              </a:spcBef>
              <a:spcAft>
                <a:spcPts val="0"/>
              </a:spcAft>
              <a:buSzPts val="1800"/>
              <a:buNone/>
            </a:pPr>
            <a:endParaRPr lang="en-GB" sz="1800" dirty="0">
              <a:solidFill>
                <a:srgbClr val="000000"/>
              </a:solidFill>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rPr>
              <a:t>It’s expected that the knowledge gained from this study will not only advance the field of epidemiological modeling but also pave the way for future studies to explore innovative methods for enhancing dengue forecasting and management strategies. </a:t>
            </a:r>
            <a:endParaRPr dirty="0"/>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MOTIVATION</a:t>
            </a:r>
            <a:endParaRPr dirty="0"/>
          </a:p>
        </p:txBody>
      </p:sp>
      <p:sp>
        <p:nvSpPr>
          <p:cNvPr id="117" name="Google Shape;117;p3"/>
          <p:cNvSpPr txBox="1">
            <a:spLocks noGrp="1"/>
          </p:cNvSpPr>
          <p:nvPr>
            <p:ph idx="1"/>
          </p:nvPr>
        </p:nvSpPr>
        <p:spPr>
          <a:xfrm>
            <a:off x="1069848" y="2709644"/>
            <a:ext cx="10058399" cy="3332937"/>
          </a:xfrm>
          <a:prstGeom prst="rect">
            <a:avLst/>
          </a:prstGeom>
          <a:noFill/>
          <a:ln>
            <a:noFill/>
          </a:ln>
        </p:spPr>
        <p:txBody>
          <a:bodyPr spcFirstLastPara="1" wrap="square" lIns="91425" tIns="45700" rIns="91425" bIns="45700" anchor="t" anchorCtr="0">
            <a:noAutofit/>
          </a:bodyPr>
          <a:lstStyle/>
          <a:p>
            <a:pPr lvl="0" algn="just" rtl="0">
              <a:lnSpc>
                <a:spcPct val="100000"/>
              </a:lnSpc>
              <a:spcBef>
                <a:spcPts val="0"/>
              </a:spcBef>
              <a:spcAft>
                <a:spcPts val="0"/>
              </a:spcAft>
              <a:buSzPts val="1800"/>
            </a:pPr>
            <a:r>
              <a:rPr lang="en-US" sz="1800" dirty="0">
                <a:effectLst/>
                <a:ea typeface="Calibri" panose="020F0502020204030204" pitchFamily="34" charset="0"/>
              </a:rPr>
              <a:t>The motivation behind this study stems from the growing concern over the rising incidence of dengue in Bangladesh and its significant impact on public health. The unpredictable nature of dengue epidemics, compounded by the challenges in early detection and management, underscores the need for a more robust approach to predict and control dengue outbreaks.</a:t>
            </a:r>
          </a:p>
          <a:p>
            <a:pPr lvl="0" algn="just" rtl="0">
              <a:lnSpc>
                <a:spcPct val="100000"/>
              </a:lnSpc>
              <a:spcBef>
                <a:spcPts val="0"/>
              </a:spcBef>
              <a:spcAft>
                <a:spcPts val="0"/>
              </a:spcAft>
              <a:buSzPts val="1800"/>
            </a:pPr>
            <a:endParaRPr lang="en-US" sz="1800" dirty="0">
              <a:effectLst/>
              <a:ea typeface="Calibri" panose="020F0502020204030204" pitchFamily="34" charset="0"/>
            </a:endParaRPr>
          </a:p>
          <a:p>
            <a:pPr lvl="0" algn="just" rtl="0">
              <a:lnSpc>
                <a:spcPct val="100000"/>
              </a:lnSpc>
              <a:spcBef>
                <a:spcPts val="0"/>
              </a:spcBef>
              <a:spcAft>
                <a:spcPts val="0"/>
              </a:spcAft>
              <a:buSzPts val="1800"/>
            </a:pPr>
            <a:r>
              <a:rPr lang="en-US" sz="1800" dirty="0">
                <a:effectLst/>
                <a:ea typeface="Calibri" panose="020F0502020204030204" pitchFamily="34" charset="0"/>
              </a:rPr>
              <a:t>Another driving factor for this study is the limited availability of reliable predictive models for dengue outbreaks in the context of Bangladesh</a:t>
            </a:r>
            <a:r>
              <a:rPr lang="en-US" sz="1800" dirty="0">
                <a:ea typeface="Calibri" panose="020F0502020204030204" pitchFamily="34" charset="0"/>
              </a:rPr>
              <a:t>. </a:t>
            </a:r>
            <a:r>
              <a:rPr lang="en-US" sz="1800" dirty="0">
                <a:effectLst/>
                <a:ea typeface="Calibri" panose="020F0502020204030204" pitchFamily="34" charset="0"/>
              </a:rPr>
              <a:t>There is a critical need for models that can accurately predict dengue outbreaks, enabling health authorities to prepare and respond more effectively.</a:t>
            </a:r>
            <a:endParaRPr sz="1800" dirty="0"/>
          </a:p>
        </p:txBody>
      </p:sp>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9"/>
          <p:cNvSpPr txBox="1">
            <a:spLocks noGrp="1"/>
          </p:cNvSpPr>
          <p:nvPr>
            <p:ph type="title"/>
          </p:nvPr>
        </p:nvSpPr>
        <p:spPr>
          <a:xfrm>
            <a:off x="4119512" y="263952"/>
            <a:ext cx="3685881" cy="688155"/>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REFERENCES</a:t>
            </a:r>
            <a:endParaRPr dirty="0"/>
          </a:p>
        </p:txBody>
      </p:sp>
      <p:sp>
        <p:nvSpPr>
          <p:cNvPr id="306" name="Google Shape;306;p19"/>
          <p:cNvSpPr txBox="1">
            <a:spLocks noGrp="1"/>
          </p:cNvSpPr>
          <p:nvPr>
            <p:ph idx="1"/>
          </p:nvPr>
        </p:nvSpPr>
        <p:spPr>
          <a:xfrm>
            <a:off x="991385" y="1168924"/>
            <a:ext cx="10209229" cy="5425124"/>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Y. L. Hii, H. Zhu, N. Ng, L. C. Ng, and J. </a:t>
            </a:r>
            <a:r>
              <a:rPr lang="en-US" sz="1700" b="0" i="0" u="none" strike="noStrike" baseline="0" dirty="0" err="1">
                <a:solidFill>
                  <a:srgbClr val="000000"/>
                </a:solidFill>
              </a:rPr>
              <a:t>Rocklöv</a:t>
            </a:r>
            <a:r>
              <a:rPr lang="en-US" sz="1700" b="0" i="0" u="none" strike="noStrike" baseline="0" dirty="0">
                <a:solidFill>
                  <a:srgbClr val="000000"/>
                </a:solidFill>
              </a:rPr>
              <a:t>, ‘Forecast of Dengue Incidence Using Temperature and Rainfall’, </a:t>
            </a:r>
            <a:r>
              <a:rPr lang="en-US" sz="1700" b="0" i="1" u="none" strike="noStrike" baseline="0" dirty="0" err="1">
                <a:solidFill>
                  <a:srgbClr val="000000"/>
                </a:solidFill>
              </a:rPr>
              <a:t>PLoS</a:t>
            </a:r>
            <a:r>
              <a:rPr lang="en-US" sz="1700" b="0" i="1" u="none" strike="noStrike" baseline="0" dirty="0">
                <a:solidFill>
                  <a:srgbClr val="000000"/>
                </a:solidFill>
              </a:rPr>
              <a:t> </a:t>
            </a:r>
            <a:r>
              <a:rPr lang="en-US" sz="1700" b="0" i="1" u="none" strike="noStrike" baseline="0" dirty="0" err="1">
                <a:solidFill>
                  <a:srgbClr val="000000"/>
                </a:solidFill>
              </a:rPr>
              <a:t>Negl</a:t>
            </a:r>
            <a:r>
              <a:rPr lang="en-US" sz="1700" b="0" i="1" u="none" strike="noStrike" baseline="0" dirty="0">
                <a:solidFill>
                  <a:srgbClr val="000000"/>
                </a:solidFill>
              </a:rPr>
              <a:t>. Trop. Dis.</a:t>
            </a:r>
            <a:r>
              <a:rPr lang="en-US" sz="1700" b="0" i="0" u="none" strike="noStrike" baseline="0" dirty="0">
                <a:solidFill>
                  <a:srgbClr val="000000"/>
                </a:solidFill>
              </a:rPr>
              <a:t>, vol. 6, no. 11, p. e1908, Nov. 2012, </a:t>
            </a:r>
            <a:r>
              <a:rPr lang="en-US" sz="1700" b="0" i="0" u="none" strike="noStrike" baseline="0" dirty="0" err="1">
                <a:solidFill>
                  <a:srgbClr val="000000"/>
                </a:solidFill>
              </a:rPr>
              <a:t>doi</a:t>
            </a:r>
            <a:r>
              <a:rPr lang="en-US" sz="1700" b="0" i="0" u="none" strike="noStrike" baseline="0" dirty="0">
                <a:solidFill>
                  <a:srgbClr val="000000"/>
                </a:solidFill>
              </a:rPr>
              <a:t>: 10.1371/journal.pntd.0001908.</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S. </a:t>
            </a:r>
            <a:r>
              <a:rPr lang="en-US" sz="1700" b="0" i="0" u="none" strike="noStrike" baseline="0" dirty="0" err="1">
                <a:solidFill>
                  <a:srgbClr val="000000"/>
                </a:solidFill>
              </a:rPr>
              <a:t>Naher</a:t>
            </a:r>
            <a:r>
              <a:rPr lang="en-US" sz="1700" b="0" i="0" u="none" strike="noStrike" baseline="0" dirty="0">
                <a:solidFill>
                  <a:srgbClr val="000000"/>
                </a:solidFill>
              </a:rPr>
              <a:t>, F. Rabbi, Md. M. Hossain, R. </a:t>
            </a:r>
            <a:r>
              <a:rPr lang="en-US" sz="1700" b="0" i="0" u="none" strike="noStrike" baseline="0" dirty="0" err="1">
                <a:solidFill>
                  <a:srgbClr val="000000"/>
                </a:solidFill>
              </a:rPr>
              <a:t>Banik</a:t>
            </a:r>
            <a:r>
              <a:rPr lang="en-US" sz="1700" b="0" i="0" u="none" strike="noStrike" baseline="0" dirty="0">
                <a:solidFill>
                  <a:srgbClr val="000000"/>
                </a:solidFill>
              </a:rPr>
              <a:t>, S. Pervez, and A. B. </a:t>
            </a:r>
            <a:r>
              <a:rPr lang="en-US" sz="1700" b="0" i="0" u="none" strike="noStrike" baseline="0" dirty="0" err="1">
                <a:solidFill>
                  <a:srgbClr val="000000"/>
                </a:solidFill>
              </a:rPr>
              <a:t>Boitchi</a:t>
            </a:r>
            <a:r>
              <a:rPr lang="en-US" sz="1700" b="0" i="0" u="none" strike="noStrike" baseline="0" dirty="0">
                <a:solidFill>
                  <a:srgbClr val="000000"/>
                </a:solidFill>
              </a:rPr>
              <a:t>, ‘Forecasting the incidence of dengue in Bangladesh—Application of time series model’, </a:t>
            </a:r>
            <a:r>
              <a:rPr lang="en-US" sz="1700" b="0" i="1" u="none" strike="noStrike" baseline="0" dirty="0">
                <a:solidFill>
                  <a:srgbClr val="000000"/>
                </a:solidFill>
              </a:rPr>
              <a:t>Health Sci. Rep.</a:t>
            </a:r>
            <a:r>
              <a:rPr lang="en-US" sz="1700" b="0" i="0" u="none" strike="noStrike" baseline="0" dirty="0">
                <a:solidFill>
                  <a:srgbClr val="000000"/>
                </a:solidFill>
              </a:rPr>
              <a:t>, vol. 5, no. 4, p. e666, Jun. 2022, </a:t>
            </a:r>
            <a:r>
              <a:rPr lang="en-US" sz="1700" b="0" i="0" u="none" strike="noStrike" baseline="0" dirty="0" err="1">
                <a:solidFill>
                  <a:srgbClr val="000000"/>
                </a:solidFill>
              </a:rPr>
              <a:t>doi</a:t>
            </a:r>
            <a:r>
              <a:rPr lang="en-US" sz="1700" b="0" i="0" u="none" strike="noStrike" baseline="0" dirty="0">
                <a:solidFill>
                  <a:srgbClr val="000000"/>
                </a:solidFill>
              </a:rPr>
              <a:t>: 10.1002/hsr2.666. </a:t>
            </a:r>
            <a:endParaRPr lang="en-US" sz="1700" dirty="0">
              <a:solidFill>
                <a:srgbClr val="000000"/>
              </a:solidFill>
            </a:endParaRP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J. Xu </a:t>
            </a:r>
            <a:r>
              <a:rPr lang="en-GB" sz="1700" b="0" i="1" u="none" strike="noStrike" baseline="0" dirty="0">
                <a:solidFill>
                  <a:srgbClr val="000000"/>
                </a:solidFill>
              </a:rPr>
              <a:t>et al.</a:t>
            </a:r>
            <a:r>
              <a:rPr lang="en-GB" sz="1700" b="0" i="0" u="none" strike="noStrike" baseline="0" dirty="0">
                <a:solidFill>
                  <a:srgbClr val="000000"/>
                </a:solidFill>
              </a:rPr>
              <a:t>, ‘Forecast of Dengue Cases in 20 Chinese Cities Based on the Deep Learning Method’, </a:t>
            </a:r>
            <a:r>
              <a:rPr lang="en-GB" sz="1700" b="0" i="1" u="none" strike="noStrike" baseline="0" dirty="0">
                <a:solidFill>
                  <a:srgbClr val="000000"/>
                </a:solidFill>
              </a:rPr>
              <a:t>Int. J. Environ. Res. Public. Health</a:t>
            </a:r>
            <a:r>
              <a:rPr lang="en-GB" sz="1700" b="0" i="0" u="none" strike="noStrike" baseline="0" dirty="0">
                <a:solidFill>
                  <a:srgbClr val="000000"/>
                </a:solidFill>
              </a:rPr>
              <a:t>, vol. 17, no. 2, p. 453, Jan. 2020, </a:t>
            </a:r>
            <a:r>
              <a:rPr lang="en-GB" sz="1700" b="0" i="0" u="none" strike="noStrike" baseline="0" dirty="0" err="1">
                <a:solidFill>
                  <a:srgbClr val="000000"/>
                </a:solidFill>
              </a:rPr>
              <a:t>doi</a:t>
            </a:r>
            <a:r>
              <a:rPr lang="en-GB" sz="1700" b="0" i="0" u="none" strike="noStrike" baseline="0" dirty="0">
                <a:solidFill>
                  <a:srgbClr val="000000"/>
                </a:solidFill>
              </a:rPr>
              <a:t>: 10.3390/ijerph17020453.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A. Kumar Dubey, A. Kumar, V. García-Díaz, A. Kumar Sharma, and K. Kanhaiya, ‘Study and analysis of SARIMA and LSTM in forecasting time series data’, </a:t>
            </a:r>
            <a:r>
              <a:rPr lang="en-US" sz="1700" b="0" i="1" u="none" strike="noStrike" baseline="0" dirty="0">
                <a:solidFill>
                  <a:srgbClr val="000000"/>
                </a:solidFill>
              </a:rPr>
              <a:t>Sustain. Energy Technol. Assess.</a:t>
            </a:r>
            <a:r>
              <a:rPr lang="en-US" sz="1700" b="0" i="0" u="none" strike="noStrike" baseline="0" dirty="0">
                <a:solidFill>
                  <a:srgbClr val="000000"/>
                </a:solidFill>
              </a:rPr>
              <a:t>, vol. 47, p. 101474, Oct. 2021, </a:t>
            </a:r>
            <a:r>
              <a:rPr lang="en-US" sz="1700" b="0" i="0" u="none" strike="noStrike" baseline="0" dirty="0" err="1">
                <a:solidFill>
                  <a:srgbClr val="000000"/>
                </a:solidFill>
              </a:rPr>
              <a:t>doi</a:t>
            </a:r>
            <a:r>
              <a:rPr lang="en-US" sz="1700" b="0" i="0" u="none" strike="noStrike" baseline="0" dirty="0">
                <a:solidFill>
                  <a:srgbClr val="000000"/>
                </a:solidFill>
              </a:rPr>
              <a:t>: 10.1016/j.seta.2021.101474. </a:t>
            </a:r>
            <a:endParaRPr lang="en-GB" sz="1700" dirty="0">
              <a:solidFill>
                <a:srgbClr val="000000"/>
              </a:solidFill>
            </a:endParaRP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I. </a:t>
            </a:r>
            <a:r>
              <a:rPr lang="en-GB" sz="1700" b="0" i="0" u="none" strike="noStrike" baseline="0" dirty="0" err="1">
                <a:solidFill>
                  <a:srgbClr val="000000"/>
                </a:solidFill>
              </a:rPr>
              <a:t>Djakaria</a:t>
            </a:r>
            <a:r>
              <a:rPr lang="en-GB" sz="1700" b="0" i="0" u="none" strike="noStrike" baseline="0" dirty="0">
                <a:solidFill>
                  <a:srgbClr val="000000"/>
                </a:solidFill>
              </a:rPr>
              <a:t> and S. E. Saleh, ‘Covid-19 forecast using Holt-Winters exponential smoothing’, </a:t>
            </a:r>
            <a:r>
              <a:rPr lang="en-GB" sz="1700" b="0" i="1" u="none" strike="noStrike" baseline="0" dirty="0">
                <a:solidFill>
                  <a:srgbClr val="000000"/>
                </a:solidFill>
              </a:rPr>
              <a:t>J. Phys. Conf. Ser.</a:t>
            </a:r>
            <a:r>
              <a:rPr lang="en-GB" sz="1700" b="0" i="0" u="none" strike="noStrike" baseline="0" dirty="0">
                <a:solidFill>
                  <a:srgbClr val="000000"/>
                </a:solidFill>
              </a:rPr>
              <a:t>, vol. 1882, no. 1, p. 012033, May 2021, </a:t>
            </a:r>
            <a:r>
              <a:rPr lang="en-GB" sz="1700" b="0" i="0" u="none" strike="noStrike" baseline="0" dirty="0" err="1">
                <a:solidFill>
                  <a:srgbClr val="000000"/>
                </a:solidFill>
              </a:rPr>
              <a:t>doi</a:t>
            </a:r>
            <a:r>
              <a:rPr lang="en-GB" sz="1700" b="0" i="0" u="none" strike="noStrike" baseline="0" dirty="0">
                <a:solidFill>
                  <a:srgbClr val="000000"/>
                </a:solidFill>
              </a:rPr>
              <a:t>: 10.1088/1742-6596/1882/1/012033.</a:t>
            </a: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W. Zha </a:t>
            </a:r>
            <a:r>
              <a:rPr lang="en-GB" sz="1700" b="0" i="1" u="none" strike="noStrike" baseline="0" dirty="0">
                <a:solidFill>
                  <a:srgbClr val="000000"/>
                </a:solidFill>
              </a:rPr>
              <a:t>et al.</a:t>
            </a:r>
            <a:r>
              <a:rPr lang="en-GB" sz="1700" b="0" i="0" u="none" strike="noStrike" baseline="0" dirty="0">
                <a:solidFill>
                  <a:srgbClr val="000000"/>
                </a:solidFill>
              </a:rPr>
              <a:t>, ‘Forecasting monthly gas field production based on the CNN-LSTM model’, </a:t>
            </a:r>
            <a:r>
              <a:rPr lang="en-GB" sz="1700" b="0" i="1" u="none" strike="noStrike" baseline="0" dirty="0">
                <a:solidFill>
                  <a:srgbClr val="000000"/>
                </a:solidFill>
              </a:rPr>
              <a:t>Energy</a:t>
            </a:r>
            <a:r>
              <a:rPr lang="en-GB" sz="1700" b="0" i="0" u="none" strike="noStrike" baseline="0" dirty="0">
                <a:solidFill>
                  <a:srgbClr val="000000"/>
                </a:solidFill>
              </a:rPr>
              <a:t>, vol. 260, p. 124889, Dec. 2022, </a:t>
            </a:r>
            <a:r>
              <a:rPr lang="en-GB" sz="1700" b="0" i="0" u="none" strike="noStrike" baseline="0" dirty="0" err="1">
                <a:solidFill>
                  <a:srgbClr val="000000"/>
                </a:solidFill>
              </a:rPr>
              <a:t>doi</a:t>
            </a:r>
            <a:r>
              <a:rPr lang="en-GB" sz="1700" b="0" i="0" u="none" strike="noStrike" baseline="0" dirty="0">
                <a:solidFill>
                  <a:srgbClr val="000000"/>
                </a:solidFill>
              </a:rPr>
              <a:t>: 10.1016/j.energy.2022.124889.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M. E. H. </a:t>
            </a:r>
            <a:r>
              <a:rPr lang="en-US" sz="1700" b="0" i="0" u="none" strike="noStrike" baseline="0" dirty="0" err="1">
                <a:solidFill>
                  <a:srgbClr val="000000"/>
                </a:solidFill>
              </a:rPr>
              <a:t>Kayesh</a:t>
            </a:r>
            <a:r>
              <a:rPr lang="en-US" sz="1700" b="0" i="0" u="none" strike="noStrike" baseline="0" dirty="0">
                <a:solidFill>
                  <a:srgbClr val="000000"/>
                </a:solidFill>
              </a:rPr>
              <a:t>, I. Khalil, M. </a:t>
            </a:r>
            <a:r>
              <a:rPr lang="en-US" sz="1700" b="0" i="0" u="none" strike="noStrike" baseline="0" dirty="0" err="1">
                <a:solidFill>
                  <a:srgbClr val="000000"/>
                </a:solidFill>
              </a:rPr>
              <a:t>Kohara</a:t>
            </a:r>
            <a:r>
              <a:rPr lang="en-US" sz="1700" b="0" i="0" u="none" strike="noStrike" baseline="0" dirty="0">
                <a:solidFill>
                  <a:srgbClr val="000000"/>
                </a:solidFill>
              </a:rPr>
              <a:t>, and K. </a:t>
            </a:r>
            <a:r>
              <a:rPr lang="en-US" sz="1700" b="0" i="0" u="none" strike="noStrike" baseline="0" dirty="0" err="1">
                <a:solidFill>
                  <a:srgbClr val="000000"/>
                </a:solidFill>
              </a:rPr>
              <a:t>Tsukiyama-Kohara</a:t>
            </a:r>
            <a:r>
              <a:rPr lang="en-US" sz="1700" b="0" i="0" u="none" strike="noStrike" baseline="0" dirty="0">
                <a:solidFill>
                  <a:srgbClr val="000000"/>
                </a:solidFill>
              </a:rPr>
              <a:t>, ‘Increasing Dengue Burden and Severe Dengue Risk in Bangladesh: An Overview’, </a:t>
            </a:r>
            <a:r>
              <a:rPr lang="en-US" sz="1700" b="0" i="1" u="none" strike="noStrike" baseline="0" dirty="0">
                <a:solidFill>
                  <a:srgbClr val="000000"/>
                </a:solidFill>
              </a:rPr>
              <a:t>Trop. Med. Infect. Dis.</a:t>
            </a:r>
            <a:r>
              <a:rPr lang="en-US" sz="1700" b="0" i="0" u="none" strike="noStrike" baseline="0" dirty="0">
                <a:solidFill>
                  <a:srgbClr val="000000"/>
                </a:solidFill>
              </a:rPr>
              <a:t>, vol. 8, no. 1, p. 32, Jan. 2023, </a:t>
            </a:r>
            <a:r>
              <a:rPr lang="en-US" sz="1700" b="0" i="0" u="none" strike="noStrike" baseline="0" dirty="0" err="1">
                <a:solidFill>
                  <a:srgbClr val="000000"/>
                </a:solidFill>
              </a:rPr>
              <a:t>doi</a:t>
            </a:r>
            <a:r>
              <a:rPr lang="en-US" sz="1700" b="0" i="0" u="none" strike="noStrike" baseline="0" dirty="0">
                <a:solidFill>
                  <a:srgbClr val="000000"/>
                </a:solidFill>
              </a:rPr>
              <a:t>: 10.3390/tropicalmed8010032.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K. Cho and Y. Kim, ‘Improving streamflow prediction in the WRF-Hydro model with LSTM networks’, </a:t>
            </a:r>
            <a:r>
              <a:rPr lang="en-US" sz="1700" b="0" i="1" u="none" strike="noStrike" baseline="0" dirty="0">
                <a:solidFill>
                  <a:srgbClr val="000000"/>
                </a:solidFill>
              </a:rPr>
              <a:t>J. </a:t>
            </a:r>
            <a:r>
              <a:rPr lang="en-US" sz="1700" b="0" i="1" u="none" strike="noStrike" baseline="0" dirty="0" err="1">
                <a:solidFill>
                  <a:srgbClr val="000000"/>
                </a:solidFill>
              </a:rPr>
              <a:t>Hydrol</a:t>
            </a:r>
            <a:r>
              <a:rPr lang="en-US" sz="1700" b="0" i="1" u="none" strike="noStrike" baseline="0" dirty="0">
                <a:solidFill>
                  <a:srgbClr val="000000"/>
                </a:solidFill>
              </a:rPr>
              <a:t>.</a:t>
            </a:r>
            <a:r>
              <a:rPr lang="en-US" sz="1700" b="0" i="0" u="none" strike="noStrike" baseline="0" dirty="0">
                <a:solidFill>
                  <a:srgbClr val="000000"/>
                </a:solidFill>
              </a:rPr>
              <a:t>, vol. 605, p. 127297, Feb. 2022, </a:t>
            </a:r>
            <a:r>
              <a:rPr lang="en-US" sz="1700" b="0" i="0" u="none" strike="noStrike" baseline="0" dirty="0" err="1">
                <a:solidFill>
                  <a:srgbClr val="000000"/>
                </a:solidFill>
              </a:rPr>
              <a:t>doi</a:t>
            </a:r>
            <a:r>
              <a:rPr lang="en-US" sz="1700" b="0" i="0" u="none" strike="noStrike" baseline="0" dirty="0">
                <a:solidFill>
                  <a:srgbClr val="000000"/>
                </a:solidFill>
              </a:rPr>
              <a:t>: 10.1016/j.jhydrol.2021.127297. </a:t>
            </a:r>
          </a:p>
          <a:p>
            <a:pPr marL="342900" lvl="0" indent="-342900" algn="l" rtl="0">
              <a:lnSpc>
                <a:spcPct val="100000"/>
              </a:lnSpc>
              <a:spcBef>
                <a:spcPts val="0"/>
              </a:spcBef>
              <a:spcAft>
                <a:spcPts val="0"/>
              </a:spcAft>
              <a:buSzPct val="100000"/>
              <a:buFont typeface="Gill Sans"/>
              <a:buAutoNum type="arabicPeriod"/>
            </a:pPr>
            <a:endParaRPr lang="en-US" sz="1800" b="0" i="0" u="none" strike="noStrike" baseline="0" dirty="0">
              <a:solidFill>
                <a:srgbClr val="000000"/>
              </a:solidFill>
              <a:latin typeface="Times New Roman" panose="02020603050405020304" pitchFamily="18" charset="0"/>
            </a:endParaRPr>
          </a:p>
          <a:p>
            <a:pPr marL="342900" lvl="0" indent="-342900" algn="l" rtl="0">
              <a:lnSpc>
                <a:spcPct val="100000"/>
              </a:lnSpc>
              <a:spcBef>
                <a:spcPts val="0"/>
              </a:spcBef>
              <a:spcAft>
                <a:spcPts val="0"/>
              </a:spcAft>
              <a:buSzPct val="100000"/>
              <a:buFont typeface="Gill Sans"/>
              <a:buAutoNum type="arabicPeriod"/>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title"/>
          </p:nvPr>
        </p:nvSpPr>
        <p:spPr>
          <a:xfrm>
            <a:off x="2231140" y="2194765"/>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3300" b="1" dirty="0"/>
              <a:t>THANK YOU!</a:t>
            </a:r>
            <a:endParaRPr sz="3300" b="1" dirty="0"/>
          </a:p>
        </p:txBody>
      </p:sp>
      <p:sp>
        <p:nvSpPr>
          <p:cNvPr id="312" name="Google Shape;312;p20"/>
          <p:cNvSpPr txBox="1"/>
          <p:nvPr/>
        </p:nvSpPr>
        <p:spPr>
          <a:xfrm>
            <a:off x="2329750" y="4068850"/>
            <a:ext cx="7481400" cy="1263300"/>
          </a:xfrm>
          <a:prstGeom prst="rect">
            <a:avLst/>
          </a:prstGeom>
          <a:solidFill>
            <a:schemeClr val="dk1"/>
          </a:solidFill>
          <a:ln w="31750" cap="sq" cmpd="sng">
            <a:solidFill>
              <a:srgbClr val="40404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900" dirty="0">
                <a:solidFill>
                  <a:schemeClr val="lt1"/>
                </a:solidFill>
                <a:ea typeface="Gill Sans"/>
                <a:cs typeface="Gill Sans"/>
                <a:sym typeface="Gill Sans"/>
              </a:rPr>
              <a:t>ANY QUESTION PLEASE?</a:t>
            </a:r>
            <a:endParaRPr sz="2900" dirty="0">
              <a:solidFill>
                <a:schemeClr val="lt1"/>
              </a:solidFill>
              <a:ea typeface="Gill Sans"/>
              <a:cs typeface="Gill Sans"/>
              <a:sym typeface="Gill Sans"/>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30" name="Google Shape;130;p5"/>
          <p:cNvSpPr txBox="1">
            <a:spLocks noGrp="1"/>
          </p:cNvSpPr>
          <p:nvPr>
            <p:ph idx="1"/>
          </p:nvPr>
        </p:nvSpPr>
        <p:spPr>
          <a:xfrm>
            <a:off x="1069848" y="2554014"/>
            <a:ext cx="10058400" cy="3578772"/>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2400" b="1" dirty="0">
                <a:latin typeface="Gill Sans"/>
                <a:ea typeface="Gill Sans"/>
                <a:cs typeface="Gill Sans"/>
                <a:sym typeface="Gill Sans"/>
              </a:rPr>
              <a:t>Forecast of Dengue Incidence Using Temperature and Rainfall</a:t>
            </a:r>
          </a:p>
          <a:p>
            <a:pPr marL="0" lvl="0" indent="0" algn="just"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just" rtl="0">
              <a:lnSpc>
                <a:spcPct val="100000"/>
              </a:lnSpc>
              <a:spcBef>
                <a:spcPts val="0"/>
              </a:spcBef>
              <a:spcAft>
                <a:spcPts val="0"/>
              </a:spcAft>
              <a:buSzPts val="1800"/>
              <a:buNone/>
            </a:pPr>
            <a:r>
              <a:rPr lang="en-GB" b="0" i="0" u="none" strike="noStrike" baseline="0" dirty="0">
                <a:solidFill>
                  <a:srgbClr val="000000"/>
                </a:solidFill>
                <a:latin typeface="Gill Sans" panose="020B0604020202020204" charset="0"/>
              </a:rPr>
              <a:t>In this study, Hii et al. (2012) proposed an early forecast system capable of anticipating dengue cases and delivering timely warnings up to 16 weeks in advance. A Poisson multivariate regression model was created utilizing weekly average temperature and total precipitation in Singapore for the years 2000-2010. The standardized Root Mean Square Error (RMSE), residual diagnosis, and Akaike’s Information Criteria (AIC) were used for model selection and evaluation. According to the study, the frequency of dengue was most prominent from June to October in Singapore.  [1]</a:t>
            </a:r>
            <a:endParaRPr sz="2400" dirty="0">
              <a:solidFill>
                <a:srgbClr val="00B0F0"/>
              </a:solidFill>
              <a:latin typeface="Gill Sans" panose="020B0604020202020204" charset="0"/>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44" name="Google Shape;144;p7"/>
          <p:cNvSpPr txBox="1">
            <a:spLocks noGrp="1"/>
          </p:cNvSpPr>
          <p:nvPr>
            <p:ph idx="1"/>
          </p:nvPr>
        </p:nvSpPr>
        <p:spPr>
          <a:xfrm>
            <a:off x="1069848" y="2484120"/>
            <a:ext cx="10058400" cy="38892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GB" sz="2400" b="1" dirty="0">
                <a:latin typeface="Gill Sans"/>
                <a:ea typeface="Gill Sans"/>
                <a:cs typeface="Gill Sans"/>
                <a:sym typeface="Gill Sans"/>
              </a:rPr>
              <a:t>Forecasting the incidence of dengue in Bangladesh—Application of time series model</a:t>
            </a:r>
          </a:p>
          <a:p>
            <a:pPr marL="0" lvl="0" indent="0" algn="l"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l" rtl="0">
              <a:lnSpc>
                <a:spcPct val="100000"/>
              </a:lnSpc>
              <a:spcBef>
                <a:spcPts val="0"/>
              </a:spcBef>
              <a:spcAft>
                <a:spcPts val="0"/>
              </a:spcAft>
              <a:buSzPts val="1800"/>
              <a:buNone/>
            </a:pPr>
            <a:r>
              <a:rPr lang="en-GB" b="0" i="0" u="none" strike="noStrike" baseline="0" dirty="0">
                <a:solidFill>
                  <a:srgbClr val="000000"/>
                </a:solidFill>
                <a:latin typeface="Gill Sans" panose="020B0604020202020204" charset="0"/>
              </a:rPr>
              <a:t>Naher et al. (2022) highlighted the importance of early warning systems for controlling dengue epidemics in Bangladesh and emphasized the need for proactive measures to minimize the suffering caused by outbreaks. The researchers considered the Autoregressive Integrated Moving Average (ARIMA), Error, Trend, Seasonal (ETS), Trigonometric seasonality, Box-Cox transformation, ARMA errors, Trend, and Seasonal (TBATS) model for forecasting purposes. </a:t>
            </a:r>
            <a:r>
              <a:rPr lang="en-GB" b="0" i="0" u="none" strike="noStrike" baseline="0" dirty="0">
                <a:solidFill>
                  <a:srgbClr val="202020"/>
                </a:solidFill>
                <a:latin typeface="Gill Sans" panose="020B0604020202020204" charset="0"/>
              </a:rPr>
              <a:t>After </a:t>
            </a:r>
            <a:r>
              <a:rPr lang="en-GB" b="0" i="0" u="none" strike="noStrike" baseline="0" dirty="0">
                <a:solidFill>
                  <a:srgbClr val="000000"/>
                </a:solidFill>
                <a:latin typeface="Gill Sans" panose="020B0604020202020204" charset="0"/>
              </a:rPr>
              <a:t>checking the accuracy of the fitted models with Root Mean Square Percentage Error (RMSPE), Mean Percent Forecast Error (MPFE), and Theil Inequality Coefficient (TIC), ARIMA (2,1,2) turned out to be the superlative predictive model.  [2]</a:t>
            </a:r>
            <a:endParaRPr sz="2400" dirty="0">
              <a:solidFill>
                <a:srgbClr val="00B0F0"/>
              </a:solidFill>
              <a:latin typeface="Gill Sans" panose="020B0604020202020204"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44" name="Google Shape;144;p7"/>
          <p:cNvSpPr txBox="1">
            <a:spLocks noGrp="1"/>
          </p:cNvSpPr>
          <p:nvPr>
            <p:ph idx="1"/>
          </p:nvPr>
        </p:nvSpPr>
        <p:spPr>
          <a:xfrm>
            <a:off x="1069848" y="2484120"/>
            <a:ext cx="10058400" cy="38892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GB" sz="2400" b="1" dirty="0">
                <a:latin typeface="Gill Sans"/>
                <a:ea typeface="Gill Sans"/>
                <a:cs typeface="Gill Sans"/>
                <a:sym typeface="Gill Sans"/>
              </a:rPr>
              <a:t>Forecast of Dengue Cases in 20 Chinese Cities Based on the Deep Learning Method</a:t>
            </a:r>
          </a:p>
          <a:p>
            <a:pPr marL="0" lvl="0" indent="0" algn="l"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l" rtl="0">
              <a:lnSpc>
                <a:spcPct val="100000"/>
              </a:lnSpc>
              <a:spcBef>
                <a:spcPts val="0"/>
              </a:spcBef>
              <a:spcAft>
                <a:spcPts val="0"/>
              </a:spcAft>
              <a:buSzPts val="1800"/>
              <a:buNone/>
            </a:pPr>
            <a:r>
              <a:rPr lang="en-GB" b="0" i="0" u="none" strike="noStrike" baseline="0" dirty="0">
                <a:solidFill>
                  <a:srgbClr val="030303"/>
                </a:solidFill>
                <a:latin typeface="Gill Sans" panose="020B0604020202020204" charset="0"/>
              </a:rPr>
              <a:t>Xu et al. (2020) observed that </a:t>
            </a:r>
            <a:r>
              <a:rPr lang="en-GB" b="0" i="0" u="none" strike="noStrike" baseline="0" dirty="0">
                <a:solidFill>
                  <a:srgbClr val="000000"/>
                </a:solidFill>
                <a:latin typeface="Gill Sans" panose="020B0604020202020204" charset="0"/>
              </a:rPr>
              <a:t>the Long Short-Term Memory (LSTM) model fared better in forecasting dengue cases than already-published forecasting models, and the use of Transfer Learning (TL) may improve the model's capacity to draw conclusions about areas with fewer dengue cases. To forecast dengue fever (DF), the study built an LSTM-based model and evaluated its efficiency using Root Mean Squared Error (RMSE) against that of other potential models, including Gradient Boosting Machine (GBM), Support Vector Regression (SVR), Back Propagation Neural Network (BPNN), and Generalized Additive Model (GAM).  [3]</a:t>
            </a:r>
            <a:endParaRPr dirty="0">
              <a:solidFill>
                <a:srgbClr val="00B0F0"/>
              </a:solidFill>
              <a:latin typeface="Gill Sans" panose="020B0604020202020204" charset="0"/>
            </a:endParaRPr>
          </a:p>
        </p:txBody>
      </p:sp>
    </p:spTree>
    <p:extLst>
      <p:ext uri="{BB962C8B-B14F-4D97-AF65-F5344CB8AC3E}">
        <p14:creationId xmlns:p14="http://schemas.microsoft.com/office/powerpoint/2010/main" val="275082641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Novelty</a:t>
            </a:r>
            <a:endParaRPr dirty="0"/>
          </a:p>
        </p:txBody>
      </p:sp>
      <p:sp>
        <p:nvSpPr>
          <p:cNvPr id="144" name="Google Shape;144;p7"/>
          <p:cNvSpPr txBox="1">
            <a:spLocks noGrp="1"/>
          </p:cNvSpPr>
          <p:nvPr>
            <p:ph idx="1"/>
          </p:nvPr>
        </p:nvSpPr>
        <p:spPr>
          <a:xfrm>
            <a:off x="1069848" y="2484120"/>
            <a:ext cx="10058400" cy="381601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800"/>
              <a:buNone/>
            </a:pPr>
            <a:r>
              <a:rPr lang="en-GB" sz="2400" b="1" dirty="0">
                <a:ea typeface="Gill Sans"/>
                <a:cs typeface="Gill Sans"/>
                <a:sym typeface="Gill Sans"/>
              </a:rPr>
              <a:t>Unique Aspects of  This Study</a:t>
            </a:r>
          </a:p>
          <a:p>
            <a:pPr marL="0" lvl="0" indent="0" algn="l" rtl="0">
              <a:lnSpc>
                <a:spcPct val="100000"/>
              </a:lnSpc>
              <a:spcBef>
                <a:spcPts val="0"/>
              </a:spcBef>
              <a:spcAft>
                <a:spcPts val="0"/>
              </a:spcAft>
              <a:buSzPts val="1800"/>
              <a:buNone/>
            </a:pPr>
            <a:endParaRPr lang="en-GB" sz="2400" b="1" dirty="0">
              <a:ea typeface="Gill Sans"/>
              <a:cs typeface="Gill Sans"/>
              <a:sym typeface="Gill Sans"/>
            </a:endParaRPr>
          </a:p>
          <a:p>
            <a:pPr>
              <a:lnSpc>
                <a:spcPct val="100000"/>
              </a:lnSpc>
              <a:spcBef>
                <a:spcPts val="0"/>
              </a:spcBef>
              <a:buSzPts val="1800"/>
            </a:pPr>
            <a:r>
              <a:rPr lang="en-GB" sz="1800" b="0" i="0" u="none" strike="noStrike" baseline="0" dirty="0">
                <a:solidFill>
                  <a:srgbClr val="030303"/>
                </a:solidFill>
              </a:rPr>
              <a:t>In the DF forecast scenario of Bangladesh, the Holt-Winters method has still been an unexplored region up until now, which our study aims to delve into. </a:t>
            </a:r>
          </a:p>
          <a:p>
            <a:pPr marL="0" indent="0">
              <a:lnSpc>
                <a:spcPct val="100000"/>
              </a:lnSpc>
              <a:spcBef>
                <a:spcPts val="0"/>
              </a:spcBef>
              <a:buSzPts val="1800"/>
              <a:buNone/>
            </a:pPr>
            <a:endParaRPr lang="en-GB" sz="1800" b="1" i="0" u="none" strike="noStrike" baseline="0" dirty="0">
              <a:solidFill>
                <a:srgbClr val="030303"/>
              </a:solidFill>
              <a:sym typeface="Gill Sans"/>
            </a:endParaRPr>
          </a:p>
          <a:p>
            <a:pPr>
              <a:lnSpc>
                <a:spcPct val="100000"/>
              </a:lnSpc>
              <a:spcBef>
                <a:spcPts val="0"/>
              </a:spcBef>
              <a:buSzPts val="1800"/>
            </a:pPr>
            <a:r>
              <a:rPr lang="en-GB" sz="1800" b="0" i="0" u="none" strike="noStrike" baseline="0" dirty="0">
                <a:solidFill>
                  <a:srgbClr val="030303"/>
                </a:solidFill>
              </a:rPr>
              <a:t>We have also endeavored to find new parameters for the SARIMA model based on the lowest AIC score. </a:t>
            </a:r>
          </a:p>
          <a:p>
            <a:pPr marL="0" indent="0">
              <a:lnSpc>
                <a:spcPct val="100000"/>
              </a:lnSpc>
              <a:spcBef>
                <a:spcPts val="0"/>
              </a:spcBef>
              <a:buSzPts val="1800"/>
              <a:buNone/>
            </a:pPr>
            <a:endParaRPr lang="en-GB" sz="1800" b="0" i="0" u="none" strike="noStrike" baseline="0" dirty="0">
              <a:solidFill>
                <a:srgbClr val="030303"/>
              </a:solidFill>
            </a:endParaRPr>
          </a:p>
          <a:p>
            <a:pPr>
              <a:lnSpc>
                <a:spcPct val="100000"/>
              </a:lnSpc>
              <a:spcBef>
                <a:spcPts val="0"/>
              </a:spcBef>
              <a:buSzPts val="1800"/>
            </a:pPr>
            <a:r>
              <a:rPr lang="en-GB" sz="1800" b="0" i="0" u="none" strike="noStrike" baseline="0" dirty="0">
                <a:solidFill>
                  <a:srgbClr val="000000"/>
                </a:solidFill>
              </a:rPr>
              <a:t>To our substantial knowledge, our study is the first to analyze the Prophet model’s potential in forecasting dengue cases in Bangladesh. </a:t>
            </a:r>
            <a:endParaRPr lang="en-GB" sz="1800" b="0" i="0" u="none" strike="noStrike" baseline="0" dirty="0">
              <a:solidFill>
                <a:srgbClr val="030303"/>
              </a:solidFill>
            </a:endParaRPr>
          </a:p>
          <a:p>
            <a:pPr>
              <a:lnSpc>
                <a:spcPct val="100000"/>
              </a:lnSpc>
              <a:spcBef>
                <a:spcPts val="0"/>
              </a:spcBef>
              <a:buSzPts val="1800"/>
            </a:pPr>
            <a:endParaRPr lang="en-GB" sz="1800" b="1" dirty="0">
              <a:ea typeface="Gill Sans"/>
              <a:cs typeface="Gill Sans"/>
              <a:sym typeface="Gill Sans"/>
            </a:endParaRPr>
          </a:p>
          <a:p>
            <a:pPr marL="0" lvl="0" indent="0" algn="l" rtl="0">
              <a:lnSpc>
                <a:spcPct val="100000"/>
              </a:lnSpc>
              <a:spcBef>
                <a:spcPts val="0"/>
              </a:spcBef>
              <a:spcAft>
                <a:spcPts val="0"/>
              </a:spcAft>
              <a:buSzPts val="1800"/>
              <a:buNone/>
            </a:pPr>
            <a:r>
              <a:rPr lang="en-GB" sz="1800" b="0" i="0" u="none" strike="noStrike" baseline="0" dirty="0">
                <a:solidFill>
                  <a:srgbClr val="000000"/>
                </a:solidFill>
              </a:rPr>
              <a:t>By filling these identified gaps, this research aims to contribute significantly to the field of dengue forecasting and public health planning in Bangladesh. </a:t>
            </a:r>
            <a:endParaRPr lang="en-GB" sz="1800" b="1" dirty="0">
              <a:solidFill>
                <a:srgbClr val="000000"/>
              </a:solidFill>
              <a:sym typeface="Gill Sans"/>
            </a:endParaRPr>
          </a:p>
        </p:txBody>
      </p:sp>
    </p:spTree>
    <p:extLst>
      <p:ext uri="{BB962C8B-B14F-4D97-AF65-F5344CB8AC3E}">
        <p14:creationId xmlns:p14="http://schemas.microsoft.com/office/powerpoint/2010/main" val="25326004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DATA COLLECTION</a:t>
            </a:r>
            <a:endParaRPr dirty="0"/>
          </a:p>
        </p:txBody>
      </p:sp>
      <p:sp>
        <p:nvSpPr>
          <p:cNvPr id="150" name="Google Shape;150;p8"/>
          <p:cNvSpPr txBox="1">
            <a:spLocks noGrp="1"/>
          </p:cNvSpPr>
          <p:nvPr>
            <p:ph idx="1"/>
          </p:nvPr>
        </p:nvSpPr>
        <p:spPr>
          <a:xfrm>
            <a:off x="1685365" y="2638044"/>
            <a:ext cx="8937811" cy="310198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1800" b="0" i="0" u="none" strike="noStrike" baseline="0" dirty="0">
                <a:solidFill>
                  <a:srgbClr val="000000"/>
                </a:solidFill>
                <a:cs typeface="Times New Roman" panose="02020603050405020304" pitchFamily="18" charset="0"/>
              </a:rPr>
              <a:t>The required data on monthly dengue cases in Bangladesh, spanning from January 2008 to December 2023, have been colle</a:t>
            </a:r>
            <a:r>
              <a:rPr lang="en-GB" sz="1800" dirty="0">
                <a:solidFill>
                  <a:srgbClr val="000000"/>
                </a:solidFill>
                <a:cs typeface="Times New Roman" panose="02020603050405020304" pitchFamily="18" charset="0"/>
              </a:rPr>
              <a:t>cted</a:t>
            </a:r>
            <a:r>
              <a:rPr lang="en-GB" sz="1800" b="0" i="0" u="none" strike="noStrike" baseline="0" dirty="0">
                <a:solidFill>
                  <a:srgbClr val="000000"/>
                </a:solidFill>
                <a:cs typeface="Times New Roman" panose="02020603050405020304" pitchFamily="18" charset="0"/>
              </a:rPr>
              <a:t> from two primary sources: the Institute of Epidemiology, Disease Control and Research (IEDCR) and the Directorate General of Health Services (DGHS) website. </a:t>
            </a:r>
          </a:p>
          <a:p>
            <a:pPr marL="0" lvl="0" indent="0" algn="just" rtl="0">
              <a:lnSpc>
                <a:spcPct val="100000"/>
              </a:lnSpc>
              <a:spcBef>
                <a:spcPts val="0"/>
              </a:spcBef>
              <a:spcAft>
                <a:spcPts val="0"/>
              </a:spcAft>
              <a:buSzPts val="1800"/>
              <a:buNone/>
            </a:pPr>
            <a:endParaRPr lang="en-GB" sz="1800" dirty="0">
              <a:solidFill>
                <a:srgbClr val="000000"/>
              </a:solidFill>
              <a:cs typeface="Times New Roman" panose="02020603050405020304" pitchFamily="18" charset="0"/>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cs typeface="Times New Roman" panose="02020603050405020304" pitchFamily="18" charset="0"/>
              </a:rPr>
              <a:t>This comprehensive dataset forms the basis for the subsequent analysis and modeling in this study. </a:t>
            </a:r>
          </a:p>
          <a:p>
            <a:pPr marL="0" lvl="0" indent="0" algn="just" rtl="0">
              <a:lnSpc>
                <a:spcPct val="100000"/>
              </a:lnSpc>
              <a:spcBef>
                <a:spcPts val="0"/>
              </a:spcBef>
              <a:spcAft>
                <a:spcPts val="0"/>
              </a:spcAft>
              <a:buSzPts val="1800"/>
              <a:buNone/>
            </a:pPr>
            <a:endParaRPr lang="en-GB" sz="1800" dirty="0">
              <a:solidFill>
                <a:srgbClr val="000000"/>
              </a:solidFill>
              <a:latin typeface="Times New Roman" panose="02020603050405020304" pitchFamily="18" charset="0"/>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DATA PRE-PROCESSING</a:t>
            </a:r>
            <a:endParaRPr dirty="0"/>
          </a:p>
        </p:txBody>
      </p:sp>
      <p:sp>
        <p:nvSpPr>
          <p:cNvPr id="163" name="Google Shape;163;p10"/>
          <p:cNvSpPr txBox="1">
            <a:spLocks noGrp="1"/>
          </p:cNvSpPr>
          <p:nvPr>
            <p:ph idx="1"/>
          </p:nvPr>
        </p:nvSpPr>
        <p:spPr>
          <a:xfrm>
            <a:off x="1069848" y="2621280"/>
            <a:ext cx="10058400" cy="355092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r>
              <a:rPr lang="en-GB" b="0" i="0" u="none" strike="noStrike" baseline="0" dirty="0">
                <a:solidFill>
                  <a:srgbClr val="000000"/>
                </a:solidFill>
              </a:rPr>
              <a:t>The original dataset, housed in an Excel file, was structured into a wide format where months were represented as rows and years as columns with each cell having the corresponding value of dengue cases. </a:t>
            </a:r>
            <a:endParaRPr lang="en-GB" dirty="0">
              <a:solidFill>
                <a:srgbClr val="000000"/>
              </a:solidFill>
            </a:endParaRPr>
          </a:p>
          <a:p>
            <a:pPr marL="0" lvl="0" indent="0" algn="just" rtl="0">
              <a:lnSpc>
                <a:spcPct val="100000"/>
              </a:lnSpc>
              <a:spcBef>
                <a:spcPts val="0"/>
              </a:spcBef>
              <a:spcAft>
                <a:spcPts val="0"/>
              </a:spcAft>
              <a:buSzPts val="1800"/>
              <a:buNone/>
            </a:pPr>
            <a:endParaRPr lang="en-GB" dirty="0">
              <a:solidFill>
                <a:srgbClr val="000000"/>
              </a:solidFill>
            </a:endParaRPr>
          </a:p>
          <a:p>
            <a:pPr marL="0" lvl="0" indent="0" algn="just" rtl="0">
              <a:lnSpc>
                <a:spcPct val="100000"/>
              </a:lnSpc>
              <a:spcBef>
                <a:spcPts val="0"/>
              </a:spcBef>
              <a:spcAft>
                <a:spcPts val="0"/>
              </a:spcAft>
              <a:buSzPts val="1800"/>
              <a:buNone/>
            </a:pPr>
            <a:r>
              <a:rPr lang="en-GB" dirty="0">
                <a:solidFill>
                  <a:srgbClr val="000000"/>
                </a:solidFill>
              </a:rPr>
              <a:t>The dataset </a:t>
            </a:r>
            <a:r>
              <a:rPr lang="en-US" dirty="0">
                <a:solidFill>
                  <a:srgbClr val="000000"/>
                </a:solidFill>
              </a:rPr>
              <a:t>was refined into a chronological data frame consisting of two columns named ‘date’ and ‘cases’ respectively. The ‘date’ column was set as the index of the dataset. The preprocessing steps yielded a dataset primed for time series analysis.</a:t>
            </a:r>
          </a:p>
          <a:p>
            <a:pPr marL="0" lvl="0" indent="0" algn="just"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endParaRPr sz="1800" dirty="0"/>
          </a:p>
        </p:txBody>
      </p:sp>
    </p:spTree>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569</TotalTime>
  <Words>2807</Words>
  <Application>Microsoft Office PowerPoint</Application>
  <PresentationFormat>Widescreen</PresentationFormat>
  <Paragraphs>301</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Calibri</vt:lpstr>
      <vt:lpstr>Rockwell Condensed</vt:lpstr>
      <vt:lpstr>Gill Sans</vt:lpstr>
      <vt:lpstr>Wingdings</vt:lpstr>
      <vt:lpstr>Rockwell</vt:lpstr>
      <vt:lpstr>Arial</vt:lpstr>
      <vt:lpstr>Times New Roman</vt:lpstr>
      <vt:lpstr>Wood Type</vt:lpstr>
      <vt:lpstr>Forecasting Dengue Incidences in Bangladesh: A Univariate Time Series Approach</vt:lpstr>
      <vt:lpstr>INTRODUCTION</vt:lpstr>
      <vt:lpstr>MOTIVATION</vt:lpstr>
      <vt:lpstr>RELATED WORKS</vt:lpstr>
      <vt:lpstr>RELATED WORKS</vt:lpstr>
      <vt:lpstr>RELATED WORKS</vt:lpstr>
      <vt:lpstr>Novelty</vt:lpstr>
      <vt:lpstr>DATA COLLECTION</vt:lpstr>
      <vt:lpstr>DATA PRE-PROCESSING</vt:lpstr>
      <vt:lpstr>DATA Analysis</vt:lpstr>
      <vt:lpstr>METHODOLOGY</vt:lpstr>
      <vt:lpstr>METHODOLOGY</vt:lpstr>
      <vt:lpstr>IMPLEMENTATION</vt:lpstr>
      <vt:lpstr>IMPLEMENTATION</vt:lpstr>
      <vt:lpstr>IMPLEMENTATION</vt:lpstr>
      <vt:lpstr>IMPLEMENTATION</vt:lpstr>
      <vt:lpstr>Results</vt:lpstr>
      <vt:lpstr>Results</vt:lpstr>
      <vt:lpstr>Results</vt:lpstr>
      <vt:lpstr>Results</vt:lpstr>
      <vt:lpstr>Results</vt:lpstr>
      <vt:lpstr>Results</vt:lpstr>
      <vt:lpstr>Results</vt:lpstr>
      <vt:lpstr>DISCUSSION</vt:lpstr>
      <vt:lpstr>DISCUSSION</vt:lpstr>
      <vt:lpstr>DISCUSSION</vt:lpstr>
      <vt:lpstr>Limitations</vt:lpstr>
      <vt:lpstr>FUTURE RESEARCH DIRECTION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HEART DISEASE USING ASSOCIATION PATTERN MINING</dc:title>
  <dc:creator>ASUS</dc:creator>
  <cp:lastModifiedBy>Shahidul Islam</cp:lastModifiedBy>
  <cp:revision>15</cp:revision>
  <dcterms:created xsi:type="dcterms:W3CDTF">2020-09-21T19:16:37Z</dcterms:created>
  <dcterms:modified xsi:type="dcterms:W3CDTF">2024-03-30T07:26:23Z</dcterms:modified>
</cp:coreProperties>
</file>