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emf" ContentType="image/x-e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47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778" r:id="rId2"/>
    <p:sldId id="636" r:id="rId3"/>
    <p:sldId id="751" r:id="rId4"/>
    <p:sldId id="779" r:id="rId5"/>
    <p:sldId id="805" r:id="rId6"/>
    <p:sldId id="806" r:id="rId7"/>
    <p:sldId id="802" r:id="rId8"/>
    <p:sldId id="807" r:id="rId9"/>
    <p:sldId id="781" r:id="rId10"/>
    <p:sldId id="782" r:id="rId11"/>
    <p:sldId id="783" r:id="rId12"/>
    <p:sldId id="808" r:id="rId13"/>
    <p:sldId id="785" r:id="rId14"/>
    <p:sldId id="786" r:id="rId15"/>
    <p:sldId id="787" r:id="rId16"/>
    <p:sldId id="788" r:id="rId17"/>
    <p:sldId id="789" r:id="rId18"/>
    <p:sldId id="790" r:id="rId19"/>
    <p:sldId id="809" r:id="rId20"/>
    <p:sldId id="792" r:id="rId21"/>
    <p:sldId id="793" r:id="rId22"/>
    <p:sldId id="794" r:id="rId23"/>
    <p:sldId id="795" r:id="rId24"/>
    <p:sldId id="796" r:id="rId25"/>
    <p:sldId id="797" r:id="rId26"/>
    <p:sldId id="798" r:id="rId27"/>
    <p:sldId id="799" r:id="rId28"/>
    <p:sldId id="800" r:id="rId29"/>
    <p:sldId id="801" r:id="rId30"/>
    <p:sldId id="780" r:id="rId31"/>
    <p:sldId id="821" r:id="rId32"/>
    <p:sldId id="822" r:id="rId33"/>
    <p:sldId id="823" r:id="rId34"/>
    <p:sldId id="824" r:id="rId35"/>
    <p:sldId id="845" r:id="rId36"/>
    <p:sldId id="817" r:id="rId37"/>
    <p:sldId id="818" r:id="rId38"/>
    <p:sldId id="819" r:id="rId39"/>
    <p:sldId id="820" r:id="rId40"/>
    <p:sldId id="810" r:id="rId41"/>
    <p:sldId id="826" r:id="rId42"/>
    <p:sldId id="846" r:id="rId43"/>
    <p:sldId id="844" r:id="rId44"/>
    <p:sldId id="825" r:id="rId45"/>
    <p:sldId id="857" r:id="rId46"/>
    <p:sldId id="870" r:id="rId47"/>
    <p:sldId id="871" r:id="rId48"/>
    <p:sldId id="869" r:id="rId49"/>
    <p:sldId id="872" r:id="rId50"/>
    <p:sldId id="866" r:id="rId51"/>
    <p:sldId id="867" r:id="rId52"/>
    <p:sldId id="868" r:id="rId53"/>
    <p:sldId id="863" r:id="rId54"/>
    <p:sldId id="858" r:id="rId55"/>
    <p:sldId id="859" r:id="rId56"/>
    <p:sldId id="860" r:id="rId57"/>
    <p:sldId id="861" r:id="rId58"/>
    <p:sldId id="873" r:id="rId59"/>
    <p:sldId id="874" r:id="rId60"/>
    <p:sldId id="875" r:id="rId61"/>
    <p:sldId id="878" r:id="rId62"/>
    <p:sldId id="879" r:id="rId63"/>
    <p:sldId id="880" r:id="rId64"/>
    <p:sldId id="881" r:id="rId65"/>
    <p:sldId id="876" r:id="rId6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7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75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E294AAA-E8DC-2445-B69E-0E43F432FDC4}" type="slidenum">
              <a:rPr lang="en-US" sz="1300" b="0">
                <a:solidFill>
                  <a:prstClr val="black"/>
                </a:solidFill>
                <a:latin typeface="Arial" charset="0"/>
              </a:rPr>
              <a:pPr eaLnBrk="1" hangingPunct="1"/>
              <a:t>49</a:t>
            </a:fld>
            <a:endParaRPr lang="en-US" sz="1300" b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745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745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745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43F53F6-B523-C44E-B4C1-FCBC5EB6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0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61CF4-3907-BD48-A0AD-B97C00B71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9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E5268B6-BFED-754B-A245-6D16E75F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35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C0F1923-A596-1A47-A249-877B26CCB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61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E2E980-7D79-7040-B5D8-18DB8848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5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39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D8B96B1-2EDF-B64A-A4F1-BB54A74A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47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DCF9BDD-CFA9-4940-A134-4E3EBF4A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68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2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14D338-4107-944C-9C9F-B78F8039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68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FD97474-BCA4-8B48-AA21-40B47D81E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7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Slides from J. Kurose and K. Ross based on their book Computer Networking: A Top Down Approach, 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edition. 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482698"/>
            <a:ext cx="8604574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5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Network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Layer: The Control Plane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7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Graph abstraction: costs</a:t>
            </a:r>
          </a:p>
        </p:txBody>
      </p:sp>
      <p:grpSp>
        <p:nvGrpSpPr>
          <p:cNvPr id="121861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12186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90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193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190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193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190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192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190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192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191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192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191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192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191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1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192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2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1862" name="Text Box 73"/>
          <p:cNvSpPr txBox="1">
            <a:spLocks noChangeArrowheads="1"/>
          </p:cNvSpPr>
          <p:nvPr/>
        </p:nvSpPr>
        <p:spPr bwMode="auto">
          <a:xfrm>
            <a:off x="5265738" y="1689100"/>
            <a:ext cx="30527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c(x,x</a:t>
            </a:r>
            <a:r>
              <a:rPr lang="ja-JP" altLang="en-US" sz="1800"/>
              <a:t>’</a:t>
            </a:r>
            <a:r>
              <a:rPr lang="en-US" altLang="ja-JP" sz="1800"/>
              <a:t>) = cost of link (x,x</a:t>
            </a:r>
            <a:r>
              <a:rPr lang="ja-JP" altLang="en-US" sz="1800"/>
              <a:t>’</a:t>
            </a:r>
            <a:r>
              <a:rPr lang="en-US" altLang="ja-JP" sz="1800"/>
              <a:t>)</a:t>
            </a:r>
          </a:p>
          <a:p>
            <a:r>
              <a:rPr lang="en-US" sz="1800"/>
              <a:t>      e.g., c(w,z) = 5</a:t>
            </a:r>
          </a:p>
          <a:p>
            <a:endParaRPr lang="en-US" sz="1800"/>
          </a:p>
          <a:p>
            <a:r>
              <a:rPr lang="en-US" sz="1800">
                <a:latin typeface="Gill Sans MT" charset="0"/>
              </a:rPr>
              <a:t>cost could always be 1, or </a:t>
            </a:r>
          </a:p>
          <a:p>
            <a:r>
              <a:rPr lang="en-US" sz="1800">
                <a:latin typeface="Gill Sans MT" charset="0"/>
              </a:rPr>
              <a:t>inversely related to bandwidth,</a:t>
            </a:r>
          </a:p>
          <a:p>
            <a:r>
              <a:rPr lang="en-US" sz="1800">
                <a:latin typeface="Gill Sans MT" charset="0"/>
              </a:rPr>
              <a:t>or inversely related to </a:t>
            </a:r>
          </a:p>
          <a:p>
            <a:r>
              <a:rPr lang="en-US" sz="1800">
                <a:latin typeface="Gill Sans MT" charset="0"/>
              </a:rPr>
              <a:t>congestion</a:t>
            </a:r>
          </a:p>
        </p:txBody>
      </p:sp>
      <p:sp>
        <p:nvSpPr>
          <p:cNvPr id="121863" name="Text Box 74"/>
          <p:cNvSpPr txBox="1">
            <a:spLocks noChangeArrowheads="1"/>
          </p:cNvSpPr>
          <p:nvPr/>
        </p:nvSpPr>
        <p:spPr bwMode="auto">
          <a:xfrm>
            <a:off x="925513" y="4227513"/>
            <a:ext cx="676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cost of path (x</a:t>
            </a:r>
            <a:r>
              <a:rPr lang="en-US" sz="1800" baseline="-25000"/>
              <a:t>1</a:t>
            </a:r>
            <a:r>
              <a:rPr lang="en-US" sz="1800"/>
              <a:t>, x</a:t>
            </a:r>
            <a:r>
              <a:rPr lang="en-US" sz="1800" baseline="-25000"/>
              <a:t>2</a:t>
            </a:r>
            <a:r>
              <a:rPr lang="en-US" sz="1800"/>
              <a:t>, x</a:t>
            </a:r>
            <a:r>
              <a:rPr lang="en-US" sz="1800" baseline="-25000"/>
              <a:t>3</a:t>
            </a:r>
            <a:r>
              <a:rPr lang="en-US" sz="1800"/>
              <a:t>,…, x</a:t>
            </a:r>
            <a:r>
              <a:rPr lang="en-US" sz="1800" baseline="-25000"/>
              <a:t>p</a:t>
            </a:r>
            <a:r>
              <a:rPr lang="en-US" sz="1800"/>
              <a:t>) = c(x</a:t>
            </a:r>
            <a:r>
              <a:rPr lang="en-US" sz="1800" baseline="-25000"/>
              <a:t>1</a:t>
            </a:r>
            <a:r>
              <a:rPr lang="en-US" sz="1800"/>
              <a:t>,x</a:t>
            </a:r>
            <a:r>
              <a:rPr lang="en-US" sz="1800" baseline="-25000"/>
              <a:t>2</a:t>
            </a:r>
            <a:r>
              <a:rPr lang="en-US" sz="1800"/>
              <a:t>) + c(x</a:t>
            </a:r>
            <a:r>
              <a:rPr lang="en-US" sz="1800" baseline="-25000"/>
              <a:t>2</a:t>
            </a:r>
            <a:r>
              <a:rPr lang="en-US" sz="1800"/>
              <a:t>,x</a:t>
            </a:r>
            <a:r>
              <a:rPr lang="en-US" sz="1800" baseline="-25000"/>
              <a:t>3</a:t>
            </a:r>
            <a:r>
              <a:rPr lang="en-US" sz="1800"/>
              <a:t>) + … + c(x</a:t>
            </a:r>
            <a:r>
              <a:rPr lang="en-US" sz="1800" baseline="-25000"/>
              <a:t>p-1</a:t>
            </a:r>
            <a:r>
              <a:rPr lang="en-US" sz="1800"/>
              <a:t>,x</a:t>
            </a:r>
            <a:r>
              <a:rPr lang="en-US" sz="1800" baseline="-25000"/>
              <a:t>p</a:t>
            </a:r>
            <a:r>
              <a:rPr lang="en-US" sz="1800"/>
              <a:t>)  </a:t>
            </a:r>
          </a:p>
        </p:txBody>
      </p:sp>
      <p:sp>
        <p:nvSpPr>
          <p:cNvPr id="121864" name="Text Box 75"/>
          <p:cNvSpPr txBox="1">
            <a:spLocks noChangeArrowheads="1"/>
          </p:cNvSpPr>
          <p:nvPr/>
        </p:nvSpPr>
        <p:spPr bwMode="auto">
          <a:xfrm>
            <a:off x="485192" y="4981575"/>
            <a:ext cx="8509518" cy="95410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key question:</a:t>
            </a:r>
            <a:r>
              <a:rPr lang="en-US" dirty="0">
                <a:latin typeface="Gill Sans MT" charset="0"/>
              </a:rPr>
              <a:t> what is the least-cost path between u and z ?</a:t>
            </a:r>
          </a:p>
          <a:p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routing algorithm:</a:t>
            </a:r>
            <a:r>
              <a:rPr lang="en-US" dirty="0">
                <a:latin typeface="Gill Sans MT" charset="0"/>
              </a:rPr>
              <a:t> algorithm that finds that least cost path</a:t>
            </a:r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8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0168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777240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Routing algorithm classification</a:t>
            </a:r>
            <a:endParaRPr lang="en-US">
              <a:latin typeface="Gill Sans MT" charset="0"/>
            </a:endParaRP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5233" y="1371600"/>
            <a:ext cx="439345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global:</a:t>
            </a:r>
          </a:p>
          <a:p>
            <a:r>
              <a:rPr lang="en-US" sz="2400" dirty="0">
                <a:latin typeface="Gill Sans MT" charset="0"/>
              </a:rPr>
              <a:t>all routers have complete topology, link cost info</a:t>
            </a:r>
          </a:p>
          <a:p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  <a:latin typeface="Gill Sans MT" charset="0"/>
              </a:rPr>
              <a:t>link state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  <a:latin typeface="Gill Sans MT" charset="0"/>
              </a:rPr>
              <a:t> algorithms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decentralized: </a:t>
            </a:r>
          </a:p>
          <a:p>
            <a:r>
              <a:rPr lang="en-US" sz="2400" dirty="0">
                <a:latin typeface="Gill Sans MT" charset="0"/>
              </a:rPr>
              <a:t>router knows physically-connected neighbors, link costs to neighbors</a:t>
            </a:r>
          </a:p>
          <a:p>
            <a:r>
              <a:rPr lang="en-US" sz="2400" dirty="0">
                <a:latin typeface="Gill Sans MT" charset="0"/>
              </a:rPr>
              <a:t>iterative process of computation, exchange of info with neighbors</a:t>
            </a:r>
          </a:p>
          <a:p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  <a:latin typeface="Gill Sans MT" charset="0"/>
              </a:rPr>
              <a:t>distance vector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  <a:latin typeface="Gill Sans MT" charset="0"/>
              </a:rPr>
              <a:t> algorithms</a:t>
            </a:r>
            <a:endParaRPr lang="en-US" sz="24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699" y="1347788"/>
            <a:ext cx="4044043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Q: static or dynamic</a:t>
            </a:r>
            <a:r>
              <a:rPr lang="en-US" i="1" dirty="0" smtClean="0">
                <a:solidFill>
                  <a:srgbClr val="CC0000"/>
                </a:solidFill>
                <a:cs typeface="+mn-cs"/>
              </a:rPr>
              <a:t>?</a:t>
            </a:r>
            <a:endParaRPr lang="en-US" sz="2400" i="1" dirty="0" smtClean="0">
              <a:solidFill>
                <a:srgbClr val="CC0000"/>
              </a:solidFill>
              <a:cs typeface="+mn-cs"/>
            </a:endParaRPr>
          </a:p>
          <a:p>
            <a:pPr>
              <a:spcBef>
                <a:spcPts val="1752"/>
              </a:spcBef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static</a:t>
            </a:r>
            <a:r>
              <a:rPr lang="en-US" sz="2400" i="1" dirty="0">
                <a:solidFill>
                  <a:srgbClr val="CC0000"/>
                </a:solidFill>
                <a:cs typeface="+mn-cs"/>
              </a:rPr>
              <a:t>:</a:t>
            </a:r>
            <a:r>
              <a:rPr lang="en-US" sz="2400" dirty="0"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dynamic: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routes change more quickly</a:t>
            </a:r>
          </a:p>
          <a:p>
            <a:pPr lvl="1">
              <a:defRPr/>
            </a:pPr>
            <a:r>
              <a:rPr lang="en-US" dirty="0"/>
              <a:t>periodic update</a:t>
            </a:r>
          </a:p>
          <a:p>
            <a:pPr lvl="1">
              <a:defRPr/>
            </a:pPr>
            <a:r>
              <a:rPr lang="en-US" dirty="0"/>
              <a:t>in response to link cost changes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16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7910" y="1600200"/>
            <a:ext cx="4012163" cy="46482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5982" y="1600200"/>
            <a:ext cx="4450701" cy="4648200"/>
          </a:xfrm>
        </p:spPr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</a:t>
            </a:r>
            <a:r>
              <a:rPr lang="en-US" sz="2400" dirty="0" smtClean="0">
                <a:latin typeface="Gill Sans MT" charset="0"/>
              </a:rPr>
              <a:t>plane</a:t>
            </a:r>
            <a:endParaRPr lang="en-US" sz="2400" dirty="0" smtClean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8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144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63082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A </a:t>
            </a:r>
            <a:r>
              <a:rPr lang="en-US" sz="4000" dirty="0" smtClean="0">
                <a:latin typeface="Gill Sans MT" charset="0"/>
              </a:rPr>
              <a:t>link-state routing 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50" y="1555750"/>
            <a:ext cx="4223884" cy="4903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 err="1">
                <a:solidFill>
                  <a:srgbClr val="CC0000"/>
                </a:solidFill>
                <a:latin typeface="Gill Sans MT" charset="0"/>
              </a:rPr>
              <a:t>Dijkstra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</a:rPr>
              <a:t>’</a:t>
            </a:r>
            <a:r>
              <a:rPr lang="en-US" altLang="ja-JP" i="1" dirty="0">
                <a:solidFill>
                  <a:srgbClr val="CC0000"/>
                </a:solidFill>
                <a:latin typeface="Gill Sans MT" charset="0"/>
              </a:rPr>
              <a:t>s algorithm</a:t>
            </a:r>
          </a:p>
          <a:p>
            <a:r>
              <a:rPr lang="en-US" sz="2400" dirty="0">
                <a:latin typeface="Gill Sans MT" charset="0"/>
              </a:rPr>
              <a:t>net topology, link costs known to all nodes</a:t>
            </a:r>
          </a:p>
          <a:p>
            <a:pPr lvl="1"/>
            <a:r>
              <a:rPr lang="en-US" sz="2000" dirty="0">
                <a:latin typeface="Gill Sans MT" charset="0"/>
              </a:rPr>
              <a:t>accomplished via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link state broadcast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</a:t>
            </a:r>
          </a:p>
          <a:p>
            <a:pPr lvl="1"/>
            <a:r>
              <a:rPr lang="en-US" sz="2000" dirty="0">
                <a:latin typeface="Gill Sans MT" charset="0"/>
              </a:rPr>
              <a:t>all nodes have same info</a:t>
            </a:r>
          </a:p>
          <a:p>
            <a:r>
              <a:rPr lang="en-US" sz="2400" dirty="0">
                <a:latin typeface="Gill Sans MT" charset="0"/>
              </a:rPr>
              <a:t>computes least cost paths from one node (</a:t>
            </a:r>
            <a:r>
              <a:rPr lang="ja-JP" altLang="en-US" sz="2400">
                <a:latin typeface="Gill Sans MT" charset="0"/>
              </a:rPr>
              <a:t>‘</a:t>
            </a:r>
            <a:r>
              <a:rPr lang="en-US" altLang="ja-JP" sz="2400" dirty="0">
                <a:latin typeface="Gill Sans MT" charset="0"/>
              </a:rPr>
              <a:t>source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 to all other nodes</a:t>
            </a:r>
          </a:p>
          <a:p>
            <a:pPr lvl="1"/>
            <a:r>
              <a:rPr lang="en-US" sz="2000" dirty="0">
                <a:latin typeface="Gill Sans MT" charset="0"/>
              </a:rPr>
              <a:t>gives </a:t>
            </a: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forwarding table</a:t>
            </a:r>
            <a:r>
              <a:rPr lang="en-US" sz="2000" dirty="0">
                <a:latin typeface="Gill Sans MT" charset="0"/>
              </a:rPr>
              <a:t> for that node</a:t>
            </a:r>
          </a:p>
          <a:p>
            <a:r>
              <a:rPr lang="en-US" sz="2400" dirty="0">
                <a:latin typeface="Gill Sans MT" charset="0"/>
              </a:rPr>
              <a:t>iterative: after k iterations, know least cost path to k </a:t>
            </a:r>
            <a:r>
              <a:rPr lang="en-US" sz="2400" dirty="0" err="1">
                <a:latin typeface="Gill Sans MT" charset="0"/>
              </a:rPr>
              <a:t>dest</a:t>
            </a:r>
            <a:r>
              <a:rPr lang="en-US" sz="2400" dirty="0">
                <a:latin typeface="Gill Sans MT" charset="0"/>
              </a:rPr>
              <a:t>.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2714" y="1600200"/>
            <a:ext cx="4683968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notation: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rgbClr val="000099"/>
                </a:solidFill>
                <a:latin typeface="Arial" charset="0"/>
              </a:rPr>
              <a:t>x,y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):</a:t>
            </a:r>
            <a:r>
              <a:rPr lang="en-US" sz="2400" dirty="0">
                <a:latin typeface="Gill Sans MT" charset="0"/>
              </a:rPr>
              <a:t> link cost from node x to y;  = ∞ if not direct neighbors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D(v):</a:t>
            </a:r>
            <a:r>
              <a:rPr lang="en-US" sz="2400" dirty="0">
                <a:latin typeface="Gill Sans MT" charset="0"/>
              </a:rPr>
              <a:t> current value of cost of path from source to </a:t>
            </a:r>
            <a:r>
              <a:rPr lang="en-US" sz="2400" dirty="0" err="1">
                <a:latin typeface="Gill Sans MT" charset="0"/>
              </a:rPr>
              <a:t>dest</a:t>
            </a:r>
            <a:r>
              <a:rPr lang="en-US" sz="2400" dirty="0">
                <a:latin typeface="Gill Sans MT" charset="0"/>
              </a:rPr>
              <a:t>. v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p(v):</a:t>
            </a:r>
            <a:r>
              <a:rPr lang="en-US" sz="2400" dirty="0">
                <a:latin typeface="Gill Sans MT" charset="0"/>
              </a:rPr>
              <a:t> predecessor node along path from source to v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N</a:t>
            </a: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:</a:t>
            </a:r>
            <a:r>
              <a:rPr lang="en-US" sz="2400" dirty="0">
                <a:latin typeface="Gill Sans MT" charset="0"/>
              </a:rPr>
              <a:t> set of nodes whose least cost path definitively known</a:t>
            </a:r>
          </a:p>
          <a:p>
            <a:pPr>
              <a:lnSpc>
                <a:spcPct val="75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8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144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01824"/>
          </a:xfrm>
        </p:spPr>
        <p:txBody>
          <a:bodyPr/>
          <a:lstStyle/>
          <a:p>
            <a:r>
              <a:rPr lang="en-US" sz="4000" dirty="0" err="1">
                <a:latin typeface="Gill Sans MT" charset="0"/>
              </a:rPr>
              <a:t>Dijsktra</a:t>
            </a:r>
            <a:r>
              <a:rPr lang="ja-JP" altLang="en-US" sz="4000" dirty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</a:t>
            </a:r>
            <a:r>
              <a:rPr lang="en-US" altLang="ja-JP" sz="4000" dirty="0" smtClean="0">
                <a:latin typeface="Gill Sans MT" charset="0"/>
              </a:rPr>
              <a:t>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5957" name="Text Box 3"/>
          <p:cNvSpPr txBox="1">
            <a:spLocks noChangeArrowheads="1"/>
          </p:cNvSpPr>
          <p:nvPr/>
        </p:nvSpPr>
        <p:spPr bwMode="auto">
          <a:xfrm>
            <a:off x="1141412" y="1458913"/>
            <a:ext cx="7629363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/>
              <a:t>1  </a:t>
            </a:r>
            <a:r>
              <a:rPr lang="en-US" sz="2000" b="1" i="1" dirty="0"/>
              <a:t>Initialization:</a:t>
            </a:r>
            <a:r>
              <a:rPr lang="en-US" sz="2000" dirty="0"/>
              <a:t> </a:t>
            </a:r>
          </a:p>
          <a:p>
            <a:r>
              <a:rPr lang="en-US" sz="2000" dirty="0"/>
              <a:t>2   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= {u} </a:t>
            </a:r>
          </a:p>
          <a:p>
            <a:r>
              <a:rPr lang="en-US" sz="2000" dirty="0"/>
              <a:t>3    for all nodes v </a:t>
            </a:r>
          </a:p>
          <a:p>
            <a:r>
              <a:rPr lang="en-US" sz="2000" dirty="0"/>
              <a:t>4      if v adjacent to u </a:t>
            </a:r>
          </a:p>
          <a:p>
            <a:r>
              <a:rPr lang="en-US" sz="2000" dirty="0"/>
              <a:t>5          then D(v) = c(</a:t>
            </a:r>
            <a:r>
              <a:rPr lang="en-US" sz="2000" dirty="0" err="1"/>
              <a:t>u,v</a:t>
            </a:r>
            <a:r>
              <a:rPr lang="en-US" sz="2000" dirty="0"/>
              <a:t>) </a:t>
            </a:r>
          </a:p>
          <a:p>
            <a:r>
              <a:rPr lang="en-US" sz="2000" dirty="0"/>
              <a:t>6      else D(v) = </a:t>
            </a:r>
            <a:r>
              <a:rPr lang="en-US" sz="2000" dirty="0">
                <a:cs typeface="Arial" charset="0"/>
              </a:rPr>
              <a:t>∞</a:t>
            </a:r>
            <a:r>
              <a:rPr lang="en-US" sz="2000" dirty="0"/>
              <a:t> </a:t>
            </a:r>
          </a:p>
          <a:p>
            <a:r>
              <a:rPr lang="en-US" sz="2000" dirty="0"/>
              <a:t>7 </a:t>
            </a:r>
          </a:p>
          <a:p>
            <a:r>
              <a:rPr lang="en-US" sz="2000" dirty="0"/>
              <a:t>8   </a:t>
            </a:r>
            <a:r>
              <a:rPr lang="en-US" sz="2000" b="1" i="1" dirty="0"/>
              <a:t>Loop</a:t>
            </a:r>
            <a:r>
              <a:rPr lang="en-US" sz="2000" i="1" dirty="0"/>
              <a:t> </a:t>
            </a:r>
            <a:endParaRPr lang="en-US" sz="2000" dirty="0"/>
          </a:p>
          <a:p>
            <a:r>
              <a:rPr lang="en-US" sz="2000" dirty="0"/>
              <a:t>9     find w not in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such that D(w) is a minimum </a:t>
            </a:r>
          </a:p>
          <a:p>
            <a:r>
              <a:rPr lang="en-US" sz="2000" dirty="0"/>
              <a:t>10    add w to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</a:t>
            </a:r>
          </a:p>
          <a:p>
            <a:r>
              <a:rPr lang="en-US" sz="2000" dirty="0"/>
              <a:t>11    update D(v) for all v adjacent to w and not in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: </a:t>
            </a:r>
          </a:p>
          <a:p>
            <a:r>
              <a:rPr lang="en-US" sz="2000" dirty="0"/>
              <a:t>12       </a:t>
            </a:r>
            <a:r>
              <a:rPr lang="en-US" sz="2000" b="1" dirty="0">
                <a:solidFill>
                  <a:srgbClr val="CC0000"/>
                </a:solidFill>
              </a:rPr>
              <a:t>D(v) = min( D(v), D(w) + c(</a:t>
            </a:r>
            <a:r>
              <a:rPr lang="en-US" sz="2000" b="1" dirty="0" err="1">
                <a:solidFill>
                  <a:srgbClr val="CC0000"/>
                </a:solidFill>
              </a:rPr>
              <a:t>w,v</a:t>
            </a:r>
            <a:r>
              <a:rPr lang="en-US" sz="2000" b="1" dirty="0">
                <a:solidFill>
                  <a:srgbClr val="CC0000"/>
                </a:solidFill>
              </a:rPr>
              <a:t>) ) </a:t>
            </a:r>
          </a:p>
          <a:p>
            <a:r>
              <a:rPr lang="en-US" sz="2000" dirty="0"/>
              <a:t>13    /* new cost to v is either old cost to v or known </a:t>
            </a:r>
          </a:p>
          <a:p>
            <a:r>
              <a:rPr lang="en-US" sz="2000" dirty="0"/>
              <a:t>14     shortest path cost to w plus cost from w to v */ </a:t>
            </a:r>
          </a:p>
          <a:p>
            <a:r>
              <a:rPr lang="en-US" sz="2000" dirty="0"/>
              <a:t>15  </a:t>
            </a:r>
            <a:r>
              <a:rPr lang="en-US" sz="2000" b="1" i="1" dirty="0"/>
              <a:t>until all nodes in N</a:t>
            </a:r>
            <a:r>
              <a:rPr lang="en-US" sz="2000" b="1" i="1" dirty="0">
                <a:cs typeface="Arial" charset="0"/>
              </a:rPr>
              <a:t>'</a:t>
            </a:r>
            <a:r>
              <a:rPr lang="en-US" sz="2000" dirty="0"/>
              <a:t> </a:t>
            </a: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53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3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787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0" name="Group 2"/>
          <p:cNvGrpSpPr>
            <a:grpSpLocks/>
          </p:cNvGrpSpPr>
          <p:nvPr/>
        </p:nvGrpSpPr>
        <p:grpSpPr bwMode="auto">
          <a:xfrm>
            <a:off x="4789559" y="3021824"/>
            <a:ext cx="4217987" cy="3364357"/>
            <a:chOff x="415" y="856"/>
            <a:chExt cx="2910" cy="2258"/>
          </a:xfrm>
        </p:grpSpPr>
        <p:grpSp>
          <p:nvGrpSpPr>
            <p:cNvPr id="127041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127103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4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5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6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7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8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9" name="Text Box 10"/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sp>
          <p:nvSpPr>
            <p:cNvPr id="127042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43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grpSp>
          <p:nvGrpSpPr>
            <p:cNvPr id="127044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127096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7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8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9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0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1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2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7045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127089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0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1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2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93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4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5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x</a:t>
                </a:r>
                <a:endParaRPr lang="en-US"/>
              </a:p>
            </p:txBody>
          </p:sp>
        </p:grpSp>
        <p:grpSp>
          <p:nvGrpSpPr>
            <p:cNvPr id="127046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127082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3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4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5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86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7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8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sp>
          <p:nvSpPr>
            <p:cNvPr id="127047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8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9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0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7051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2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53" name="Freeform 43"/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4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55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6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1270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58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127075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6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7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8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9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0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1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/>
                  <a:t>y</a:t>
                </a:r>
                <a:endParaRPr lang="en-US" dirty="0"/>
              </a:p>
            </p:txBody>
          </p:sp>
        </p:grpSp>
        <p:sp>
          <p:nvSpPr>
            <p:cNvPr id="127059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8</a:t>
              </a:r>
              <a:endParaRPr lang="en-US"/>
            </a:p>
          </p:txBody>
        </p:sp>
        <p:grpSp>
          <p:nvGrpSpPr>
            <p:cNvPr id="127060" name="Group 57"/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127068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9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0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1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2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3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4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z</a:t>
                </a:r>
                <a:endParaRPr lang="en-US"/>
              </a:p>
            </p:txBody>
          </p:sp>
        </p:grpSp>
        <p:sp>
          <p:nvSpPr>
            <p:cNvPr id="127061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2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7063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4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7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9</a:t>
              </a:r>
              <a:endParaRPr lang="en-US"/>
            </a:p>
          </p:txBody>
        </p:sp>
      </p:grpSp>
      <p:sp>
        <p:nvSpPr>
          <p:cNvPr id="126981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rgbClr val="000099"/>
                </a:solidFill>
                <a:latin typeface="Gill Sans MT" charset="0"/>
              </a:rPr>
              <a:t>Dijkstra</a:t>
            </a:r>
            <a:r>
              <a:rPr lang="ja-JP" altLang="en-US" sz="4000">
                <a:solidFill>
                  <a:srgbClr val="000099"/>
                </a:solidFill>
                <a:latin typeface="Gill Sans MT" charset="0"/>
              </a:rPr>
              <a:t>’</a:t>
            </a:r>
            <a:r>
              <a:rPr lang="en-US" altLang="ja-JP" sz="4000">
                <a:solidFill>
                  <a:srgbClr val="000099"/>
                </a:solidFill>
                <a:latin typeface="Gill Sans MT" charset="0"/>
              </a:rPr>
              <a:t>s algorithm: example</a:t>
            </a:r>
            <a:endParaRPr lang="en-US" sz="4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474663" y="1277938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endParaRPr lang="en-US" sz="2000"/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458913" y="1284288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2043113" y="100965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v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511175" y="161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515938" y="19145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517525" y="2222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511175" y="25241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509588" y="2827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514350" y="3132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630488" y="101758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w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306763" y="101758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x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946525" y="101758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y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578350" y="102235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z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600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581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492250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581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581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565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576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581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190750" y="1609725"/>
            <a:ext cx="3084513" cy="371475"/>
            <a:chOff x="1380" y="1014"/>
            <a:chExt cx="1943" cy="234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19050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163763" y="1916113"/>
            <a:ext cx="3122612" cy="371475"/>
            <a:chOff x="1356" y="1014"/>
            <a:chExt cx="1967" cy="234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</a:t>
              </a:r>
              <a:r>
                <a:rPr lang="en-US" sz="1800"/>
                <a:t>,w</a:t>
              </a:r>
              <a:r>
                <a:rPr lang="en-US" sz="1800">
                  <a:latin typeface="Comic Sans MS" charset="0"/>
                </a:rPr>
                <a:t> </a:t>
              </a:r>
              <a:endParaRPr lang="en-US" sz="2000"/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162175" y="2214563"/>
            <a:ext cx="3122613" cy="376237"/>
            <a:chOff x="1356" y="1011"/>
            <a:chExt cx="1967" cy="237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11,</a:t>
              </a:r>
              <a:r>
                <a:rPr lang="en-US" sz="1800"/>
                <a:t>w </a:t>
              </a:r>
              <a:endParaRPr lang="en-US" sz="2000"/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166687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195262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2145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27171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5003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4008438" y="2511425"/>
            <a:ext cx="1273175" cy="366713"/>
            <a:chOff x="1492" y="2777"/>
            <a:chExt cx="802" cy="231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10,</a:t>
              </a:r>
              <a:r>
                <a:rPr lang="en-US" sz="1800"/>
                <a:t>v </a:t>
              </a:r>
              <a:endParaRPr lang="en-US" sz="2000"/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570163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281940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2830513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12</a:t>
            </a:r>
            <a:r>
              <a:rPr lang="en-US" sz="1800"/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288766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251927" y="3775075"/>
            <a:ext cx="4096236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notes: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1200"/>
              </a:spcAft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 dirty="0">
                <a:latin typeface="Gill Sans MT" charset="0"/>
              </a:rPr>
              <a:t>construct shortest path tree by tracing predecessor nodes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 dirty="0">
                <a:latin typeface="Gill Sans MT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11785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uwxvyz</a:t>
            </a:r>
          </a:p>
        </p:txBody>
      </p:sp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67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9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334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36" y="130176"/>
            <a:ext cx="8732837" cy="709579"/>
          </a:xfrm>
        </p:spPr>
        <p:txBody>
          <a:bodyPr/>
          <a:lstStyle/>
          <a:p>
            <a:r>
              <a:rPr lang="en-US" sz="4000" dirty="0" err="1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algorithm: another example</a:t>
            </a:r>
            <a:endParaRPr lang="en-US" dirty="0">
              <a:latin typeface="Gill Sans MT" charset="0"/>
            </a:endParaRPr>
          </a:p>
        </p:txBody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r>
              <a:rPr lang="en-US" sz="2000"/>
              <a:t>0</a:t>
            </a:r>
          </a:p>
          <a:p>
            <a:pPr algn="r"/>
            <a:r>
              <a:rPr lang="en-US" sz="2000"/>
              <a:t>1</a:t>
            </a:r>
          </a:p>
          <a:p>
            <a:pPr algn="r"/>
            <a:r>
              <a:rPr lang="en-US" sz="2000"/>
              <a:t>2</a:t>
            </a:r>
          </a:p>
          <a:p>
            <a:pPr algn="r"/>
            <a:r>
              <a:rPr lang="en-US" sz="2000"/>
              <a:t>3</a:t>
            </a:r>
          </a:p>
          <a:p>
            <a:pPr algn="r"/>
            <a:r>
              <a:rPr lang="en-US" sz="2000"/>
              <a:t>4</a:t>
            </a:r>
          </a:p>
          <a:p>
            <a:pPr algn="r"/>
            <a:r>
              <a:rPr lang="en-US" sz="2000"/>
              <a:t>5</a:t>
            </a:r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/>
            <a:r>
              <a:rPr lang="en-US" sz="2000"/>
              <a:t>u</a:t>
            </a:r>
          </a:p>
          <a:p>
            <a:pPr algn="r"/>
            <a:r>
              <a:rPr lang="en-US" sz="2000"/>
              <a:t>ux</a:t>
            </a:r>
          </a:p>
          <a:p>
            <a:pPr algn="r"/>
            <a:r>
              <a:rPr lang="en-US" sz="2000"/>
              <a:t>uxy</a:t>
            </a:r>
          </a:p>
          <a:p>
            <a:pPr algn="r"/>
            <a:r>
              <a:rPr lang="en-US" sz="2000"/>
              <a:t>uxyv</a:t>
            </a:r>
          </a:p>
          <a:p>
            <a:pPr algn="r"/>
            <a:r>
              <a:rPr lang="en-US" sz="2000"/>
              <a:t>uxyvw</a:t>
            </a:r>
          </a:p>
          <a:p>
            <a:pPr algn="r"/>
            <a:r>
              <a:rPr lang="en-US" sz="2000"/>
              <a:t>uxyvwz</a:t>
            </a:r>
          </a:p>
        </p:txBody>
      </p:sp>
      <p:sp>
        <p:nvSpPr>
          <p:cNvPr id="128007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D(v),p(v)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</p:txBody>
      </p:sp>
      <p:sp>
        <p:nvSpPr>
          <p:cNvPr id="128008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D(w),p(w)</a:t>
            </a:r>
          </a:p>
          <a:p>
            <a:pPr algn="r"/>
            <a:r>
              <a:rPr lang="en-US" sz="2000"/>
              <a:t>5,u</a:t>
            </a:r>
          </a:p>
          <a:p>
            <a:pPr algn="r"/>
            <a:r>
              <a:rPr lang="en-US" sz="2000"/>
              <a:t>4,x</a:t>
            </a:r>
          </a:p>
          <a:p>
            <a:pPr algn="r"/>
            <a:r>
              <a:rPr lang="en-US" sz="2000"/>
              <a:t>3,y</a:t>
            </a:r>
          </a:p>
          <a:p>
            <a:pPr algn="r"/>
            <a:r>
              <a:rPr lang="en-US" sz="2000"/>
              <a:t>3,y</a:t>
            </a:r>
          </a:p>
        </p:txBody>
      </p:sp>
      <p:sp>
        <p:nvSpPr>
          <p:cNvPr id="128009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D(x),p(x)</a:t>
            </a:r>
          </a:p>
          <a:p>
            <a:pPr algn="r"/>
            <a:r>
              <a:rPr lang="en-US" sz="2000"/>
              <a:t>1,u</a:t>
            </a:r>
          </a:p>
        </p:txBody>
      </p:sp>
      <p:sp>
        <p:nvSpPr>
          <p:cNvPr id="128010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D(y),p(y)</a:t>
            </a:r>
          </a:p>
          <a:p>
            <a:pPr algn="r"/>
            <a:r>
              <a:rPr lang="en-US" sz="2000">
                <a:latin typeface="Comic Sans MS" charset="0"/>
                <a:cs typeface="Arial" charset="0"/>
              </a:rPr>
              <a:t>∞</a:t>
            </a:r>
          </a:p>
          <a:p>
            <a:pPr algn="r"/>
            <a:r>
              <a:rPr lang="en-US" sz="2000"/>
              <a:t>2,x</a:t>
            </a:r>
          </a:p>
        </p:txBody>
      </p:sp>
      <p:sp>
        <p:nvSpPr>
          <p:cNvPr id="128011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D(z),p(z)</a:t>
            </a:r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</p:txBody>
      </p:sp>
      <p:sp>
        <p:nvSpPr>
          <p:cNvPr id="128012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3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6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018" name="Group 16"/>
          <p:cNvGrpSpPr>
            <a:grpSpLocks/>
          </p:cNvGrpSpPr>
          <p:nvPr/>
        </p:nvGrpSpPr>
        <p:grpSpPr bwMode="auto">
          <a:xfrm>
            <a:off x="3645396" y="3771160"/>
            <a:ext cx="3571875" cy="2236787"/>
            <a:chOff x="3162" y="1071"/>
            <a:chExt cx="2250" cy="1409"/>
          </a:xfrm>
        </p:grpSpPr>
        <p:sp>
          <p:nvSpPr>
            <p:cNvPr id="1280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0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809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2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8066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808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0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80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808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8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80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808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80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808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4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80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808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2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8071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2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3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4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75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6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7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8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8079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80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9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9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="" xmlns:p14="http://schemas.microsoft.com/office/powerpoint/2010/main" val="145768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52488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algorithm: example (2) </a:t>
            </a:r>
            <a:endParaRPr lang="en-US" sz="4000">
              <a:latin typeface="Gill Sans MT" charset="0"/>
            </a:endParaRPr>
          </a:p>
        </p:txBody>
      </p:sp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2198688" y="2036763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</p:grpSp>
      <p:sp>
        <p:nvSpPr>
          <p:cNvPr id="129029" name="Text Box 57"/>
          <p:cNvSpPr txBox="1">
            <a:spLocks noChangeArrowheads="1"/>
          </p:cNvSpPr>
          <p:nvPr/>
        </p:nvSpPr>
        <p:spPr bwMode="auto">
          <a:xfrm>
            <a:off x="577850" y="1220788"/>
            <a:ext cx="456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resulting shortest-path tree from u:</a:t>
            </a:r>
          </a:p>
        </p:txBody>
      </p:sp>
      <p:grpSp>
        <p:nvGrpSpPr>
          <p:cNvPr id="129030" name="Group 58"/>
          <p:cNvGrpSpPr>
            <a:grpSpLocks/>
          </p:cNvGrpSpPr>
          <p:nvPr/>
        </p:nvGrpSpPr>
        <p:grpSpPr bwMode="auto">
          <a:xfrm>
            <a:off x="2268538" y="4224338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link</a:t>
              </a:r>
            </a:p>
          </p:txBody>
        </p:sp>
      </p:grpSp>
      <p:sp>
        <p:nvSpPr>
          <p:cNvPr id="129031" name="Text Box 73"/>
          <p:cNvSpPr txBox="1">
            <a:spLocks noChangeArrowheads="1"/>
          </p:cNvSpPr>
          <p:nvPr/>
        </p:nvSpPr>
        <p:spPr bwMode="auto">
          <a:xfrm>
            <a:off x="525463" y="3743325"/>
            <a:ext cx="394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resulting forwarding table in u:</a:t>
            </a:r>
          </a:p>
        </p:txBody>
      </p:sp>
      <p:pic>
        <p:nvPicPr>
          <p:cNvPr id="129032" name="Picture 7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604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6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algorithm, discussion</a:t>
            </a:r>
            <a:endParaRPr lang="en-US">
              <a:latin typeface="Gill Sans MT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8337" y="1190625"/>
            <a:ext cx="7785198" cy="2651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algorithm complexity:</a:t>
            </a: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n nodes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each iteration: need to check all nodes, w, not in N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n(n+1)/2 comparisons: O(n</a:t>
            </a:r>
            <a:r>
              <a:rPr lang="en-US" sz="2400" baseline="30000" dirty="0">
                <a:cs typeface="+mn-cs"/>
              </a:rPr>
              <a:t>2</a:t>
            </a:r>
            <a:r>
              <a:rPr lang="en-US" sz="2400" dirty="0">
                <a:cs typeface="+mn-cs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more efficient implementations possible: O(</a:t>
            </a:r>
            <a:r>
              <a:rPr lang="en-US" sz="2400" dirty="0" err="1">
                <a:cs typeface="+mn-cs"/>
              </a:rPr>
              <a:t>nlogn</a:t>
            </a:r>
            <a:r>
              <a:rPr lang="en-US" sz="2400" dirty="0">
                <a:cs typeface="+mn-cs"/>
              </a:rPr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oscillations possible: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e.g., support link cost equals amount of carried traffic:</a:t>
            </a:r>
          </a:p>
        </p:txBody>
      </p:sp>
      <p:sp>
        <p:nvSpPr>
          <p:cNvPr id="130054" name="Freeform 5"/>
          <p:cNvSpPr>
            <a:spLocks/>
          </p:cNvSpPr>
          <p:nvPr/>
        </p:nvSpPr>
        <p:spPr bwMode="auto">
          <a:xfrm>
            <a:off x="395288" y="4141788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Freeform 6"/>
          <p:cNvSpPr>
            <a:spLocks/>
          </p:cNvSpPr>
          <p:nvPr/>
        </p:nvSpPr>
        <p:spPr bwMode="auto">
          <a:xfrm>
            <a:off x="796925" y="4479925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056" name="Group 7"/>
          <p:cNvGrpSpPr>
            <a:grpSpLocks/>
          </p:cNvGrpSpPr>
          <p:nvPr/>
        </p:nvGrpSpPr>
        <p:grpSpPr bwMode="auto">
          <a:xfrm>
            <a:off x="1103313" y="4162425"/>
            <a:ext cx="501650" cy="396875"/>
            <a:chOff x="1747" y="3190"/>
            <a:chExt cx="316" cy="250"/>
          </a:xfrm>
        </p:grpSpPr>
        <p:sp>
          <p:nvSpPr>
            <p:cNvPr id="130276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7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8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9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80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81" name="Group 13"/>
            <p:cNvGrpSpPr>
              <a:grpSpLocks/>
            </p:cNvGrpSpPr>
            <p:nvPr/>
          </p:nvGrpSpPr>
          <p:grpSpPr bwMode="auto">
            <a:xfrm>
              <a:off x="1790" y="3190"/>
              <a:ext cx="223" cy="250"/>
              <a:chOff x="2945" y="2425"/>
              <a:chExt cx="226" cy="250"/>
            </a:xfrm>
          </p:grpSpPr>
          <p:sp>
            <p:nvSpPr>
              <p:cNvPr id="130282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83" name="Text Box 15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A</a:t>
                </a:r>
                <a:endParaRPr lang="en-US"/>
              </a:p>
            </p:txBody>
          </p:sp>
        </p:grpSp>
      </p:grpSp>
      <p:grpSp>
        <p:nvGrpSpPr>
          <p:cNvPr id="130057" name="Group 16"/>
          <p:cNvGrpSpPr>
            <a:grpSpLocks/>
          </p:cNvGrpSpPr>
          <p:nvPr/>
        </p:nvGrpSpPr>
        <p:grpSpPr bwMode="auto">
          <a:xfrm>
            <a:off x="455613" y="4567238"/>
            <a:ext cx="501650" cy="396875"/>
            <a:chOff x="2221" y="3571"/>
            <a:chExt cx="316" cy="250"/>
          </a:xfrm>
        </p:grpSpPr>
        <p:sp>
          <p:nvSpPr>
            <p:cNvPr id="130268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69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0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1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72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73" name="Group 22"/>
            <p:cNvGrpSpPr>
              <a:grpSpLocks/>
            </p:cNvGrpSpPr>
            <p:nvPr/>
          </p:nvGrpSpPr>
          <p:grpSpPr bwMode="auto">
            <a:xfrm>
              <a:off x="2275" y="3571"/>
              <a:ext cx="232" cy="250"/>
              <a:chOff x="2941" y="2425"/>
              <a:chExt cx="235" cy="250"/>
            </a:xfrm>
          </p:grpSpPr>
          <p:sp>
            <p:nvSpPr>
              <p:cNvPr id="130274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75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D</a:t>
                </a:r>
                <a:endParaRPr lang="en-US"/>
              </a:p>
            </p:txBody>
          </p:sp>
        </p:grpSp>
      </p:grpSp>
      <p:grpSp>
        <p:nvGrpSpPr>
          <p:cNvPr id="130058" name="Group 25"/>
          <p:cNvGrpSpPr>
            <a:grpSpLocks/>
          </p:cNvGrpSpPr>
          <p:nvPr/>
        </p:nvGrpSpPr>
        <p:grpSpPr bwMode="auto">
          <a:xfrm>
            <a:off x="1090613" y="5029200"/>
            <a:ext cx="500062" cy="396875"/>
            <a:chOff x="2903" y="2884"/>
            <a:chExt cx="315" cy="250"/>
          </a:xfrm>
        </p:grpSpPr>
        <p:grpSp>
          <p:nvGrpSpPr>
            <p:cNvPr id="130259" name="Group 26"/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130263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4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5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6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67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0260" name="Group 32"/>
            <p:cNvGrpSpPr>
              <a:grpSpLocks/>
            </p:cNvGrpSpPr>
            <p:nvPr/>
          </p:nvGrpSpPr>
          <p:grpSpPr bwMode="auto">
            <a:xfrm>
              <a:off x="2949" y="2884"/>
              <a:ext cx="232" cy="250"/>
              <a:chOff x="2940" y="2425"/>
              <a:chExt cx="235" cy="250"/>
            </a:xfrm>
          </p:grpSpPr>
          <p:sp>
            <p:nvSpPr>
              <p:cNvPr id="130261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2" name="Text Box 34"/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C</a:t>
                </a:r>
                <a:endParaRPr lang="en-US"/>
              </a:p>
            </p:txBody>
          </p:sp>
        </p:grpSp>
      </p:grpSp>
      <p:grpSp>
        <p:nvGrpSpPr>
          <p:cNvPr id="130059" name="Group 35"/>
          <p:cNvGrpSpPr>
            <a:grpSpLocks/>
          </p:cNvGrpSpPr>
          <p:nvPr/>
        </p:nvGrpSpPr>
        <p:grpSpPr bwMode="auto">
          <a:xfrm>
            <a:off x="1744663" y="4581525"/>
            <a:ext cx="501650" cy="396875"/>
            <a:chOff x="2217" y="2884"/>
            <a:chExt cx="316" cy="250"/>
          </a:xfrm>
        </p:grpSpPr>
        <p:sp>
          <p:nvSpPr>
            <p:cNvPr id="130251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2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3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4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55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56" name="Group 41"/>
            <p:cNvGrpSpPr>
              <a:grpSpLocks/>
            </p:cNvGrpSpPr>
            <p:nvPr/>
          </p:nvGrpSpPr>
          <p:grpSpPr bwMode="auto">
            <a:xfrm>
              <a:off x="2270" y="2884"/>
              <a:ext cx="223" cy="250"/>
              <a:chOff x="2945" y="2425"/>
              <a:chExt cx="226" cy="250"/>
            </a:xfrm>
          </p:grpSpPr>
          <p:sp>
            <p:nvSpPr>
              <p:cNvPr id="130257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58" name="Text Box 43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B</a:t>
                </a:r>
                <a:endParaRPr lang="en-US"/>
              </a:p>
            </p:txBody>
          </p:sp>
        </p:grpSp>
      </p:grpSp>
      <p:sp>
        <p:nvSpPr>
          <p:cNvPr id="130060" name="Text Box 44"/>
          <p:cNvSpPr txBox="1">
            <a:spLocks noChangeArrowheads="1"/>
          </p:cNvSpPr>
          <p:nvPr/>
        </p:nvSpPr>
        <p:spPr bwMode="auto">
          <a:xfrm>
            <a:off x="798513" y="43338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1</a:t>
            </a:r>
          </a:p>
        </p:txBody>
      </p:sp>
      <p:sp>
        <p:nvSpPr>
          <p:cNvPr id="130061" name="Freeform 45"/>
          <p:cNvSpPr>
            <a:spLocks/>
          </p:cNvSpPr>
          <p:nvPr/>
        </p:nvSpPr>
        <p:spPr bwMode="auto">
          <a:xfrm flipH="1">
            <a:off x="1482725" y="4479925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2" name="Freeform 46"/>
          <p:cNvSpPr>
            <a:spLocks/>
          </p:cNvSpPr>
          <p:nvPr/>
        </p:nvSpPr>
        <p:spPr bwMode="auto">
          <a:xfrm flipH="1" flipV="1">
            <a:off x="1497013" y="4894263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Freeform 47"/>
          <p:cNvSpPr>
            <a:spLocks/>
          </p:cNvSpPr>
          <p:nvPr/>
        </p:nvSpPr>
        <p:spPr bwMode="auto">
          <a:xfrm flipV="1">
            <a:off x="858838" y="4884738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4" name="Text Box 48"/>
          <p:cNvSpPr txBox="1">
            <a:spLocks noChangeArrowheads="1"/>
          </p:cNvSpPr>
          <p:nvPr/>
        </p:nvSpPr>
        <p:spPr bwMode="auto">
          <a:xfrm>
            <a:off x="1627188" y="4343400"/>
            <a:ext cx="48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1+e</a:t>
            </a:r>
          </a:p>
        </p:txBody>
      </p:sp>
      <p:sp>
        <p:nvSpPr>
          <p:cNvPr id="130065" name="Text Box 49"/>
          <p:cNvSpPr txBox="1">
            <a:spLocks noChangeArrowheads="1"/>
          </p:cNvSpPr>
          <p:nvPr/>
        </p:nvSpPr>
        <p:spPr bwMode="auto">
          <a:xfrm>
            <a:off x="1633538" y="49339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</a:t>
            </a:r>
          </a:p>
        </p:txBody>
      </p:sp>
      <p:sp>
        <p:nvSpPr>
          <p:cNvPr id="130066" name="Text Box 50"/>
          <p:cNvSpPr txBox="1">
            <a:spLocks noChangeArrowheads="1"/>
          </p:cNvSpPr>
          <p:nvPr/>
        </p:nvSpPr>
        <p:spPr bwMode="auto">
          <a:xfrm>
            <a:off x="762000" y="49577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67" name="Line 51"/>
          <p:cNvSpPr>
            <a:spLocks noChangeShapeType="1"/>
          </p:cNvSpPr>
          <p:nvPr/>
        </p:nvSpPr>
        <p:spPr bwMode="auto">
          <a:xfrm flipV="1">
            <a:off x="1330325" y="5351463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8" name="Text Box 52"/>
          <p:cNvSpPr txBox="1">
            <a:spLocks noChangeArrowheads="1"/>
          </p:cNvSpPr>
          <p:nvPr/>
        </p:nvSpPr>
        <p:spPr bwMode="auto">
          <a:xfrm>
            <a:off x="1085850" y="5559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e</a:t>
            </a:r>
            <a:endParaRPr lang="en-US"/>
          </a:p>
        </p:txBody>
      </p:sp>
      <p:sp>
        <p:nvSpPr>
          <p:cNvPr id="130069" name="Line 53"/>
          <p:cNvSpPr>
            <a:spLocks noChangeShapeType="1"/>
          </p:cNvSpPr>
          <p:nvPr/>
        </p:nvSpPr>
        <p:spPr bwMode="auto">
          <a:xfrm flipH="1" flipV="1">
            <a:off x="511175" y="4884738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0" name="Text Box 54"/>
          <p:cNvSpPr txBox="1">
            <a:spLocks noChangeArrowheads="1"/>
          </p:cNvSpPr>
          <p:nvPr/>
        </p:nvSpPr>
        <p:spPr bwMode="auto">
          <a:xfrm>
            <a:off x="338138" y="5173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130071" name="Line 55"/>
          <p:cNvSpPr>
            <a:spLocks noChangeShapeType="1"/>
          </p:cNvSpPr>
          <p:nvPr/>
        </p:nvSpPr>
        <p:spPr bwMode="auto">
          <a:xfrm flipV="1">
            <a:off x="2030413" y="4918075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2" name="Text Box 56"/>
          <p:cNvSpPr txBox="1">
            <a:spLocks noChangeArrowheads="1"/>
          </p:cNvSpPr>
          <p:nvPr/>
        </p:nvSpPr>
        <p:spPr bwMode="auto">
          <a:xfrm>
            <a:off x="1871663" y="5278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130073" name="Freeform 57"/>
          <p:cNvSpPr>
            <a:spLocks/>
          </p:cNvSpPr>
          <p:nvPr/>
        </p:nvSpPr>
        <p:spPr bwMode="auto">
          <a:xfrm flipH="1" flipV="1">
            <a:off x="1401763" y="48514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4" name="Freeform 58"/>
          <p:cNvSpPr>
            <a:spLocks/>
          </p:cNvSpPr>
          <p:nvPr/>
        </p:nvSpPr>
        <p:spPr bwMode="auto">
          <a:xfrm flipH="1">
            <a:off x="949325" y="4860925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5" name="Text Box 59"/>
          <p:cNvSpPr txBox="1">
            <a:spLocks noChangeArrowheads="1"/>
          </p:cNvSpPr>
          <p:nvPr/>
        </p:nvSpPr>
        <p:spPr bwMode="auto">
          <a:xfrm>
            <a:off x="1047750" y="47386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76" name="Text Box 60"/>
          <p:cNvSpPr txBox="1">
            <a:spLocks noChangeArrowheads="1"/>
          </p:cNvSpPr>
          <p:nvPr/>
        </p:nvSpPr>
        <p:spPr bwMode="auto">
          <a:xfrm>
            <a:off x="1390650" y="47307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77" name="Text Box 211"/>
          <p:cNvSpPr txBox="1">
            <a:spLocks noChangeArrowheads="1"/>
          </p:cNvSpPr>
          <p:nvPr/>
        </p:nvSpPr>
        <p:spPr bwMode="auto">
          <a:xfrm>
            <a:off x="908050" y="5824538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99"/>
                </a:solidFill>
              </a:rPr>
              <a:t>initially</a:t>
            </a: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11" name="Group 298"/>
          <p:cNvGrpSpPr>
            <a:grpSpLocks/>
          </p:cNvGrpSpPr>
          <p:nvPr/>
        </p:nvGrpSpPr>
        <p:grpSpPr bwMode="auto">
          <a:xfrm>
            <a:off x="2442122" y="4189413"/>
            <a:ext cx="2195512" cy="2293937"/>
            <a:chOff x="1729" y="2639"/>
            <a:chExt cx="1383" cy="1445"/>
          </a:xfrm>
        </p:grpSpPr>
        <p:sp>
          <p:nvSpPr>
            <p:cNvPr id="130203" name="Freeform 61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04" name="Freeform 62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05" name="Group 63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243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4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5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6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47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48" name="Group 69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249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5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206" name="Group 72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235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6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7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8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39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40" name="Group 78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4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207" name="Group 81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226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230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1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2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3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234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227" name="Group 88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228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2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208" name="Group 91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218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19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20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21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22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23" name="Group 97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224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2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209" name="Freeform 101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0" name="Freeform 102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1" name="Freeform 103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2" name="Freeform 107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3" name="Freeform 108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4" name="Text Box 212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215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6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7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079" name="Freeform 288"/>
          <p:cNvSpPr>
            <a:spLocks/>
          </p:cNvSpPr>
          <p:nvPr/>
        </p:nvSpPr>
        <p:spPr bwMode="auto">
          <a:xfrm>
            <a:off x="1358900" y="4338638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080" name="Line 289"/>
          <p:cNvSpPr>
            <a:spLocks noChangeShapeType="1"/>
          </p:cNvSpPr>
          <p:nvPr/>
        </p:nvSpPr>
        <p:spPr bwMode="auto">
          <a:xfrm flipV="1">
            <a:off x="720725" y="4419600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186" name="Freeform 290"/>
          <p:cNvSpPr>
            <a:spLocks/>
          </p:cNvSpPr>
          <p:nvPr/>
        </p:nvSpPr>
        <p:spPr bwMode="auto">
          <a:xfrm>
            <a:off x="2943225" y="439102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2768600" y="4376738"/>
            <a:ext cx="1430338" cy="966787"/>
            <a:chOff x="1870" y="2772"/>
            <a:chExt cx="901" cy="609"/>
          </a:xfrm>
        </p:grpSpPr>
        <p:sp>
          <p:nvSpPr>
            <p:cNvPr id="130197" name="Text Box 292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198" name="Text Box 293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99" name="Text Box 294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200" name="Text Box 295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201" name="Text Box 296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202" name="Text Box 297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grpSp>
        <p:nvGrpSpPr>
          <p:cNvPr id="22" name="Group 299"/>
          <p:cNvGrpSpPr>
            <a:grpSpLocks/>
          </p:cNvGrpSpPr>
          <p:nvPr/>
        </p:nvGrpSpPr>
        <p:grpSpPr bwMode="auto">
          <a:xfrm>
            <a:off x="4721578" y="4197350"/>
            <a:ext cx="2195512" cy="2293938"/>
            <a:chOff x="1729" y="2639"/>
            <a:chExt cx="1383" cy="1445"/>
          </a:xfrm>
        </p:grpSpPr>
        <p:sp>
          <p:nvSpPr>
            <p:cNvPr id="130149" name="Freeform 30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0" name="Freeform 30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151" name="Group 30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89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0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1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2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93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94" name="Group 30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95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96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152" name="Group 31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81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2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3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4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85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86" name="Group 31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87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88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153" name="Group 32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72" name="Group 32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76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7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8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9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180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173" name="Group 32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74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5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154" name="Group 33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64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5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6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7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68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69" name="Group 33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70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1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155" name="Freeform 33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6" name="Freeform 34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7" name="Freeform 34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8" name="Freeform 34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9" name="Freeform 34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0" name="Text Box 34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61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2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3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124" name="Freeform 228"/>
          <p:cNvSpPr>
            <a:spLocks/>
          </p:cNvSpPr>
          <p:nvPr/>
        </p:nvSpPr>
        <p:spPr bwMode="auto">
          <a:xfrm>
            <a:off x="5126390" y="4332288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1280" name="Group 348"/>
          <p:cNvGrpSpPr>
            <a:grpSpLocks/>
          </p:cNvGrpSpPr>
          <p:nvPr/>
        </p:nvGrpSpPr>
        <p:grpSpPr bwMode="auto">
          <a:xfrm>
            <a:off x="5043840" y="4410075"/>
            <a:ext cx="1493838" cy="990600"/>
            <a:chOff x="-186" y="1184"/>
            <a:chExt cx="941" cy="624"/>
          </a:xfrm>
        </p:grpSpPr>
        <p:sp>
          <p:nvSpPr>
            <p:cNvPr id="130143" name="Text Box 270"/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44" name="Text Box 274"/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145" name="Text Box 275"/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146" name="Text Box 276"/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130147" name="Text Box 279"/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48" name="Text Box 280"/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</p:grpSp>
      <p:grpSp>
        <p:nvGrpSpPr>
          <p:cNvPr id="721281" name="Group 349"/>
          <p:cNvGrpSpPr>
            <a:grpSpLocks/>
          </p:cNvGrpSpPr>
          <p:nvPr/>
        </p:nvGrpSpPr>
        <p:grpSpPr bwMode="auto">
          <a:xfrm>
            <a:off x="6967538" y="4195763"/>
            <a:ext cx="2195512" cy="2293937"/>
            <a:chOff x="1729" y="2639"/>
            <a:chExt cx="1383" cy="1445"/>
          </a:xfrm>
        </p:grpSpPr>
        <p:sp>
          <p:nvSpPr>
            <p:cNvPr id="130095" name="Freeform 35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6" name="Freeform 35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097" name="Group 35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35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6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7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8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39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40" name="Group 35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41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42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098" name="Group 36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27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28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29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0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31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32" name="Group 36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33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34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099" name="Group 37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18" name="Group 37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22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3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4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5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126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119" name="Group 37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20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1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100" name="Group 38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10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1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2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3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14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15" name="Group 38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16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17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101" name="Freeform 38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2" name="Freeform 39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3" name="Freeform 39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4" name="Freeform 39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5" name="Freeform 39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6" name="Text Box 39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07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8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9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294" name="Freeform 398"/>
          <p:cNvSpPr>
            <a:spLocks/>
          </p:cNvSpPr>
          <p:nvPr/>
        </p:nvSpPr>
        <p:spPr bwMode="auto">
          <a:xfrm>
            <a:off x="7366000" y="439737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1291" name="Group 399"/>
          <p:cNvGrpSpPr>
            <a:grpSpLocks/>
          </p:cNvGrpSpPr>
          <p:nvPr/>
        </p:nvGrpSpPr>
        <p:grpSpPr bwMode="auto">
          <a:xfrm>
            <a:off x="7191375" y="4383088"/>
            <a:ext cx="1430338" cy="966787"/>
            <a:chOff x="1870" y="2772"/>
            <a:chExt cx="901" cy="609"/>
          </a:xfrm>
        </p:grpSpPr>
        <p:sp>
          <p:nvSpPr>
            <p:cNvPr id="130089" name="Text Box 400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090" name="Text Box 401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1" name="Text Box 402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2" name="Text Box 403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3" name="Text Box 404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094" name="Text Box 405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3627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2813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981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86" grpId="0" animBg="1"/>
      <p:bldP spid="721124" grpId="0" animBg="1"/>
      <p:bldP spid="7212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282" y="1600200"/>
            <a:ext cx="4166118" cy="46482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00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98440" y="1600200"/>
            <a:ext cx="4508241" cy="4648200"/>
          </a:xfrm>
        </p:spPr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</a:t>
            </a:r>
            <a:r>
              <a:rPr lang="en-US" sz="2400" dirty="0" smtClean="0">
                <a:latin typeface="Gill Sans MT" charset="0"/>
              </a:rPr>
              <a:t>plane</a:t>
            </a:r>
            <a:endParaRPr lang="en-US" sz="2400" dirty="0" smtClean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53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349343" cy="601824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Chapter </a:t>
            </a:r>
            <a:r>
              <a:rPr lang="en-US" sz="4000" dirty="0" smtClean="0">
                <a:cs typeface="+mj-cs"/>
              </a:rPr>
              <a:t>5: </a:t>
            </a:r>
            <a:r>
              <a:rPr lang="en-US" sz="3600" dirty="0">
                <a:cs typeface="+mj-cs"/>
              </a:rPr>
              <a:t>network </a:t>
            </a:r>
            <a:r>
              <a:rPr lang="en-US" sz="3600" dirty="0" smtClean="0">
                <a:cs typeface="+mj-cs"/>
              </a:rPr>
              <a:t>layer control plane</a:t>
            </a:r>
            <a:endParaRPr lang="en-US" sz="3600" dirty="0"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860" y="1450910"/>
            <a:ext cx="8546841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chapter goals: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sz="3200" dirty="0" smtClean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understand </a:t>
            </a:r>
            <a:r>
              <a:rPr lang="en-US" dirty="0">
                <a:cs typeface="+mn-cs"/>
              </a:rPr>
              <a:t>principles behind network </a:t>
            </a:r>
            <a:r>
              <a:rPr lang="en-US" dirty="0" smtClean="0">
                <a:cs typeface="+mn-cs"/>
              </a:rPr>
              <a:t>control plane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traditional routing algorithms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SDN controllers</a:t>
            </a:r>
          </a:p>
          <a:p>
            <a:pPr>
              <a:defRPr/>
            </a:pPr>
            <a:r>
              <a:rPr lang="en-US" dirty="0"/>
              <a:t>Internet Control Message </a:t>
            </a:r>
            <a:r>
              <a:rPr lang="en-US" dirty="0" smtClean="0"/>
              <a:t>Protocol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network management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  <a:p>
            <a:pPr marL="0" indent="0">
              <a:buNone/>
              <a:defRPr/>
            </a:pPr>
            <a:r>
              <a:rPr lang="en-US" dirty="0" smtClean="0">
                <a:cs typeface="+mn-cs"/>
              </a:rPr>
              <a:t>and their instantiation</a:t>
            </a:r>
            <a:r>
              <a:rPr lang="en-US" dirty="0">
                <a:cs typeface="+mn-cs"/>
              </a:rPr>
              <a:t>, implementation in the </a:t>
            </a:r>
            <a:r>
              <a:rPr lang="en-US" dirty="0" smtClean="0">
                <a:cs typeface="+mn-cs"/>
              </a:rPr>
              <a:t>Internet: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OSPF, BGP, OpenFlow, ODL and ONOS </a:t>
            </a:r>
            <a:r>
              <a:rPr lang="en-US" dirty="0" smtClean="0">
                <a:cs typeface="+mn-cs"/>
              </a:rPr>
              <a:t>controllers</a:t>
            </a:r>
            <a:r>
              <a:rPr lang="en-US" dirty="0" smtClean="0">
                <a:cs typeface="+mn-cs"/>
              </a:rPr>
              <a:t>.</a:t>
            </a:r>
            <a:endParaRPr lang="en-US" dirty="0"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Bellman-Ford equation (dynamic programming)</a:t>
            </a:r>
          </a:p>
          <a:p>
            <a:pPr>
              <a:buFont typeface="Wingdings" charset="0"/>
              <a:buNone/>
            </a:pPr>
            <a:endParaRPr lang="en-US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let</a:t>
            </a:r>
          </a:p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   d</a:t>
            </a:r>
            <a:r>
              <a:rPr lang="en-US" baseline="-25000">
                <a:latin typeface="Gill Sans MT" charset="0"/>
              </a:rPr>
              <a:t>x</a:t>
            </a:r>
            <a:r>
              <a:rPr lang="en-US">
                <a:latin typeface="Gill Sans MT" charset="0"/>
              </a:rPr>
              <a:t>(y) := cost of least-cost path from x to y</a:t>
            </a:r>
          </a:p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then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   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sz="3200" baseline="-2500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(y) = </a:t>
            </a:r>
            <a:r>
              <a:rPr lang="en-US" sz="3200" i="1">
                <a:solidFill>
                  <a:srgbClr val="CC0000"/>
                </a:solidFill>
                <a:latin typeface="Gill Sans MT" charset="0"/>
              </a:rPr>
              <a:t>min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 {c(x,v) + d</a:t>
            </a:r>
            <a:r>
              <a:rPr lang="en-US" sz="3200" baseline="-2500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3200">
                <a:latin typeface="Gill Sans MT" charset="0"/>
              </a:rPr>
              <a:t>   </a:t>
            </a:r>
          </a:p>
          <a:p>
            <a:pPr>
              <a:buFont typeface="Wingdings" charset="0"/>
              <a:buNone/>
            </a:pPr>
            <a:endParaRPr lang="en-US">
              <a:latin typeface="Gill Sans MT" charset="0"/>
            </a:endParaRPr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2220913" y="413861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  <a:latin typeface="Comic Sans MS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017838" y="5126038"/>
            <a:ext cx="244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2116138" y="5762625"/>
            <a:ext cx="444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>
                <a:latin typeface="Gill Sans MT" charset="0"/>
              </a:rPr>
              <a:t>min</a:t>
            </a:r>
            <a:r>
              <a:rPr lang="en-US">
                <a:latin typeface="Gill Sans MT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130675" y="4730750"/>
            <a:ext cx="479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2363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3344863" y="4359275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4649788" y="4427538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3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7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8397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7772400" cy="655799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Bellman-Ford example </a:t>
            </a:r>
          </a:p>
        </p:txBody>
      </p:sp>
      <p:grpSp>
        <p:nvGrpSpPr>
          <p:cNvPr id="133125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133130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1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3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6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2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3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4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5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6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7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8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9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0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71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3319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8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33172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3319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6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33173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3319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4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33174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3319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2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33175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318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0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33176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318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88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33177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8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9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0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1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2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3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84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33185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6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504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clearly, d</a:t>
            </a:r>
            <a:r>
              <a:rPr lang="en-US" baseline="-25000"/>
              <a:t>v</a:t>
            </a:r>
            <a:r>
              <a:rPr lang="en-US"/>
              <a:t>(z) = 5, d</a:t>
            </a:r>
            <a:r>
              <a:rPr lang="en-US" baseline="-25000"/>
              <a:t>x</a:t>
            </a:r>
            <a:r>
              <a:rPr lang="en-US"/>
              <a:t>(z) = 3, d</a:t>
            </a:r>
            <a:r>
              <a:rPr lang="en-US" baseline="-25000"/>
              <a:t>w</a:t>
            </a:r>
            <a:r>
              <a:rPr lang="en-US"/>
              <a:t>(z) = 3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90048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u</a:t>
            </a:r>
            <a:r>
              <a:rPr lang="en-US"/>
              <a:t>(z) = min { c(u,v) + d</a:t>
            </a:r>
            <a:r>
              <a:rPr lang="en-US" baseline="-25000"/>
              <a:t>v</a:t>
            </a:r>
            <a:r>
              <a:rPr lang="en-US"/>
              <a:t>(z),</a:t>
            </a:r>
          </a:p>
          <a:p>
            <a:r>
              <a:rPr lang="en-US"/>
              <a:t>                    c(u,x) + d</a:t>
            </a:r>
            <a:r>
              <a:rPr lang="en-US" baseline="-25000"/>
              <a:t>x</a:t>
            </a:r>
            <a:r>
              <a:rPr lang="en-US"/>
              <a:t>(z),</a:t>
            </a:r>
          </a:p>
          <a:p>
            <a:r>
              <a:rPr lang="en-US"/>
              <a:t>                    c(u,w) + d</a:t>
            </a:r>
            <a:r>
              <a:rPr lang="en-US" baseline="-25000"/>
              <a:t>w</a:t>
            </a:r>
            <a:r>
              <a:rPr lang="en-US"/>
              <a:t>(z) }</a:t>
            </a:r>
          </a:p>
          <a:p>
            <a:r>
              <a:rPr lang="en-US"/>
              <a:t>         = min {2 + 5,</a:t>
            </a:r>
          </a:p>
          <a:p>
            <a:r>
              <a:rPr lang="en-US"/>
              <a:t>                    1 + 3,</a:t>
            </a:r>
          </a:p>
          <a:p>
            <a:r>
              <a:rPr lang="en-US"/>
              <a:t>                    5 + 3}  = 4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87312" y="5294674"/>
            <a:ext cx="6765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node achieving minimum is next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hop in shortest path, used in</a:t>
            </a:r>
            <a:r>
              <a:rPr lang="en-US" sz="2800" dirty="0">
                <a:latin typeface="Gill Sans MT" charset="0"/>
                <a:ea typeface="MS Mincho" charset="0"/>
                <a:cs typeface="MS Mincho" charset="0"/>
              </a:rPr>
              <a:t> </a:t>
            </a:r>
            <a:r>
              <a:rPr lang="en-US" sz="2800" dirty="0">
                <a:latin typeface="Gill Sans MT" charset="0"/>
              </a:rPr>
              <a:t>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862388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B-F equation says:</a:t>
            </a:r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8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91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88437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baseline="-2500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(y)</a:t>
            </a:r>
            <a:r>
              <a:rPr lang="en-US">
                <a:latin typeface="Gill Sans MT" charset="0"/>
              </a:rPr>
              <a:t> = estimate of least cost from x to y</a:t>
            </a:r>
          </a:p>
          <a:p>
            <a:pPr lvl="1"/>
            <a:r>
              <a:rPr lang="en-US">
                <a:latin typeface="Gill Sans MT" charset="0"/>
              </a:rPr>
              <a:t>x maintains  distance vector </a:t>
            </a:r>
            <a:r>
              <a:rPr lang="en-US" b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baseline="-2500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 = [D</a:t>
            </a:r>
            <a:r>
              <a:rPr lang="en-US" baseline="-2500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 N ]</a:t>
            </a:r>
          </a:p>
          <a:p>
            <a:r>
              <a:rPr lang="en-US">
                <a:latin typeface="Gill Sans MT" charset="0"/>
              </a:rPr>
              <a:t>node x:</a:t>
            </a:r>
          </a:p>
          <a:p>
            <a:pPr lvl="1"/>
            <a:r>
              <a:rPr lang="en-US" sz="2800">
                <a:latin typeface="Gill Sans MT" charset="0"/>
              </a:rPr>
              <a:t>knows cost to each neighbor v: </a:t>
            </a:r>
            <a:r>
              <a:rPr lang="en-US" sz="2800">
                <a:solidFill>
                  <a:srgbClr val="CC0000"/>
                </a:solidFill>
                <a:latin typeface="Gill Sans MT" charset="0"/>
              </a:rPr>
              <a:t>c(x,v)</a:t>
            </a:r>
          </a:p>
          <a:p>
            <a:pPr lvl="1"/>
            <a:r>
              <a:rPr lang="en-US" sz="2800">
                <a:latin typeface="Gill Sans MT" charset="0"/>
              </a:rPr>
              <a:t>maintains its neighbors</a:t>
            </a:r>
            <a:r>
              <a:rPr lang="ja-JP" altLang="en-US" sz="2800">
                <a:latin typeface="Gill Sans MT" charset="0"/>
              </a:rPr>
              <a:t>’</a:t>
            </a:r>
            <a:r>
              <a:rPr lang="en-US" altLang="ja-JP" sz="2800">
                <a:latin typeface="Gill Sans MT" charset="0"/>
              </a:rPr>
              <a:t> distance vectors. For each neighbor v, x maintains </a:t>
            </a:r>
            <a:br>
              <a:rPr lang="en-US" altLang="ja-JP" sz="2800">
                <a:latin typeface="Gill Sans MT" charset="0"/>
              </a:rPr>
            </a:br>
            <a:r>
              <a:rPr lang="en-US" altLang="ja-JP" sz="2800" b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altLang="ja-JP" sz="2800" baseline="-2500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sz="2800">
                <a:solidFill>
                  <a:srgbClr val="CC0000"/>
                </a:solidFill>
                <a:latin typeface="Gill Sans MT" charset="0"/>
              </a:rPr>
              <a:t> = [D</a:t>
            </a:r>
            <a:r>
              <a:rPr lang="en-US" altLang="ja-JP" sz="2800" baseline="-2500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sz="2800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 altLang="ja-JP" sz="2800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 altLang="ja-JP" sz="2800">
                <a:solidFill>
                  <a:srgbClr val="CC0000"/>
                </a:solidFill>
                <a:latin typeface="Gill Sans MT" charset="0"/>
              </a:rPr>
              <a:t> N ]</a:t>
            </a:r>
          </a:p>
          <a:p>
            <a:pPr>
              <a:buFont typeface="Wingdings" charset="0"/>
              <a:buNone/>
            </a:pPr>
            <a:endParaRPr lang="en-US">
              <a:solidFill>
                <a:srgbClr val="CC0000"/>
              </a:solidFill>
              <a:latin typeface="Gill Sans MT" charset="0"/>
            </a:endParaRPr>
          </a:p>
          <a:p>
            <a:endParaRPr lang="en-US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72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key idea: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cs typeface="+mn-cs"/>
              </a:rPr>
              <a:t>from time-to-time, each node sends its own distance vector estimate to neighbors</a:t>
            </a:r>
          </a:p>
          <a:p>
            <a:pPr>
              <a:defRPr/>
            </a:pPr>
            <a:r>
              <a:rPr lang="en-US" dirty="0">
                <a:cs typeface="+mn-cs"/>
              </a:rPr>
              <a:t>when x receives new DV estimate from neighbor, it updates its own DV using B-F equation: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003300" y="4054388"/>
            <a:ext cx="781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x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 ←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min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{c(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x,v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) +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(y)}  for each node y </a:t>
            </a:r>
            <a:r>
              <a:rPr lang="en-US" sz="2800" i="1" dirty="0">
                <a:solidFill>
                  <a:srgbClr val="CC0000"/>
                </a:solidFill>
                <a:ea typeface="MS Mincho" charset="0"/>
                <a:cs typeface="MS Mincho" charset="0"/>
              </a:rPr>
              <a:t>∊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 N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800" dirty="0">
                <a:latin typeface="Gill Sans MT" charset="0"/>
              </a:rPr>
              <a:t>under minor, natural conditions, the estimate </a:t>
            </a:r>
            <a:r>
              <a:rPr lang="en-US" sz="2800" i="1" dirty="0" err="1">
                <a:latin typeface="Gill Sans MT" charset="0"/>
                <a:cs typeface="Times New Roman" charset="0"/>
              </a:rPr>
              <a:t>D</a:t>
            </a:r>
            <a:r>
              <a:rPr lang="en-US" sz="2800" i="1" baseline="-30000" dirty="0" err="1">
                <a:latin typeface="Gill Sans MT" charset="0"/>
                <a:cs typeface="Times New Roman" charset="0"/>
              </a:rPr>
              <a:t>x</a:t>
            </a:r>
            <a:r>
              <a:rPr lang="en-US" sz="2800" i="1" dirty="0">
                <a:latin typeface="Gill Sans MT" charset="0"/>
                <a:cs typeface="Times New Roman" charset="0"/>
              </a:rPr>
              <a:t>(y) converge to the actual least cost </a:t>
            </a:r>
            <a:r>
              <a:rPr lang="en-US" sz="2800" dirty="0" err="1">
                <a:latin typeface="Gill Sans MT" charset="0"/>
              </a:rPr>
              <a:t>d</a:t>
            </a:r>
            <a:r>
              <a:rPr lang="en-US" sz="2800" baseline="-25000" dirty="0" err="1">
                <a:latin typeface="Gill Sans MT" charset="0"/>
              </a:rPr>
              <a:t>x</a:t>
            </a:r>
            <a:r>
              <a:rPr lang="en-US" sz="2800" dirty="0">
                <a:latin typeface="Gill Sans MT" charset="0"/>
              </a:rPr>
              <a:t>(y)</a:t>
            </a:r>
            <a:r>
              <a:rPr lang="en-US" sz="2400" dirty="0">
                <a:latin typeface="Gill Sans MT" charset="0"/>
              </a:rPr>
              <a:t> </a:t>
            </a:r>
          </a:p>
        </p:txBody>
      </p:sp>
      <p:pic>
        <p:nvPicPr>
          <p:cNvPr id="135174" name="Picture 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9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3184" y="1417638"/>
            <a:ext cx="4133461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iterative, asynchronous: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each local iteration caused by: </a:t>
            </a:r>
          </a:p>
          <a:p>
            <a:r>
              <a:rPr lang="en-US" sz="2400" dirty="0">
                <a:latin typeface="Gill Sans MT" charset="0"/>
              </a:rPr>
              <a:t>local link cost change </a:t>
            </a:r>
          </a:p>
          <a:p>
            <a:r>
              <a:rPr lang="en-US" sz="2400" dirty="0">
                <a:latin typeface="Gill Sans MT" charset="0"/>
              </a:rPr>
              <a:t>DV update message from neighbor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distributed:</a:t>
            </a:r>
          </a:p>
          <a:p>
            <a:r>
              <a:rPr lang="en-US" sz="2400" dirty="0">
                <a:latin typeface="Gill Sans MT" charset="0"/>
              </a:rPr>
              <a:t>each node notifies neighbors </a:t>
            </a:r>
            <a:r>
              <a:rPr lang="en-US" sz="2400" i="1" dirty="0">
                <a:latin typeface="Gill Sans MT" charset="0"/>
              </a:rPr>
              <a:t>only</a:t>
            </a:r>
            <a:r>
              <a:rPr lang="en-US" sz="2400" dirty="0">
                <a:latin typeface="Gill Sans MT" charset="0"/>
              </a:rPr>
              <a:t> when its DV changes</a:t>
            </a:r>
          </a:p>
          <a:p>
            <a:pPr lvl="1"/>
            <a:r>
              <a:rPr lang="en-US" sz="2000" dirty="0">
                <a:latin typeface="Gill Sans MT" charset="0"/>
              </a:rPr>
              <a:t>neighbors then notify their neighbors if necessary</a:t>
            </a:r>
            <a:endParaRPr lang="en-US" dirty="0">
              <a:latin typeface="Gill Sans MT" charset="0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000099"/>
                </a:solidFill>
              </a:rPr>
              <a:t>wait</a:t>
            </a:r>
            <a:r>
              <a:rPr lang="en-US" sz="2000">
                <a:solidFill>
                  <a:srgbClr val="000099"/>
                </a:solidFill>
              </a:rPr>
              <a:t> </a:t>
            </a:r>
            <a:r>
              <a:rPr lang="en-US" sz="2000"/>
              <a:t>for (change in local link cost or msg from neighbor)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000099"/>
                </a:solidFill>
              </a:rPr>
              <a:t>recompute</a:t>
            </a:r>
            <a:r>
              <a:rPr lang="en-US" sz="2000"/>
              <a:t> estimates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if DV to any dest has changed, </a:t>
            </a:r>
            <a:r>
              <a:rPr lang="en-US" i="1">
                <a:solidFill>
                  <a:srgbClr val="000099"/>
                </a:solidFill>
              </a:rPr>
              <a:t>notify</a:t>
            </a:r>
            <a:r>
              <a:rPr lang="en-US" sz="2000"/>
              <a:t> neighbors </a:t>
            </a:r>
            <a:endParaRPr lang="en-US"/>
          </a:p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4653611" y="1327150"/>
            <a:ext cx="2561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i="1" dirty="0" smtClean="0">
                <a:solidFill>
                  <a:srgbClr val="CC0000"/>
                </a:solidFill>
                <a:latin typeface="Gill Sans MT" charset="0"/>
              </a:rPr>
              <a:t>      each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node:</a:t>
            </a:r>
          </a:p>
        </p:txBody>
      </p:sp>
      <p:pic>
        <p:nvPicPr>
          <p:cNvPr id="136201" name="Picture 1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52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08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9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7" name="Picture 15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659363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Distance vector: link cost changes</a:t>
            </a:r>
            <a:endParaRPr lang="en-US" dirty="0">
              <a:latin typeface="Gill Sans MT" charset="0"/>
            </a:endParaRPr>
          </a:p>
        </p:txBody>
      </p:sp>
      <p:sp>
        <p:nvSpPr>
          <p:cNvPr id="139269" name="Rectangle 3"/>
          <p:cNvSpPr>
            <a:spLocks noChangeArrowheads="1"/>
          </p:cNvSpPr>
          <p:nvPr/>
        </p:nvSpPr>
        <p:spPr bwMode="auto">
          <a:xfrm>
            <a:off x="235196" y="1232217"/>
            <a:ext cx="5325836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updates routing info, recalculates </a:t>
            </a:r>
            <a:br>
              <a:rPr lang="en-US" sz="2400" dirty="0">
                <a:latin typeface="Gill Sans MT" charset="0"/>
              </a:rPr>
            </a:b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if DV changes, notify neighbors</a:t>
            </a:r>
            <a:r>
              <a:rPr lang="en-US" sz="2200" dirty="0">
                <a:latin typeface="Gill Sans MT" charset="0"/>
              </a:rPr>
              <a:t> </a:t>
            </a:r>
          </a:p>
        </p:txBody>
      </p:sp>
      <p:sp>
        <p:nvSpPr>
          <p:cNvPr id="139270" name="Text Box 4"/>
          <p:cNvSpPr txBox="1">
            <a:spLocks noChangeArrowheads="1"/>
          </p:cNvSpPr>
          <p:nvPr/>
        </p:nvSpPr>
        <p:spPr bwMode="auto">
          <a:xfrm>
            <a:off x="314325" y="3694113"/>
            <a:ext cx="10001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 charset="0"/>
              </a:rPr>
              <a:t>good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fast</a:t>
            </a: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sz="1600" dirty="0">
              <a:solidFill>
                <a:srgbClr val="CC0000"/>
              </a:solidFill>
              <a:latin typeface="Gill Sans MT" charset="0"/>
            </a:endParaRPr>
          </a:p>
        </p:txBody>
      </p:sp>
      <p:grpSp>
        <p:nvGrpSpPr>
          <p:cNvPr id="139271" name="Group 5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392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7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8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0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39281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84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3930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9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392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39300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2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3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9304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93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3930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3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39286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87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88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139289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39292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3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4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5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9296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9297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39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2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39290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91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1698625" y="3768616"/>
            <a:ext cx="70534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 dirty="0"/>
              <a:t>t</a:t>
            </a:r>
            <a:r>
              <a:rPr lang="en-US" i="1" baseline="-25000" dirty="0"/>
              <a:t>0 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1711324" y="4327525"/>
            <a:ext cx="709677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 dirty="0"/>
              <a:t>t</a:t>
            </a:r>
            <a:r>
              <a:rPr lang="en-US" i="1" baseline="-25000" dirty="0"/>
              <a:t>1 </a:t>
            </a:r>
            <a:r>
              <a:rPr lang="en-US" dirty="0"/>
              <a:t>: </a:t>
            </a:r>
            <a:r>
              <a:rPr lang="en-US" i="1" dirty="0"/>
              <a:t>z</a:t>
            </a:r>
            <a:r>
              <a:rPr lang="en-US" dirty="0"/>
              <a:t> receives update from </a:t>
            </a:r>
            <a:r>
              <a:rPr lang="en-US" i="1" dirty="0"/>
              <a:t>y</a:t>
            </a:r>
            <a:r>
              <a:rPr lang="en-US" dirty="0"/>
              <a:t>, updates its table, computes new least cost to </a:t>
            </a:r>
            <a:r>
              <a:rPr lang="en-US" i="1" dirty="0"/>
              <a:t>x</a:t>
            </a:r>
            <a:r>
              <a:rPr lang="en-US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1733550" y="5151438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2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receives </a:t>
            </a:r>
            <a:r>
              <a:rPr lang="en-US" i="1"/>
              <a:t>z</a:t>
            </a:r>
            <a:r>
              <a:rPr lang="ja-JP" altLang="en-US"/>
              <a:t>’</a:t>
            </a:r>
            <a:r>
              <a:rPr lang="en-US" altLang="ja-JP"/>
              <a:t>s update, updates its distance table.  </a:t>
            </a:r>
            <a:r>
              <a:rPr lang="en-US" altLang="ja-JP" i="1"/>
              <a:t>y</a:t>
            </a:r>
            <a:r>
              <a:rPr lang="ja-JP" altLang="en-US"/>
              <a:t>’</a:t>
            </a:r>
            <a:r>
              <a:rPr lang="en-US" altLang="ja-JP"/>
              <a:t>s least costs do </a:t>
            </a:r>
            <a:r>
              <a:rPr lang="en-US" altLang="ja-JP" i="1"/>
              <a:t>not</a:t>
            </a:r>
            <a:r>
              <a:rPr lang="en-US" altLang="ja-JP"/>
              <a:t> change, so </a:t>
            </a:r>
            <a:r>
              <a:rPr lang="en-US" altLang="ja-JP" i="1"/>
              <a:t>y</a:t>
            </a:r>
            <a:r>
              <a:rPr lang="en-US" altLang="ja-JP"/>
              <a:t>  does </a:t>
            </a:r>
            <a:r>
              <a:rPr lang="en-US" altLang="ja-JP" i="1"/>
              <a:t>not</a:t>
            </a:r>
            <a:r>
              <a:rPr lang="en-US" altLang="ja-JP"/>
              <a:t> send a message to </a:t>
            </a:r>
            <a:r>
              <a:rPr lang="en-US" altLang="ja-JP" i="1"/>
              <a:t>z</a:t>
            </a:r>
            <a:r>
              <a:rPr lang="en-US" altLang="ja-JP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9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="" xmlns:p14="http://schemas.microsoft.com/office/powerpoint/2010/main" val="35235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Distance vector: link cost changes</a:t>
            </a:r>
            <a:endParaRPr lang="en-US">
              <a:latin typeface="Gill Sans MT" charset="0"/>
            </a:endParaRPr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363894" y="1400175"/>
            <a:ext cx="5430416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bad news travels slow</a:t>
            </a:r>
            <a:r>
              <a:rPr lang="en-US" sz="2400" dirty="0">
                <a:latin typeface="Gill Sans MT" charset="0"/>
              </a:rPr>
              <a:t> -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count to infinity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44 iterations before algorithm stabilizes: see text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6594636" y="1609725"/>
            <a:ext cx="2184400" cy="1314450"/>
            <a:chOff x="3625" y="1076"/>
            <a:chExt cx="1376" cy="828"/>
          </a:xfrm>
        </p:grpSpPr>
        <p:sp>
          <p:nvSpPr>
            <p:cNvPr id="140296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7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8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9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40302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3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4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05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0329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0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40306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40321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2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3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4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0325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326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40327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40307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08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09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140310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40313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4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5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6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0317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318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40319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40311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12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295" name="Rectangle 45"/>
          <p:cNvSpPr>
            <a:spLocks noChangeArrowheads="1"/>
          </p:cNvSpPr>
          <p:nvPr/>
        </p:nvSpPr>
        <p:spPr bwMode="auto">
          <a:xfrm>
            <a:off x="307905" y="3881085"/>
            <a:ext cx="869613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poisoned reverse:</a:t>
            </a:r>
            <a:r>
              <a:rPr lang="en-US" sz="2000" dirty="0">
                <a:latin typeface="Gill Sans MT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000" dirty="0">
                <a:latin typeface="Gill Sans MT" charset="0"/>
              </a:rPr>
              <a:t>Z tells Y its (Z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s) distance to X is infinite (so Y won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400" dirty="0" smtClean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 smtClean="0">
                <a:latin typeface="Gill Sans MT" charset="0"/>
              </a:rPr>
              <a:t>will </a:t>
            </a:r>
            <a:r>
              <a:rPr lang="en-US" sz="2400" dirty="0">
                <a:latin typeface="Gill Sans MT" charset="0"/>
              </a:rPr>
              <a:t>this completely solve count to infinity problem?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45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04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452439"/>
            <a:ext cx="7772400" cy="154052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Comparison of LS and DV algorithms</a:t>
            </a: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5234" y="1295400"/>
            <a:ext cx="399350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message complexity</a:t>
            </a:r>
          </a:p>
          <a:p>
            <a:r>
              <a:rPr lang="en-US" sz="2000" b="1" i="1" dirty="0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000" dirty="0">
                <a:latin typeface="Gill Sans MT" charset="0"/>
              </a:rPr>
              <a:t> with n nodes, E links, O(</a:t>
            </a:r>
            <a:r>
              <a:rPr lang="en-US" sz="2000" dirty="0" err="1">
                <a:latin typeface="Gill Sans MT" charset="0"/>
              </a:rPr>
              <a:t>nE</a:t>
            </a:r>
            <a:r>
              <a:rPr lang="en-US" sz="2000" dirty="0">
                <a:latin typeface="Gill Sans MT" charset="0"/>
              </a:rPr>
              <a:t>) </a:t>
            </a:r>
            <a:r>
              <a:rPr lang="en-US" sz="2000" dirty="0" err="1">
                <a:latin typeface="Gill Sans MT" charset="0"/>
              </a:rPr>
              <a:t>msgs</a:t>
            </a:r>
            <a:r>
              <a:rPr lang="en-US" sz="2000" dirty="0">
                <a:latin typeface="Gill Sans MT" charset="0"/>
              </a:rPr>
              <a:t> sent  </a:t>
            </a:r>
          </a:p>
          <a:p>
            <a:r>
              <a:rPr lang="en-US" sz="2000" b="1" i="1" dirty="0">
                <a:solidFill>
                  <a:srgbClr val="CC0000"/>
                </a:solidFill>
                <a:latin typeface="Gill Sans MT" charset="0"/>
              </a:rPr>
              <a:t>DV:</a:t>
            </a:r>
            <a:r>
              <a:rPr lang="en-US" sz="20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exchange between neighbors only</a:t>
            </a:r>
          </a:p>
          <a:p>
            <a:pPr lvl="1"/>
            <a:r>
              <a:rPr lang="en-US" sz="2000" dirty="0">
                <a:latin typeface="Gill Sans MT" charset="0"/>
              </a:rPr>
              <a:t>convergence time varies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speed of convergence</a:t>
            </a:r>
          </a:p>
          <a:p>
            <a:r>
              <a:rPr lang="en-US" sz="2000" b="1" i="1" dirty="0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000" dirty="0">
                <a:latin typeface="Gill Sans MT" charset="0"/>
              </a:rPr>
              <a:t> O(n</a:t>
            </a:r>
            <a:r>
              <a:rPr lang="en-US" sz="2000" b="1" baseline="30000" dirty="0">
                <a:latin typeface="Gill Sans MT" charset="0"/>
              </a:rPr>
              <a:t>2</a:t>
            </a:r>
            <a:r>
              <a:rPr lang="en-US" sz="2000" dirty="0">
                <a:latin typeface="Gill Sans MT" charset="0"/>
              </a:rPr>
              <a:t>) algorithm requires O(</a:t>
            </a:r>
            <a:r>
              <a:rPr lang="en-US" sz="2000" dirty="0" err="1">
                <a:latin typeface="Gill Sans MT" charset="0"/>
              </a:rPr>
              <a:t>nE</a:t>
            </a:r>
            <a:r>
              <a:rPr lang="en-US" sz="2000" dirty="0">
                <a:latin typeface="Gill Sans MT" charset="0"/>
              </a:rPr>
              <a:t>) </a:t>
            </a:r>
            <a:r>
              <a:rPr lang="en-US" sz="2000" dirty="0" err="1">
                <a:latin typeface="Gill Sans MT" charset="0"/>
              </a:rPr>
              <a:t>msgs</a:t>
            </a:r>
            <a:endParaRPr lang="en-US" sz="2000" dirty="0">
              <a:latin typeface="Gill Sans MT" charset="0"/>
            </a:endParaRPr>
          </a:p>
          <a:p>
            <a:pPr lvl="1"/>
            <a:r>
              <a:rPr lang="en-US" sz="2000" dirty="0">
                <a:latin typeface="Gill Sans MT" charset="0"/>
              </a:rPr>
              <a:t>may have oscillations</a:t>
            </a:r>
            <a:endParaRPr lang="en-US" sz="1800" dirty="0">
              <a:latin typeface="Gill Sans MT" charset="0"/>
            </a:endParaRPr>
          </a:p>
          <a:p>
            <a:r>
              <a:rPr lang="en-US" sz="2000" b="1" i="1" dirty="0">
                <a:solidFill>
                  <a:srgbClr val="CC0000"/>
                </a:solidFill>
                <a:latin typeface="Gill Sans MT" charset="0"/>
              </a:rPr>
              <a:t>DV:</a:t>
            </a:r>
            <a:r>
              <a:rPr lang="en-US" sz="2000" dirty="0">
                <a:latin typeface="Gill Sans MT" charset="0"/>
              </a:rPr>
              <a:t> convergence time varies</a:t>
            </a:r>
          </a:p>
          <a:p>
            <a:pPr lvl="1"/>
            <a:r>
              <a:rPr lang="en-US" sz="2000" dirty="0">
                <a:latin typeface="Gill Sans MT" charset="0"/>
              </a:rPr>
              <a:t>may be routing loops</a:t>
            </a:r>
          </a:p>
          <a:p>
            <a:pPr lvl="1"/>
            <a:r>
              <a:rPr lang="en-US" sz="2000" dirty="0">
                <a:latin typeface="Gill Sans MT" charset="0"/>
              </a:rPr>
              <a:t>count-to-infinity problem</a:t>
            </a:r>
            <a:endParaRPr lang="en-US" sz="1800" dirty="0">
              <a:latin typeface="Gill Sans MT" charset="0"/>
            </a:endParaRPr>
          </a:p>
        </p:txBody>
      </p:sp>
      <p:sp>
        <p:nvSpPr>
          <p:cNvPr id="141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1328738"/>
            <a:ext cx="4363226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robustness:</a:t>
            </a:r>
            <a:r>
              <a:rPr lang="en-US" sz="2400" dirty="0">
                <a:latin typeface="Gill Sans MT" charset="0"/>
              </a:rPr>
              <a:t> what happens if router malfunctions?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sz="2000" dirty="0">
                <a:latin typeface="Gill Sans MT" charset="0"/>
              </a:rPr>
              <a:t>node can advertise incorrect </a:t>
            </a: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link</a:t>
            </a:r>
            <a:r>
              <a:rPr lang="en-US" sz="2000" dirty="0">
                <a:latin typeface="Gill Sans MT" charset="0"/>
              </a:rPr>
              <a:t> cost</a:t>
            </a:r>
          </a:p>
          <a:p>
            <a:pPr lvl="1"/>
            <a:r>
              <a:rPr lang="en-US" sz="2000" dirty="0">
                <a:latin typeface="Gill Sans MT" charset="0"/>
              </a:rPr>
              <a:t>each node computes only its </a:t>
            </a:r>
            <a:r>
              <a:rPr lang="en-US" sz="2000" i="1" dirty="0">
                <a:latin typeface="Gill Sans MT" charset="0"/>
              </a:rPr>
              <a:t>own</a:t>
            </a:r>
            <a:r>
              <a:rPr lang="en-US" sz="2000" dirty="0">
                <a:latin typeface="Gill Sans MT" charset="0"/>
              </a:rPr>
              <a:t> table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DV:</a:t>
            </a:r>
          </a:p>
          <a:p>
            <a:pPr lvl="1"/>
            <a:r>
              <a:rPr lang="en-US" sz="2000" dirty="0">
                <a:latin typeface="Gill Sans MT" charset="0"/>
              </a:rPr>
              <a:t>DV node can advertise incorrect </a:t>
            </a: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path</a:t>
            </a:r>
            <a:r>
              <a:rPr lang="en-US" sz="2000" dirty="0">
                <a:latin typeface="Gill Sans MT" charset="0"/>
              </a:rPr>
              <a:t> cost</a:t>
            </a:r>
          </a:p>
          <a:p>
            <a:pPr lvl="1"/>
            <a:r>
              <a:rPr lang="en-US" sz="2000" dirty="0">
                <a:latin typeface="Gill Sans MT" charset="0"/>
              </a:rPr>
              <a:t>each node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table used by others </a:t>
            </a:r>
          </a:p>
          <a:p>
            <a:pPr lvl="2"/>
            <a:r>
              <a:rPr lang="en-US" sz="1800" dirty="0">
                <a:latin typeface="Comic Sans MS" charset="0"/>
              </a:rPr>
              <a:t>error propagate thru network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82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2143" y="1488232"/>
            <a:ext cx="4645090" cy="46482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5.1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470918" cy="4648200"/>
          </a:xfrm>
        </p:spPr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</a:t>
            </a:r>
            <a:r>
              <a:rPr lang="en-US" sz="2400" dirty="0" smtClean="0">
                <a:latin typeface="Gill Sans MT" charset="0"/>
              </a:rPr>
              <a:t>plane</a:t>
            </a:r>
            <a:endParaRPr lang="en-US" sz="2400" dirty="0" smtClean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84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189514" cy="46482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CC0000"/>
                </a:solidFill>
              </a:rPr>
              <a:t>5.3 intra</a:t>
            </a:r>
            <a:r>
              <a:rPr lang="en-US" sz="2400" dirty="0">
                <a:solidFill>
                  <a:srgbClr val="CC0000"/>
                </a:solidFill>
              </a:rPr>
              <a:t>-AS </a:t>
            </a:r>
            <a:r>
              <a:rPr lang="en-US" sz="2400" dirty="0" smtClean="0">
                <a:solidFill>
                  <a:srgbClr val="CC0000"/>
                </a:solidFill>
              </a:rPr>
              <a:t>routing </a:t>
            </a:r>
            <a:r>
              <a:rPr lang="en-US" sz="2400" dirty="0">
                <a:solidFill>
                  <a:srgbClr val="CC0000"/>
                </a:solidFill>
              </a:rPr>
              <a:t>in the Internet: </a:t>
            </a:r>
            <a:r>
              <a:rPr lang="en-US" sz="2400" dirty="0" smtClean="0">
                <a:solidFill>
                  <a:srgbClr val="CC0000"/>
                </a:solidFill>
              </a:rPr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420" y="1562878"/>
            <a:ext cx="4312297" cy="4648200"/>
          </a:xfrm>
        </p:spPr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</a:t>
            </a:r>
            <a:r>
              <a:rPr lang="en-US" sz="2400" dirty="0" smtClean="0">
                <a:latin typeface="Gill Sans MT" charset="0"/>
              </a:rPr>
              <a:t>plane</a:t>
            </a:r>
            <a:endParaRPr lang="en-US" sz="2400" dirty="0" smtClean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95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3" name="Picture 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4964972" cy="23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41301"/>
            <a:ext cx="8172061" cy="458496"/>
          </a:xfrm>
        </p:spPr>
        <p:txBody>
          <a:bodyPr/>
          <a:lstStyle/>
          <a:p>
            <a:r>
              <a:rPr lang="en-US" sz="4000" dirty="0" smtClean="0">
                <a:latin typeface="Gill Sans MT" charset="0"/>
              </a:rPr>
              <a:t>Making routing scalable</a:t>
            </a:r>
            <a:endParaRPr lang="en-US" dirty="0">
              <a:latin typeface="Gill Sans MT" charset="0"/>
            </a:endParaRPr>
          </a:p>
        </p:txBody>
      </p:sp>
      <p:sp>
        <p:nvSpPr>
          <p:cNvPr id="143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467100"/>
            <a:ext cx="3810000" cy="22669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scale:</a:t>
            </a:r>
            <a:r>
              <a:rPr lang="en-US" dirty="0">
                <a:latin typeface="Gill Sans MT" charset="0"/>
              </a:rPr>
              <a:t> with </a:t>
            </a:r>
            <a:r>
              <a:rPr lang="en-US" dirty="0" smtClean="0">
                <a:latin typeface="Gill Sans MT" charset="0"/>
              </a:rPr>
              <a:t>billions of destinations</a:t>
            </a:r>
            <a:r>
              <a:rPr lang="en-US" dirty="0">
                <a:latin typeface="Gill Sans MT" charset="0"/>
              </a:rPr>
              <a:t>:</a:t>
            </a:r>
          </a:p>
          <a:p>
            <a:r>
              <a:rPr lang="en-US" sz="2400" dirty="0">
                <a:latin typeface="Gill Sans MT" charset="0"/>
              </a:rPr>
              <a:t>can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store all </a:t>
            </a:r>
            <a:r>
              <a:rPr lang="en-US" altLang="ja-JP" sz="2400" dirty="0" smtClean="0">
                <a:latin typeface="Gill Sans MT" charset="0"/>
              </a:rPr>
              <a:t>destinations in </a:t>
            </a:r>
            <a:r>
              <a:rPr lang="en-US" altLang="ja-JP" sz="2400" dirty="0">
                <a:latin typeface="Gill Sans MT" charset="0"/>
              </a:rPr>
              <a:t>routing tables!</a:t>
            </a:r>
          </a:p>
          <a:p>
            <a:r>
              <a:rPr lang="en-US" sz="2400" dirty="0">
                <a:latin typeface="Gill Sans MT" charset="0"/>
              </a:rPr>
              <a:t>routing table exchange would swamp links!</a:t>
            </a:r>
            <a:r>
              <a:rPr lang="en-US" dirty="0">
                <a:latin typeface="Gill Sans MT" charset="0"/>
              </a:rPr>
              <a:t> </a:t>
            </a: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3467100"/>
            <a:ext cx="4019550" cy="2514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administrative autonomy</a:t>
            </a:r>
          </a:p>
          <a:p>
            <a:pPr>
              <a:defRPr/>
            </a:pPr>
            <a:r>
              <a:rPr lang="en-US" sz="2400">
                <a:cs typeface="+mn-cs"/>
              </a:rPr>
              <a:t>internet = network of networks</a:t>
            </a:r>
          </a:p>
          <a:p>
            <a:pPr>
              <a:defRPr/>
            </a:pPr>
            <a:r>
              <a:rPr lang="en-US" sz="2400">
                <a:cs typeface="+mn-cs"/>
              </a:rPr>
              <a:t>each network admin may want to control routing in its own network</a:t>
            </a: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660531" y="1313250"/>
            <a:ext cx="6543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latin typeface="Gill Sans MT" charset="0"/>
              </a:rPr>
              <a:t>our routing study thus far - </a:t>
            </a:r>
            <a:r>
              <a:rPr lang="en-US" sz="2800" dirty="0" smtClean="0">
                <a:latin typeface="Gill Sans MT" charset="0"/>
              </a:rPr>
              <a:t>idealized </a:t>
            </a:r>
            <a:endParaRPr lang="en-US" sz="2800" dirty="0">
              <a:latin typeface="Gill Sans MT" charset="0"/>
            </a:endParaRP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all routers identical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network </a:t>
            </a:r>
            <a:r>
              <a:rPr lang="ja-JP" altLang="en-US" sz="2800" dirty="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flat</a:t>
            </a:r>
            <a:r>
              <a:rPr lang="ja-JP" altLang="en-US" sz="2800" dirty="0">
                <a:latin typeface="Gill Sans MT" charset="0"/>
              </a:rPr>
              <a:t>”</a:t>
            </a:r>
            <a:endParaRPr lang="en-US" altLang="ja-JP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latin typeface="Gill Sans MT" charset="0"/>
              </a:rPr>
              <a:t>… not</a:t>
            </a:r>
            <a:r>
              <a:rPr lang="en-US" sz="2800" dirty="0">
                <a:latin typeface="Gill Sans MT" charset="0"/>
              </a:rPr>
              <a:t> true in practice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5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9208" y="1302987"/>
            <a:ext cx="8580109" cy="91004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Gill Sans MT"/>
                <a:cs typeface="Gill Sans MT"/>
              </a:rPr>
              <a:t>aggregate routers into </a:t>
            </a:r>
            <a:r>
              <a:rPr lang="en-US" dirty="0" smtClean="0">
                <a:latin typeface="Gill Sans MT"/>
                <a:cs typeface="Gill Sans MT"/>
              </a:rPr>
              <a:t>regions known as</a:t>
            </a:r>
            <a:r>
              <a:rPr lang="en-US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 (AS</a:t>
            </a:r>
            <a:r>
              <a:rPr lang="en-US" altLang="ja-JP" dirty="0" smtClean="0">
                <a:solidFill>
                  <a:srgbClr val="CC0000"/>
                </a:solidFill>
                <a:latin typeface="Gill Sans MT"/>
                <a:cs typeface="Gill Sans MT"/>
              </a:rPr>
              <a:t>) (a.k.a. “domains”)</a:t>
            </a:r>
            <a:endParaRPr lang="en-US" dirty="0">
              <a:latin typeface="Gill Sans MT" charset="0"/>
            </a:endParaRP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74100" y="2636395"/>
            <a:ext cx="3932576" cy="1934001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0"/>
                </a:solidFill>
                <a:latin typeface="Gill Sans MT" charset="0"/>
              </a:rPr>
              <a:t>inter-AS routing</a:t>
            </a:r>
          </a:p>
          <a:p>
            <a:r>
              <a:rPr lang="en-US" sz="2400" dirty="0" smtClean="0">
                <a:latin typeface="Gill Sans MT" charset="0"/>
              </a:rPr>
              <a:t>routing among </a:t>
            </a:r>
            <a:r>
              <a:rPr lang="en-US" sz="2400" dirty="0" err="1" smtClean="0">
                <a:latin typeface="Gill Sans MT" charset="0"/>
              </a:rPr>
              <a:t>AS’es</a:t>
            </a:r>
            <a:endParaRPr lang="en-US" sz="2400" dirty="0" smtClean="0">
              <a:latin typeface="Gill Sans MT" charset="0"/>
            </a:endParaRPr>
          </a:p>
          <a:p>
            <a:r>
              <a:rPr lang="en-US" sz="2400" dirty="0" smtClean="0">
                <a:latin typeface="Gill Sans MT" charset="0"/>
              </a:rPr>
              <a:t>gateways perform inter-domain routing (as well as intra-domain routing)</a:t>
            </a:r>
            <a:endParaRPr lang="en-US" sz="2400" dirty="0">
              <a:latin typeface="Gill Sans MT" charset="0"/>
            </a:endParaRPr>
          </a:p>
        </p:txBody>
      </p:sp>
      <p:pic>
        <p:nvPicPr>
          <p:cNvPr id="144389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7831792" cy="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307899" y="241301"/>
            <a:ext cx="8574833" cy="635778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Internet approach to scalable </a:t>
            </a:r>
            <a:r>
              <a:rPr lang="en-US" sz="4000" dirty="0">
                <a:cs typeface="+mj-cs"/>
              </a:rPr>
              <a:t>routing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1886" y="2540178"/>
            <a:ext cx="4528754" cy="413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 smtClean="0">
                <a:solidFill>
                  <a:srgbClr val="000090"/>
                </a:solidFill>
                <a:latin typeface="Gill Sans MT"/>
                <a:cs typeface="Gill Sans MT"/>
              </a:rPr>
              <a:t>intra-AS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Gill Sans MT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Gill Sans MT" charset="0"/>
              </a:rPr>
              <a:t>all routers in AS must run </a:t>
            </a:r>
            <a:r>
              <a:rPr lang="en-US" altLang="ja-JP" sz="2400" i="1" dirty="0" smtClean="0">
                <a:solidFill>
                  <a:srgbClr val="000090"/>
                </a:solidFill>
                <a:latin typeface="Gill Sans MT" charset="0"/>
              </a:rPr>
              <a:t>same</a:t>
            </a:r>
            <a:r>
              <a:rPr lang="en-US" altLang="ja-JP" sz="2400" dirty="0" smtClean="0">
                <a:latin typeface="Gill Sans MT" charset="0"/>
              </a:rPr>
              <a:t> intra-domain protocol</a:t>
            </a:r>
            <a:endParaRPr lang="en-US" altLang="ja-JP" sz="2400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Gill Sans MT" charset="0"/>
              </a:rPr>
              <a:t>routers in </a:t>
            </a:r>
            <a:r>
              <a:rPr lang="en-US" sz="2400" i="1" dirty="0" smtClean="0">
                <a:latin typeface="Gill Sans MT" charset="0"/>
              </a:rPr>
              <a:t>different</a:t>
            </a:r>
            <a:r>
              <a:rPr lang="en-US" sz="2400" dirty="0" smtClean="0">
                <a:latin typeface="Gill Sans MT" charset="0"/>
              </a:rPr>
              <a:t> AS can run </a:t>
            </a:r>
            <a:r>
              <a:rPr lang="en-US" sz="2400" i="1" dirty="0" smtClean="0">
                <a:latin typeface="Gill Sans MT" charset="0"/>
              </a:rPr>
              <a:t>different</a:t>
            </a:r>
            <a:r>
              <a:rPr lang="en-US" sz="2400" dirty="0" smtClean="0">
                <a:latin typeface="Gill Sans MT" charset="0"/>
              </a:rPr>
              <a:t> intra-domain routing protocol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Gill Sans MT" charset="0"/>
              </a:rPr>
              <a:t>gateway router: at “edge” of its own AS, has link(s) to router(s) in other </a:t>
            </a:r>
            <a:r>
              <a:rPr lang="en-US" sz="2400" dirty="0" err="1" smtClean="0">
                <a:latin typeface="Gill Sans MT" charset="0"/>
              </a:rPr>
              <a:t>AS’es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3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204788" y="1254125"/>
            <a:ext cx="6178550" cy="4376738"/>
            <a:chOff x="0" y="878"/>
            <a:chExt cx="4232" cy="2968"/>
          </a:xfrm>
        </p:grpSpPr>
        <p:sp>
          <p:nvSpPr>
            <p:cNvPr id="145415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1063 w 1162"/>
                <a:gd name="T1" fmla="*/ 49351 h 543"/>
                <a:gd name="T2" fmla="*/ 6960 w 1162"/>
                <a:gd name="T3" fmla="*/ 4162 h 543"/>
                <a:gd name="T4" fmla="*/ 17785 w 1162"/>
                <a:gd name="T5" fmla="*/ 23973 h 543"/>
                <a:gd name="T6" fmla="*/ 21649 w 1162"/>
                <a:gd name="T7" fmla="*/ 72662 h 543"/>
                <a:gd name="T8" fmla="*/ 19828 w 1162"/>
                <a:gd name="T9" fmla="*/ 137161 h 543"/>
                <a:gd name="T10" fmla="*/ 11083 w 1162"/>
                <a:gd name="T11" fmla="*/ 164591 h 543"/>
                <a:gd name="T12" fmla="*/ 1657 w 1162"/>
                <a:gd name="T13" fmla="*/ 133650 h 543"/>
                <a:gd name="T14" fmla="*/ 1063 w 1162"/>
                <a:gd name="T15" fmla="*/ 493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34 w 1198"/>
                <a:gd name="T1" fmla="*/ 270558 h 451"/>
                <a:gd name="T2" fmla="*/ 273 w 1198"/>
                <a:gd name="T3" fmla="*/ 132828 h 451"/>
                <a:gd name="T4" fmla="*/ 679 w 1198"/>
                <a:gd name="T5" fmla="*/ 73044 h 451"/>
                <a:gd name="T6" fmla="*/ 1501 w 1198"/>
                <a:gd name="T7" fmla="*/ 37135 h 451"/>
                <a:gd name="T8" fmla="*/ 1796 w 1198"/>
                <a:gd name="T9" fmla="*/ 294460 h 451"/>
                <a:gd name="T10" fmla="*/ 1350 w 1198"/>
                <a:gd name="T11" fmla="*/ 616944 h 451"/>
                <a:gd name="T12" fmla="*/ 466 w 1198"/>
                <a:gd name="T13" fmla="*/ 634874 h 451"/>
                <a:gd name="T14" fmla="*/ 54 w 1198"/>
                <a:gd name="T15" fmla="*/ 503524 h 451"/>
                <a:gd name="T16" fmla="*/ 134 w 1198"/>
                <a:gd name="T17" fmla="*/ 270558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319 w 1583"/>
                <a:gd name="T1" fmla="*/ 862 h 682"/>
                <a:gd name="T2" fmla="*/ 3445 w 1583"/>
                <a:gd name="T3" fmla="*/ 285 h 682"/>
                <a:gd name="T4" fmla="*/ 6645 w 1583"/>
                <a:gd name="T5" fmla="*/ 77 h 682"/>
                <a:gd name="T6" fmla="*/ 9794 w 1583"/>
                <a:gd name="T7" fmla="*/ 744 h 682"/>
                <a:gd name="T8" fmla="*/ 13238 w 1583"/>
                <a:gd name="T9" fmla="*/ 1642 h 682"/>
                <a:gd name="T10" fmla="*/ 10773 w 1583"/>
                <a:gd name="T11" fmla="*/ 2476 h 682"/>
                <a:gd name="T12" fmla="*/ 5844 w 1583"/>
                <a:gd name="T13" fmla="*/ 2523 h 682"/>
                <a:gd name="T14" fmla="*/ 751 w 1583"/>
                <a:gd name="T15" fmla="*/ 2291 h 682"/>
                <a:gd name="T16" fmla="*/ 1319 w 1583"/>
                <a:gd name="T17" fmla="*/ 8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2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  <p:sp>
          <p:nvSpPr>
            <p:cNvPr id="145425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9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30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45533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4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145431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35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7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  <p:sp>
          <p:nvSpPr>
            <p:cNvPr id="145438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42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43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455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2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9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0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4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5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58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AS3</a:t>
              </a:r>
              <a:endParaRPr lang="en-US" sz="1800"/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AS2</a:t>
              </a:r>
            </a:p>
          </p:txBody>
        </p:sp>
        <p:sp>
          <p:nvSpPr>
            <p:cNvPr id="145464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68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0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1a</a:t>
              </a:r>
              <a:endParaRPr lang="en-US"/>
            </a:p>
          </p:txBody>
        </p:sp>
        <p:grpSp>
          <p:nvGrpSpPr>
            <p:cNvPr id="145471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45524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5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6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7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8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9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0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2c</a:t>
                </a:r>
                <a:endParaRPr lang="en-US"/>
              </a:p>
            </p:txBody>
          </p:sp>
        </p:grpSp>
        <p:grpSp>
          <p:nvGrpSpPr>
            <p:cNvPr id="145472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45517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8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9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0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1" name="Oval 76"/>
              <p:cNvSpPr>
                <a:spLocks noChangeArrowheads="1"/>
              </p:cNvSpPr>
              <p:nvPr/>
            </p:nvSpPr>
            <p:spPr bwMode="auto">
              <a:xfrm>
                <a:off x="4596" y="220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2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3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2b</a:t>
                </a:r>
                <a:endParaRPr lang="en-US"/>
              </a:p>
            </p:txBody>
          </p:sp>
        </p:grpSp>
        <p:grpSp>
          <p:nvGrpSpPr>
            <p:cNvPr id="145473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45509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0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1" name="Line 82"/>
              <p:cNvSpPr>
                <a:spLocks noChangeShapeType="1"/>
              </p:cNvSpPr>
              <p:nvPr/>
            </p:nvSpPr>
            <p:spPr bwMode="auto">
              <a:xfrm>
                <a:off x="2330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2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13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14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4551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1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  <p:sp>
          <p:nvSpPr>
            <p:cNvPr id="14547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3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7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4550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Intra-AS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algorithm</a:t>
                </a:r>
              </a:p>
            </p:txBody>
          </p:sp>
        </p:grpSp>
        <p:grpSp>
          <p:nvGrpSpPr>
            <p:cNvPr id="145477" name="Group 93"/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145505" name="Oval 94"/>
              <p:cNvSpPr>
                <a:spLocks noChangeArrowheads="1"/>
              </p:cNvSpPr>
              <p:nvPr/>
            </p:nvSpPr>
            <p:spPr bwMode="auto">
              <a:xfrm>
                <a:off x="2402" y="2828"/>
                <a:ext cx="736" cy="47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6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algorithm</a:t>
                </a:r>
              </a:p>
            </p:txBody>
          </p:sp>
        </p:grpSp>
        <p:sp>
          <p:nvSpPr>
            <p:cNvPr id="145478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Forwarding</a:t>
              </a:r>
            </a:p>
            <a:p>
              <a:pPr algn="ctr" eaLnBrk="1" hangingPunct="1"/>
              <a:r>
                <a:rPr lang="en-US" sz="1400"/>
                <a:t>table</a:t>
              </a:r>
            </a:p>
          </p:txBody>
        </p:sp>
        <p:sp>
          <p:nvSpPr>
            <p:cNvPr id="145479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0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81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69"/>
              <a:chOff x="2016" y="1976"/>
              <a:chExt cx="316" cy="269"/>
            </a:xfrm>
          </p:grpSpPr>
          <p:sp>
            <p:nvSpPr>
              <p:cNvPr id="145497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8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9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0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01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02" name="Group 105"/>
              <p:cNvGrpSpPr>
                <a:grpSpLocks/>
              </p:cNvGrpSpPr>
              <p:nvPr/>
            </p:nvGrpSpPr>
            <p:grpSpPr bwMode="auto">
              <a:xfrm>
                <a:off x="2020" y="1976"/>
                <a:ext cx="308" cy="269"/>
                <a:chOff x="2899" y="2425"/>
                <a:chExt cx="315" cy="269"/>
              </a:xfrm>
            </p:grpSpPr>
            <p:sp>
              <p:nvSpPr>
                <p:cNvPr id="14550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0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9" y="2425"/>
                  <a:ext cx="315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3c</a:t>
                  </a:r>
                  <a:endParaRPr lang="en-US"/>
                </a:p>
              </p:txBody>
            </p:sp>
          </p:grpSp>
        </p:grpSp>
        <p:sp>
          <p:nvSpPr>
            <p:cNvPr id="145482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3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4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5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6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7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8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9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0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1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2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3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5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6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5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7" name="Rectangle 123"/>
          <p:cNvSpPr>
            <a:spLocks noGrp="1" noChangeArrowheads="1"/>
          </p:cNvSpPr>
          <p:nvPr>
            <p:ph type="title"/>
          </p:nvPr>
        </p:nvSpPr>
        <p:spPr>
          <a:xfrm>
            <a:off x="422275" y="228600"/>
            <a:ext cx="7772400" cy="583163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Interconnected </a:t>
            </a:r>
            <a:r>
              <a:rPr lang="en-US" dirty="0" err="1">
                <a:cs typeface="+mj-cs"/>
              </a:rPr>
              <a:t>ASes</a:t>
            </a:r>
            <a:endParaRPr lang="en-US" dirty="0">
              <a:cs typeface="+mj-cs"/>
            </a:endParaRPr>
          </a:p>
        </p:txBody>
      </p: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4935894" y="3082149"/>
            <a:ext cx="3989031" cy="34004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forwarding table  configured by both intra- and inter-AS routing algorithm</a:t>
            </a:r>
          </a:p>
          <a:p>
            <a:pPr lvl="1">
              <a:defRPr/>
            </a:pPr>
            <a:r>
              <a:rPr lang="en-US" dirty="0"/>
              <a:t>intra-AS </a:t>
            </a:r>
            <a:r>
              <a:rPr lang="en-US" dirty="0" smtClean="0"/>
              <a:t>routing determine entries </a:t>
            </a:r>
            <a:r>
              <a:rPr lang="en-US" dirty="0"/>
              <a:t>for </a:t>
            </a:r>
            <a:r>
              <a:rPr lang="en-US" dirty="0" smtClean="0"/>
              <a:t>destinations within AS</a:t>
            </a:r>
            <a:endParaRPr lang="en-US" dirty="0"/>
          </a:p>
          <a:p>
            <a:pPr lvl="1">
              <a:defRPr/>
            </a:pPr>
            <a:r>
              <a:rPr lang="en-US" dirty="0"/>
              <a:t>inter-AS &amp; intra-AS </a:t>
            </a:r>
            <a:r>
              <a:rPr lang="en-US" dirty="0" smtClean="0"/>
              <a:t>determine </a:t>
            </a:r>
            <a:r>
              <a:rPr lang="en-US" dirty="0"/>
              <a:t>entries for external </a:t>
            </a:r>
            <a:r>
              <a:rPr lang="en-US" dirty="0" smtClean="0"/>
              <a:t>destinations</a:t>
            </a:r>
            <a:endParaRPr lang="en-US" dirty="0"/>
          </a:p>
        </p:txBody>
      </p:sp>
      <p:pic>
        <p:nvPicPr>
          <p:cNvPr id="145414" name="Picture 12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8842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71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Inter-AS tasks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8614" y="1204719"/>
            <a:ext cx="4024572" cy="2921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cs typeface="+mn-cs"/>
              </a:rPr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cs typeface="+mn-cs"/>
              </a:rPr>
              <a:t>:</a:t>
            </a:r>
          </a:p>
          <a:p>
            <a:pPr lvl="1">
              <a:defRPr/>
            </a:pPr>
            <a:r>
              <a:rPr lang="en-US" dirty="0"/>
              <a:t>router should forward packet to gateway router, but which one?</a:t>
            </a:r>
          </a:p>
        </p:txBody>
      </p:sp>
      <p:sp>
        <p:nvSpPr>
          <p:cNvPr id="1013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62608" y="1167396"/>
            <a:ext cx="4244068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AS</a:t>
            </a:r>
            <a:r>
              <a:rPr lang="en-US" sz="2400" i="1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lang="en-US" sz="2400" i="1" dirty="0">
                <a:solidFill>
                  <a:srgbClr val="CC0000"/>
                </a:solidFill>
                <a:cs typeface="+mn-cs"/>
              </a:rPr>
              <a:t> must: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>
                <a:cs typeface="+mn-cs"/>
              </a:rPr>
              <a:t>learn which </a:t>
            </a:r>
            <a:r>
              <a:rPr lang="en-US" sz="2400" dirty="0" err="1">
                <a:cs typeface="+mn-cs"/>
              </a:rPr>
              <a:t>dests</a:t>
            </a:r>
            <a:r>
              <a:rPr lang="en-US" sz="2400" dirty="0">
                <a:cs typeface="+mn-cs"/>
              </a:rPr>
              <a:t> are reachable through AS2, which through AS3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>
                <a:cs typeface="+mn-cs"/>
              </a:rPr>
              <a:t>propagate this reachability info to all routers in AS</a:t>
            </a:r>
            <a:r>
              <a:rPr lang="en-US" sz="2400" dirty="0">
                <a:latin typeface="Arial"/>
                <a:cs typeface="Arial"/>
              </a:rPr>
              <a:t>1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job of inter-AS routing!</a:t>
            </a:r>
          </a:p>
        </p:txBody>
      </p:sp>
      <p:sp>
        <p:nvSpPr>
          <p:cNvPr id="146438" name="Freeform 5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Freeform 6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" name="Freeform 7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" name="Freeform 8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2" name="Text Box 9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AS3</a:t>
            </a:r>
            <a:endParaRPr lang="en-US" sz="1800"/>
          </a:p>
        </p:txBody>
      </p:sp>
      <p:sp>
        <p:nvSpPr>
          <p:cNvPr id="146443" name="Text Box 10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AS2</a:t>
            </a:r>
          </a:p>
        </p:txBody>
      </p:sp>
      <p:sp>
        <p:nvSpPr>
          <p:cNvPr id="146444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5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6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447" name="Group 14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46545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6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7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8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549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50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51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</p:grpSp>
      <p:grpSp>
        <p:nvGrpSpPr>
          <p:cNvPr id="146448" name="Group 22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46537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8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9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0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541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42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46543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44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3c</a:t>
                </a:r>
                <a:endParaRPr lang="en-US"/>
              </a:p>
            </p:txBody>
          </p:sp>
        </p:grpSp>
      </p:grpSp>
      <p:grpSp>
        <p:nvGrpSpPr>
          <p:cNvPr id="146449" name="Group 31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146529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46531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2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3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4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35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6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6530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</p:grpSp>
      <p:grpSp>
        <p:nvGrpSpPr>
          <p:cNvPr id="146450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146486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59 w 1583"/>
                <a:gd name="T1" fmla="*/ 310 h 682"/>
                <a:gd name="T2" fmla="*/ 681 w 1583"/>
                <a:gd name="T3" fmla="*/ 102 h 682"/>
                <a:gd name="T4" fmla="*/ 1313 w 1583"/>
                <a:gd name="T5" fmla="*/ 29 h 682"/>
                <a:gd name="T6" fmla="*/ 1933 w 1583"/>
                <a:gd name="T7" fmla="*/ 268 h 682"/>
                <a:gd name="T8" fmla="*/ 2613 w 1583"/>
                <a:gd name="T9" fmla="*/ 591 h 682"/>
                <a:gd name="T10" fmla="*/ 2126 w 1583"/>
                <a:gd name="T11" fmla="*/ 888 h 682"/>
                <a:gd name="T12" fmla="*/ 1153 w 1583"/>
                <a:gd name="T13" fmla="*/ 908 h 682"/>
                <a:gd name="T14" fmla="*/ 149 w 1583"/>
                <a:gd name="T15" fmla="*/ 823 h 682"/>
                <a:gd name="T16" fmla="*/ 259 w 1583"/>
                <a:gd name="T17" fmla="*/ 310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7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6488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89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0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1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2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3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6494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46521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2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3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4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25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26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46527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2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146495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46514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5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6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7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18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9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0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1a</a:t>
                </a:r>
                <a:endParaRPr lang="en-US"/>
              </a:p>
            </p:txBody>
          </p:sp>
        </p:grpSp>
        <p:grpSp>
          <p:nvGrpSpPr>
            <p:cNvPr id="146496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46506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7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8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9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10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11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46512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1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146497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46498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99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0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1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02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03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46504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0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</p:grpSp>
      <p:grpSp>
        <p:nvGrpSpPr>
          <p:cNvPr id="146451" name="Group 84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46479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0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1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2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83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4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5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</p:grpSp>
      <p:sp>
        <p:nvSpPr>
          <p:cNvPr id="146452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53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54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5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456" name="Group 96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46472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3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4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5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76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7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8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2c</a:t>
              </a:r>
              <a:endParaRPr lang="en-US"/>
            </a:p>
          </p:txBody>
        </p:sp>
      </p:grpSp>
      <p:grpSp>
        <p:nvGrpSpPr>
          <p:cNvPr id="146457" name="Group 104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46465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6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7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8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69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0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1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2b</a:t>
              </a:r>
              <a:endParaRPr lang="en-US"/>
            </a:p>
          </p:txBody>
        </p:sp>
      </p:grpSp>
      <p:sp>
        <p:nvSpPr>
          <p:cNvPr id="146458" name="Text Box 112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46459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Text Box 114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46461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62" name="Freeform 116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3" name="Freeform 117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6464" name="Picture 1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0010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8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48478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Intra-AS Routing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600200"/>
            <a:ext cx="8228045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also known as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interior gateway protocols (IGP)</a:t>
            </a:r>
          </a:p>
          <a:p>
            <a:pPr>
              <a:defRPr/>
            </a:pPr>
            <a:r>
              <a:rPr lang="en-US" dirty="0">
                <a:cs typeface="+mn-cs"/>
              </a:rPr>
              <a:t>most common intra-AS routing protocols:</a:t>
            </a:r>
          </a:p>
          <a:p>
            <a:pPr lvl="1">
              <a:defRPr/>
            </a:pPr>
            <a:r>
              <a:rPr lang="en-US" sz="2800" dirty="0"/>
              <a:t>RIP: Routing Information Protocol</a:t>
            </a:r>
          </a:p>
          <a:p>
            <a:pPr lvl="1">
              <a:defRPr/>
            </a:pPr>
            <a:r>
              <a:rPr lang="en-US" sz="2800" dirty="0"/>
              <a:t>OSPF: Open Shortest Path </a:t>
            </a:r>
            <a:r>
              <a:rPr lang="en-US" sz="2800" dirty="0" smtClean="0"/>
              <a:t>First (IS-IS protocol essentially same as OSPF)</a:t>
            </a:r>
            <a:endParaRPr lang="en-US" sz="2800" dirty="0"/>
          </a:p>
          <a:p>
            <a:pPr lvl="1">
              <a:defRPr/>
            </a:pPr>
            <a:r>
              <a:rPr lang="en-US" sz="2800" dirty="0"/>
              <a:t>IGRP: Interior Gateway Routing Protocol (Cisco </a:t>
            </a:r>
            <a:r>
              <a:rPr lang="en-US" sz="2800" dirty="0" smtClean="0"/>
              <a:t>proprietary </a:t>
            </a:r>
            <a:r>
              <a:rPr lang="en-US" sz="2000" dirty="0" smtClean="0"/>
              <a:t>for decades, until 2016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151557" name="Picture 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0318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84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9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48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9776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OSPF (Open Shortest Path First)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391817"/>
            <a:ext cx="9004041" cy="5105400"/>
          </a:xfrm>
        </p:spPr>
        <p:txBody>
          <a:bodyPr/>
          <a:lstStyle/>
          <a:p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open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: publicly available</a:t>
            </a:r>
          </a:p>
          <a:p>
            <a:r>
              <a:rPr lang="en-US" dirty="0">
                <a:latin typeface="Gill Sans MT" charset="0"/>
              </a:rPr>
              <a:t>uses </a:t>
            </a:r>
            <a:r>
              <a:rPr lang="en-US" dirty="0" smtClean="0">
                <a:latin typeface="Gill Sans MT" charset="0"/>
              </a:rPr>
              <a:t>link-state </a:t>
            </a:r>
            <a:r>
              <a:rPr lang="en-US" dirty="0">
                <a:latin typeface="Gill Sans MT" charset="0"/>
              </a:rPr>
              <a:t>algorithm </a:t>
            </a:r>
          </a:p>
          <a:p>
            <a:pPr lvl="1"/>
            <a:r>
              <a:rPr lang="en-US" dirty="0" smtClean="0">
                <a:latin typeface="Gill Sans MT" charset="0"/>
              </a:rPr>
              <a:t>link state </a:t>
            </a:r>
            <a:r>
              <a:rPr lang="en-US" dirty="0">
                <a:latin typeface="Gill Sans MT" charset="0"/>
              </a:rPr>
              <a:t>packet dissemination</a:t>
            </a:r>
          </a:p>
          <a:p>
            <a:pPr lvl="1"/>
            <a:r>
              <a:rPr lang="en-US" dirty="0">
                <a:latin typeface="Gill Sans MT" charset="0"/>
              </a:rPr>
              <a:t>topology map at each node</a:t>
            </a:r>
          </a:p>
          <a:p>
            <a:pPr lvl="1"/>
            <a:r>
              <a:rPr lang="en-US" dirty="0">
                <a:latin typeface="Gill Sans MT" charset="0"/>
              </a:rPr>
              <a:t>route computation using Dijkstra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algorithm</a:t>
            </a:r>
          </a:p>
          <a:p>
            <a:r>
              <a:rPr lang="en-US" dirty="0" smtClean="0">
                <a:latin typeface="Gill Sans MT" charset="0"/>
              </a:rPr>
              <a:t>router floods OSPF link-state advertisements to all other routers in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entire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AS</a:t>
            </a:r>
          </a:p>
          <a:p>
            <a:pPr lvl="1"/>
            <a:r>
              <a:rPr lang="en-US" dirty="0">
                <a:latin typeface="Gill Sans MT" charset="0"/>
              </a:rPr>
              <a:t>carried in OSPF messages directly over IP (rather than TCP or </a:t>
            </a:r>
            <a:r>
              <a:rPr lang="en-US" dirty="0" smtClean="0">
                <a:latin typeface="Gill Sans MT" charset="0"/>
              </a:rPr>
              <a:t>UDP</a:t>
            </a:r>
          </a:p>
          <a:p>
            <a:pPr lvl="1"/>
            <a:r>
              <a:rPr lang="en-US" dirty="0" smtClean="0">
                <a:latin typeface="Gill Sans MT" charset="0"/>
              </a:rPr>
              <a:t>link state: for each attached link</a:t>
            </a:r>
            <a:endParaRPr lang="en-US" dirty="0">
              <a:latin typeface="Gill Sans MT" charset="0"/>
            </a:endParaRP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IS-IS routing</a:t>
            </a:r>
            <a:r>
              <a:rPr lang="en-US" dirty="0">
                <a:latin typeface="Gill Sans MT" charset="0"/>
              </a:rPr>
              <a:t> protocol: nearly identical to OSPF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6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5343"/>
            <a:ext cx="5308773" cy="2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97767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OSPF </a:t>
            </a:r>
            <a:r>
              <a:rPr lang="ja-JP" altLang="en-US" sz="3600" dirty="0">
                <a:latin typeface="Gill Sans MT" charset="0"/>
              </a:rPr>
              <a:t>“</a:t>
            </a:r>
            <a:r>
              <a:rPr lang="en-US" altLang="ja-JP" sz="3600" dirty="0">
                <a:latin typeface="Gill Sans MT" charset="0"/>
              </a:rPr>
              <a:t>advanced</a:t>
            </a:r>
            <a:r>
              <a:rPr lang="ja-JP" altLang="en-US" sz="3600" dirty="0">
                <a:latin typeface="Gill Sans MT" charset="0"/>
              </a:rPr>
              <a:t>”</a:t>
            </a:r>
            <a:r>
              <a:rPr lang="en-US" altLang="ja-JP" sz="3600" dirty="0">
                <a:latin typeface="Gill Sans MT" charset="0"/>
              </a:rPr>
              <a:t> </a:t>
            </a:r>
            <a:r>
              <a:rPr lang="en-US" altLang="ja-JP" sz="3600" dirty="0" smtClean="0">
                <a:latin typeface="Gill Sans MT" charset="0"/>
              </a:rPr>
              <a:t>features</a:t>
            </a:r>
            <a:endParaRPr lang="en-US" dirty="0">
              <a:latin typeface="Gill Sans MT" charset="0"/>
            </a:endParaRPr>
          </a:p>
        </p:txBody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589" y="1385888"/>
            <a:ext cx="8808094" cy="4876800"/>
          </a:xfrm>
        </p:spPr>
        <p:txBody>
          <a:bodyPr/>
          <a:lstStyle/>
          <a:p>
            <a:r>
              <a:rPr lang="en-US" i="1" dirty="0">
                <a:solidFill>
                  <a:srgbClr val="CC0000"/>
                </a:solidFill>
              </a:rPr>
              <a:t>security:</a:t>
            </a:r>
            <a:r>
              <a:rPr lang="en-US" dirty="0"/>
              <a:t> all OSPF messages authenticated (to prevent malicious intrusion) </a:t>
            </a:r>
          </a:p>
          <a:p>
            <a:r>
              <a:rPr lang="en-US" dirty="0">
                <a:solidFill>
                  <a:srgbClr val="CC0000"/>
                </a:solidFill>
              </a:rPr>
              <a:t>multiple </a:t>
            </a:r>
            <a:r>
              <a:rPr lang="en-US" dirty="0"/>
              <a:t>same-cost </a:t>
            </a:r>
            <a:r>
              <a:rPr lang="en-US" dirty="0">
                <a:solidFill>
                  <a:srgbClr val="CC0000"/>
                </a:solidFill>
              </a:rPr>
              <a:t>paths</a:t>
            </a:r>
            <a:r>
              <a:rPr lang="en-US" dirty="0"/>
              <a:t> allowed (only one path in RIP)</a:t>
            </a:r>
          </a:p>
          <a:p>
            <a:r>
              <a:rPr lang="en-US" dirty="0"/>
              <a:t>for each link, multiple cost metrics for different </a:t>
            </a:r>
            <a:r>
              <a:rPr lang="en-US" dirty="0">
                <a:solidFill>
                  <a:srgbClr val="CC0000"/>
                </a:solidFill>
              </a:rPr>
              <a:t>TOS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(e.g., satellite link cost set </a:t>
            </a:r>
            <a:r>
              <a:rPr lang="en-US" altLang="ja-JP" dirty="0" smtClean="0"/>
              <a:t>low </a:t>
            </a:r>
            <a:r>
              <a:rPr lang="en-US" altLang="ja-JP" dirty="0"/>
              <a:t>for best effort </a:t>
            </a:r>
            <a:r>
              <a:rPr lang="en-US" altLang="ja-JP" dirty="0" err="1"/>
              <a:t>ToS</a:t>
            </a:r>
            <a:r>
              <a:rPr lang="en-US" altLang="ja-JP" dirty="0"/>
              <a:t>; high for </a:t>
            </a:r>
            <a:r>
              <a:rPr lang="en-US" altLang="ja-JP" dirty="0" smtClean="0"/>
              <a:t>real-time </a:t>
            </a:r>
            <a:r>
              <a:rPr lang="en-US" altLang="ja-JP" dirty="0" err="1"/>
              <a:t>ToS</a:t>
            </a:r>
            <a:r>
              <a:rPr lang="en-US" altLang="ja-JP" dirty="0"/>
              <a:t>)</a:t>
            </a:r>
          </a:p>
          <a:p>
            <a:r>
              <a:rPr lang="en-US" dirty="0"/>
              <a:t>integrated </a:t>
            </a:r>
            <a:r>
              <a:rPr lang="en-US" dirty="0" err="1"/>
              <a:t>uni</a:t>
            </a:r>
            <a:r>
              <a:rPr lang="en-US" dirty="0"/>
              <a:t>- and </a:t>
            </a:r>
            <a:r>
              <a:rPr lang="en-US" dirty="0" smtClean="0">
                <a:solidFill>
                  <a:srgbClr val="CC0000"/>
                </a:solidFill>
              </a:rPr>
              <a:t>multi-cast</a:t>
            </a:r>
            <a:r>
              <a:rPr lang="en-US" dirty="0" smtClean="0"/>
              <a:t> </a:t>
            </a:r>
            <a:r>
              <a:rPr lang="en-US" dirty="0"/>
              <a:t>support: </a:t>
            </a:r>
          </a:p>
          <a:p>
            <a:pPr lvl="1"/>
            <a:r>
              <a:rPr lang="en-US" sz="2800" dirty="0"/>
              <a:t>Multicast OSPF (MOSPF) uses same topology data base as OSPF</a:t>
            </a:r>
          </a:p>
          <a:p>
            <a:r>
              <a:rPr lang="en-US" dirty="0">
                <a:solidFill>
                  <a:srgbClr val="CC0000"/>
                </a:solidFill>
              </a:rPr>
              <a:t>hierarchical</a:t>
            </a:r>
            <a:r>
              <a:rPr lang="en-US" dirty="0"/>
              <a:t> OSPF in large domains.</a:t>
            </a: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57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Freeform 2"/>
          <p:cNvSpPr>
            <a:spLocks/>
          </p:cNvSpPr>
          <p:nvPr/>
        </p:nvSpPr>
        <p:spPr bwMode="auto">
          <a:xfrm>
            <a:off x="2027238" y="1652588"/>
            <a:ext cx="6010275" cy="2206625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169863"/>
            <a:ext cx="443865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Hierarchical OSPF</a:t>
            </a:r>
            <a:endParaRPr lang="en-US">
              <a:latin typeface="Gill Sans MT" charset="0"/>
            </a:endParaRPr>
          </a:p>
        </p:txBody>
      </p:sp>
      <p:sp>
        <p:nvSpPr>
          <p:cNvPr id="159749" name="Line 4"/>
          <p:cNvSpPr>
            <a:spLocks noChangeShapeType="1"/>
          </p:cNvSpPr>
          <p:nvPr/>
        </p:nvSpPr>
        <p:spPr bwMode="auto">
          <a:xfrm flipV="1">
            <a:off x="3679825" y="2039938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0" name="Line 5"/>
          <p:cNvSpPr>
            <a:spLocks noChangeShapeType="1"/>
          </p:cNvSpPr>
          <p:nvPr/>
        </p:nvSpPr>
        <p:spPr bwMode="auto">
          <a:xfrm>
            <a:off x="4957763" y="2036763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1" name="Line 6"/>
          <p:cNvSpPr>
            <a:spLocks noChangeShapeType="1"/>
          </p:cNvSpPr>
          <p:nvPr/>
        </p:nvSpPr>
        <p:spPr bwMode="auto">
          <a:xfrm>
            <a:off x="6369050" y="2435225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2" name="Line 7"/>
          <p:cNvSpPr>
            <a:spLocks noChangeShapeType="1"/>
          </p:cNvSpPr>
          <p:nvPr/>
        </p:nvSpPr>
        <p:spPr bwMode="auto">
          <a:xfrm flipV="1">
            <a:off x="4948238" y="2330450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3" name="Line 8"/>
          <p:cNvSpPr>
            <a:spLocks noChangeShapeType="1"/>
          </p:cNvSpPr>
          <p:nvPr/>
        </p:nvSpPr>
        <p:spPr bwMode="auto">
          <a:xfrm>
            <a:off x="3683000" y="2471738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4" name="Line 9"/>
          <p:cNvSpPr>
            <a:spLocks noChangeShapeType="1"/>
          </p:cNvSpPr>
          <p:nvPr/>
        </p:nvSpPr>
        <p:spPr bwMode="auto">
          <a:xfrm flipH="1">
            <a:off x="6780213" y="3236913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5" name="Line 10"/>
          <p:cNvSpPr>
            <a:spLocks noChangeShapeType="1"/>
          </p:cNvSpPr>
          <p:nvPr/>
        </p:nvSpPr>
        <p:spPr bwMode="auto">
          <a:xfrm>
            <a:off x="6808788" y="4090988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6" name="Line 11"/>
          <p:cNvSpPr>
            <a:spLocks noChangeShapeType="1"/>
          </p:cNvSpPr>
          <p:nvPr/>
        </p:nvSpPr>
        <p:spPr bwMode="auto">
          <a:xfrm>
            <a:off x="4841875" y="3405188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7" name="Line 12"/>
          <p:cNvSpPr>
            <a:spLocks noChangeShapeType="1"/>
          </p:cNvSpPr>
          <p:nvPr/>
        </p:nvSpPr>
        <p:spPr bwMode="auto">
          <a:xfrm>
            <a:off x="4403725" y="4268788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8" name="Line 13"/>
          <p:cNvSpPr>
            <a:spLocks noChangeShapeType="1"/>
          </p:cNvSpPr>
          <p:nvPr/>
        </p:nvSpPr>
        <p:spPr bwMode="auto">
          <a:xfrm flipH="1">
            <a:off x="4646613" y="4775200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9" name="Line 14"/>
          <p:cNvSpPr>
            <a:spLocks noChangeShapeType="1"/>
          </p:cNvSpPr>
          <p:nvPr/>
        </p:nvSpPr>
        <p:spPr bwMode="auto">
          <a:xfrm flipH="1">
            <a:off x="4454525" y="3519488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0" name="Line 15"/>
          <p:cNvSpPr>
            <a:spLocks noChangeShapeType="1"/>
          </p:cNvSpPr>
          <p:nvPr/>
        </p:nvSpPr>
        <p:spPr bwMode="auto">
          <a:xfrm flipH="1">
            <a:off x="2689225" y="2319338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1" name="Line 16"/>
          <p:cNvSpPr>
            <a:spLocks noChangeShapeType="1"/>
          </p:cNvSpPr>
          <p:nvPr/>
        </p:nvSpPr>
        <p:spPr bwMode="auto">
          <a:xfrm flipH="1">
            <a:off x="2084388" y="3171825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2" name="Line 17"/>
          <p:cNvSpPr>
            <a:spLocks noChangeShapeType="1"/>
          </p:cNvSpPr>
          <p:nvPr/>
        </p:nvSpPr>
        <p:spPr bwMode="auto">
          <a:xfrm flipH="1">
            <a:off x="1435100" y="4024313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3" name="Line 18"/>
          <p:cNvSpPr>
            <a:spLocks noChangeShapeType="1"/>
          </p:cNvSpPr>
          <p:nvPr/>
        </p:nvSpPr>
        <p:spPr bwMode="auto">
          <a:xfrm flipH="1">
            <a:off x="2290763" y="4552950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4" name="Line 19"/>
          <p:cNvSpPr>
            <a:spLocks noChangeShapeType="1"/>
          </p:cNvSpPr>
          <p:nvPr/>
        </p:nvSpPr>
        <p:spPr bwMode="auto">
          <a:xfrm>
            <a:off x="2163763" y="3981450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5" name="Freeform 20"/>
          <p:cNvSpPr>
            <a:spLocks/>
          </p:cNvSpPr>
          <p:nvPr/>
        </p:nvSpPr>
        <p:spPr bwMode="auto">
          <a:xfrm>
            <a:off x="1087438" y="2833688"/>
            <a:ext cx="2185987" cy="2820987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6" name="Freeform 21"/>
          <p:cNvSpPr>
            <a:spLocks/>
          </p:cNvSpPr>
          <p:nvPr/>
        </p:nvSpPr>
        <p:spPr bwMode="auto">
          <a:xfrm>
            <a:off x="3951288" y="3068638"/>
            <a:ext cx="1903412" cy="2730500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7" name="Freeform 22"/>
          <p:cNvSpPr>
            <a:spLocks/>
          </p:cNvSpPr>
          <p:nvPr/>
        </p:nvSpPr>
        <p:spPr bwMode="auto">
          <a:xfrm>
            <a:off x="6380163" y="2774950"/>
            <a:ext cx="2079625" cy="2720975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8" name="Text Box 23"/>
          <p:cNvSpPr txBox="1">
            <a:spLocks noChangeArrowheads="1"/>
          </p:cNvSpPr>
          <p:nvPr/>
        </p:nvSpPr>
        <p:spPr bwMode="auto">
          <a:xfrm>
            <a:off x="5092700" y="1293813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boundary router</a:t>
            </a:r>
          </a:p>
        </p:txBody>
      </p:sp>
      <p:sp>
        <p:nvSpPr>
          <p:cNvPr id="159769" name="Text Box 24"/>
          <p:cNvSpPr txBox="1">
            <a:spLocks noChangeArrowheads="1"/>
          </p:cNvSpPr>
          <p:nvPr/>
        </p:nvSpPr>
        <p:spPr bwMode="auto">
          <a:xfrm>
            <a:off x="6616700" y="1714500"/>
            <a:ext cx="183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backbone router</a:t>
            </a:r>
          </a:p>
        </p:txBody>
      </p:sp>
      <p:sp>
        <p:nvSpPr>
          <p:cNvPr id="159770" name="Text Box 25"/>
          <p:cNvSpPr txBox="1">
            <a:spLocks noChangeArrowheads="1"/>
          </p:cNvSpPr>
          <p:nvPr/>
        </p:nvSpPr>
        <p:spPr bwMode="auto">
          <a:xfrm>
            <a:off x="936625" y="53578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1</a:t>
            </a:r>
          </a:p>
        </p:txBody>
      </p:sp>
      <p:sp>
        <p:nvSpPr>
          <p:cNvPr id="159771" name="Text Box 26"/>
          <p:cNvSpPr txBox="1">
            <a:spLocks noChangeArrowheads="1"/>
          </p:cNvSpPr>
          <p:nvPr/>
        </p:nvSpPr>
        <p:spPr bwMode="auto">
          <a:xfrm>
            <a:off x="4502150" y="573405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2</a:t>
            </a:r>
          </a:p>
        </p:txBody>
      </p:sp>
      <p:sp>
        <p:nvSpPr>
          <p:cNvPr id="159772" name="Text Box 27"/>
          <p:cNvSpPr txBox="1">
            <a:spLocks noChangeArrowheads="1"/>
          </p:cNvSpPr>
          <p:nvPr/>
        </p:nvSpPr>
        <p:spPr bwMode="auto">
          <a:xfrm>
            <a:off x="7586663" y="41132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3</a:t>
            </a:r>
          </a:p>
        </p:txBody>
      </p:sp>
      <p:sp>
        <p:nvSpPr>
          <p:cNvPr id="159773" name="Text Box 28"/>
          <p:cNvSpPr txBox="1">
            <a:spLocks noChangeArrowheads="1"/>
          </p:cNvSpPr>
          <p:nvPr/>
        </p:nvSpPr>
        <p:spPr bwMode="auto">
          <a:xfrm>
            <a:off x="4394200" y="2411413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backbone</a:t>
            </a:r>
          </a:p>
        </p:txBody>
      </p:sp>
      <p:sp>
        <p:nvSpPr>
          <p:cNvPr id="159774" name="Text Box 29"/>
          <p:cNvSpPr txBox="1">
            <a:spLocks noChangeArrowheads="1"/>
          </p:cNvSpPr>
          <p:nvPr/>
        </p:nvSpPr>
        <p:spPr bwMode="auto">
          <a:xfrm>
            <a:off x="3219450" y="2822575"/>
            <a:ext cx="8953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area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border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routers</a:t>
            </a:r>
          </a:p>
        </p:txBody>
      </p:sp>
      <p:sp>
        <p:nvSpPr>
          <p:cNvPr id="159775" name="Text Box 30"/>
          <p:cNvSpPr txBox="1">
            <a:spLocks noChangeArrowheads="1"/>
          </p:cNvSpPr>
          <p:nvPr/>
        </p:nvSpPr>
        <p:spPr bwMode="auto">
          <a:xfrm>
            <a:off x="5969000" y="5048250"/>
            <a:ext cx="933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159776" name="Line 242"/>
          <p:cNvSpPr>
            <a:spLocks noChangeShapeType="1"/>
          </p:cNvSpPr>
          <p:nvPr/>
        </p:nvSpPr>
        <p:spPr bwMode="auto">
          <a:xfrm flipV="1">
            <a:off x="6946900" y="5018088"/>
            <a:ext cx="490538" cy="200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7" name="Line 243"/>
          <p:cNvSpPr>
            <a:spLocks noChangeShapeType="1"/>
          </p:cNvSpPr>
          <p:nvPr/>
        </p:nvSpPr>
        <p:spPr bwMode="auto">
          <a:xfrm flipH="1" flipV="1">
            <a:off x="5559425" y="4892675"/>
            <a:ext cx="481013" cy="3000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8" name="Line 244"/>
          <p:cNvSpPr>
            <a:spLocks noChangeShapeType="1"/>
          </p:cNvSpPr>
          <p:nvPr/>
        </p:nvSpPr>
        <p:spPr bwMode="auto">
          <a:xfrm flipV="1">
            <a:off x="4862513" y="108108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9" name="Line 245"/>
          <p:cNvSpPr>
            <a:spLocks noChangeShapeType="1"/>
          </p:cNvSpPr>
          <p:nvPr/>
        </p:nvSpPr>
        <p:spPr bwMode="auto">
          <a:xfrm flipH="1">
            <a:off x="6534150" y="2039938"/>
            <a:ext cx="312738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0" name="Line 246"/>
          <p:cNvSpPr>
            <a:spLocks noChangeShapeType="1"/>
          </p:cNvSpPr>
          <p:nvPr/>
        </p:nvSpPr>
        <p:spPr bwMode="auto">
          <a:xfrm flipH="1">
            <a:off x="5024438" y="1646238"/>
            <a:ext cx="312737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1" name="Line 247"/>
          <p:cNvSpPr>
            <a:spLocks noChangeShapeType="1"/>
          </p:cNvSpPr>
          <p:nvPr/>
        </p:nvSpPr>
        <p:spPr bwMode="auto">
          <a:xfrm>
            <a:off x="4154488" y="3463925"/>
            <a:ext cx="334962" cy="55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2" name="Line 248"/>
          <p:cNvSpPr>
            <a:spLocks noChangeShapeType="1"/>
          </p:cNvSpPr>
          <p:nvPr/>
        </p:nvSpPr>
        <p:spPr bwMode="auto">
          <a:xfrm flipH="1" flipV="1">
            <a:off x="2968625" y="3270250"/>
            <a:ext cx="257175" cy="157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9783" name="Group 249"/>
          <p:cNvGrpSpPr>
            <a:grpSpLocks/>
          </p:cNvGrpSpPr>
          <p:nvPr/>
        </p:nvGrpSpPr>
        <p:grpSpPr bwMode="auto">
          <a:xfrm>
            <a:off x="5902325" y="2276475"/>
            <a:ext cx="644525" cy="282575"/>
            <a:chOff x="4396" y="1245"/>
            <a:chExt cx="672" cy="248"/>
          </a:xfrm>
        </p:grpSpPr>
        <p:sp>
          <p:nvSpPr>
            <p:cNvPr id="15991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14" name="Group 25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17" name="Freeform 2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8" name="Freeform 2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15" name="Line 25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16" name="Line 25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4" name="Group 258"/>
          <p:cNvGrpSpPr>
            <a:grpSpLocks/>
          </p:cNvGrpSpPr>
          <p:nvPr/>
        </p:nvGrpSpPr>
        <p:grpSpPr bwMode="auto">
          <a:xfrm>
            <a:off x="6824663" y="3119438"/>
            <a:ext cx="644525" cy="282575"/>
            <a:chOff x="4396" y="1245"/>
            <a:chExt cx="672" cy="248"/>
          </a:xfrm>
        </p:grpSpPr>
        <p:sp>
          <p:nvSpPr>
            <p:cNvPr id="15990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06" name="Group 26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9" name="Freeform 2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0" name="Freeform 2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07" name="Line 26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8" name="Line 26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5" name="Group 267"/>
          <p:cNvGrpSpPr>
            <a:grpSpLocks/>
          </p:cNvGrpSpPr>
          <p:nvPr/>
        </p:nvGrpSpPr>
        <p:grpSpPr bwMode="auto">
          <a:xfrm>
            <a:off x="6608763" y="3952875"/>
            <a:ext cx="644525" cy="282575"/>
            <a:chOff x="4396" y="1245"/>
            <a:chExt cx="672" cy="248"/>
          </a:xfrm>
        </p:grpSpPr>
        <p:sp>
          <p:nvSpPr>
            <p:cNvPr id="15989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8" name="Group 27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1" name="Freeform 2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02" name="Freeform 2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9" name="Line 27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0" name="Line 27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6" name="Group 276"/>
          <p:cNvGrpSpPr>
            <a:grpSpLocks/>
          </p:cNvGrpSpPr>
          <p:nvPr/>
        </p:nvGrpSpPr>
        <p:grpSpPr bwMode="auto">
          <a:xfrm>
            <a:off x="7418388" y="4797425"/>
            <a:ext cx="644525" cy="282575"/>
            <a:chOff x="4396" y="1245"/>
            <a:chExt cx="672" cy="248"/>
          </a:xfrm>
        </p:grpSpPr>
        <p:sp>
          <p:nvSpPr>
            <p:cNvPr id="15988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0" name="Group 28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93" name="Freeform 28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94" name="Freeform 28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1" name="Line 28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92" name="Line 28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7" name="Group 285"/>
          <p:cNvGrpSpPr>
            <a:grpSpLocks/>
          </p:cNvGrpSpPr>
          <p:nvPr/>
        </p:nvGrpSpPr>
        <p:grpSpPr bwMode="auto">
          <a:xfrm>
            <a:off x="4548188" y="1871663"/>
            <a:ext cx="644525" cy="282575"/>
            <a:chOff x="4396" y="1245"/>
            <a:chExt cx="672" cy="248"/>
          </a:xfrm>
        </p:grpSpPr>
        <p:sp>
          <p:nvSpPr>
            <p:cNvPr id="15987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82" name="Group 28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85" name="Freeform 2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6" name="Freeform 2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83" name="Line 29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84" name="Line 29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8" name="Group 294"/>
          <p:cNvGrpSpPr>
            <a:grpSpLocks/>
          </p:cNvGrpSpPr>
          <p:nvPr/>
        </p:nvGrpSpPr>
        <p:grpSpPr bwMode="auto">
          <a:xfrm>
            <a:off x="4567238" y="3273425"/>
            <a:ext cx="644525" cy="282575"/>
            <a:chOff x="4396" y="1245"/>
            <a:chExt cx="672" cy="248"/>
          </a:xfrm>
        </p:grpSpPr>
        <p:sp>
          <p:nvSpPr>
            <p:cNvPr id="15987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74" name="Group 29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77" name="Freeform 29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8" name="Freeform 30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75" name="Line 301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76" name="Line 30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9" name="Group 303"/>
          <p:cNvGrpSpPr>
            <a:grpSpLocks/>
          </p:cNvGrpSpPr>
          <p:nvPr/>
        </p:nvGrpSpPr>
        <p:grpSpPr bwMode="auto">
          <a:xfrm>
            <a:off x="3314700" y="2276475"/>
            <a:ext cx="644525" cy="282575"/>
            <a:chOff x="4396" y="1245"/>
            <a:chExt cx="672" cy="248"/>
          </a:xfrm>
        </p:grpSpPr>
        <p:sp>
          <p:nvSpPr>
            <p:cNvPr id="15986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66" name="Group 30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9" name="Freeform 3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0" name="Freeform 3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67" name="Line 310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8" name="Line 31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0" name="Group 312"/>
          <p:cNvGrpSpPr>
            <a:grpSpLocks/>
          </p:cNvGrpSpPr>
          <p:nvPr/>
        </p:nvGrpSpPr>
        <p:grpSpPr bwMode="auto">
          <a:xfrm>
            <a:off x="2330450" y="3063875"/>
            <a:ext cx="644525" cy="282575"/>
            <a:chOff x="4396" y="1245"/>
            <a:chExt cx="672" cy="248"/>
          </a:xfrm>
        </p:grpSpPr>
        <p:sp>
          <p:nvSpPr>
            <p:cNvPr id="15985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8" name="Group 31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1" name="Freeform 3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62" name="Freeform 3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9" name="Line 319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0" name="Line 32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1" name="Group 321"/>
          <p:cNvGrpSpPr>
            <a:grpSpLocks/>
          </p:cNvGrpSpPr>
          <p:nvPr/>
        </p:nvGrpSpPr>
        <p:grpSpPr bwMode="auto">
          <a:xfrm>
            <a:off x="1781175" y="3841750"/>
            <a:ext cx="644525" cy="282575"/>
            <a:chOff x="4396" y="1245"/>
            <a:chExt cx="672" cy="248"/>
          </a:xfrm>
        </p:grpSpPr>
        <p:sp>
          <p:nvSpPr>
            <p:cNvPr id="15984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0" name="Group 32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5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5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1" name="Line 328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52" name="Line 32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2" name="Group 330"/>
          <p:cNvGrpSpPr>
            <a:grpSpLocks/>
          </p:cNvGrpSpPr>
          <p:nvPr/>
        </p:nvGrpSpPr>
        <p:grpSpPr bwMode="auto">
          <a:xfrm>
            <a:off x="2368550" y="4362450"/>
            <a:ext cx="644525" cy="282575"/>
            <a:chOff x="4396" y="1245"/>
            <a:chExt cx="672" cy="248"/>
          </a:xfrm>
        </p:grpSpPr>
        <p:sp>
          <p:nvSpPr>
            <p:cNvPr id="15983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42" name="Group 33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45" name="Freeform 3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6" name="Freeform 3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43" name="Line 337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44" name="Line 33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3" name="Group 339"/>
          <p:cNvGrpSpPr>
            <a:grpSpLocks/>
          </p:cNvGrpSpPr>
          <p:nvPr/>
        </p:nvGrpSpPr>
        <p:grpSpPr bwMode="auto">
          <a:xfrm>
            <a:off x="2019300" y="5095875"/>
            <a:ext cx="644525" cy="282575"/>
            <a:chOff x="4396" y="1245"/>
            <a:chExt cx="672" cy="248"/>
          </a:xfrm>
        </p:grpSpPr>
        <p:sp>
          <p:nvSpPr>
            <p:cNvPr id="15983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34" name="Group 34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37" name="Freeform 3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8" name="Freeform 3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35" name="Line 34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36" name="Line 34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4" name="Group 348"/>
          <p:cNvGrpSpPr>
            <a:grpSpLocks/>
          </p:cNvGrpSpPr>
          <p:nvPr/>
        </p:nvGrpSpPr>
        <p:grpSpPr bwMode="auto">
          <a:xfrm>
            <a:off x="1189038" y="4511675"/>
            <a:ext cx="644525" cy="282575"/>
            <a:chOff x="4396" y="1245"/>
            <a:chExt cx="672" cy="248"/>
          </a:xfrm>
        </p:grpSpPr>
        <p:sp>
          <p:nvSpPr>
            <p:cNvPr id="15982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26" name="Group 35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9" name="Freeform 35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0" name="Freeform 35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27" name="Line 35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8" name="Line 35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5" name="Group 357"/>
          <p:cNvGrpSpPr>
            <a:grpSpLocks/>
          </p:cNvGrpSpPr>
          <p:nvPr/>
        </p:nvGrpSpPr>
        <p:grpSpPr bwMode="auto">
          <a:xfrm>
            <a:off x="4149725" y="4191000"/>
            <a:ext cx="644525" cy="282575"/>
            <a:chOff x="4396" y="1245"/>
            <a:chExt cx="672" cy="248"/>
          </a:xfrm>
        </p:grpSpPr>
        <p:sp>
          <p:nvSpPr>
            <p:cNvPr id="15981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8" name="Group 3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1" name="Freeform 3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22" name="Freeform 3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9" name="Line 36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0" name="Line 36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6" name="Group 366"/>
          <p:cNvGrpSpPr>
            <a:grpSpLocks/>
          </p:cNvGrpSpPr>
          <p:nvPr/>
        </p:nvGrpSpPr>
        <p:grpSpPr bwMode="auto">
          <a:xfrm>
            <a:off x="4960938" y="4610100"/>
            <a:ext cx="644525" cy="282575"/>
            <a:chOff x="4396" y="1245"/>
            <a:chExt cx="672" cy="248"/>
          </a:xfrm>
        </p:grpSpPr>
        <p:sp>
          <p:nvSpPr>
            <p:cNvPr id="15980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0" name="Group 3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13" name="Freeform 3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4" name="Freeform 3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1" name="Line 37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12" name="Line 37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7" name="Group 375"/>
          <p:cNvGrpSpPr>
            <a:grpSpLocks/>
          </p:cNvGrpSpPr>
          <p:nvPr/>
        </p:nvGrpSpPr>
        <p:grpSpPr bwMode="auto">
          <a:xfrm>
            <a:off x="4376738" y="5051425"/>
            <a:ext cx="644525" cy="282575"/>
            <a:chOff x="4396" y="1245"/>
            <a:chExt cx="672" cy="248"/>
          </a:xfrm>
        </p:grpSpPr>
        <p:sp>
          <p:nvSpPr>
            <p:cNvPr id="15979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02" name="Group 37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05" name="Freeform 38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6" name="Freeform 38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03" name="Line 38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04" name="Line 38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9798" name="Picture 38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763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7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21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249" y="1468438"/>
            <a:ext cx="8742783" cy="4008437"/>
          </a:xfrm>
        </p:spPr>
        <p:txBody>
          <a:bodyPr/>
          <a:lstStyle/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two-level hierarchy:</a:t>
            </a:r>
            <a:r>
              <a:rPr lang="en-US" dirty="0">
                <a:latin typeface="Gill Sans MT" charset="0"/>
              </a:rPr>
              <a:t> local area, backbone.</a:t>
            </a:r>
          </a:p>
          <a:p>
            <a:pPr lvl="1"/>
            <a:r>
              <a:rPr lang="en-US" sz="2800" dirty="0">
                <a:latin typeface="Gill Sans MT" charset="0"/>
              </a:rPr>
              <a:t>link-state advertisements only in area </a:t>
            </a:r>
          </a:p>
          <a:p>
            <a:pPr lvl="1"/>
            <a:r>
              <a:rPr lang="en-US" sz="2800" dirty="0">
                <a:latin typeface="Gill Sans MT" charset="0"/>
              </a:rPr>
              <a:t>each nodes has detailed area topology; only know direction (shortest path) to nets in other areas.</a:t>
            </a:r>
            <a:endParaRPr lang="en-US" dirty="0">
              <a:latin typeface="Gill Sans MT" charset="0"/>
            </a:endParaRP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area border routers: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summarize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distances  to nets in own area, advertise to other Area Border routers.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backbone routers:</a:t>
            </a:r>
            <a:r>
              <a:rPr lang="en-US" dirty="0">
                <a:latin typeface="Gill Sans MT" charset="0"/>
              </a:rPr>
              <a:t> run OSPF routing limited to backbone.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boundary routers:</a:t>
            </a:r>
            <a:r>
              <a:rPr lang="en-US" dirty="0">
                <a:latin typeface="Gill Sans MT" charset="0"/>
              </a:rPr>
              <a:t> connect to other AS</a:t>
            </a:r>
            <a:r>
              <a:rPr lang="ja-JP" altLang="en-US" dirty="0" smtClean="0">
                <a:latin typeface="Gill Sans MT" charset="0"/>
              </a:rPr>
              <a:t>’</a:t>
            </a:r>
            <a:r>
              <a:rPr lang="en-US" altLang="ja-JP" dirty="0" err="1" smtClean="0">
                <a:latin typeface="Gill Sans MT" charset="0"/>
              </a:rPr>
              <a:t>es</a:t>
            </a:r>
            <a:r>
              <a:rPr lang="en-US" altLang="ja-JP" dirty="0">
                <a:latin typeface="Gill Sans MT" charset="0"/>
              </a:rPr>
              <a:t>.</a:t>
            </a:r>
            <a:endParaRPr lang="en-US" altLang="ja-JP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427038" y="169863"/>
            <a:ext cx="6766864" cy="884496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Hierarchical OSPF</a:t>
            </a:r>
          </a:p>
        </p:txBody>
      </p:sp>
      <p:pic>
        <p:nvPicPr>
          <p:cNvPr id="160773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763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64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48478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</a:t>
            </a:r>
            <a:r>
              <a:rPr lang="en-US" dirty="0" smtClean="0">
                <a:cs typeface="+mj-cs"/>
              </a:rPr>
              <a:t>etwork</a:t>
            </a:r>
            <a:r>
              <a:rPr lang="en-US" dirty="0">
                <a:cs typeface="+mj-cs"/>
              </a:rPr>
              <a:t>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4" y="2103993"/>
            <a:ext cx="4366404" cy="130857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 smtClean="0">
                <a:solidFill>
                  <a:srgbClr val="000099"/>
                </a:solidFill>
                <a:latin typeface="Gill Sans MT" charset="0"/>
              </a:rPr>
              <a:t>forwarding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move packets from router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input to appropriate router </a:t>
            </a:r>
            <a:r>
              <a:rPr lang="en-US" altLang="ja-JP" sz="2400" dirty="0" smtClean="0">
                <a:latin typeface="Gill Sans MT" charset="0"/>
              </a:rPr>
              <a:t>output</a:t>
            </a:r>
            <a:endParaRPr lang="en-US" altLang="ja-JP" sz="2400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4904354" y="2314145"/>
            <a:ext cx="2888003" cy="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600" i="1" dirty="0" smtClean="0">
                <a:solidFill>
                  <a:srgbClr val="000090"/>
                </a:solidFill>
                <a:latin typeface="Gill Sans MT" charset="0"/>
              </a:rPr>
              <a:t>data plane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41818" y="3445248"/>
            <a:ext cx="3293068" cy="8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en-US" sz="3600" i="1" dirty="0" smtClean="0">
                <a:solidFill>
                  <a:srgbClr val="000099"/>
                </a:solidFill>
                <a:latin typeface="Gill Sans MT" charset="0"/>
              </a:rPr>
              <a:t>control</a:t>
            </a:r>
            <a:r>
              <a:rPr lang="en-US" sz="3600" b="1" i="1" dirty="0" smtClean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3600" i="1" dirty="0" smtClean="0">
                <a:solidFill>
                  <a:srgbClr val="000099"/>
                </a:solidFill>
                <a:latin typeface="Gill Sans MT" charset="0"/>
              </a:rPr>
              <a:t>plane</a:t>
            </a:r>
            <a:endParaRPr lang="en-US" sz="36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449" y="4873940"/>
            <a:ext cx="772519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Two approaches to structuring network control plane: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 smtClean="0">
                <a:latin typeface="Gill Sans MT"/>
                <a:cs typeface="Gill Sans MT"/>
              </a:rPr>
              <a:t>per-router control (traditional)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 smtClean="0">
                <a:latin typeface="Gill Sans MT"/>
                <a:cs typeface="Gill Sans MT"/>
              </a:rPr>
              <a:t>logically centralized control (software defined networking)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1671" y="1265479"/>
            <a:ext cx="6885455" cy="57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Recall: two network-layer functions:</a:t>
            </a:r>
            <a:endParaRPr lang="en-US" dirty="0"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23952" y="3237828"/>
            <a:ext cx="4184626" cy="132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 smtClean="0">
                <a:solidFill>
                  <a:srgbClr val="000099"/>
                </a:solidFill>
                <a:latin typeface="Gill Sans MT" charset="0"/>
              </a:rPr>
              <a:t>routing:</a:t>
            </a:r>
            <a:r>
              <a:rPr lang="en-US" sz="2400" dirty="0" smtClean="0">
                <a:latin typeface="Gill Sans MT" charset="0"/>
              </a:rPr>
              <a:t> determine route taken by packets from source to destination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95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  <p:bldP spid="45062" grpId="0"/>
      <p:bldP spid="2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951" y="1600200"/>
            <a:ext cx="4175449" cy="46482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CC0000"/>
                </a:solidFill>
              </a:rPr>
              <a:t>5.4 routing among </a:t>
            </a:r>
            <a:r>
              <a:rPr lang="en-US" sz="2400" dirty="0">
                <a:solidFill>
                  <a:srgbClr val="CC0000"/>
                </a:solidFill>
              </a:rPr>
              <a:t>the ISPs: B</a:t>
            </a:r>
            <a:r>
              <a:rPr lang="en-US" sz="2400" dirty="0" smtClean="0">
                <a:solidFill>
                  <a:srgbClr val="CC0000"/>
                </a:solidFill>
              </a:rPr>
              <a:t>GP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799" y="1600200"/>
            <a:ext cx="4424265" cy="4648200"/>
          </a:xfrm>
        </p:spPr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</a:t>
            </a:r>
            <a:r>
              <a:rPr lang="en-US" sz="2400" dirty="0" smtClean="0">
                <a:latin typeface="Gill Sans MT" charset="0"/>
              </a:rPr>
              <a:t>plane</a:t>
            </a:r>
            <a:endParaRPr lang="en-US" sz="2400" dirty="0" smtClean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6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144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Internet inter-AS routing: BGP</a:t>
            </a:r>
            <a:endParaRPr lang="en-US" sz="3200">
              <a:latin typeface="Gill Sans MT" charset="0"/>
            </a:endParaRP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7772400" cy="4927600"/>
          </a:xfrm>
        </p:spPr>
        <p:txBody>
          <a:bodyPr/>
          <a:lstStyle/>
          <a:p>
            <a:pPr marL="381000" indent="-381000"/>
            <a:r>
              <a:rPr lang="en-US" dirty="0">
                <a:solidFill>
                  <a:srgbClr val="CC0000"/>
                </a:solidFill>
                <a:latin typeface="Gill Sans MT" charset="0"/>
              </a:rPr>
              <a:t>BGP (Border Gateway Protocol):</a:t>
            </a:r>
            <a:r>
              <a:rPr lang="en-US" dirty="0">
                <a:latin typeface="Gill Sans MT" charset="0"/>
              </a:rPr>
              <a:t> </a:t>
            </a:r>
            <a:r>
              <a:rPr lang="en-US" i="1" dirty="0">
                <a:latin typeface="Gill Sans MT" charset="0"/>
              </a:rPr>
              <a:t>the</a:t>
            </a:r>
            <a:r>
              <a:rPr lang="en-US" dirty="0">
                <a:latin typeface="Gill Sans MT" charset="0"/>
              </a:rPr>
              <a:t> de facto inter-domain routing protocol</a:t>
            </a:r>
          </a:p>
          <a:p>
            <a:pPr marL="800100" lvl="1" indent="-342900"/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glue that holds the Internet together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marL="381000" indent="-381000"/>
            <a:r>
              <a:rPr lang="en-US" dirty="0">
                <a:latin typeface="Gill Sans MT" charset="0"/>
              </a:rPr>
              <a:t>BGP provides each AS a means to:</a:t>
            </a: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eBGP:</a:t>
            </a:r>
            <a:r>
              <a:rPr lang="en-US" dirty="0">
                <a:latin typeface="Gill Sans MT" charset="0"/>
              </a:rPr>
              <a:t> obtain subnet reachability information from neighboring </a:t>
            </a:r>
            <a:r>
              <a:rPr lang="en-US" dirty="0" err="1" smtClean="0">
                <a:latin typeface="Gill Sans MT" charset="0"/>
              </a:rPr>
              <a:t>ASes</a:t>
            </a:r>
            <a:endParaRPr lang="en-US" dirty="0">
              <a:latin typeface="Gill Sans MT" charset="0"/>
            </a:endParaRP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iBGP:</a:t>
            </a:r>
            <a:r>
              <a:rPr lang="en-US" dirty="0">
                <a:latin typeface="Gill Sans MT" charset="0"/>
              </a:rPr>
              <a:t> propagate reachability information to all AS-internal routers.</a:t>
            </a:r>
          </a:p>
          <a:p>
            <a:pPr marL="800100" lvl="1" indent="-342900"/>
            <a:r>
              <a:rPr lang="en-US" dirty="0">
                <a:latin typeface="Gill Sans MT" charset="0"/>
              </a:rPr>
              <a:t>determine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good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routes to other networks based on reachability information and </a:t>
            </a:r>
            <a:r>
              <a:rPr lang="en-US" altLang="ja-JP" i="1" dirty="0" smtClean="0">
                <a:solidFill>
                  <a:srgbClr val="000090"/>
                </a:solidFill>
                <a:latin typeface="Gill Sans MT" charset="0"/>
              </a:rPr>
              <a:t>policy</a:t>
            </a:r>
            <a:endParaRPr lang="en-US" altLang="ja-JP" dirty="0">
              <a:solidFill>
                <a:srgbClr val="000090"/>
              </a:solidFill>
              <a:latin typeface="Gill Sans MT" charset="0"/>
            </a:endParaRPr>
          </a:p>
          <a:p>
            <a:pPr marL="381000" indent="-381000"/>
            <a:r>
              <a:rPr lang="en-US" dirty="0">
                <a:latin typeface="Gill Sans MT" charset="0"/>
              </a:rPr>
              <a:t>allows subnet to advertise its existence to rest of Internet: </a:t>
            </a:r>
            <a:r>
              <a:rPr lang="ja-JP" altLang="en-US" i="1" dirty="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i="1" dirty="0">
                <a:solidFill>
                  <a:srgbClr val="000099"/>
                </a:solidFill>
                <a:latin typeface="Gill Sans MT" charset="0"/>
              </a:rPr>
              <a:t>I am here</a:t>
            </a:r>
            <a:r>
              <a:rPr lang="ja-JP" altLang="en-US" i="1" dirty="0">
                <a:solidFill>
                  <a:srgbClr val="000099"/>
                </a:solidFill>
                <a:latin typeface="Gill Sans MT" charset="0"/>
              </a:rPr>
              <a:t>”</a:t>
            </a:r>
            <a:endParaRPr lang="en-US" i="1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77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eBGP, iBGP connections</a:t>
            </a:r>
            <a:endParaRPr lang="en-US" dirty="0"/>
          </a:p>
        </p:txBody>
      </p:sp>
      <p:grpSp>
        <p:nvGrpSpPr>
          <p:cNvPr id="283" name="Group 282"/>
          <p:cNvGrpSpPr/>
          <p:nvPr/>
        </p:nvGrpSpPr>
        <p:grpSpPr>
          <a:xfrm>
            <a:off x="3374823" y="4578799"/>
            <a:ext cx="2923580" cy="635979"/>
            <a:chOff x="7493868" y="5383138"/>
            <a:chExt cx="2923580" cy="635979"/>
          </a:xfrm>
        </p:grpSpPr>
        <p:cxnSp>
          <p:nvCxnSpPr>
            <p:cNvPr id="273" name="Straight Connector 272"/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Straight Connector 273"/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1" name="TextBox 280"/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</a:rPr>
                <a:t>eBGP connectivity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8372607" y="5649785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iBGP connectivity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  <p:sp>
        <p:nvSpPr>
          <p:cNvPr id="135" name="Freeform 2"/>
          <p:cNvSpPr>
            <a:spLocks/>
          </p:cNvSpPr>
          <p:nvPr/>
        </p:nvSpPr>
        <p:spPr bwMode="auto">
          <a:xfrm>
            <a:off x="558931" y="2655625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697092" y="2806487"/>
            <a:ext cx="565150" cy="369332"/>
            <a:chOff x="1736090" y="2873352"/>
            <a:chExt cx="565150" cy="369332"/>
          </a:xfrm>
        </p:grpSpPr>
        <p:grpSp>
          <p:nvGrpSpPr>
            <p:cNvPr id="2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" name="Oval 2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" name="Straight Connector 33"/>
              <p:cNvCxnSpPr>
                <a:endCxn id="2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1b</a:t>
                </a:r>
                <a:endParaRPr lang="en-US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701322" y="4027804"/>
            <a:ext cx="565150" cy="369332"/>
            <a:chOff x="1736090" y="2873352"/>
            <a:chExt cx="565150" cy="369332"/>
          </a:xfrm>
        </p:grpSpPr>
        <p:grpSp>
          <p:nvGrpSpPr>
            <p:cNvPr id="7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9" name="Oval 7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85"/>
              <p:cNvCxnSpPr>
                <a:endCxn id="8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77" name="Oval 7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1d</a:t>
                </a:r>
                <a:endParaRPr lang="en-US" dirty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562808" y="3418207"/>
            <a:ext cx="565150" cy="369332"/>
            <a:chOff x="1736090" y="2873352"/>
            <a:chExt cx="565150" cy="369332"/>
          </a:xfrm>
        </p:grpSpPr>
        <p:grpSp>
          <p:nvGrpSpPr>
            <p:cNvPr id="8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93" name="Oval 9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1c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794333" y="3411854"/>
            <a:ext cx="565150" cy="369332"/>
            <a:chOff x="1736090" y="2873352"/>
            <a:chExt cx="565150" cy="369332"/>
          </a:xfrm>
        </p:grpSpPr>
        <p:grpSp>
          <p:nvGrpSpPr>
            <p:cNvPr id="103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07" name="Oval 10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4" name="Straight Connector 113"/>
              <p:cNvCxnSpPr>
                <a:endCxn id="10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1a</a:t>
                </a:r>
                <a:endParaRPr lang="en-US" dirty="0"/>
              </a:p>
            </p:txBody>
          </p:sp>
        </p:grpSp>
      </p:grpSp>
      <p:cxnSp>
        <p:nvCxnSpPr>
          <p:cNvPr id="117" name="Straight Connector 116"/>
          <p:cNvCxnSpPr>
            <a:stCxn id="66" idx="2"/>
            <a:endCxn id="78" idx="0"/>
          </p:cNvCxnSpPr>
          <p:nvPr/>
        </p:nvCxnSpPr>
        <p:spPr bwMode="auto">
          <a:xfrm>
            <a:off x="1952075" y="3175819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1368479" y="3581756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27" idx="7"/>
          </p:cNvCxnSpPr>
          <p:nvPr/>
        </p:nvCxnSpPr>
        <p:spPr bwMode="auto">
          <a:xfrm>
            <a:off x="2179710" y="3087612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/>
        </p:nvCxnSpPr>
        <p:spPr bwMode="auto">
          <a:xfrm>
            <a:off x="1261075" y="3719439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H="1">
            <a:off x="2157044" y="3716677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 flipH="1">
            <a:off x="1248555" y="3100081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Group 136"/>
          <p:cNvGrpSpPr/>
          <p:nvPr/>
        </p:nvGrpSpPr>
        <p:grpSpPr>
          <a:xfrm>
            <a:off x="3167773" y="1871068"/>
            <a:ext cx="2712783" cy="1853712"/>
            <a:chOff x="-2170772" y="2784954"/>
            <a:chExt cx="2712783" cy="1853712"/>
          </a:xfrm>
        </p:grpSpPr>
        <p:sp>
          <p:nvSpPr>
            <p:cNvPr id="138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8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3" name="Oval 19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" name="Freeform 19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endCxn id="19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91" name="Oval 19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80" name="Oval 1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endCxn id="18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78" name="Oval 17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7" name="Oval 16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1" name="Freeform 17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2" name="Freeform 17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3" name="Freeform 17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4" name="Straight Connector 173"/>
                  <p:cNvCxnSpPr>
                    <a:endCxn id="16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" name="Oval 15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Freeform 15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15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0" name="Freeform 15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" name="Straight Connector 160"/>
                  <p:cNvCxnSpPr>
                    <a:endCxn id="1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2" name="Oval 15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144" name="Straight Connector 143"/>
              <p:cNvCxnSpPr>
                <a:stCxn id="192" idx="2"/>
                <a:endCxn id="179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145"/>
              <p:cNvCxnSpPr>
                <a:stCxn id="193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2" name="Group 201"/>
          <p:cNvGrpSpPr/>
          <p:nvPr/>
        </p:nvGrpSpPr>
        <p:grpSpPr>
          <a:xfrm>
            <a:off x="5839067" y="2689747"/>
            <a:ext cx="2712783" cy="1853712"/>
            <a:chOff x="-2170772" y="2784954"/>
            <a:chExt cx="2712783" cy="1853712"/>
          </a:xfrm>
        </p:grpSpPr>
        <p:sp>
          <p:nvSpPr>
            <p:cNvPr id="203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54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8" name="Oval 25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" name="Freeform 26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2" name="Freeform 26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3" name="Freeform 26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4" name="Freeform 26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65" name="Straight Connector 264"/>
                  <p:cNvCxnSpPr>
                    <a:endCxn id="26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6" name="Oval 25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1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5" name="Oval 244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" name="Freeform 247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9" name="Freeform 248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0" name="Freeform 249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1" name="Freeform 250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2" name="Straight Connector 251"/>
                  <p:cNvCxnSpPr>
                    <a:endCxn id="24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43" name="Oval 242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2" name="Oval 23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" name="Freeform 23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6" name="Freeform 23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7" name="Freeform 23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8" name="Freeform 23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9" name="Straight Connector 238"/>
                  <p:cNvCxnSpPr>
                    <a:endCxn id="23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30" name="Oval 22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8" name="Group 207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9" name="Oval 21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" name="Freeform 22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3" name="Freeform 22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4" name="Freeform 22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5" name="Freeform 22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6" name="Straight Connector 225"/>
                  <p:cNvCxnSpPr>
                    <a:endCxn id="22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7" name="Oval 21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09" name="Straight Connector 208"/>
              <p:cNvCxnSpPr>
                <a:stCxn id="257" idx="2"/>
                <a:endCxn id="244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Straight Connector 210"/>
              <p:cNvCxnSpPr>
                <a:stCxn id="258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68" name="Straight Connector 267"/>
          <p:cNvCxnSpPr/>
          <p:nvPr/>
        </p:nvCxnSpPr>
        <p:spPr bwMode="auto">
          <a:xfrm flipH="1">
            <a:off x="3020975" y="2930574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" name="Straight Connector 269"/>
          <p:cNvCxnSpPr>
            <a:endCxn id="167" idx="7"/>
          </p:cNvCxnSpPr>
          <p:nvPr/>
        </p:nvCxnSpPr>
        <p:spPr bwMode="auto">
          <a:xfrm flipH="1" flipV="1">
            <a:off x="5654268" y="2914775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" name="TextBox 275"/>
          <p:cNvSpPr txBox="1"/>
          <p:nvPr/>
        </p:nvSpPr>
        <p:spPr>
          <a:xfrm>
            <a:off x="4235227" y="383336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6906520" y="458957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625604" y="453376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1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286" name="Picture 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74881"/>
            <a:ext cx="5790370" cy="13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6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20408" y="2368720"/>
            <a:ext cx="6345022" cy="3959125"/>
            <a:chOff x="1020408" y="2368720"/>
            <a:chExt cx="6345022" cy="3959125"/>
          </a:xfrm>
        </p:grpSpPr>
        <p:grpSp>
          <p:nvGrpSpPr>
            <p:cNvPr id="4" name="Group 3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80" name="Oval 2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8" name="Oval 28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9" name="Freeform 28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0" name="Freeform 28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1" name="Freeform 29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Freeform 29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3" name="Straight Connector 292"/>
                  <p:cNvCxnSpPr>
                    <a:endCxn id="2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sp>
            <p:nvSpPr>
              <p:cNvPr id="3" name="Oval 2"/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5" name="Oval 294"/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Oval 295"/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Oval 296"/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∂</a:t>
                </a:r>
                <a:endParaRPr lang="en-US" dirty="0"/>
              </a:p>
            </p:txBody>
          </p:sp>
          <p:sp>
            <p:nvSpPr>
              <p:cNvPr id="298" name="Oval 297"/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∂</a:t>
                </a:r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018143" y="5692792"/>
              <a:ext cx="534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gateway routers run both eBGP and iBGP </a:t>
              </a:r>
              <a:r>
                <a:rPr lang="en-US" dirty="0" err="1" smtClean="0"/>
                <a:t>protools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0707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5192" cy="670686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Why different Intra-, Inter-AS routing ?</a:t>
            </a:r>
            <a:r>
              <a:rPr lang="en-US" sz="4800" dirty="0">
                <a:cs typeface="+mj-cs"/>
              </a:rPr>
              <a:t> 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258" y="1393825"/>
            <a:ext cx="8882750" cy="457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policy:</a:t>
            </a:r>
            <a:r>
              <a:rPr lang="en-US" dirty="0">
                <a:latin typeface="Gill Sans MT" charset="0"/>
              </a:rPr>
              <a:t> </a:t>
            </a:r>
          </a:p>
          <a:p>
            <a:r>
              <a:rPr lang="en-US" sz="2600" dirty="0">
                <a:latin typeface="Gill Sans MT" charset="0"/>
              </a:rPr>
              <a:t>inter-AS: admin wants control over how its traffic routed, who routes through its net. </a:t>
            </a:r>
          </a:p>
          <a:p>
            <a:r>
              <a:rPr lang="en-US" sz="2600" dirty="0">
                <a:latin typeface="Gill Sans MT" charset="0"/>
              </a:rPr>
              <a:t>intra-AS: single admin, so no policy decisions needed</a:t>
            </a:r>
          </a:p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scale:</a:t>
            </a:r>
            <a:endParaRPr lang="en-US" i="1" dirty="0">
              <a:solidFill>
                <a:srgbClr val="CC0000"/>
              </a:solidFill>
              <a:latin typeface="Gill Sans MT" charset="0"/>
            </a:endParaRPr>
          </a:p>
          <a:p>
            <a:r>
              <a:rPr lang="en-US" sz="2600" dirty="0">
                <a:latin typeface="Gill Sans MT" charset="0"/>
              </a:rPr>
              <a:t>hierarchical routing saves table size, reduced update traffic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performance: </a:t>
            </a:r>
          </a:p>
          <a:p>
            <a:r>
              <a:rPr lang="en-US" dirty="0">
                <a:latin typeface="Gill Sans MT" charset="0"/>
              </a:rPr>
              <a:t>intra-AS: can focus on performance</a:t>
            </a:r>
          </a:p>
          <a:p>
            <a:r>
              <a:rPr lang="en-US" dirty="0">
                <a:latin typeface="Gill Sans MT" charset="0"/>
              </a:rPr>
              <a:t>inter-AS: policy may dominate over performance</a:t>
            </a:r>
          </a:p>
        </p:txBody>
      </p:sp>
      <p:pic>
        <p:nvPicPr>
          <p:cNvPr id="187397" name="Picture 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493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6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273" y="1600200"/>
            <a:ext cx="4138127" cy="46482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799" y="1600200"/>
            <a:ext cx="4442927" cy="4648200"/>
          </a:xfrm>
        </p:spPr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5.5 The SDN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c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ontrol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plane</a:t>
            </a:r>
            <a:endParaRPr lang="en-US" sz="2400" dirty="0" smtClean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10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1427" y="1282678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Internet network layer: historically has been implemented via distributed, per-router approach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rgbClr val="000090"/>
                </a:solidFill>
              </a:rPr>
              <a:t>monolithic</a:t>
            </a:r>
            <a:r>
              <a:rPr lang="en-US" dirty="0" smtClean="0"/>
              <a:t> router contains switching hardware, runs proprietary implementation of Internet standard protocols (IP, RIP, IS-IS, OSPF, BGP) in proprietary router OS (e.g., Cisco IOS)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different “middleboxes” for different network layer functions: firewalls, load balancers, NAT boxes, ..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r>
              <a:rPr lang="en-US" dirty="0" smtClean="0"/>
              <a:t>~2005: renewed interest in rethinking network control plane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01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5858352" cy="1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2592388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6210926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9505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6133138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3681413" y="6344276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4376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5019675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5741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2714625" y="5988676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757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60305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Recall: per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-router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control plane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828233" y="3016011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Algorithm</a:t>
              </a:r>
              <a:endParaRPr lang="en-US" sz="1400" dirty="0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517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Individual </a:t>
            </a:r>
            <a:r>
              <a:rPr lang="en-US" sz="2400" dirty="0"/>
              <a:t>routing algorithm </a:t>
            </a:r>
            <a:r>
              <a:rPr lang="en-US" sz="2400" dirty="0" smtClean="0"/>
              <a:t>components </a:t>
            </a:r>
            <a:r>
              <a:rPr lang="en-US" sz="2400" i="1" dirty="0" smtClean="0">
                <a:solidFill>
                  <a:srgbClr val="000090"/>
                </a:solidFill>
              </a:rPr>
              <a:t>in each and every router </a:t>
            </a:r>
            <a:r>
              <a:rPr lang="en-US" sz="2400" dirty="0" smtClean="0"/>
              <a:t>interact with each other in control plane to compute forwarding tables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57338" y="3404226"/>
            <a:ext cx="6375400" cy="1047750"/>
            <a:chOff x="1557338" y="3074988"/>
            <a:chExt cx="6375400" cy="1047750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829356" y="4031984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2282487" y="3212142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62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453484" y="2021024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2592388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62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51816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64516" y="6192838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82104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2504" y="5934075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26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53691" y="6116638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96441" y="5900738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1526216" y="3003498"/>
            <a:ext cx="6978041" cy="1096962"/>
            <a:chOff x="1526216" y="3003498"/>
            <a:chExt cx="6978041" cy="1096962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36115" y="2735108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1856416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2381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78219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Recall: logically 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centralized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control plane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7604777" cy="17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394448" y="1039914"/>
            <a:ext cx="8456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A distinct</a:t>
            </a:r>
            <a:r>
              <a:rPr lang="en-US" dirty="0"/>
              <a:t> </a:t>
            </a:r>
            <a:r>
              <a:rPr lang="en-US" dirty="0" smtClean="0"/>
              <a:t>(typically remote) controller </a:t>
            </a:r>
            <a:r>
              <a:rPr lang="en-US" dirty="0"/>
              <a:t>interacts with local control agents (</a:t>
            </a:r>
            <a:r>
              <a:rPr lang="en-US" dirty="0" smtClean="0"/>
              <a:t>CAs) in routers to compute forwarding tables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055910" y="4687854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5856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4375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2848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5166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3704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925875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6"/>
            <a:ext cx="687845" cy="27118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4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51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26193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42596" y="1282678"/>
            <a:ext cx="8770775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solidFill>
                  <a:srgbClr val="CC0000"/>
                </a:solidFill>
              </a:rPr>
              <a:t>W</a:t>
            </a:r>
            <a:r>
              <a:rPr lang="en-US" i="1" dirty="0" smtClean="0">
                <a:solidFill>
                  <a:srgbClr val="CC0000"/>
                </a:solidFill>
              </a:rPr>
              <a:t>hy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logically centralized </a:t>
            </a:r>
            <a:r>
              <a:rPr lang="en-US" dirty="0" smtClean="0">
                <a:solidFill>
                  <a:srgbClr val="000000"/>
                </a:solidFill>
              </a:rPr>
              <a:t>control plane?</a:t>
            </a:r>
            <a:endParaRPr lang="en-US" dirty="0">
              <a:solidFill>
                <a:srgbClr val="000000"/>
              </a:solidFill>
            </a:endParaRPr>
          </a:p>
          <a:p>
            <a:pPr marL="635000" indent="-400050"/>
            <a:r>
              <a:rPr lang="en-US" dirty="0" smtClean="0"/>
              <a:t>easier network management: avoid router misconfigurations, greater flexibility of traffic flows</a:t>
            </a:r>
          </a:p>
          <a:p>
            <a:pPr marL="635000" indent="-400050"/>
            <a:r>
              <a:rPr lang="en-US" dirty="0" smtClean="0"/>
              <a:t>table-based forwarding allows “programming” routers</a:t>
            </a:r>
          </a:p>
          <a:p>
            <a:pPr marL="1035050" lvl="1" indent="-400050"/>
            <a:r>
              <a:rPr lang="en-US" dirty="0" smtClean="0"/>
              <a:t>centralized “programming” easier: compute tables centrally and distribute</a:t>
            </a:r>
          </a:p>
          <a:p>
            <a:pPr marL="1035050" lvl="1" indent="-400050"/>
            <a:r>
              <a:rPr lang="en-US" dirty="0" smtClean="0"/>
              <a:t>distributed “programming” more difficult: compute tables as result of distributed algorithm (protocol) implemented in each and every router </a:t>
            </a:r>
          </a:p>
          <a:p>
            <a:pPr marL="635000" indent="-400050"/>
            <a:r>
              <a:rPr lang="en-US" dirty="0" smtClean="0"/>
              <a:t>open (non-proprietary) implementation of control plane</a:t>
            </a:r>
          </a:p>
          <a:p>
            <a:pPr marL="635000" indent="-40005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85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2" y="773797"/>
            <a:ext cx="7595425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2400" y="4859886"/>
            <a:ext cx="327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n-lt"/>
              </a:rPr>
              <a:t>Vertically integrated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n-lt"/>
              </a:rPr>
              <a:t>Closed, proprietary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n-lt"/>
              </a:rPr>
              <a:t>Slow innovation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n-lt"/>
              </a:rPr>
              <a:t>Small industry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149" t="1500" r="3650" b="5499"/>
          <a:stretch>
            <a:fillRect/>
          </a:stretch>
        </p:blipFill>
        <p:spPr bwMode="auto">
          <a:xfrm>
            <a:off x="367763" y="1300457"/>
            <a:ext cx="2496173" cy="351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09600" y="2496799"/>
            <a:ext cx="1905000" cy="965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Operating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System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9600" y="3538199"/>
            <a:ext cx="1905000" cy="838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Hardware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440815" y="1480745"/>
            <a:ext cx="3048000" cy="417900"/>
            <a:chOff x="5334000" y="1371600"/>
            <a:chExt cx="3657600" cy="6858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8382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8077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7772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7467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7162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6858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553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6248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943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5638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5334000" y="1371600"/>
              <a:ext cx="9144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App</a:t>
              </a: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609600" y="1658599"/>
            <a:ext cx="1905000" cy="7366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Applications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410200" y="4875620"/>
            <a:ext cx="3200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j-lt"/>
              </a:rPr>
              <a:t>Horizontal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j-lt"/>
              </a:rPr>
              <a:t>Open interfaces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j-lt"/>
              </a:rPr>
              <a:t>Rapid innovation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j-lt"/>
              </a:rPr>
              <a:t>Huge industry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733800" y="2437515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5737719" y="3484470"/>
            <a:ext cx="2721609" cy="1396073"/>
            <a:chOff x="5105400" y="3212068"/>
            <a:chExt cx="3451510" cy="1817132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6096000" y="3874196"/>
              <a:ext cx="2424501" cy="697803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Arial" charset="0"/>
                  <a:ea typeface="ＭＳ Ｐゴシック" charset="-128"/>
                  <a:cs typeface="ＭＳ Ｐゴシック" charset="-128"/>
                </a:rPr>
                <a:t>Microprocessor</a:t>
              </a:r>
            </a:p>
          </p:txBody>
        </p:sp>
        <p:pic>
          <p:nvPicPr>
            <p:cNvPr id="45094" name="Picture 33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3951732"/>
              <a:ext cx="1202196" cy="107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95" name="Group 51"/>
            <p:cNvGrpSpPr>
              <a:grpSpLocks/>
            </p:cNvGrpSpPr>
            <p:nvPr/>
          </p:nvGrpSpPr>
          <p:grpSpPr bwMode="auto">
            <a:xfrm>
              <a:off x="5435270" y="3212068"/>
              <a:ext cx="3121640" cy="440663"/>
              <a:chOff x="5511470" y="3200400"/>
              <a:chExt cx="3121640" cy="440663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511470" y="3424423"/>
                <a:ext cx="3121640" cy="45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7" name="TextBox 23"/>
              <p:cNvSpPr txBox="1">
                <a:spLocks noChangeArrowheads="1"/>
              </p:cNvSpPr>
              <p:nvPr/>
            </p:nvSpPr>
            <p:spPr bwMode="auto">
              <a:xfrm>
                <a:off x="5841339" y="3200400"/>
                <a:ext cx="2465881" cy="440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5183490" y="2081201"/>
            <a:ext cx="3575710" cy="1234932"/>
            <a:chOff x="5263490" y="1889268"/>
            <a:chExt cx="3575710" cy="1234932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934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008000"/>
                </a:gs>
                <a:gs pos="100000">
                  <a:srgbClr val="00C362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Linux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8077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Mac</a:t>
              </a:r>
            </a:p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OS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263490" y="2286000"/>
              <a:ext cx="1289710" cy="8382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</a:rPr>
                <a:t>Windows</a:t>
              </a:r>
            </a:p>
            <a:p>
              <a:pPr algn="ctr" defTabSz="914400">
                <a:defRPr/>
              </a:pPr>
              <a:r>
                <a:rPr lang="en-US" sz="1800" b="1" dirty="0">
                  <a:solidFill>
                    <a:srgbClr val="FFFFFF"/>
                  </a:solidFill>
                  <a:latin typeface="Calibri"/>
                </a:rPr>
                <a:t>(OS)</a:t>
              </a:r>
            </a:p>
          </p:txBody>
        </p:sp>
        <p:sp>
          <p:nvSpPr>
            <p:cNvPr id="45086" name="TextBox 23"/>
            <p:cNvSpPr txBox="1">
              <a:spLocks noChangeArrowheads="1"/>
            </p:cNvSpPr>
            <p:nvPr/>
          </p:nvSpPr>
          <p:spPr bwMode="auto">
            <a:xfrm>
              <a:off x="6553200" y="2526268"/>
              <a:ext cx="389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latin typeface="Arial" charset="0"/>
                </a:rPr>
                <a:t>or</a:t>
              </a:r>
            </a:p>
          </p:txBody>
        </p:sp>
        <p:sp>
          <p:nvSpPr>
            <p:cNvPr id="45087" name="TextBox 24"/>
            <p:cNvSpPr txBox="1">
              <a:spLocks noChangeArrowheads="1"/>
            </p:cNvSpPr>
            <p:nvPr/>
          </p:nvSpPr>
          <p:spPr bwMode="auto">
            <a:xfrm>
              <a:off x="7696200" y="2514600"/>
              <a:ext cx="389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latin typeface="Arial" charset="0"/>
                </a:rPr>
                <a:t>or</a:t>
              </a:r>
            </a:p>
          </p:txBody>
        </p:sp>
        <p:grpSp>
          <p:nvGrpSpPr>
            <p:cNvPr id="45088" name="Group 52"/>
            <p:cNvGrpSpPr>
              <a:grpSpLocks/>
            </p:cNvGrpSpPr>
            <p:nvPr/>
          </p:nvGrpSpPr>
          <p:grpSpPr bwMode="auto">
            <a:xfrm>
              <a:off x="5943600" y="1889268"/>
              <a:ext cx="2590800" cy="338554"/>
              <a:chOff x="6019800" y="3260868"/>
              <a:chExt cx="2590800" cy="33855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019800" y="3427413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0" name="TextBox 23"/>
              <p:cNvSpPr txBox="1">
                <a:spLocks noChangeArrowheads="1"/>
              </p:cNvSpPr>
              <p:nvPr/>
            </p:nvSpPr>
            <p:spPr bwMode="auto">
              <a:xfrm>
                <a:off x="6450385" y="3260868"/>
                <a:ext cx="1621357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sp>
        <p:nvSpPr>
          <p:cNvPr id="56" name="Right Arrow 55"/>
          <p:cNvSpPr/>
          <p:nvPr/>
        </p:nvSpPr>
        <p:spPr>
          <a:xfrm>
            <a:off x="3868480" y="5210723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076" name="Title 47"/>
          <p:cNvSpPr>
            <a:spLocks noGrp="1"/>
          </p:cNvSpPr>
          <p:nvPr>
            <p:ph type="title"/>
          </p:nvPr>
        </p:nvSpPr>
        <p:spPr>
          <a:xfrm>
            <a:off x="535402" y="0"/>
            <a:ext cx="8534400" cy="1143000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Analogy: mainframe to PC evolution</a:t>
            </a:r>
            <a:r>
              <a:rPr lang="en-US" sz="2400" baseline="300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*</a:t>
            </a:r>
            <a:endParaRPr lang="en-US" sz="4000" baseline="30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871" y="6550399"/>
            <a:ext cx="2254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Slide  courtesy: N. McKeown</a:t>
            </a:r>
            <a:endParaRPr lang="en-US" sz="1200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7091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6277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227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47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2592388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6210926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9505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6133138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3681413" y="6344276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4376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5019675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5741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2714625" y="5988676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757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47456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P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er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-router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control plane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828233" y="3016011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Algorithm</a:t>
              </a:r>
              <a:endParaRPr lang="en-US" sz="1400" dirty="0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517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Individual </a:t>
            </a:r>
            <a:r>
              <a:rPr lang="en-US" sz="2400" dirty="0"/>
              <a:t>routing algorithm </a:t>
            </a:r>
            <a:r>
              <a:rPr lang="en-US" sz="2400" dirty="0" smtClean="0"/>
              <a:t>components </a:t>
            </a:r>
            <a:r>
              <a:rPr lang="en-US" sz="2400" i="1" dirty="0" smtClean="0">
                <a:solidFill>
                  <a:srgbClr val="000090"/>
                </a:solidFill>
              </a:rPr>
              <a:t>in each and every router </a:t>
            </a:r>
            <a:r>
              <a:rPr lang="en-US" sz="2400" dirty="0" smtClean="0"/>
              <a:t>interact with each other in control plane to compute forwarding tables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57338" y="3404226"/>
            <a:ext cx="6375400" cy="1047750"/>
            <a:chOff x="1557338" y="3074988"/>
            <a:chExt cx="6375400" cy="1047750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829356" y="4031984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2282487" y="3212142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19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5" y="824211"/>
            <a:ext cx="8551394" cy="23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211698" y="170272"/>
            <a:ext cx="8811004" cy="796925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sz="3400" dirty="0" smtClean="0">
                <a:cs typeface="+mj-cs"/>
              </a:rPr>
              <a:t>Traffic engineering: difficult traditional routing</a:t>
            </a:r>
            <a:endParaRPr lang="en-US" sz="3400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>
                <a:solidFill>
                  <a:srgbClr val="000090"/>
                </a:solidFill>
              </a:rPr>
              <a:t>Q: </a:t>
            </a:r>
            <a:r>
              <a:rPr lang="en-US" sz="2400" dirty="0" smtClean="0"/>
              <a:t>what if network operator wants u-to-z traffic to flow along </a:t>
            </a:r>
            <a:r>
              <a:rPr lang="en-US" sz="2400" i="1" dirty="0" err="1" smtClean="0"/>
              <a:t>uvw</a:t>
            </a:r>
            <a:r>
              <a:rPr lang="en-US" sz="2400" dirty="0" err="1" smtClean="0"/>
              <a:t>z</a:t>
            </a:r>
            <a:r>
              <a:rPr lang="en-US" sz="2400" dirty="0" smtClean="0"/>
              <a:t>, x-to-z traffic to flow </a:t>
            </a:r>
            <a:r>
              <a:rPr lang="en-US" sz="2400" i="1" dirty="0" err="1" smtClean="0"/>
              <a:t>xwyz</a:t>
            </a:r>
            <a:r>
              <a:rPr lang="en-US" sz="2400" dirty="0" smtClean="0"/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i="1" u="sng" dirty="0" smtClean="0">
                <a:solidFill>
                  <a:srgbClr val="000090"/>
                </a:solidFill>
              </a:rPr>
              <a:t>A: </a:t>
            </a:r>
            <a:r>
              <a:rPr lang="en-US" sz="2400" dirty="0" smtClean="0"/>
              <a:t>need to define link weights so traffic routing algorithm computes routes accordingly </a:t>
            </a:r>
            <a:r>
              <a:rPr lang="en-US" sz="2000" dirty="0" smtClean="0"/>
              <a:t>(or need a new routing algorithm)!</a:t>
            </a:r>
          </a:p>
        </p:txBody>
      </p:sp>
      <p:sp>
        <p:nvSpPr>
          <p:cNvPr id="1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7091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6277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0" name="Freeform 3"/>
          <p:cNvSpPr>
            <a:spLocks/>
          </p:cNvSpPr>
          <p:nvPr/>
        </p:nvSpPr>
        <p:spPr bwMode="auto">
          <a:xfrm>
            <a:off x="2059747" y="1363093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</a:t>
                </a:r>
                <a:endParaRPr lang="en-US" sz="2400" dirty="0"/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</a:t>
                </a:r>
                <a:endParaRPr lang="en-US" sz="2400" dirty="0"/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</a:t>
                </a:r>
                <a:endParaRPr lang="en-US" sz="2400" dirty="0"/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z</a:t>
                </a:r>
                <a:endParaRPr lang="en-US" sz="2400" dirty="0"/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y</a:t>
                </a:r>
                <a:endParaRPr lang="en-US" sz="2400" dirty="0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2170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" y="847725"/>
            <a:ext cx="6263659" cy="1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0774" y="170272"/>
            <a:ext cx="7772400" cy="66948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Traffic engineering: difficult</a:t>
            </a:r>
            <a:endParaRPr lang="en-US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>
                <a:solidFill>
                  <a:srgbClr val="000090"/>
                </a:solidFill>
              </a:rPr>
              <a:t>Q: </a:t>
            </a:r>
            <a:r>
              <a:rPr lang="en-US" sz="2400" dirty="0" smtClean="0"/>
              <a:t>what if network operator wants to split  u-to-z traffic along </a:t>
            </a:r>
            <a:r>
              <a:rPr lang="en-US" sz="2400" dirty="0" err="1" smtClean="0"/>
              <a:t>uvwz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CC0000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dirty="0" err="1" smtClean="0"/>
              <a:t>uxyz</a:t>
            </a:r>
            <a:r>
              <a:rPr lang="en-US" sz="2400" dirty="0" smtClean="0"/>
              <a:t> (load balancing)?</a:t>
            </a:r>
          </a:p>
          <a:p>
            <a:pPr algn="ctr"/>
            <a:r>
              <a:rPr lang="en-US" sz="2400" i="1" u="sng" dirty="0" smtClean="0">
                <a:solidFill>
                  <a:srgbClr val="000090"/>
                </a:solidFill>
              </a:rPr>
              <a:t>A: </a:t>
            </a:r>
            <a:r>
              <a:rPr lang="en-US" sz="2400" dirty="0" smtClean="0"/>
              <a:t>can’t do it (or need a new routing algorithm)</a:t>
            </a:r>
            <a:endParaRPr lang="en-US" sz="2400" dirty="0"/>
          </a:p>
        </p:txBody>
      </p:sp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363093"/>
            <a:ext cx="6875191" cy="2404002"/>
            <a:chOff x="943464" y="1363093"/>
            <a:chExt cx="6875191" cy="2404002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2" name="Freeform 3"/>
            <p:cNvSpPr>
              <a:spLocks/>
            </p:cNvSpPr>
            <p:nvPr/>
          </p:nvSpPr>
          <p:spPr bwMode="auto">
            <a:xfrm>
              <a:off x="2059747" y="1363093"/>
              <a:ext cx="5142041" cy="240400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v</a:t>
                  </a:r>
                  <a:endParaRPr lang="en-US" sz="2400" dirty="0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w</a:t>
                  </a:r>
                  <a:endParaRPr lang="en-US" sz="2400" dirty="0"/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u</a:t>
                  </a:r>
                  <a:endParaRPr lang="en-US" sz="2400" dirty="0"/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z</a:t>
                  </a:r>
                  <a:endParaRPr lang="en-US" sz="2400" dirty="0"/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y</a:t>
                  </a:r>
                  <a:endParaRPr lang="en-US" sz="2400" dirty="0"/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x</a:t>
                  </a:r>
                  <a:endParaRPr lang="en-US" sz="2400" dirty="0"/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2224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" y="847725"/>
            <a:ext cx="6263659" cy="1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0" name="Freeform 3"/>
          <p:cNvSpPr>
            <a:spLocks/>
          </p:cNvSpPr>
          <p:nvPr/>
        </p:nvSpPr>
        <p:spPr bwMode="auto">
          <a:xfrm>
            <a:off x="2066227" y="1330694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7" name="Oval 10"/>
          <p:cNvSpPr>
            <a:spLocks noChangeArrowheads="1"/>
          </p:cNvSpPr>
          <p:nvPr/>
        </p:nvSpPr>
        <p:spPr bwMode="auto">
          <a:xfrm>
            <a:off x="3323170" y="3340569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8" name="Line 11"/>
          <p:cNvSpPr>
            <a:spLocks noChangeShapeType="1"/>
          </p:cNvSpPr>
          <p:nvPr/>
        </p:nvSpPr>
        <p:spPr bwMode="auto">
          <a:xfrm>
            <a:off x="3323170" y="332862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9" name="Line 12"/>
          <p:cNvSpPr>
            <a:spLocks noChangeShapeType="1"/>
          </p:cNvSpPr>
          <p:nvPr/>
        </p:nvSpPr>
        <p:spPr bwMode="auto">
          <a:xfrm>
            <a:off x="4038485" y="332862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0" name="Rectangle 13"/>
          <p:cNvSpPr>
            <a:spLocks noChangeArrowheads="1"/>
          </p:cNvSpPr>
          <p:nvPr/>
        </p:nvSpPr>
        <p:spPr bwMode="auto">
          <a:xfrm>
            <a:off x="3323170" y="3328626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51" name="Oval 14"/>
          <p:cNvSpPr>
            <a:spLocks noChangeArrowheads="1"/>
          </p:cNvSpPr>
          <p:nvPr/>
        </p:nvSpPr>
        <p:spPr bwMode="auto">
          <a:xfrm>
            <a:off x="3316314" y="3227962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2" name="Oval 15"/>
          <p:cNvSpPr>
            <a:spLocks noChangeArrowheads="1"/>
          </p:cNvSpPr>
          <p:nvPr/>
        </p:nvSpPr>
        <p:spPr bwMode="auto">
          <a:xfrm>
            <a:off x="3314029" y="2163308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3" name="Line 16"/>
          <p:cNvSpPr>
            <a:spLocks noChangeShapeType="1"/>
          </p:cNvSpPr>
          <p:nvPr/>
        </p:nvSpPr>
        <p:spPr bwMode="auto">
          <a:xfrm>
            <a:off x="3314029" y="2151365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4" name="Line 17"/>
          <p:cNvSpPr>
            <a:spLocks noChangeShapeType="1"/>
          </p:cNvSpPr>
          <p:nvPr/>
        </p:nvSpPr>
        <p:spPr bwMode="auto">
          <a:xfrm>
            <a:off x="4029344" y="2151365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5" name="Rectangle 18"/>
          <p:cNvSpPr>
            <a:spLocks noChangeArrowheads="1"/>
          </p:cNvSpPr>
          <p:nvPr/>
        </p:nvSpPr>
        <p:spPr bwMode="auto">
          <a:xfrm>
            <a:off x="3314029" y="2151365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56" name="Oval 19"/>
          <p:cNvSpPr>
            <a:spLocks noChangeArrowheads="1"/>
          </p:cNvSpPr>
          <p:nvPr/>
        </p:nvSpPr>
        <p:spPr bwMode="auto">
          <a:xfrm>
            <a:off x="3307173" y="2050700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7" name="Oval 20"/>
          <p:cNvSpPr>
            <a:spLocks noChangeArrowheads="1"/>
          </p:cNvSpPr>
          <p:nvPr/>
        </p:nvSpPr>
        <p:spPr bwMode="auto">
          <a:xfrm>
            <a:off x="4874924" y="2156483"/>
            <a:ext cx="713030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8" name="Line 21"/>
          <p:cNvSpPr>
            <a:spLocks noChangeShapeType="1"/>
          </p:cNvSpPr>
          <p:nvPr/>
        </p:nvSpPr>
        <p:spPr bwMode="auto">
          <a:xfrm>
            <a:off x="4874924" y="2144540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9" name="Line 22"/>
          <p:cNvSpPr>
            <a:spLocks noChangeShapeType="1"/>
          </p:cNvSpPr>
          <p:nvPr/>
        </p:nvSpPr>
        <p:spPr bwMode="auto">
          <a:xfrm>
            <a:off x="5587954" y="2144540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0" name="Rectangle 23"/>
          <p:cNvSpPr>
            <a:spLocks noChangeArrowheads="1"/>
          </p:cNvSpPr>
          <p:nvPr/>
        </p:nvSpPr>
        <p:spPr bwMode="auto">
          <a:xfrm>
            <a:off x="4874924" y="2144540"/>
            <a:ext cx="706174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61" name="Oval 24"/>
          <p:cNvSpPr>
            <a:spLocks noChangeArrowheads="1"/>
          </p:cNvSpPr>
          <p:nvPr/>
        </p:nvSpPr>
        <p:spPr bwMode="auto">
          <a:xfrm>
            <a:off x="4881780" y="2048994"/>
            <a:ext cx="713030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2" name="Oval 25"/>
          <p:cNvSpPr>
            <a:spLocks noChangeArrowheads="1"/>
          </p:cNvSpPr>
          <p:nvPr/>
        </p:nvSpPr>
        <p:spPr bwMode="auto">
          <a:xfrm>
            <a:off x="4897778" y="3335451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3" name="Line 26"/>
          <p:cNvSpPr>
            <a:spLocks noChangeShapeType="1"/>
          </p:cNvSpPr>
          <p:nvPr/>
        </p:nvSpPr>
        <p:spPr bwMode="auto">
          <a:xfrm>
            <a:off x="4897778" y="3323508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4" name="Line 27"/>
          <p:cNvSpPr>
            <a:spLocks noChangeShapeType="1"/>
          </p:cNvSpPr>
          <p:nvPr/>
        </p:nvSpPr>
        <p:spPr bwMode="auto">
          <a:xfrm>
            <a:off x="5613093" y="3323508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5" name="Rectangle 28"/>
          <p:cNvSpPr>
            <a:spLocks noChangeArrowheads="1"/>
          </p:cNvSpPr>
          <p:nvPr/>
        </p:nvSpPr>
        <p:spPr bwMode="auto">
          <a:xfrm>
            <a:off x="4897778" y="3323508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66" name="Oval 29"/>
          <p:cNvSpPr>
            <a:spLocks noChangeArrowheads="1"/>
          </p:cNvSpPr>
          <p:nvPr/>
        </p:nvSpPr>
        <p:spPr bwMode="auto">
          <a:xfrm>
            <a:off x="4890922" y="3222843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7" name="Oval 30"/>
          <p:cNvSpPr>
            <a:spLocks noChangeArrowheads="1"/>
          </p:cNvSpPr>
          <p:nvPr/>
        </p:nvSpPr>
        <p:spPr bwMode="auto">
          <a:xfrm>
            <a:off x="6189001" y="2753645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8" name="Line 31"/>
          <p:cNvSpPr>
            <a:spLocks noChangeShapeType="1"/>
          </p:cNvSpPr>
          <p:nvPr/>
        </p:nvSpPr>
        <p:spPr bwMode="auto">
          <a:xfrm>
            <a:off x="6189001" y="2741702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9" name="Line 32"/>
          <p:cNvSpPr>
            <a:spLocks noChangeShapeType="1"/>
          </p:cNvSpPr>
          <p:nvPr/>
        </p:nvSpPr>
        <p:spPr bwMode="auto">
          <a:xfrm>
            <a:off x="6904316" y="2741702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0" name="Rectangle 33"/>
          <p:cNvSpPr>
            <a:spLocks noChangeArrowheads="1"/>
          </p:cNvSpPr>
          <p:nvPr/>
        </p:nvSpPr>
        <p:spPr bwMode="auto">
          <a:xfrm>
            <a:off x="6189001" y="2741702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71" name="Oval 34"/>
          <p:cNvSpPr>
            <a:spLocks noChangeArrowheads="1"/>
          </p:cNvSpPr>
          <p:nvPr/>
        </p:nvSpPr>
        <p:spPr bwMode="auto">
          <a:xfrm>
            <a:off x="6182145" y="2641037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47627" y="2298096"/>
            <a:ext cx="1151817" cy="1023706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>
            <a:off x="4061339" y="3372987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90239" y="2190607"/>
            <a:ext cx="904999" cy="455549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882" name="Group 47"/>
          <p:cNvGrpSpPr>
            <a:grpSpLocks/>
          </p:cNvGrpSpPr>
          <p:nvPr/>
        </p:nvGrpSpPr>
        <p:grpSpPr bwMode="auto">
          <a:xfrm>
            <a:off x="5034899" y="3134122"/>
            <a:ext cx="447929" cy="426544"/>
            <a:chOff x="2958" y="2425"/>
            <a:chExt cx="199" cy="250"/>
          </a:xfrm>
        </p:grpSpPr>
        <p:sp>
          <p:nvSpPr>
            <p:cNvPr id="120905" name="Rectangle 48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6" name="Text Box 49"/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y</a:t>
              </a:r>
              <a:endParaRPr lang="en-US"/>
            </a:p>
          </p:txBody>
        </p:sp>
      </p:grpSp>
      <p:grpSp>
        <p:nvGrpSpPr>
          <p:cNvPr id="120883" name="Group 50"/>
          <p:cNvGrpSpPr>
            <a:grpSpLocks/>
          </p:cNvGrpSpPr>
          <p:nvPr/>
        </p:nvGrpSpPr>
        <p:grpSpPr bwMode="auto">
          <a:xfrm>
            <a:off x="3460291" y="3077818"/>
            <a:ext cx="484495" cy="491379"/>
            <a:chOff x="2951" y="2395"/>
            <a:chExt cx="213" cy="288"/>
          </a:xfrm>
        </p:grpSpPr>
        <p:sp>
          <p:nvSpPr>
            <p:cNvPr id="120903" name="Rectangle 5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4" name="Text Box 52"/>
            <p:cNvSpPr txBox="1">
              <a:spLocks noChangeArrowheads="1"/>
            </p:cNvSpPr>
            <p:nvPr/>
          </p:nvSpPr>
          <p:spPr bwMode="auto">
            <a:xfrm>
              <a:off x="2951" y="239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x</a:t>
              </a:r>
            </a:p>
          </p:txBody>
        </p:sp>
      </p:grpSp>
      <p:grpSp>
        <p:nvGrpSpPr>
          <p:cNvPr id="120884" name="Group 53"/>
          <p:cNvGrpSpPr>
            <a:grpSpLocks/>
          </p:cNvGrpSpPr>
          <p:nvPr/>
        </p:nvGrpSpPr>
        <p:grpSpPr bwMode="auto">
          <a:xfrm>
            <a:off x="4982336" y="1956861"/>
            <a:ext cx="530202" cy="426544"/>
            <a:chOff x="2941" y="2425"/>
            <a:chExt cx="235" cy="250"/>
          </a:xfrm>
        </p:grpSpPr>
        <p:sp>
          <p:nvSpPr>
            <p:cNvPr id="120901" name="Rectangle 54"/>
            <p:cNvSpPr>
              <a:spLocks noChangeArrowheads="1"/>
            </p:cNvSpPr>
            <p:nvPr/>
          </p:nvSpPr>
          <p:spPr bwMode="auto">
            <a:xfrm>
              <a:off x="2982" y="2490"/>
              <a:ext cx="146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2" name="Text Box 55"/>
            <p:cNvSpPr txBox="1">
              <a:spLocks noChangeArrowheads="1"/>
            </p:cNvSpPr>
            <p:nvPr/>
          </p:nvSpPr>
          <p:spPr bwMode="auto">
            <a:xfrm>
              <a:off x="2941" y="2425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w</a:t>
              </a:r>
              <a:endParaRPr lang="en-US"/>
            </a:p>
          </p:txBody>
        </p:sp>
      </p:grpSp>
      <p:grpSp>
        <p:nvGrpSpPr>
          <p:cNvPr id="120885" name="Group 56"/>
          <p:cNvGrpSpPr>
            <a:grpSpLocks/>
          </p:cNvGrpSpPr>
          <p:nvPr/>
        </p:nvGrpSpPr>
        <p:grpSpPr bwMode="auto">
          <a:xfrm>
            <a:off x="3458006" y="1956861"/>
            <a:ext cx="447929" cy="426544"/>
            <a:chOff x="2958" y="2425"/>
            <a:chExt cx="199" cy="250"/>
          </a:xfrm>
        </p:grpSpPr>
        <p:sp>
          <p:nvSpPr>
            <p:cNvPr id="120899" name="Rectangle 57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0" name="Text Box 58"/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v</a:t>
              </a:r>
              <a:endParaRPr lang="en-US"/>
            </a:p>
          </p:txBody>
        </p:sp>
      </p:grpSp>
      <p:grpSp>
        <p:nvGrpSpPr>
          <p:cNvPr id="120886" name="Group 59"/>
          <p:cNvGrpSpPr>
            <a:grpSpLocks/>
          </p:cNvGrpSpPr>
          <p:nvPr/>
        </p:nvGrpSpPr>
        <p:grpSpPr bwMode="auto">
          <a:xfrm>
            <a:off x="6323837" y="2499425"/>
            <a:ext cx="484495" cy="491379"/>
            <a:chOff x="2949" y="2395"/>
            <a:chExt cx="214" cy="288"/>
          </a:xfrm>
        </p:grpSpPr>
        <p:sp>
          <p:nvSpPr>
            <p:cNvPr id="120897" name="Rectangle 60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8" name="Text Box 61"/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z</a:t>
              </a:r>
            </a:p>
          </p:txBody>
        </p:sp>
      </p:grp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0774" y="170272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Traffic engineering: difficult</a:t>
            </a:r>
            <a:endParaRPr lang="en-US" dirty="0"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96464" y="2397247"/>
            <a:ext cx="978441" cy="597428"/>
            <a:chOff x="4034923" y="3926353"/>
            <a:chExt cx="978441" cy="597428"/>
          </a:xfrm>
        </p:grpSpPr>
        <p:pic>
          <p:nvPicPr>
            <p:cNvPr id="3" name="Picture 2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4339956" y="413687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u</a:t>
              </a:r>
              <a:endParaRPr lang="en-US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201386" y="1897890"/>
            <a:ext cx="978441" cy="597428"/>
            <a:chOff x="4034923" y="3926353"/>
            <a:chExt cx="978441" cy="597428"/>
          </a:xfrm>
        </p:grpSpPr>
        <p:pic>
          <p:nvPicPr>
            <p:cNvPr id="103" name="Picture 102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4" name="Text Box 46"/>
            <p:cNvSpPr txBox="1">
              <a:spLocks noChangeArrowheads="1"/>
            </p:cNvSpPr>
            <p:nvPr/>
          </p:nvSpPr>
          <p:spPr bwMode="auto">
            <a:xfrm>
              <a:off x="4333613" y="4136876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v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228455" y="3027916"/>
            <a:ext cx="978441" cy="597428"/>
            <a:chOff x="4034923" y="3926353"/>
            <a:chExt cx="978441" cy="597428"/>
          </a:xfrm>
        </p:grpSpPr>
        <p:pic>
          <p:nvPicPr>
            <p:cNvPr id="106" name="Picture 105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7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x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759505" y="1885171"/>
            <a:ext cx="978441" cy="597428"/>
            <a:chOff x="4034923" y="3926353"/>
            <a:chExt cx="978441" cy="597428"/>
          </a:xfrm>
        </p:grpSpPr>
        <p:pic>
          <p:nvPicPr>
            <p:cNvPr id="109" name="Picture 108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4307965" y="4136876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w</a:t>
              </a:r>
              <a:endParaRPr lang="en-US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786573" y="3031908"/>
            <a:ext cx="978441" cy="597428"/>
            <a:chOff x="4034923" y="3926353"/>
            <a:chExt cx="978441" cy="597428"/>
          </a:xfrm>
        </p:grpSpPr>
        <p:pic>
          <p:nvPicPr>
            <p:cNvPr id="112" name="Picture 111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4340025" y="413687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y</a:t>
              </a:r>
              <a:endParaRPr lang="en-US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058604" y="2465712"/>
            <a:ext cx="978441" cy="597428"/>
            <a:chOff x="4034923" y="3926353"/>
            <a:chExt cx="978441" cy="597428"/>
          </a:xfrm>
        </p:grpSpPr>
        <p:pic>
          <p:nvPicPr>
            <p:cNvPr id="115" name="Picture 114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z</a:t>
              </a:r>
              <a:endParaRPr lang="en-US" dirty="0"/>
            </a:p>
          </p:txBody>
        </p:sp>
      </p:grp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17422" y="4173425"/>
            <a:ext cx="8295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000090"/>
                </a:solidFill>
              </a:rPr>
              <a:t>Q: </a:t>
            </a:r>
            <a:r>
              <a:rPr lang="en-US" sz="2400" dirty="0" smtClean="0"/>
              <a:t>what if w wants to route blue and red traffic differently?</a:t>
            </a:r>
          </a:p>
          <a:p>
            <a:endParaRPr lang="en-US" sz="2400" dirty="0" smtClean="0"/>
          </a:p>
          <a:p>
            <a:r>
              <a:rPr lang="en-US" sz="2400" i="1" u="sng" dirty="0" smtClean="0">
                <a:solidFill>
                  <a:srgbClr val="000090"/>
                </a:solidFill>
              </a:rPr>
              <a:t>A: </a:t>
            </a:r>
            <a:r>
              <a:rPr lang="en-US" sz="2400" dirty="0" smtClean="0"/>
              <a:t>can’t do it (with destination based forwarding, and LS, DV routing)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77246" y="0"/>
            <a:ext cx="1966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Networking 401</a:t>
            </a:r>
            <a:endParaRPr lang="en-US" sz="2000" dirty="0"/>
          </a:p>
        </p:txBody>
      </p:sp>
      <p:sp>
        <p:nvSpPr>
          <p:cNvPr id="2" name="Freeform 1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CC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chemeClr val="accent2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413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453484" y="1872855"/>
            <a:ext cx="7050773" cy="4668701"/>
            <a:chOff x="1453484" y="1555350"/>
            <a:chExt cx="7050773" cy="4668701"/>
          </a:xfrm>
        </p:grpSpPr>
        <p:grpSp>
          <p:nvGrpSpPr>
            <p:cNvPr id="25" name="Group 24"/>
            <p:cNvGrpSpPr/>
            <p:nvPr/>
          </p:nvGrpSpPr>
          <p:grpSpPr>
            <a:xfrm>
              <a:off x="1453484" y="1555350"/>
              <a:ext cx="6027737" cy="1440135"/>
              <a:chOff x="1492879" y="2061336"/>
              <a:chExt cx="6027737" cy="1440135"/>
            </a:xfrm>
          </p:grpSpPr>
          <p:sp>
            <p:nvSpPr>
              <p:cNvPr id="388" name="Rectangle 387"/>
              <p:cNvSpPr/>
              <p:nvPr/>
            </p:nvSpPr>
            <p:spPr bwMode="auto">
              <a:xfrm>
                <a:off x="1929251" y="2064703"/>
                <a:ext cx="5043488" cy="10175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6" name="Freeform 395"/>
              <p:cNvSpPr/>
              <p:nvPr/>
            </p:nvSpPr>
            <p:spPr bwMode="auto">
              <a:xfrm>
                <a:off x="1739747" y="2067585"/>
                <a:ext cx="198437" cy="1385888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" h="1385496">
                    <a:moveTo>
                      <a:pt x="0" y="745656"/>
                    </a:moveTo>
                    <a:lnTo>
                      <a:pt x="193920" y="0"/>
                    </a:lnTo>
                    <a:cubicBezTo>
                      <a:pt x="195898" y="342623"/>
                      <a:pt x="197877" y="685246"/>
                      <a:pt x="199855" y="1027869"/>
                    </a:cubicBezTo>
                    <a:lnTo>
                      <a:pt x="4471" y="1385496"/>
                    </a:lnTo>
                    <a:cubicBezTo>
                      <a:pt x="2981" y="1172216"/>
                      <a:pt x="1490" y="958936"/>
                      <a:pt x="0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8" name="Freeform 397"/>
              <p:cNvSpPr/>
              <p:nvPr/>
            </p:nvSpPr>
            <p:spPr bwMode="auto">
              <a:xfrm flipH="1">
                <a:off x="6969078" y="2061336"/>
                <a:ext cx="220427" cy="1370587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0 w 219519"/>
                  <a:gd name="connsiteY0" fmla="*/ 730359 h 1370199"/>
                  <a:gd name="connsiteX1" fmla="*/ 219401 w 219519"/>
                  <a:gd name="connsiteY1" fmla="*/ 0 h 1370199"/>
                  <a:gd name="connsiteX2" fmla="*/ 199855 w 219519"/>
                  <a:gd name="connsiteY2" fmla="*/ 1012572 h 1370199"/>
                  <a:gd name="connsiteX3" fmla="*/ 4471 w 219519"/>
                  <a:gd name="connsiteY3" fmla="*/ 1370199 h 1370199"/>
                  <a:gd name="connsiteX4" fmla="*/ 0 w 219519"/>
                  <a:gd name="connsiteY4" fmla="*/ 730359 h 1370199"/>
                  <a:gd name="connsiteX0" fmla="*/ 0 w 219602"/>
                  <a:gd name="connsiteY0" fmla="*/ 730359 h 1370199"/>
                  <a:gd name="connsiteX1" fmla="*/ 219401 w 219602"/>
                  <a:gd name="connsiteY1" fmla="*/ 0 h 1370199"/>
                  <a:gd name="connsiteX2" fmla="*/ 210047 w 219602"/>
                  <a:gd name="connsiteY2" fmla="*/ 1007473 h 1370199"/>
                  <a:gd name="connsiteX3" fmla="*/ 4471 w 219602"/>
                  <a:gd name="connsiteY3" fmla="*/ 1370199 h 1370199"/>
                  <a:gd name="connsiteX4" fmla="*/ 0 w 219602"/>
                  <a:gd name="connsiteY4" fmla="*/ 730359 h 1370199"/>
                  <a:gd name="connsiteX0" fmla="*/ 0 w 220239"/>
                  <a:gd name="connsiteY0" fmla="*/ 730359 h 1370199"/>
                  <a:gd name="connsiteX1" fmla="*/ 219401 w 220239"/>
                  <a:gd name="connsiteY1" fmla="*/ 0 h 1370199"/>
                  <a:gd name="connsiteX2" fmla="*/ 220239 w 220239"/>
                  <a:gd name="connsiteY2" fmla="*/ 1007473 h 1370199"/>
                  <a:gd name="connsiteX3" fmla="*/ 4471 w 220239"/>
                  <a:gd name="connsiteY3" fmla="*/ 1370199 h 1370199"/>
                  <a:gd name="connsiteX4" fmla="*/ 0 w 220239"/>
                  <a:gd name="connsiteY4" fmla="*/ 730359 h 137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39" h="1370199">
                    <a:moveTo>
                      <a:pt x="0" y="730359"/>
                    </a:moveTo>
                    <a:cubicBezTo>
                      <a:pt x="64640" y="481807"/>
                      <a:pt x="154761" y="248552"/>
                      <a:pt x="219401" y="0"/>
                    </a:cubicBezTo>
                    <a:cubicBezTo>
                      <a:pt x="221379" y="342623"/>
                      <a:pt x="218261" y="664850"/>
                      <a:pt x="220239" y="1007473"/>
                    </a:cubicBezTo>
                    <a:lnTo>
                      <a:pt x="4471" y="1370199"/>
                    </a:lnTo>
                    <a:cubicBezTo>
                      <a:pt x="2981" y="1156919"/>
                      <a:pt x="1490" y="943639"/>
                      <a:pt x="0" y="73035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48316" name="Group 950"/>
              <p:cNvGrpSpPr>
                <a:grpSpLocks/>
              </p:cNvGrpSpPr>
              <p:nvPr/>
            </p:nvGrpSpPr>
            <p:grpSpPr bwMode="auto">
              <a:xfrm>
                <a:off x="1492879" y="2820676"/>
                <a:ext cx="338137" cy="653816"/>
                <a:chOff x="4140" y="429"/>
                <a:chExt cx="1425" cy="2396"/>
              </a:xfrm>
            </p:grpSpPr>
            <p:sp>
              <p:nvSpPr>
                <p:cNvPr id="48350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1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52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3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4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55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80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81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56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57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78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9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58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59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60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76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7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61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362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74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5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63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4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5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6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7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8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9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0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1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372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3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317" name="Group 950"/>
              <p:cNvGrpSpPr>
                <a:grpSpLocks/>
              </p:cNvGrpSpPr>
              <p:nvPr/>
            </p:nvGrpSpPr>
            <p:grpSpPr bwMode="auto">
              <a:xfrm>
                <a:off x="7182479" y="2847655"/>
                <a:ext cx="338137" cy="653816"/>
                <a:chOff x="4140" y="429"/>
                <a:chExt cx="1425" cy="2396"/>
              </a:xfrm>
            </p:grpSpPr>
            <p:sp>
              <p:nvSpPr>
                <p:cNvPr id="48318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19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20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21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22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3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48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9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4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5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46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7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6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27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8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44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5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9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330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42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3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31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2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3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4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5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6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7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8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9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340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1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129" name="Freeform 2"/>
            <p:cNvSpPr>
              <a:spLocks/>
            </p:cNvSpPr>
            <p:nvPr/>
          </p:nvSpPr>
          <p:spPr bwMode="auto">
            <a:xfrm>
              <a:off x="2592388" y="5284251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3262941" y="5435064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151816" y="5622389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164516" y="5727164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4182104" y="5920839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842504" y="5468401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4126541" y="5622389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5453691" y="5650964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596441" y="5435064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261" name="Group 48260"/>
            <p:cNvGrpSpPr/>
            <p:nvPr/>
          </p:nvGrpSpPr>
          <p:grpSpPr>
            <a:xfrm>
              <a:off x="1526216" y="2537824"/>
              <a:ext cx="6978041" cy="1096962"/>
              <a:chOff x="1526216" y="3003498"/>
              <a:chExt cx="6978041" cy="1096962"/>
            </a:xfrm>
          </p:grpSpPr>
          <p:sp>
            <p:nvSpPr>
              <p:cNvPr id="48156" name="TextBox 399"/>
              <p:cNvSpPr txBox="1">
                <a:spLocks noChangeArrowheads="1"/>
              </p:cNvSpPr>
              <p:nvPr/>
            </p:nvSpPr>
            <p:spPr bwMode="auto">
              <a:xfrm>
                <a:off x="7714291" y="3628973"/>
                <a:ext cx="595313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63"/>
                  </a:lnSpc>
                </a:pPr>
                <a:r>
                  <a:rPr lang="en-US" sz="1400"/>
                  <a:t>data</a:t>
                </a:r>
              </a:p>
              <a:p>
                <a:pPr algn="ctr">
                  <a:lnSpc>
                    <a:spcPts val="1463"/>
                  </a:lnSpc>
                </a:pPr>
                <a:r>
                  <a:rPr lang="en-US" sz="1400"/>
                  <a:t>plane</a:t>
                </a:r>
              </a:p>
            </p:txBody>
          </p:sp>
          <p:sp>
            <p:nvSpPr>
              <p:cNvPr id="48157" name="TextBox 400"/>
              <p:cNvSpPr txBox="1">
                <a:spLocks noChangeArrowheads="1"/>
              </p:cNvSpPr>
              <p:nvPr/>
            </p:nvSpPr>
            <p:spPr bwMode="auto">
              <a:xfrm>
                <a:off x="7728579" y="3003498"/>
                <a:ext cx="709612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63"/>
                  </a:lnSpc>
                </a:pPr>
                <a:r>
                  <a:rPr lang="en-US" sz="1400"/>
                  <a:t>control</a:t>
                </a:r>
              </a:p>
              <a:p>
                <a:pPr algn="ctr">
                  <a:lnSpc>
                    <a:spcPts val="1463"/>
                  </a:lnSpc>
                </a:pPr>
                <a:r>
                  <a:rPr lang="en-US" sz="1400"/>
                  <a:t>plane</a:t>
                </a:r>
              </a:p>
            </p:txBody>
          </p:sp>
          <p:cxnSp>
            <p:nvCxnSpPr>
              <p:cNvPr id="302" name="Straight Connector 301"/>
              <p:cNvCxnSpPr/>
              <p:nvPr/>
            </p:nvCxnSpPr>
            <p:spPr bwMode="auto">
              <a:xfrm flipV="1">
                <a:off x="1526216" y="3579342"/>
                <a:ext cx="6978041" cy="1215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436115" y="2269434"/>
              <a:ext cx="4296530" cy="320561"/>
              <a:chOff x="2433511" y="2792111"/>
              <a:chExt cx="4296530" cy="320561"/>
            </a:xfrm>
          </p:grpSpPr>
          <p:grpSp>
            <p:nvGrpSpPr>
              <p:cNvPr id="48311" name="Group 401"/>
              <p:cNvGrpSpPr>
                <a:grpSpLocks/>
              </p:cNvGrpSpPr>
              <p:nvPr/>
            </p:nvGrpSpPr>
            <p:grpSpPr bwMode="auto">
              <a:xfrm>
                <a:off x="2433511" y="2794083"/>
                <a:ext cx="349250" cy="317387"/>
                <a:chOff x="2931664" y="3912603"/>
                <a:chExt cx="430450" cy="329314"/>
              </a:xfrm>
            </p:grpSpPr>
            <p:sp>
              <p:nvSpPr>
                <p:cNvPr id="403" name="Rectangle 402"/>
                <p:cNvSpPr/>
                <p:nvPr/>
              </p:nvSpPr>
              <p:spPr>
                <a:xfrm>
                  <a:off x="2937534" y="3912858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2931664" y="4005099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2931664" y="4067691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>
                  <a:stCxn id="403" idx="2"/>
                </p:cNvCxnSpPr>
                <p:nvPr/>
              </p:nvCxnSpPr>
              <p:spPr>
                <a:xfrm flipH="1" flipV="1">
                  <a:off x="3148846" y="4005099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2" name="Group 406"/>
              <p:cNvGrpSpPr>
                <a:grpSpLocks/>
              </p:cNvGrpSpPr>
              <p:nvPr/>
            </p:nvGrpSpPr>
            <p:grpSpPr bwMode="auto">
              <a:xfrm>
                <a:off x="3348666" y="2792111"/>
                <a:ext cx="350838" cy="317387"/>
                <a:chOff x="2931664" y="3912603"/>
                <a:chExt cx="430450" cy="329314"/>
              </a:xfrm>
            </p:grpSpPr>
            <p:sp>
              <p:nvSpPr>
                <p:cNvPr id="408" name="Rectangle 407"/>
                <p:cNvSpPr/>
                <p:nvPr/>
              </p:nvSpPr>
              <p:spPr>
                <a:xfrm>
                  <a:off x="2937508" y="3912861"/>
                  <a:ext cx="424606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2931664" y="4005102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2931664" y="4067694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>
                  <a:stCxn id="408" idx="2"/>
                </p:cNvCxnSpPr>
                <p:nvPr/>
              </p:nvCxnSpPr>
              <p:spPr>
                <a:xfrm flipH="1" flipV="1">
                  <a:off x="3147863" y="4005102"/>
                  <a:ext cx="1947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3" name="Group 411"/>
              <p:cNvGrpSpPr>
                <a:grpSpLocks/>
              </p:cNvGrpSpPr>
              <p:nvPr/>
            </p:nvGrpSpPr>
            <p:grpSpPr bwMode="auto">
              <a:xfrm>
                <a:off x="41821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13" name="Rectangle 41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>
                  <a:stCxn id="41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4" name="Group 416"/>
              <p:cNvGrpSpPr>
                <a:grpSpLocks/>
              </p:cNvGrpSpPr>
              <p:nvPr/>
            </p:nvGrpSpPr>
            <p:grpSpPr bwMode="auto">
              <a:xfrm>
                <a:off x="5374316" y="2795285"/>
                <a:ext cx="349250" cy="317387"/>
                <a:chOff x="2931664" y="3912603"/>
                <a:chExt cx="430450" cy="329314"/>
              </a:xfrm>
            </p:grpSpPr>
            <p:sp>
              <p:nvSpPr>
                <p:cNvPr id="418" name="Rectangle 417"/>
                <p:cNvSpPr/>
                <p:nvPr/>
              </p:nvSpPr>
              <p:spPr>
                <a:xfrm>
                  <a:off x="2937534" y="3912862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2931664" y="4005103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2931664" y="4067695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18" idx="2"/>
                </p:cNvCxnSpPr>
                <p:nvPr/>
              </p:nvCxnSpPr>
              <p:spPr>
                <a:xfrm flipH="1" flipV="1">
                  <a:off x="3148846" y="4005103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5" name="Group 421"/>
              <p:cNvGrpSpPr>
                <a:grpSpLocks/>
              </p:cNvGrpSpPr>
              <p:nvPr/>
            </p:nvGrpSpPr>
            <p:grpSpPr bwMode="auto">
              <a:xfrm>
                <a:off x="63792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>
                  <a:stCxn id="42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60" name="Group 48259"/>
            <p:cNvGrpSpPr/>
            <p:nvPr/>
          </p:nvGrpSpPr>
          <p:grpSpPr>
            <a:xfrm>
              <a:off x="1856416" y="3244261"/>
              <a:ext cx="5211763" cy="2739614"/>
              <a:chOff x="1856416" y="3709935"/>
              <a:chExt cx="5211763" cy="2739614"/>
            </a:xfrm>
          </p:grpSpPr>
          <p:sp>
            <p:nvSpPr>
              <p:cNvPr id="268" name="Freeform 267"/>
              <p:cNvSpPr/>
              <p:nvPr/>
            </p:nvSpPr>
            <p:spPr>
              <a:xfrm>
                <a:off x="1876731" y="5330139"/>
                <a:ext cx="1280789" cy="75908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" name="Freeform 271"/>
              <p:cNvSpPr/>
              <p:nvPr/>
            </p:nvSpPr>
            <p:spPr>
              <a:xfrm>
                <a:off x="6202668" y="5429198"/>
                <a:ext cx="865511" cy="55382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" name="Freeform 272"/>
              <p:cNvSpPr/>
              <p:nvPr/>
            </p:nvSpPr>
            <p:spPr>
              <a:xfrm>
                <a:off x="5378281" y="5449835"/>
                <a:ext cx="675485" cy="89677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896577">
                    <a:moveTo>
                      <a:pt x="0" y="894029"/>
                    </a:moveTo>
                    <a:cubicBezTo>
                      <a:pt x="95638" y="409857"/>
                      <a:pt x="76811" y="618448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276172" y="749497"/>
                      <a:pt x="462801" y="344746"/>
                      <a:pt x="179079" y="886531"/>
                    </a:cubicBezTo>
                    <a:cubicBezTo>
                      <a:pt x="44794" y="857895"/>
                      <a:pt x="92525" y="908114"/>
                      <a:pt x="0" y="8940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>
                <a:off x="4340854" y="5470471"/>
                <a:ext cx="514350" cy="40184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02193">
                    <a:moveTo>
                      <a:pt x="100781" y="402193"/>
                    </a:moveTo>
                    <a:cubicBezTo>
                      <a:pt x="60584" y="194221"/>
                      <a:pt x="96631" y="442038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91637" y="89943"/>
                      <a:pt x="404259" y="386400"/>
                    </a:cubicBezTo>
                    <a:cubicBezTo>
                      <a:pt x="357814" y="390704"/>
                      <a:pt x="168880" y="400727"/>
                      <a:pt x="100781" y="4021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Freeform 274"/>
              <p:cNvSpPr/>
              <p:nvPr/>
            </p:nvSpPr>
            <p:spPr>
              <a:xfrm>
                <a:off x="3561391" y="5433960"/>
                <a:ext cx="573725" cy="1015589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5244">
                    <a:moveTo>
                      <a:pt x="333190" y="985695"/>
                    </a:moveTo>
                    <a:cubicBezTo>
                      <a:pt x="153901" y="433090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76415" y="1019182"/>
                      <a:pt x="529388" y="984229"/>
                      <a:pt x="333190" y="9856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856416" y="3709935"/>
                <a:ext cx="1049338" cy="1739900"/>
                <a:chOff x="1856416" y="3709935"/>
                <a:chExt cx="1049338" cy="1739900"/>
              </a:xfrm>
            </p:grpSpPr>
            <p:sp>
              <p:nvSpPr>
                <p:cNvPr id="496" name="Rectangle 495"/>
                <p:cNvSpPr/>
                <p:nvPr/>
              </p:nvSpPr>
              <p:spPr bwMode="auto">
                <a:xfrm rot="10800000">
                  <a:off x="1867529" y="3957585"/>
                  <a:ext cx="1027112" cy="61109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48285" name="Group 498"/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515" name="Oval 514"/>
                  <p:cNvSpPr/>
                  <p:nvPr/>
                </p:nvSpPr>
                <p:spPr>
                  <a:xfrm>
                    <a:off x="4129067" y="3720356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6" name="Rectangle 515"/>
                  <p:cNvSpPr/>
                  <p:nvPr/>
                </p:nvSpPr>
                <p:spPr>
                  <a:xfrm>
                    <a:off x="4129067" y="3720356"/>
                    <a:ext cx="567968" cy="111705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7" name="Oval 516"/>
                  <p:cNvSpPr/>
                  <p:nvPr/>
                </p:nvSpPr>
                <p:spPr>
                  <a:xfrm>
                    <a:off x="4129067" y="3607161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4697035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4129067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0" name="Rectangle 499"/>
                <p:cNvSpPr/>
                <p:nvPr/>
              </p:nvSpPr>
              <p:spPr bwMode="auto">
                <a:xfrm>
                  <a:off x="1877054" y="4704509"/>
                  <a:ext cx="1028700" cy="5230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  <a:alpha val="62000"/>
                      </a:schemeClr>
                    </a:gs>
                    <a:gs pos="54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2" name="Straight Connector 501"/>
                <p:cNvCxnSpPr/>
                <p:nvPr/>
              </p:nvCxnSpPr>
              <p:spPr bwMode="auto">
                <a:xfrm>
                  <a:off x="1861179" y="3981398"/>
                  <a:ext cx="17462" cy="13017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/>
                <p:nvPr/>
              </p:nvCxnSpPr>
              <p:spPr bwMode="auto">
                <a:xfrm flipH="1">
                  <a:off x="2894641" y="3971873"/>
                  <a:ext cx="6350" cy="127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90" name="Group 504"/>
                <p:cNvGrpSpPr>
                  <a:grpSpLocks/>
                </p:cNvGrpSpPr>
                <p:nvPr/>
              </p:nvGrpSpPr>
              <p:grpSpPr bwMode="auto">
                <a:xfrm>
                  <a:off x="1856416" y="3709935"/>
                  <a:ext cx="1044712" cy="399063"/>
                  <a:chOff x="2183302" y="1574638"/>
                  <a:chExt cx="1200154" cy="430218"/>
                </a:xfrm>
              </p:grpSpPr>
              <p:sp>
                <p:nvSpPr>
                  <p:cNvPr id="506" name="Oval 505"/>
                  <p:cNvSpPr/>
                  <p:nvPr/>
                </p:nvSpPr>
                <p:spPr bwMode="auto">
                  <a:xfrm flipV="1">
                    <a:off x="2185126" y="1689305"/>
                    <a:ext cx="1196349" cy="31490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7" name="Rectangle 506"/>
                  <p:cNvSpPr/>
                  <p:nvPr/>
                </p:nvSpPr>
                <p:spPr bwMode="auto">
                  <a:xfrm>
                    <a:off x="2183302" y="1735513"/>
                    <a:ext cx="1198173" cy="11295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08" name="Oval 507"/>
                  <p:cNvSpPr/>
                  <p:nvPr/>
                </p:nvSpPr>
                <p:spPr bwMode="auto">
                  <a:xfrm flipV="1">
                    <a:off x="2183302" y="1574638"/>
                    <a:ext cx="1196349" cy="31490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9" name="Freeform 508"/>
                  <p:cNvSpPr/>
                  <p:nvPr/>
                </p:nvSpPr>
                <p:spPr bwMode="auto">
                  <a:xfrm>
                    <a:off x="2489684" y="1670478"/>
                    <a:ext cx="581762" cy="157452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0" name="Freeform 509"/>
                  <p:cNvSpPr/>
                  <p:nvPr/>
                </p:nvSpPr>
                <p:spPr bwMode="auto">
                  <a:xfrm>
                    <a:off x="2429502" y="1629404"/>
                    <a:ext cx="703949" cy="11124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1" name="Freeform 510"/>
                  <p:cNvSpPr/>
                  <p:nvPr/>
                </p:nvSpPr>
                <p:spPr bwMode="auto">
                  <a:xfrm>
                    <a:off x="2892723" y="1723534"/>
                    <a:ext cx="257142" cy="95840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2" name="Freeform 511"/>
                  <p:cNvSpPr/>
                  <p:nvPr/>
                </p:nvSpPr>
                <p:spPr bwMode="auto">
                  <a:xfrm>
                    <a:off x="2416736" y="1725244"/>
                    <a:ext cx="255318" cy="94130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13" name="Straight Connector 512"/>
                  <p:cNvCxnSpPr>
                    <a:endCxn id="508" idx="2"/>
                  </p:cNvCxnSpPr>
                  <p:nvPr/>
                </p:nvCxnSpPr>
                <p:spPr bwMode="auto">
                  <a:xfrm flipH="1" flipV="1">
                    <a:off x="2183302" y="1732090"/>
                    <a:ext cx="1824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 bwMode="auto">
                  <a:xfrm flipH="1" flipV="1">
                    <a:off x="3381475" y="1728667"/>
                    <a:ext cx="1823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3566154" y="3862335"/>
                <a:ext cx="514350" cy="1670050"/>
                <a:chOff x="3566154" y="3862335"/>
                <a:chExt cx="514350" cy="1670050"/>
              </a:xfrm>
            </p:grpSpPr>
            <p:sp>
              <p:nvSpPr>
                <p:cNvPr id="549" name="Rectangle 548"/>
                <p:cNvSpPr/>
                <p:nvPr/>
              </p:nvSpPr>
              <p:spPr bwMode="auto">
                <a:xfrm rot="10800000">
                  <a:off x="3569201" y="39460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0" name="Straight Connector 549"/>
                <p:cNvCxnSpPr/>
                <p:nvPr/>
              </p:nvCxnSpPr>
              <p:spPr bwMode="auto">
                <a:xfrm flipH="1">
                  <a:off x="4078916" y="4019498"/>
                  <a:ext cx="1588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71" name="Group 552"/>
                <p:cNvGrpSpPr>
                  <a:grpSpLocks/>
                </p:cNvGrpSpPr>
                <p:nvPr/>
              </p:nvGrpSpPr>
              <p:grpSpPr bwMode="auto">
                <a:xfrm>
                  <a:off x="3571302" y="53106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62" name="Oval 561"/>
                  <p:cNvSpPr/>
                  <p:nvPr/>
                </p:nvSpPr>
                <p:spPr>
                  <a:xfrm>
                    <a:off x="4128204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3" name="Rectangle 562"/>
                  <p:cNvSpPr/>
                  <p:nvPr/>
                </p:nvSpPr>
                <p:spPr>
                  <a:xfrm>
                    <a:off x="4128204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4" name="Oval 563"/>
                  <p:cNvSpPr/>
                  <p:nvPr/>
                </p:nvSpPr>
                <p:spPr>
                  <a:xfrm>
                    <a:off x="4128204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4696810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4128204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4" name="Rectangle 553"/>
                <p:cNvSpPr/>
                <p:nvPr/>
              </p:nvSpPr>
              <p:spPr bwMode="auto">
                <a:xfrm>
                  <a:off x="3572504" y="4575123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7" name="Straight Connector 556"/>
                <p:cNvCxnSpPr/>
                <p:nvPr/>
              </p:nvCxnSpPr>
              <p:spPr bwMode="auto">
                <a:xfrm flipH="1">
                  <a:off x="3566154" y="40274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57" name="Group 538"/>
                <p:cNvGrpSpPr>
                  <a:grpSpLocks/>
                </p:cNvGrpSpPr>
                <p:nvPr/>
              </p:nvGrpSpPr>
              <p:grpSpPr bwMode="auto">
                <a:xfrm>
                  <a:off x="3568667" y="38623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40" name="Oval 539"/>
                  <p:cNvSpPr/>
                  <p:nvPr/>
                </p:nvSpPr>
                <p:spPr bwMode="auto">
                  <a:xfrm flipV="1">
                    <a:off x="2188659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 bwMode="auto">
                  <a:xfrm>
                    <a:off x="2184879" y="1736302"/>
                    <a:ext cx="1198746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2" name="Oval 541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43" name="Freeform 542"/>
                  <p:cNvSpPr/>
                  <p:nvPr/>
                </p:nvSpPr>
                <p:spPr bwMode="auto">
                  <a:xfrm>
                    <a:off x="2491182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4" name="Freeform 543"/>
                  <p:cNvSpPr/>
                  <p:nvPr/>
                </p:nvSpPr>
                <p:spPr bwMode="auto">
                  <a:xfrm>
                    <a:off x="2430678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5" name="Freeform 544"/>
                  <p:cNvSpPr/>
                  <p:nvPr/>
                </p:nvSpPr>
                <p:spPr bwMode="auto">
                  <a:xfrm>
                    <a:off x="2892025" y="1722222"/>
                    <a:ext cx="260927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6" name="Freeform 545"/>
                  <p:cNvSpPr/>
                  <p:nvPr/>
                </p:nvSpPr>
                <p:spPr bwMode="auto">
                  <a:xfrm>
                    <a:off x="2419334" y="1725039"/>
                    <a:ext cx="253362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7" name="Straight Connector 546"/>
                  <p:cNvCxnSpPr>
                    <a:endCxn id="542" idx="2"/>
                  </p:cNvCxnSpPr>
                  <p:nvPr/>
                </p:nvCxnSpPr>
                <p:spPr bwMode="auto">
                  <a:xfrm flipH="1" flipV="1">
                    <a:off x="2184879" y="1722222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 bwMode="auto">
                  <a:xfrm flipH="1" flipV="1">
                    <a:off x="3379845" y="1727853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4348791" y="3867098"/>
                <a:ext cx="514350" cy="1670050"/>
                <a:chOff x="4348791" y="3867098"/>
                <a:chExt cx="514350" cy="1670050"/>
              </a:xfrm>
            </p:grpSpPr>
            <p:sp>
              <p:nvSpPr>
                <p:cNvPr id="579" name="Rectangle 578"/>
                <p:cNvSpPr/>
                <p:nvPr/>
              </p:nvSpPr>
              <p:spPr bwMode="auto">
                <a:xfrm rot="10800000">
                  <a:off x="4351838" y="3950855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80" name="Straight Connector 579"/>
                <p:cNvCxnSpPr/>
                <p:nvPr/>
              </p:nvCxnSpPr>
              <p:spPr bwMode="auto">
                <a:xfrm flipH="1">
                  <a:off x="4861554" y="4024260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43" name="Group 580"/>
                <p:cNvGrpSpPr>
                  <a:grpSpLocks/>
                </p:cNvGrpSpPr>
                <p:nvPr/>
              </p:nvGrpSpPr>
              <p:grpSpPr bwMode="auto">
                <a:xfrm>
                  <a:off x="4353939" y="5315451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89" name="Oval 588"/>
                  <p:cNvSpPr/>
                  <p:nvPr/>
                </p:nvSpPr>
                <p:spPr>
                  <a:xfrm>
                    <a:off x="4128205" y="3719722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0" name="Rectangle 589"/>
                  <p:cNvSpPr/>
                  <p:nvPr/>
                </p:nvSpPr>
                <p:spPr>
                  <a:xfrm>
                    <a:off x="4128205" y="3719722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1" name="Oval 590"/>
                  <p:cNvSpPr/>
                  <p:nvPr/>
                </p:nvSpPr>
                <p:spPr>
                  <a:xfrm>
                    <a:off x="4128205" y="360574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4696811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4128205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2" name="Rectangle 581"/>
                <p:cNvSpPr/>
                <p:nvPr/>
              </p:nvSpPr>
              <p:spPr bwMode="auto">
                <a:xfrm>
                  <a:off x="4355141" y="4579885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84" name="Straight Connector 583"/>
                <p:cNvCxnSpPr/>
                <p:nvPr/>
              </p:nvCxnSpPr>
              <p:spPr bwMode="auto">
                <a:xfrm flipH="1">
                  <a:off x="4348791" y="4032198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29" name="Group 568"/>
                <p:cNvGrpSpPr>
                  <a:grpSpLocks/>
                </p:cNvGrpSpPr>
                <p:nvPr/>
              </p:nvGrpSpPr>
              <p:grpSpPr bwMode="auto">
                <a:xfrm>
                  <a:off x="4351304" y="3867098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70" name="Oval 569"/>
                  <p:cNvSpPr/>
                  <p:nvPr/>
                </p:nvSpPr>
                <p:spPr bwMode="auto">
                  <a:xfrm flipV="1">
                    <a:off x="2188662" y="1691248"/>
                    <a:ext cx="1194966" cy="31254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71" name="Rectangle 570"/>
                  <p:cNvSpPr/>
                  <p:nvPr/>
                </p:nvSpPr>
                <p:spPr bwMode="auto">
                  <a:xfrm>
                    <a:off x="2184879" y="1736300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2" name="Oval 571"/>
                  <p:cNvSpPr/>
                  <p:nvPr/>
                </p:nvSpPr>
                <p:spPr bwMode="auto">
                  <a:xfrm flipV="1">
                    <a:off x="2184879" y="1564542"/>
                    <a:ext cx="1194966" cy="31254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73" name="Freeform 572"/>
                  <p:cNvSpPr/>
                  <p:nvPr/>
                </p:nvSpPr>
                <p:spPr bwMode="auto">
                  <a:xfrm>
                    <a:off x="2491185" y="1671539"/>
                    <a:ext cx="582357" cy="154863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4" name="Freeform 573"/>
                  <p:cNvSpPr/>
                  <p:nvPr/>
                </p:nvSpPr>
                <p:spPr bwMode="auto">
                  <a:xfrm>
                    <a:off x="2430680" y="1629303"/>
                    <a:ext cx="703366" cy="10981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5" name="Freeform 574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6" name="Freeform 575"/>
                  <p:cNvSpPr/>
                  <p:nvPr/>
                </p:nvSpPr>
                <p:spPr bwMode="auto">
                  <a:xfrm>
                    <a:off x="2419334" y="1725037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77" name="Straight Connector 576"/>
                  <p:cNvCxnSpPr>
                    <a:endCxn id="572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8" name="Group 48257"/>
              <p:cNvGrpSpPr/>
              <p:nvPr/>
            </p:nvGrpSpPr>
            <p:grpSpPr>
              <a:xfrm>
                <a:off x="5552116" y="3849635"/>
                <a:ext cx="514350" cy="1670050"/>
                <a:chOff x="5552116" y="3849635"/>
                <a:chExt cx="514350" cy="1670050"/>
              </a:xfrm>
            </p:grpSpPr>
            <p:sp>
              <p:nvSpPr>
                <p:cNvPr id="606" name="Rectangle 605"/>
                <p:cNvSpPr/>
                <p:nvPr/>
              </p:nvSpPr>
              <p:spPr bwMode="auto">
                <a:xfrm rot="10800000">
                  <a:off x="5555163" y="39333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7" name="Straight Connector 606"/>
                <p:cNvCxnSpPr/>
                <p:nvPr/>
              </p:nvCxnSpPr>
              <p:spPr bwMode="auto">
                <a:xfrm flipH="1">
                  <a:off x="6064879" y="4006798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15" name="Group 607"/>
                <p:cNvGrpSpPr>
                  <a:grpSpLocks/>
                </p:cNvGrpSpPr>
                <p:nvPr/>
              </p:nvGrpSpPr>
              <p:grpSpPr bwMode="auto">
                <a:xfrm>
                  <a:off x="5557264" y="52979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616" name="Oval 615"/>
                  <p:cNvSpPr/>
                  <p:nvPr/>
                </p:nvSpPr>
                <p:spPr>
                  <a:xfrm>
                    <a:off x="4128205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17" name="Rectangle 616"/>
                  <p:cNvSpPr/>
                  <p:nvPr/>
                </p:nvSpPr>
                <p:spPr>
                  <a:xfrm>
                    <a:off x="4128205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18" name="Oval 617"/>
                  <p:cNvSpPr/>
                  <p:nvPr/>
                </p:nvSpPr>
                <p:spPr>
                  <a:xfrm>
                    <a:off x="4128205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4696811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4128205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9" name="Rectangle 608"/>
                <p:cNvSpPr/>
                <p:nvPr/>
              </p:nvSpPr>
              <p:spPr bwMode="auto">
                <a:xfrm>
                  <a:off x="5558466" y="4562423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1" name="Straight Connector 610"/>
                <p:cNvCxnSpPr/>
                <p:nvPr/>
              </p:nvCxnSpPr>
              <p:spPr bwMode="auto">
                <a:xfrm flipH="1">
                  <a:off x="5552116" y="40147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01" name="Group 595"/>
                <p:cNvGrpSpPr>
                  <a:grpSpLocks/>
                </p:cNvGrpSpPr>
                <p:nvPr/>
              </p:nvGrpSpPr>
              <p:grpSpPr bwMode="auto">
                <a:xfrm>
                  <a:off x="5554629" y="38496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97" name="Oval 596"/>
                  <p:cNvSpPr/>
                  <p:nvPr/>
                </p:nvSpPr>
                <p:spPr bwMode="auto">
                  <a:xfrm flipV="1">
                    <a:off x="2188662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98" name="Rectangle 597"/>
                  <p:cNvSpPr/>
                  <p:nvPr/>
                </p:nvSpPr>
                <p:spPr bwMode="auto">
                  <a:xfrm>
                    <a:off x="2184879" y="1736302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9" name="Oval 598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00" name="Freeform 599"/>
                  <p:cNvSpPr/>
                  <p:nvPr/>
                </p:nvSpPr>
                <p:spPr bwMode="auto">
                  <a:xfrm>
                    <a:off x="2491185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1" name="Freeform 600"/>
                  <p:cNvSpPr/>
                  <p:nvPr/>
                </p:nvSpPr>
                <p:spPr bwMode="auto">
                  <a:xfrm>
                    <a:off x="2430680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2" name="Freeform 601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3" name="Freeform 602"/>
                  <p:cNvSpPr/>
                  <p:nvPr/>
                </p:nvSpPr>
                <p:spPr bwMode="auto">
                  <a:xfrm>
                    <a:off x="2419334" y="1725039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04" name="Straight Connector 603"/>
                  <p:cNvCxnSpPr>
                    <a:endCxn id="599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9" name="Group 48258"/>
              <p:cNvGrpSpPr/>
              <p:nvPr/>
            </p:nvGrpSpPr>
            <p:grpSpPr>
              <a:xfrm>
                <a:off x="6547479" y="3836935"/>
                <a:ext cx="514350" cy="1671638"/>
                <a:chOff x="6547479" y="3836935"/>
                <a:chExt cx="514350" cy="1671638"/>
              </a:xfrm>
            </p:grpSpPr>
            <p:sp>
              <p:nvSpPr>
                <p:cNvPr id="633" name="Rectangle 632"/>
                <p:cNvSpPr/>
                <p:nvPr/>
              </p:nvSpPr>
              <p:spPr bwMode="auto">
                <a:xfrm rot="10800000">
                  <a:off x="6550526" y="3920772"/>
                  <a:ext cx="498084" cy="629245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4" name="Straight Connector 633"/>
                <p:cNvCxnSpPr/>
                <p:nvPr/>
              </p:nvCxnSpPr>
              <p:spPr bwMode="auto">
                <a:xfrm flipH="1">
                  <a:off x="7060241" y="3994098"/>
                  <a:ext cx="1588" cy="13668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87" name="Group 634"/>
                <p:cNvGrpSpPr>
                  <a:grpSpLocks/>
                </p:cNvGrpSpPr>
                <p:nvPr/>
              </p:nvGrpSpPr>
              <p:grpSpPr bwMode="auto">
                <a:xfrm>
                  <a:off x="6552627" y="5286665"/>
                  <a:ext cx="507588" cy="221908"/>
                  <a:chOff x="4128636" y="3606589"/>
                  <a:chExt cx="568145" cy="338667"/>
                </a:xfrm>
              </p:grpSpPr>
              <p:sp>
                <p:nvSpPr>
                  <p:cNvPr id="643" name="Oval 642"/>
                  <p:cNvSpPr/>
                  <p:nvPr/>
                </p:nvSpPr>
                <p:spPr>
                  <a:xfrm>
                    <a:off x="4128204" y="3719937"/>
                    <a:ext cx="568606" cy="225319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4" name="Rectangle 643"/>
                  <p:cNvSpPr/>
                  <p:nvPr/>
                </p:nvSpPr>
                <p:spPr>
                  <a:xfrm>
                    <a:off x="4128204" y="3719937"/>
                    <a:ext cx="568606" cy="1114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5" name="Oval 644"/>
                  <p:cNvSpPr/>
                  <p:nvPr/>
                </p:nvSpPr>
                <p:spPr>
                  <a:xfrm>
                    <a:off x="4128204" y="3606067"/>
                    <a:ext cx="568606" cy="22531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4696810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4128204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6" name="Rectangle 635"/>
                <p:cNvSpPr/>
                <p:nvPr/>
              </p:nvSpPr>
              <p:spPr bwMode="auto">
                <a:xfrm>
                  <a:off x="6553829" y="4551310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8" name="Straight Connector 637"/>
                <p:cNvCxnSpPr/>
                <p:nvPr/>
              </p:nvCxnSpPr>
              <p:spPr bwMode="auto">
                <a:xfrm flipH="1">
                  <a:off x="6547479" y="4002035"/>
                  <a:ext cx="3175" cy="145256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73" name="Group 622"/>
                <p:cNvGrpSpPr>
                  <a:grpSpLocks/>
                </p:cNvGrpSpPr>
                <p:nvPr/>
              </p:nvGrpSpPr>
              <p:grpSpPr bwMode="auto">
                <a:xfrm>
                  <a:off x="6549992" y="3836935"/>
                  <a:ext cx="503828" cy="248485"/>
                  <a:chOff x="2183302" y="1564542"/>
                  <a:chExt cx="1200154" cy="440314"/>
                </a:xfrm>
              </p:grpSpPr>
              <p:sp>
                <p:nvSpPr>
                  <p:cNvPr id="624" name="Oval 623"/>
                  <p:cNvSpPr/>
                  <p:nvPr/>
                </p:nvSpPr>
                <p:spPr bwMode="auto">
                  <a:xfrm flipV="1">
                    <a:off x="2188659" y="1691130"/>
                    <a:ext cx="1194966" cy="3150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5" name="Rectangle 624"/>
                  <p:cNvSpPr/>
                  <p:nvPr/>
                </p:nvSpPr>
                <p:spPr bwMode="auto">
                  <a:xfrm>
                    <a:off x="2184879" y="1736138"/>
                    <a:ext cx="1198746" cy="11252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6" name="Oval 625"/>
                  <p:cNvSpPr/>
                  <p:nvPr/>
                </p:nvSpPr>
                <p:spPr bwMode="auto">
                  <a:xfrm flipV="1">
                    <a:off x="2184879" y="1564542"/>
                    <a:ext cx="1194966" cy="315061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7" name="Freeform 626"/>
                  <p:cNvSpPr/>
                  <p:nvPr/>
                </p:nvSpPr>
                <p:spPr bwMode="auto">
                  <a:xfrm>
                    <a:off x="2491182" y="1671438"/>
                    <a:ext cx="582357" cy="15753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8" name="Freeform 627"/>
                  <p:cNvSpPr/>
                  <p:nvPr/>
                </p:nvSpPr>
                <p:spPr bwMode="auto">
                  <a:xfrm>
                    <a:off x="2430678" y="1629243"/>
                    <a:ext cx="703366" cy="11252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9" name="Freeform 628"/>
                  <p:cNvSpPr/>
                  <p:nvPr/>
                </p:nvSpPr>
                <p:spPr bwMode="auto">
                  <a:xfrm>
                    <a:off x="2892025" y="1724886"/>
                    <a:ext cx="260927" cy="95643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30" name="Freeform 629"/>
                  <p:cNvSpPr/>
                  <p:nvPr/>
                </p:nvSpPr>
                <p:spPr bwMode="auto">
                  <a:xfrm>
                    <a:off x="2419334" y="1727698"/>
                    <a:ext cx="253362" cy="92831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31" name="Straight Connector 630"/>
                  <p:cNvCxnSpPr>
                    <a:endCxn id="626" idx="2"/>
                  </p:cNvCxnSpPr>
                  <p:nvPr/>
                </p:nvCxnSpPr>
                <p:spPr bwMode="auto">
                  <a:xfrm flipH="1" flipV="1">
                    <a:off x="2184879" y="1722072"/>
                    <a:ext cx="3780" cy="120962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/>
                  <p:cNvCxnSpPr/>
                  <p:nvPr/>
                </p:nvCxnSpPr>
                <p:spPr bwMode="auto">
                  <a:xfrm flipH="1" flipV="1">
                    <a:off x="3379845" y="1730512"/>
                    <a:ext cx="3780" cy="120960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8" name="Group 27"/>
            <p:cNvGrpSpPr/>
            <p:nvPr/>
          </p:nvGrpSpPr>
          <p:grpSpPr>
            <a:xfrm>
              <a:off x="2381956" y="2010251"/>
              <a:ext cx="4415330" cy="2315048"/>
              <a:chOff x="2381956" y="2435173"/>
              <a:chExt cx="4415330" cy="2315048"/>
            </a:xfrm>
          </p:grpSpPr>
          <p:sp>
            <p:nvSpPr>
              <p:cNvPr id="391" name="Freeform 390"/>
              <p:cNvSpPr/>
              <p:nvPr/>
            </p:nvSpPr>
            <p:spPr>
              <a:xfrm>
                <a:off x="2381956" y="2439629"/>
                <a:ext cx="297540" cy="1743187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015941"/>
                  <a:gd name="connsiteX1" fmla="*/ 0 w 307275"/>
                  <a:gd name="connsiteY1" fmla="*/ 0 h 2015941"/>
                  <a:gd name="connsiteX2" fmla="*/ 0 w 307275"/>
                  <a:gd name="connsiteY2" fmla="*/ 2015941 h 2015941"/>
                  <a:gd name="connsiteX0" fmla="*/ 228538 w 228538"/>
                  <a:gd name="connsiteY0" fmla="*/ 0 h 2022548"/>
                  <a:gd name="connsiteX1" fmla="*/ 0 w 228538"/>
                  <a:gd name="connsiteY1" fmla="*/ 6607 h 2022548"/>
                  <a:gd name="connsiteX2" fmla="*/ 0 w 228538"/>
                  <a:gd name="connsiteY2" fmla="*/ 2022548 h 20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538" h="2022548">
                    <a:moveTo>
                      <a:pt x="228538" y="0"/>
                    </a:moveTo>
                    <a:lnTo>
                      <a:pt x="0" y="6607"/>
                    </a:lnTo>
                    <a:lnTo>
                      <a:pt x="0" y="2022548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392" name="Freeform 391"/>
              <p:cNvSpPr/>
              <p:nvPr/>
            </p:nvSpPr>
            <p:spPr>
              <a:xfrm flipH="1">
                <a:off x="6411524" y="2435173"/>
                <a:ext cx="385762" cy="2300562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117725"/>
                  <a:gd name="connsiteX1" fmla="*/ 0 w 307275"/>
                  <a:gd name="connsiteY1" fmla="*/ 0 h 2117725"/>
                  <a:gd name="connsiteX2" fmla="*/ 0 w 307275"/>
                  <a:gd name="connsiteY2" fmla="*/ 2117725 h 211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275" h="2117725">
                    <a:moveTo>
                      <a:pt x="307275" y="0"/>
                    </a:moveTo>
                    <a:lnTo>
                      <a:pt x="0" y="0"/>
                    </a:lnTo>
                    <a:lnTo>
                      <a:pt x="0" y="2117725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393" name="Straight Arrow Connector 392"/>
              <p:cNvCxnSpPr/>
              <p:nvPr/>
            </p:nvCxnSpPr>
            <p:spPr>
              <a:xfrm flipV="1">
                <a:off x="5791457" y="2687586"/>
                <a:ext cx="8309" cy="2062635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V="1">
                <a:off x="4598735" y="2708225"/>
                <a:ext cx="18344" cy="2037167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H="1" flipV="1">
                <a:off x="3807455" y="2762199"/>
                <a:ext cx="9009" cy="1983193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" name="Group 347"/>
            <p:cNvGrpSpPr>
              <a:grpSpLocks/>
            </p:cNvGrpSpPr>
            <p:nvPr/>
          </p:nvGrpSpPr>
          <p:grpSpPr bwMode="auto">
            <a:xfrm>
              <a:off x="5856401" y="5478592"/>
              <a:ext cx="588970" cy="242608"/>
              <a:chOff x="1871277" y="1576300"/>
              <a:chExt cx="1128371" cy="437861"/>
            </a:xfrm>
          </p:grpSpPr>
          <p:sp>
            <p:nvSpPr>
              <p:cNvPr id="363" name="Oval 36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6" name="Freeform 36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Freeform 36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Freeform 36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0" name="Straight Connector 369"/>
              <p:cNvCxnSpPr>
                <a:endCxn id="3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47"/>
            <p:cNvGrpSpPr>
              <a:grpSpLocks/>
            </p:cNvGrpSpPr>
            <p:nvPr/>
          </p:nvGrpSpPr>
          <p:grpSpPr bwMode="auto">
            <a:xfrm>
              <a:off x="4375328" y="5336495"/>
              <a:ext cx="588970" cy="242608"/>
              <a:chOff x="1871277" y="1576300"/>
              <a:chExt cx="1128371" cy="437861"/>
            </a:xfrm>
          </p:grpSpPr>
          <p:sp>
            <p:nvSpPr>
              <p:cNvPr id="373" name="Oval 37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5" name="Oval 37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6" name="Freeform 37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Freeform 37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8" name="Freeform 37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Freeform 37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80" name="Straight Connector 379"/>
              <p:cNvCxnSpPr>
                <a:endCxn id="37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47"/>
            <p:cNvGrpSpPr>
              <a:grpSpLocks/>
            </p:cNvGrpSpPr>
            <p:nvPr/>
          </p:nvGrpSpPr>
          <p:grpSpPr bwMode="auto">
            <a:xfrm>
              <a:off x="2848241" y="5530308"/>
              <a:ext cx="588970" cy="242608"/>
              <a:chOff x="1871277" y="1576300"/>
              <a:chExt cx="1128371" cy="437861"/>
            </a:xfrm>
          </p:grpSpPr>
          <p:sp>
            <p:nvSpPr>
              <p:cNvPr id="383" name="Oval 3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86" name="Freeform 3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7" name="Freeform 3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0" name="Freeform 38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7" name="Freeform 39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99" name="Straight Connector 398"/>
              <p:cNvCxnSpPr>
                <a:endCxn id="3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347"/>
            <p:cNvGrpSpPr>
              <a:grpSpLocks/>
            </p:cNvGrpSpPr>
            <p:nvPr/>
          </p:nvGrpSpPr>
          <p:grpSpPr bwMode="auto">
            <a:xfrm>
              <a:off x="5166757" y="5796647"/>
              <a:ext cx="588970" cy="242608"/>
              <a:chOff x="1871277" y="1576300"/>
              <a:chExt cx="1128371" cy="437861"/>
            </a:xfrm>
          </p:grpSpPr>
          <p:sp>
            <p:nvSpPr>
              <p:cNvPr id="402" name="Oval 40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7" name="Freeform 416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2" name="Freeform 421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7" name="Freeform 42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8" name="Freeform 42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9" name="Straight Connector 428"/>
              <p:cNvCxnSpPr>
                <a:endCxn id="4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347"/>
            <p:cNvGrpSpPr>
              <a:grpSpLocks/>
            </p:cNvGrpSpPr>
            <p:nvPr/>
          </p:nvGrpSpPr>
          <p:grpSpPr bwMode="auto">
            <a:xfrm>
              <a:off x="3704088" y="5889227"/>
              <a:ext cx="588970" cy="242608"/>
              <a:chOff x="1871277" y="1576300"/>
              <a:chExt cx="1128371" cy="437861"/>
            </a:xfrm>
          </p:grpSpPr>
          <p:sp>
            <p:nvSpPr>
              <p:cNvPr id="432" name="Oval 43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5" name="Freeform 43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6" name="Freeform 43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7" name="Freeform 43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8" name="Freeform 43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9" name="Straight Connector 438"/>
              <p:cNvCxnSpPr>
                <a:endCxn id="43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925875" y="1754513"/>
              <a:ext cx="5095391" cy="2833288"/>
              <a:chOff x="1925876" y="2212958"/>
              <a:chExt cx="5095391" cy="283328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45416" y="2212958"/>
                <a:ext cx="3597533" cy="493677"/>
                <a:chOff x="2705100" y="2011398"/>
                <a:chExt cx="3597533" cy="493677"/>
              </a:xfrm>
            </p:grpSpPr>
            <p:sp>
              <p:nvSpPr>
                <p:cNvPr id="342" name="Oval 341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0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452664" y="2127167"/>
                  <a:ext cx="2057700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800" dirty="0">
                      <a:solidFill>
                        <a:schemeClr val="bg1"/>
                      </a:solidFill>
                    </a:rPr>
                    <a:t>Remote Controller</a:t>
                  </a:r>
                </a:p>
              </p:txBody>
            </p:sp>
          </p:grpSp>
          <p:grpSp>
            <p:nvGrpSpPr>
              <p:cNvPr id="442" name="Group 441"/>
              <p:cNvGrpSpPr/>
              <p:nvPr/>
            </p:nvGrpSpPr>
            <p:grpSpPr>
              <a:xfrm>
                <a:off x="1925876" y="4223509"/>
                <a:ext cx="923540" cy="405953"/>
                <a:chOff x="2705100" y="2011398"/>
                <a:chExt cx="3597533" cy="493677"/>
              </a:xfrm>
            </p:grpSpPr>
            <p:sp>
              <p:nvSpPr>
                <p:cNvPr id="443" name="Oval 442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4" name="Oval 443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5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901810" y="2127167"/>
                  <a:ext cx="1159411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8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589508" y="4760377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47" name="Oval 446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48" name="Oval 447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49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1" name="Group 450"/>
              <p:cNvGrpSpPr/>
              <p:nvPr/>
            </p:nvGrpSpPr>
            <p:grpSpPr>
              <a:xfrm>
                <a:off x="4369656" y="4758258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2" name="Group 45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4" name="Oval 45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55" name="Oval 45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5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6" name="Group 455"/>
              <p:cNvGrpSpPr/>
              <p:nvPr/>
            </p:nvGrpSpPr>
            <p:grpSpPr>
              <a:xfrm>
                <a:off x="5569912" y="4756140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7" name="Group 456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9" name="Oval 458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0" name="Oval 459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5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61" name="Group 460"/>
              <p:cNvGrpSpPr/>
              <p:nvPr/>
            </p:nvGrpSpPr>
            <p:grpSpPr>
              <a:xfrm>
                <a:off x="6557699" y="4754022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62" name="Group 46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64" name="Oval 46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5" name="Oval 46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6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2050694" y="4240394"/>
              <a:ext cx="4962309" cy="697609"/>
              <a:chOff x="-3809141" y="1128902"/>
              <a:chExt cx="4962309" cy="697609"/>
            </a:xfrm>
          </p:grpSpPr>
          <p:grpSp>
            <p:nvGrpSpPr>
              <p:cNvPr id="48273" name="Group 554"/>
              <p:cNvGrpSpPr>
                <a:grpSpLocks/>
              </p:cNvGrpSpPr>
              <p:nvPr/>
            </p:nvGrpSpPr>
            <p:grpSpPr bwMode="auto">
              <a:xfrm>
                <a:off x="-2259184" y="1493681"/>
                <a:ext cx="426647" cy="330722"/>
                <a:chOff x="2932185" y="3913304"/>
                <a:chExt cx="426963" cy="330885"/>
              </a:xfrm>
            </p:grpSpPr>
            <p:sp>
              <p:nvSpPr>
                <p:cNvPr id="558" name="Rectangle 557"/>
                <p:cNvSpPr/>
                <p:nvPr/>
              </p:nvSpPr>
              <p:spPr>
                <a:xfrm>
                  <a:off x="293338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7" name="Group 554"/>
              <p:cNvGrpSpPr>
                <a:grpSpLocks/>
              </p:cNvGrpSpPr>
              <p:nvPr/>
            </p:nvGrpSpPr>
            <p:grpSpPr bwMode="auto">
              <a:xfrm>
                <a:off x="-3809141" y="1128902"/>
                <a:ext cx="675450" cy="526527"/>
                <a:chOff x="2932185" y="3913304"/>
                <a:chExt cx="430533" cy="332666"/>
              </a:xfrm>
            </p:grpSpPr>
            <p:sp>
              <p:nvSpPr>
                <p:cNvPr id="358" name="Rectangle 357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 flipH="1" flipV="1">
                  <a:off x="3182588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 flipV="1">
                  <a:off x="3093297" y="4009316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 flipH="1" flipV="1">
                  <a:off x="3278747" y="4008109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3" name="Group 554"/>
              <p:cNvGrpSpPr>
                <a:grpSpLocks/>
              </p:cNvGrpSpPr>
              <p:nvPr/>
            </p:nvGrpSpPr>
            <p:grpSpPr bwMode="auto">
              <a:xfrm>
                <a:off x="-1475553" y="1495789"/>
                <a:ext cx="430214" cy="330722"/>
                <a:chOff x="2932185" y="3913304"/>
                <a:chExt cx="430533" cy="330885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554"/>
              <p:cNvGrpSpPr>
                <a:grpSpLocks/>
              </p:cNvGrpSpPr>
              <p:nvPr/>
            </p:nvGrpSpPr>
            <p:grpSpPr bwMode="auto">
              <a:xfrm>
                <a:off x="-271097" y="1490382"/>
                <a:ext cx="430214" cy="330722"/>
                <a:chOff x="2932185" y="3913304"/>
                <a:chExt cx="430533" cy="330885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1" name="Group 554"/>
              <p:cNvGrpSpPr>
                <a:grpSpLocks/>
              </p:cNvGrpSpPr>
              <p:nvPr/>
            </p:nvGrpSpPr>
            <p:grpSpPr bwMode="auto">
              <a:xfrm>
                <a:off x="722954" y="1484975"/>
                <a:ext cx="430214" cy="330722"/>
                <a:chOff x="2932185" y="3913304"/>
                <a:chExt cx="430533" cy="330885"/>
              </a:xfrm>
            </p:grpSpPr>
            <p:sp>
              <p:nvSpPr>
                <p:cNvPr id="446" name="Rectangle 445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148169" y="4974167"/>
            <a:ext cx="2561167" cy="1458683"/>
            <a:chOff x="148169" y="4974167"/>
            <a:chExt cx="2561167" cy="1458683"/>
          </a:xfrm>
        </p:grpSpPr>
        <p:sp>
          <p:nvSpPr>
            <p:cNvPr id="4" name="TextBox 3"/>
            <p:cNvSpPr txBox="1"/>
            <p:nvPr/>
          </p:nvSpPr>
          <p:spPr>
            <a:xfrm>
              <a:off x="148169" y="5588003"/>
              <a:ext cx="25611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 smtClean="0">
                  <a:solidFill>
                    <a:srgbClr val="000090"/>
                  </a:solidFill>
                </a:rPr>
                <a:t>1: </a:t>
              </a:r>
              <a:r>
                <a:rPr lang="en-US" i="1" dirty="0" smtClean="0"/>
                <a:t>generalized“ flow-based” forwarding (e.g., OpenFlow)</a:t>
              </a:r>
              <a:endParaRPr lang="en-US" i="1" dirty="0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V="1">
              <a:off x="1428753" y="4974167"/>
              <a:ext cx="730247" cy="613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2" name="Group 471"/>
          <p:cNvGrpSpPr/>
          <p:nvPr/>
        </p:nvGrpSpPr>
        <p:grpSpPr>
          <a:xfrm>
            <a:off x="7590196" y="3506318"/>
            <a:ext cx="1667931" cy="1399445"/>
            <a:chOff x="69488" y="5026085"/>
            <a:chExt cx="2561167" cy="1399445"/>
          </a:xfrm>
        </p:grpSpPr>
        <p:sp>
          <p:nvSpPr>
            <p:cNvPr id="473" name="TextBox 472"/>
            <p:cNvSpPr txBox="1"/>
            <p:nvPr/>
          </p:nvSpPr>
          <p:spPr>
            <a:xfrm>
              <a:off x="69488" y="5580683"/>
              <a:ext cx="25611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 smtClean="0">
                  <a:solidFill>
                    <a:srgbClr val="000090"/>
                  </a:solidFill>
                </a:rPr>
                <a:t>2. </a:t>
              </a:r>
              <a:r>
                <a:rPr lang="en-US" i="1" dirty="0" smtClean="0"/>
                <a:t>control, data plane separation</a:t>
              </a:r>
              <a:endParaRPr lang="en-US" i="1" dirty="0"/>
            </a:p>
          </p:txBody>
        </p:sp>
        <p:cxnSp>
          <p:nvCxnSpPr>
            <p:cNvPr id="474" name="Straight Connector 473"/>
            <p:cNvCxnSpPr>
              <a:stCxn id="473" idx="0"/>
            </p:cNvCxnSpPr>
            <p:nvPr/>
          </p:nvCxnSpPr>
          <p:spPr bwMode="auto">
            <a:xfrm flipV="1">
              <a:off x="1350072" y="5026085"/>
              <a:ext cx="1703" cy="5545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6" name="TextBox 475"/>
          <p:cNvSpPr txBox="1"/>
          <p:nvPr/>
        </p:nvSpPr>
        <p:spPr>
          <a:xfrm>
            <a:off x="7057798" y="1089172"/>
            <a:ext cx="2086202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lnSpc>
                <a:spcPct val="90000"/>
              </a:lnSpc>
            </a:pPr>
            <a:r>
              <a:rPr lang="en-US" b="1" i="1" dirty="0">
                <a:solidFill>
                  <a:srgbClr val="000090"/>
                </a:solidFill>
              </a:rPr>
              <a:t>3</a:t>
            </a:r>
            <a:r>
              <a:rPr lang="en-US" b="1" i="1" dirty="0" smtClean="0">
                <a:solidFill>
                  <a:srgbClr val="000090"/>
                </a:solidFill>
              </a:rPr>
              <a:t>. </a:t>
            </a:r>
            <a:r>
              <a:rPr lang="en-US" i="1" dirty="0" smtClean="0"/>
              <a:t>control plane functions external to data-plane switches</a:t>
            </a:r>
            <a:endParaRPr lang="en-US" i="1" dirty="0"/>
          </a:p>
        </p:txBody>
      </p:sp>
      <p:cxnSp>
        <p:nvCxnSpPr>
          <p:cNvPr id="477" name="Straight Connector 476"/>
          <p:cNvCxnSpPr/>
          <p:nvPr/>
        </p:nvCxnSpPr>
        <p:spPr bwMode="auto">
          <a:xfrm flipV="1">
            <a:off x="6672036" y="1468338"/>
            <a:ext cx="618473" cy="645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2015762" y="1310125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Oval 477"/>
          <p:cNvSpPr/>
          <p:nvPr/>
        </p:nvSpPr>
        <p:spPr bwMode="auto">
          <a:xfrm>
            <a:off x="3014783" y="1301278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Oval 478"/>
          <p:cNvSpPr/>
          <p:nvPr/>
        </p:nvSpPr>
        <p:spPr bwMode="auto">
          <a:xfrm>
            <a:off x="5827987" y="1292433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3211" y="106553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…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1998" y="1037741"/>
            <a:ext cx="2273067" cy="844847"/>
            <a:chOff x="111998" y="1037741"/>
            <a:chExt cx="2273067" cy="844847"/>
          </a:xfrm>
        </p:grpSpPr>
        <p:sp>
          <p:nvSpPr>
            <p:cNvPr id="481" name="TextBox 480"/>
            <p:cNvSpPr txBox="1"/>
            <p:nvPr/>
          </p:nvSpPr>
          <p:spPr>
            <a:xfrm>
              <a:off x="111998" y="1037741"/>
              <a:ext cx="22730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 smtClean="0">
                  <a:solidFill>
                    <a:srgbClr val="000090"/>
                  </a:solidFill>
                </a:rPr>
                <a:t>4. </a:t>
              </a:r>
              <a:r>
                <a:rPr lang="en-US" i="1" dirty="0" smtClean="0"/>
                <a:t>programmable control applications</a:t>
              </a:r>
              <a:endParaRPr lang="en-US" i="1" dirty="0"/>
            </a:p>
          </p:txBody>
        </p:sp>
        <p:cxnSp>
          <p:nvCxnSpPr>
            <p:cNvPr id="482" name="Straight Connector 481"/>
            <p:cNvCxnSpPr/>
            <p:nvPr/>
          </p:nvCxnSpPr>
          <p:spPr bwMode="auto">
            <a:xfrm flipV="1">
              <a:off x="1182107" y="1458376"/>
              <a:ext cx="652881" cy="11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83" name="Straight Connector 482"/>
          <p:cNvCxnSpPr/>
          <p:nvPr/>
        </p:nvCxnSpPr>
        <p:spPr bwMode="auto">
          <a:xfrm flipV="1">
            <a:off x="6625009" y="1469572"/>
            <a:ext cx="663883" cy="1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2013724" y="1306405"/>
            <a:ext cx="733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routing</a:t>
            </a:r>
            <a:endParaRPr lang="en-US" sz="1400" dirty="0"/>
          </a:p>
        </p:txBody>
      </p:sp>
      <p:sp>
        <p:nvSpPr>
          <p:cNvPr id="466" name="TextBox 465"/>
          <p:cNvSpPr txBox="1"/>
          <p:nvPr/>
        </p:nvSpPr>
        <p:spPr>
          <a:xfrm>
            <a:off x="3041161" y="126814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access control</a:t>
            </a:r>
            <a:endParaRPr lang="en-US" sz="1200" dirty="0"/>
          </a:p>
        </p:txBody>
      </p:sp>
      <p:sp>
        <p:nvSpPr>
          <p:cNvPr id="467" name="TextBox 466"/>
          <p:cNvSpPr txBox="1"/>
          <p:nvPr/>
        </p:nvSpPr>
        <p:spPr>
          <a:xfrm>
            <a:off x="5784611" y="125371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 smtClean="0"/>
              <a:t>load</a:t>
            </a:r>
          </a:p>
          <a:p>
            <a:pPr algn="ctr">
              <a:lnSpc>
                <a:spcPct val="85000"/>
              </a:lnSpc>
            </a:pPr>
            <a:r>
              <a:rPr lang="en-US" sz="1200" dirty="0" smtClean="0"/>
              <a:t>balance</a:t>
            </a:r>
            <a:endParaRPr lang="en-US" sz="1200" dirty="0"/>
          </a:p>
        </p:txBody>
      </p:sp>
      <p:sp>
        <p:nvSpPr>
          <p:cNvPr id="4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41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7162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SDN perspective: data plane switches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7"/>
            <a:ext cx="7078870" cy="2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684" y="1256540"/>
            <a:ext cx="4571424" cy="5010892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CC0000"/>
                </a:solidFill>
              </a:rPr>
              <a:t>Data plane switches</a:t>
            </a:r>
          </a:p>
          <a:p>
            <a:r>
              <a:rPr lang="en-US" sz="2400" dirty="0" smtClean="0"/>
              <a:t>fast, simple, commodity switches implementing generalized data-plane forwarding in hardware</a:t>
            </a:r>
          </a:p>
          <a:p>
            <a:r>
              <a:rPr lang="en-US" sz="2400" dirty="0" smtClean="0"/>
              <a:t>switch flow table computed, installed by controller</a:t>
            </a:r>
          </a:p>
          <a:p>
            <a:r>
              <a:rPr lang="en-US" sz="2400" dirty="0" smtClean="0"/>
              <a:t>API for table-based switch control (e.g., OpenFlow)</a:t>
            </a:r>
          </a:p>
          <a:p>
            <a:pPr lvl="1"/>
            <a:r>
              <a:rPr lang="en-US" sz="2000" dirty="0" smtClean="0"/>
              <a:t>defines what is controllable and what is not</a:t>
            </a:r>
          </a:p>
          <a:p>
            <a:r>
              <a:rPr lang="en-US" sz="2400" dirty="0" smtClean="0"/>
              <a:t>protocol for communicating with controller (e.g., OpenFlow)</a:t>
            </a:r>
          </a:p>
          <a:p>
            <a:endParaRPr lang="en-US" dirty="0"/>
          </a:p>
        </p:txBody>
      </p:sp>
      <p:grpSp>
        <p:nvGrpSpPr>
          <p:cNvPr id="1053" name="Group 1052"/>
          <p:cNvGrpSpPr/>
          <p:nvPr/>
        </p:nvGrpSpPr>
        <p:grpSpPr>
          <a:xfrm>
            <a:off x="4990227" y="1414364"/>
            <a:ext cx="3846765" cy="5169840"/>
            <a:chOff x="4990227" y="910464"/>
            <a:chExt cx="3846765" cy="5169840"/>
          </a:xfrm>
        </p:grpSpPr>
        <p:sp>
          <p:nvSpPr>
            <p:cNvPr id="1054" name="TextBox 399"/>
            <p:cNvSpPr txBox="1">
              <a:spLocks noChangeArrowheads="1"/>
            </p:cNvSpPr>
            <p:nvPr/>
          </p:nvSpPr>
          <p:spPr bwMode="auto">
            <a:xfrm>
              <a:off x="8518490" y="4936685"/>
              <a:ext cx="28693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dirty="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 dirty="0"/>
                <a:t>plane</a:t>
              </a:r>
            </a:p>
          </p:txBody>
        </p:sp>
        <p:sp>
          <p:nvSpPr>
            <p:cNvPr id="1055" name="TextBox 400"/>
            <p:cNvSpPr txBox="1">
              <a:spLocks noChangeArrowheads="1"/>
            </p:cNvSpPr>
            <p:nvPr/>
          </p:nvSpPr>
          <p:spPr bwMode="auto">
            <a:xfrm>
              <a:off x="8494972" y="2474327"/>
              <a:ext cx="34202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dirty="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 dirty="0"/>
                <a:t>plane</a:t>
              </a:r>
            </a:p>
          </p:txBody>
        </p:sp>
        <p:cxnSp>
          <p:nvCxnSpPr>
            <p:cNvPr id="1056" name="Straight Connector 1055"/>
            <p:cNvCxnSpPr/>
            <p:nvPr/>
          </p:nvCxnSpPr>
          <p:spPr bwMode="auto">
            <a:xfrm flipV="1">
              <a:off x="5272718" y="4529666"/>
              <a:ext cx="2791783" cy="1432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 bwMode="auto">
            <a:xfrm flipV="1">
              <a:off x="5192283" y="2709335"/>
              <a:ext cx="3041550" cy="1856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8" name="Group 1057"/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1114" name="Freeform 2"/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15" name="Straight Connector 1114"/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/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/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/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3" name="Group 347"/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64" name="Oval 1163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65" name="Rectangle 1164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6" name="Oval 1165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67" name="Freeform 1166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8" name="Freeform 1167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9" name="Freeform 1168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70" name="Freeform 1169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71" name="Straight Connector 1170"/>
                <p:cNvCxnSpPr>
                  <a:endCxn id="116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4" name="Group 347"/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55" name="Oval 1154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6" name="Rectangle 1155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7" name="Oval 1156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8" name="Freeform 1157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9" name="Freeform 1158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0" name="Freeform 1159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1" name="Freeform 1160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62" name="Straight Connector 1161"/>
                <p:cNvCxnSpPr>
                  <a:endCxn id="1157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3" name="Straight Connector 1162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5" name="Group 347"/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46" name="Oval 1145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7" name="Rectangle 1146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8" name="Oval 1147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9" name="Freeform 1148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0" name="Freeform 1149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1" name="Freeform 1150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2" name="Freeform 1151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53" name="Straight Connector 1152"/>
                <p:cNvCxnSpPr>
                  <a:endCxn id="114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4" name="Straight Connector 1153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6" name="Group 347"/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37" name="Oval 1136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8" name="Rectangle 1137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9" name="Oval 1138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0" name="Freeform 1139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1" name="Freeform 1140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2" name="Freeform 1141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3" name="Freeform 1142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44" name="Straight Connector 1143"/>
                <p:cNvCxnSpPr>
                  <a:endCxn id="1139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Straight Connector 1144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7" name="Group 347"/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28" name="Oval 1127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29" name="Rectangle 1128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0" name="Oval 1129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1" name="Freeform 1130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2" name="Freeform 113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3" name="Freeform 1132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4" name="Freeform 1133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35" name="Straight Connector 1134"/>
                <p:cNvCxnSpPr>
                  <a:endCxn id="113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Straight Connector 1135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9" name="Group 1058"/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1078" name="Rectangle 1077"/>
              <p:cNvSpPr/>
              <p:nvPr/>
            </p:nvSpPr>
            <p:spPr bwMode="auto"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79" name="Freeform 1078"/>
              <p:cNvSpPr/>
              <p:nvPr/>
            </p:nvSpPr>
            <p:spPr bwMode="auto">
              <a:xfrm>
                <a:off x="5218221" y="2877416"/>
                <a:ext cx="213773" cy="1028160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20385 w 220240"/>
                  <a:gd name="connsiteY0" fmla="*/ 745656 h 1058154"/>
                  <a:gd name="connsiteX1" fmla="*/ 214305 w 220240"/>
                  <a:gd name="connsiteY1" fmla="*/ 0 h 1058154"/>
                  <a:gd name="connsiteX2" fmla="*/ 220240 w 220240"/>
                  <a:gd name="connsiteY2" fmla="*/ 1027869 h 1058154"/>
                  <a:gd name="connsiteX3" fmla="*/ 68 w 220240"/>
                  <a:gd name="connsiteY3" fmla="*/ 986902 h 1058154"/>
                  <a:gd name="connsiteX4" fmla="*/ 20385 w 220240"/>
                  <a:gd name="connsiteY4" fmla="*/ 745656 h 1058154"/>
                  <a:gd name="connsiteX0" fmla="*/ 20385 w 220240"/>
                  <a:gd name="connsiteY0" fmla="*/ 745656 h 1068836"/>
                  <a:gd name="connsiteX1" fmla="*/ 214305 w 220240"/>
                  <a:gd name="connsiteY1" fmla="*/ 0 h 1068836"/>
                  <a:gd name="connsiteX2" fmla="*/ 220240 w 220240"/>
                  <a:gd name="connsiteY2" fmla="*/ 1027869 h 1068836"/>
                  <a:gd name="connsiteX3" fmla="*/ 68 w 220240"/>
                  <a:gd name="connsiteY3" fmla="*/ 986902 h 1068836"/>
                  <a:gd name="connsiteX4" fmla="*/ 20385 w 220240"/>
                  <a:gd name="connsiteY4" fmla="*/ 745656 h 1068836"/>
                  <a:gd name="connsiteX0" fmla="*/ 15446 w 215301"/>
                  <a:gd name="connsiteY0" fmla="*/ 745656 h 1057581"/>
                  <a:gd name="connsiteX1" fmla="*/ 209366 w 215301"/>
                  <a:gd name="connsiteY1" fmla="*/ 0 h 1057581"/>
                  <a:gd name="connsiteX2" fmla="*/ 215301 w 215301"/>
                  <a:gd name="connsiteY2" fmla="*/ 1027869 h 1057581"/>
                  <a:gd name="connsiteX3" fmla="*/ 87 w 215301"/>
                  <a:gd name="connsiteY3" fmla="*/ 888484 h 1057581"/>
                  <a:gd name="connsiteX4" fmla="*/ 15446 w 215301"/>
                  <a:gd name="connsiteY4" fmla="*/ 745656 h 1057581"/>
                  <a:gd name="connsiteX0" fmla="*/ 15446 w 215301"/>
                  <a:gd name="connsiteY0" fmla="*/ 745656 h 1063397"/>
                  <a:gd name="connsiteX1" fmla="*/ 209366 w 215301"/>
                  <a:gd name="connsiteY1" fmla="*/ 0 h 1063397"/>
                  <a:gd name="connsiteX2" fmla="*/ 215301 w 215301"/>
                  <a:gd name="connsiteY2" fmla="*/ 1027869 h 1063397"/>
                  <a:gd name="connsiteX3" fmla="*/ 87 w 215301"/>
                  <a:gd name="connsiteY3" fmla="*/ 888484 h 1063397"/>
                  <a:gd name="connsiteX4" fmla="*/ 15446 w 215301"/>
                  <a:gd name="connsiteY4" fmla="*/ 745656 h 1063397"/>
                  <a:gd name="connsiteX0" fmla="*/ 15446 w 215301"/>
                  <a:gd name="connsiteY0" fmla="*/ 745656 h 1027869"/>
                  <a:gd name="connsiteX1" fmla="*/ 209366 w 215301"/>
                  <a:gd name="connsiteY1" fmla="*/ 0 h 1027869"/>
                  <a:gd name="connsiteX2" fmla="*/ 215301 w 215301"/>
                  <a:gd name="connsiteY2" fmla="*/ 1027869 h 1027869"/>
                  <a:gd name="connsiteX3" fmla="*/ 87 w 215301"/>
                  <a:gd name="connsiteY3" fmla="*/ 888484 h 1027869"/>
                  <a:gd name="connsiteX4" fmla="*/ 15446 w 215301"/>
                  <a:gd name="connsiteY4" fmla="*/ 745656 h 102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1" h="1027869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1080" name="Group 950"/>
              <p:cNvGrpSpPr>
                <a:grpSpLocks/>
              </p:cNvGrpSpPr>
              <p:nvPr/>
            </p:nvGrpSpPr>
            <p:grpSpPr bwMode="auto"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1082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6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87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12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88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89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10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0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92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8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3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94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106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5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6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9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0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1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2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3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04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5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81" name="TextBox 1080"/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SDN Controller</a:t>
                </a:r>
              </a:p>
              <a:p>
                <a:pPr algn="ctr"/>
                <a:r>
                  <a:rPr lang="en-US" sz="1600" dirty="0" smtClean="0"/>
                  <a:t>(network operating system)</a:t>
                </a:r>
                <a:endParaRPr lang="en-US" sz="1600" dirty="0"/>
              </a:p>
            </p:txBody>
          </p:sp>
        </p:grpSp>
        <p:sp>
          <p:nvSpPr>
            <p:cNvPr id="1060" name="TextBox 1059"/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…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grpSp>
          <p:nvGrpSpPr>
            <p:cNvPr id="1061" name="Group 1060"/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1076" name="Oval 1075"/>
              <p:cNvSpPr/>
              <p:nvPr/>
            </p:nvSpPr>
            <p:spPr bwMode="auto"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7" name="TextBox 1076"/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routing</a:t>
                </a:r>
                <a:endParaRPr lang="en-US" dirty="0"/>
              </a:p>
            </p:txBody>
          </p:sp>
        </p:grpSp>
        <p:grpSp>
          <p:nvGrpSpPr>
            <p:cNvPr id="1062" name="Group 1061"/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1074" name="Oval 1073"/>
              <p:cNvSpPr/>
              <p:nvPr/>
            </p:nvSpPr>
            <p:spPr bwMode="auto"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5" name="TextBox 1074"/>
              <p:cNvSpPr txBox="1"/>
              <p:nvPr/>
            </p:nvSpPr>
            <p:spPr>
              <a:xfrm>
                <a:off x="6177429" y="1997637"/>
                <a:ext cx="903087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access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control</a:t>
                </a:r>
                <a:endParaRPr lang="en-US" dirty="0"/>
              </a:p>
            </p:txBody>
          </p:sp>
        </p:grpSp>
        <p:grpSp>
          <p:nvGrpSpPr>
            <p:cNvPr id="1063" name="Group 1062"/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1072" name="Oval 1071"/>
              <p:cNvSpPr/>
              <p:nvPr/>
            </p:nvSpPr>
            <p:spPr bwMode="auto"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3" name="TextBox 1072"/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load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balance</a:t>
                </a:r>
                <a:endParaRPr lang="en-US" dirty="0"/>
              </a:p>
            </p:txBody>
          </p:sp>
        </p:grpSp>
        <p:cxnSp>
          <p:nvCxnSpPr>
            <p:cNvPr id="1064" name="Straight Arrow Connector 1063"/>
            <p:cNvCxnSpPr/>
            <p:nvPr/>
          </p:nvCxnSpPr>
          <p:spPr bwMode="auto">
            <a:xfrm flipV="1">
              <a:off x="8627245" y="1217948"/>
              <a:ext cx="0" cy="12488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" name="Straight Arrow Connector 1064"/>
            <p:cNvCxnSpPr/>
            <p:nvPr/>
          </p:nvCxnSpPr>
          <p:spPr bwMode="auto"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6" name="Straight Arrow Connector 1065"/>
            <p:cNvCxnSpPr/>
            <p:nvPr/>
          </p:nvCxnSpPr>
          <p:spPr bwMode="auto"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7" name="Straight Arrow Connector 1066"/>
            <p:cNvCxnSpPr/>
            <p:nvPr/>
          </p:nvCxnSpPr>
          <p:spPr bwMode="auto">
            <a:xfrm flipV="1">
              <a:off x="8653320" y="4546025"/>
              <a:ext cx="0" cy="414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8" name="TextBox 399"/>
            <p:cNvSpPr txBox="1">
              <a:spLocks noChangeArrowheads="1"/>
            </p:cNvSpPr>
            <p:nvPr/>
          </p:nvSpPr>
          <p:spPr bwMode="auto"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 smtClean="0"/>
                <a:t>southbound API</a:t>
              </a:r>
              <a:endParaRPr lang="en-US" sz="1400" i="1" dirty="0"/>
            </a:p>
          </p:txBody>
        </p:sp>
        <p:sp>
          <p:nvSpPr>
            <p:cNvPr id="1069" name="TextBox 399"/>
            <p:cNvSpPr txBox="1">
              <a:spLocks noChangeArrowheads="1"/>
            </p:cNvSpPr>
            <p:nvPr/>
          </p:nvSpPr>
          <p:spPr bwMode="auto"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 smtClean="0"/>
                <a:t>northbound API</a:t>
              </a:r>
              <a:endParaRPr lang="en-US" sz="1400" i="1" dirty="0"/>
            </a:p>
          </p:txBody>
        </p:sp>
        <p:sp>
          <p:nvSpPr>
            <p:cNvPr id="1070" name="TextBox 399"/>
            <p:cNvSpPr txBox="1">
              <a:spLocks noChangeArrowheads="1"/>
            </p:cNvSpPr>
            <p:nvPr/>
          </p:nvSpPr>
          <p:spPr bwMode="auto"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 smtClean="0"/>
                <a:t>SDN-controlled switches</a:t>
              </a:r>
              <a:endParaRPr lang="en-US" sz="1400" i="1" dirty="0"/>
            </a:p>
          </p:txBody>
        </p:sp>
        <p:sp>
          <p:nvSpPr>
            <p:cNvPr id="1071" name="TextBox 399"/>
            <p:cNvSpPr txBox="1">
              <a:spLocks noChangeArrowheads="1"/>
            </p:cNvSpPr>
            <p:nvPr/>
          </p:nvSpPr>
          <p:spPr bwMode="auto"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 smtClean="0"/>
                <a:t>network-control applications</a:t>
              </a:r>
              <a:endParaRPr lang="en-US" sz="1400" i="1" dirty="0"/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4785895" y="1147462"/>
            <a:ext cx="4134334" cy="394727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6470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812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47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4703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SDN perspective: SDN controller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94299" cy="2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Content Placeholder 6"/>
          <p:cNvSpPr txBox="1">
            <a:spLocks/>
          </p:cNvSpPr>
          <p:nvPr/>
        </p:nvSpPr>
        <p:spPr bwMode="auto">
          <a:xfrm>
            <a:off x="130620" y="1248707"/>
            <a:ext cx="4811674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sz="2300" i="1" dirty="0" smtClean="0">
                <a:solidFill>
                  <a:srgbClr val="CC0000"/>
                </a:solidFill>
              </a:rPr>
              <a:t>SDN controller (network OS): </a:t>
            </a:r>
          </a:p>
          <a:p>
            <a:r>
              <a:rPr lang="en-US" sz="2300" dirty="0" smtClean="0"/>
              <a:t>maintain network state information</a:t>
            </a:r>
          </a:p>
          <a:p>
            <a:r>
              <a:rPr lang="en-US" sz="2300" dirty="0" smtClean="0"/>
              <a:t>interacts with network control applications “above” via northbound API</a:t>
            </a:r>
          </a:p>
          <a:p>
            <a:r>
              <a:rPr lang="en-US" sz="2300" dirty="0" smtClean="0"/>
              <a:t>interacts with network switches “below” via southbound API</a:t>
            </a:r>
          </a:p>
          <a:p>
            <a:r>
              <a:rPr lang="en-US" sz="2300" dirty="0" smtClean="0"/>
              <a:t>implemented as distributed system for performance, scalability, fault-tolerance, robustness</a:t>
            </a:r>
          </a:p>
          <a:p>
            <a:endParaRPr lang="en-US" sz="2300" dirty="0" smtClean="0"/>
          </a:p>
        </p:txBody>
      </p:sp>
      <p:sp>
        <p:nvSpPr>
          <p:cNvPr id="9" name="TextBox 399"/>
          <p:cNvSpPr txBox="1">
            <a:spLocks noChangeArrowheads="1"/>
          </p:cNvSpPr>
          <p:nvPr/>
        </p:nvSpPr>
        <p:spPr bwMode="auto">
          <a:xfrm>
            <a:off x="8518490" y="5440585"/>
            <a:ext cx="28693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data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sp>
        <p:nvSpPr>
          <p:cNvPr id="10" name="TextBox 400"/>
          <p:cNvSpPr txBox="1">
            <a:spLocks noChangeArrowheads="1"/>
          </p:cNvSpPr>
          <p:nvPr/>
        </p:nvSpPr>
        <p:spPr bwMode="auto">
          <a:xfrm>
            <a:off x="8494972" y="2978227"/>
            <a:ext cx="34202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control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5272718" y="5033566"/>
            <a:ext cx="2791783" cy="143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5192283" y="3213235"/>
            <a:ext cx="3041550" cy="185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64667" y="5329900"/>
            <a:ext cx="2979208" cy="973667"/>
            <a:chOff x="2592388" y="5601756"/>
            <a:chExt cx="4027487" cy="939800"/>
          </a:xfrm>
        </p:grpSpPr>
        <p:sp>
          <p:nvSpPr>
            <p:cNvPr id="6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119" name="Oval 118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6" name="Straight Connector 125"/>
              <p:cNvCxnSpPr>
                <a:endCxn id="12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10" name="Oval 10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7" name="Straight Connector 116"/>
              <p:cNvCxnSpPr>
                <a:endCxn id="1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01" name="Oval 10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8" name="Straight Connector 107"/>
              <p:cNvCxnSpPr>
                <a:endCxn id="10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9" name="Straight Connector 98"/>
              <p:cNvCxnSpPr>
                <a:endCxn id="9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83" name="Oval 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>
                <a:endCxn id="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4990227" y="3550652"/>
            <a:ext cx="3116606" cy="1053561"/>
            <a:chOff x="4990227" y="2877416"/>
            <a:chExt cx="3116606" cy="10535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418665" y="2913389"/>
              <a:ext cx="268816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218221" y="2877416"/>
              <a:ext cx="213773" cy="102816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20385 w 220240"/>
                <a:gd name="connsiteY0" fmla="*/ 745656 h 1058154"/>
                <a:gd name="connsiteX1" fmla="*/ 214305 w 220240"/>
                <a:gd name="connsiteY1" fmla="*/ 0 h 1058154"/>
                <a:gd name="connsiteX2" fmla="*/ 220240 w 220240"/>
                <a:gd name="connsiteY2" fmla="*/ 1027869 h 1058154"/>
                <a:gd name="connsiteX3" fmla="*/ 68 w 220240"/>
                <a:gd name="connsiteY3" fmla="*/ 986902 h 1058154"/>
                <a:gd name="connsiteX4" fmla="*/ 20385 w 220240"/>
                <a:gd name="connsiteY4" fmla="*/ 745656 h 1058154"/>
                <a:gd name="connsiteX0" fmla="*/ 20385 w 220240"/>
                <a:gd name="connsiteY0" fmla="*/ 745656 h 1068836"/>
                <a:gd name="connsiteX1" fmla="*/ 214305 w 220240"/>
                <a:gd name="connsiteY1" fmla="*/ 0 h 1068836"/>
                <a:gd name="connsiteX2" fmla="*/ 220240 w 220240"/>
                <a:gd name="connsiteY2" fmla="*/ 1027869 h 1068836"/>
                <a:gd name="connsiteX3" fmla="*/ 68 w 220240"/>
                <a:gd name="connsiteY3" fmla="*/ 986902 h 1068836"/>
                <a:gd name="connsiteX4" fmla="*/ 20385 w 220240"/>
                <a:gd name="connsiteY4" fmla="*/ 745656 h 1068836"/>
                <a:gd name="connsiteX0" fmla="*/ 15446 w 215301"/>
                <a:gd name="connsiteY0" fmla="*/ 745656 h 1057581"/>
                <a:gd name="connsiteX1" fmla="*/ 209366 w 215301"/>
                <a:gd name="connsiteY1" fmla="*/ 0 h 1057581"/>
                <a:gd name="connsiteX2" fmla="*/ 215301 w 215301"/>
                <a:gd name="connsiteY2" fmla="*/ 1027869 h 1057581"/>
                <a:gd name="connsiteX3" fmla="*/ 87 w 215301"/>
                <a:gd name="connsiteY3" fmla="*/ 888484 h 1057581"/>
                <a:gd name="connsiteX4" fmla="*/ 15446 w 215301"/>
                <a:gd name="connsiteY4" fmla="*/ 745656 h 1057581"/>
                <a:gd name="connsiteX0" fmla="*/ 15446 w 215301"/>
                <a:gd name="connsiteY0" fmla="*/ 745656 h 1063397"/>
                <a:gd name="connsiteX1" fmla="*/ 209366 w 215301"/>
                <a:gd name="connsiteY1" fmla="*/ 0 h 1063397"/>
                <a:gd name="connsiteX2" fmla="*/ 215301 w 215301"/>
                <a:gd name="connsiteY2" fmla="*/ 1027869 h 1063397"/>
                <a:gd name="connsiteX3" fmla="*/ 87 w 215301"/>
                <a:gd name="connsiteY3" fmla="*/ 888484 h 1063397"/>
                <a:gd name="connsiteX4" fmla="*/ 15446 w 215301"/>
                <a:gd name="connsiteY4" fmla="*/ 745656 h 1063397"/>
                <a:gd name="connsiteX0" fmla="*/ 15446 w 215301"/>
                <a:gd name="connsiteY0" fmla="*/ 745656 h 1027869"/>
                <a:gd name="connsiteX1" fmla="*/ 209366 w 215301"/>
                <a:gd name="connsiteY1" fmla="*/ 0 h 1027869"/>
                <a:gd name="connsiteX2" fmla="*/ 215301 w 215301"/>
                <a:gd name="connsiteY2" fmla="*/ 1027869 h 1027869"/>
                <a:gd name="connsiteX3" fmla="*/ 87 w 215301"/>
                <a:gd name="connsiteY3" fmla="*/ 888484 h 1027869"/>
                <a:gd name="connsiteX4" fmla="*/ 15446 w 215301"/>
                <a:gd name="connsiteY4" fmla="*/ 745656 h 10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35" name="Group 950"/>
            <p:cNvGrpSpPr>
              <a:grpSpLocks/>
            </p:cNvGrpSpPr>
            <p:nvPr/>
          </p:nvGrpSpPr>
          <p:grpSpPr bwMode="auto">
            <a:xfrm>
              <a:off x="4990227" y="3351862"/>
              <a:ext cx="251561" cy="564103"/>
              <a:chOff x="4140" y="429"/>
              <a:chExt cx="1425" cy="2396"/>
            </a:xfrm>
          </p:grpSpPr>
          <p:sp>
            <p:nvSpPr>
              <p:cNvPr id="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377031" y="3090332"/>
              <a:ext cx="265920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SDN Controller</a:t>
              </a:r>
            </a:p>
            <a:p>
              <a:pPr algn="ctr"/>
              <a:r>
                <a:rPr lang="en-US" sz="1600" dirty="0" smtClean="0"/>
                <a:t>(network operating system)</a:t>
              </a:r>
              <a:endParaRPr lang="en-US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37708" y="1562205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…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165914" y="1781366"/>
            <a:ext cx="1023471" cy="590176"/>
            <a:chOff x="4721412" y="1277470"/>
            <a:chExt cx="1023471" cy="590176"/>
          </a:xfrm>
        </p:grpSpPr>
        <p:sp>
          <p:nvSpPr>
            <p:cNvPr id="31" name="Oval 3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00628" y="2302316"/>
            <a:ext cx="1023471" cy="590176"/>
            <a:chOff x="6106459" y="1967753"/>
            <a:chExt cx="1023471" cy="590176"/>
          </a:xfrm>
        </p:grpSpPr>
        <p:sp>
          <p:nvSpPr>
            <p:cNvPr id="29" name="Oval 28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 smtClean="0"/>
                <a:t>control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30837" y="2260771"/>
            <a:ext cx="1023471" cy="590176"/>
            <a:chOff x="6938682" y="977153"/>
            <a:chExt cx="1023471" cy="590176"/>
          </a:xfrm>
        </p:grpSpPr>
        <p:sp>
          <p:nvSpPr>
            <p:cNvPr id="27" name="Oval 2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 smtClean="0"/>
                <a:t>balance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8627245" y="1721848"/>
            <a:ext cx="0" cy="1248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652645" y="3470081"/>
            <a:ext cx="0" cy="152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8661016" y="5885529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8653320" y="5049925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399"/>
          <p:cNvSpPr txBox="1">
            <a:spLocks noChangeArrowheads="1"/>
          </p:cNvSpPr>
          <p:nvPr/>
        </p:nvSpPr>
        <p:spPr bwMode="auto">
          <a:xfrm>
            <a:off x="6650715" y="4739499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southbound API</a:t>
            </a:r>
            <a:endParaRPr lang="en-US" sz="1400" i="1" dirty="0"/>
          </a:p>
        </p:txBody>
      </p:sp>
      <p:sp>
        <p:nvSpPr>
          <p:cNvPr id="24" name="TextBox 399"/>
          <p:cNvSpPr txBox="1">
            <a:spLocks noChangeArrowheads="1"/>
          </p:cNvSpPr>
          <p:nvPr/>
        </p:nvSpPr>
        <p:spPr bwMode="auto">
          <a:xfrm>
            <a:off x="6646778" y="3221681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northbound API</a:t>
            </a:r>
            <a:endParaRPr lang="en-US" sz="1400" i="1" dirty="0"/>
          </a:p>
        </p:txBody>
      </p:sp>
      <p:sp>
        <p:nvSpPr>
          <p:cNvPr id="25" name="TextBox 399"/>
          <p:cNvSpPr txBox="1">
            <a:spLocks noChangeArrowheads="1"/>
          </p:cNvSpPr>
          <p:nvPr/>
        </p:nvSpPr>
        <p:spPr bwMode="auto">
          <a:xfrm>
            <a:off x="5507651" y="6299618"/>
            <a:ext cx="2302688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SDN-controlled switches</a:t>
            </a:r>
            <a:endParaRPr lang="en-US" sz="1400" i="1" dirty="0"/>
          </a:p>
        </p:txBody>
      </p:sp>
      <p:sp>
        <p:nvSpPr>
          <p:cNvPr id="26" name="TextBox 399"/>
          <p:cNvSpPr txBox="1">
            <a:spLocks noChangeArrowheads="1"/>
          </p:cNvSpPr>
          <p:nvPr/>
        </p:nvSpPr>
        <p:spPr bwMode="auto">
          <a:xfrm>
            <a:off x="5707907" y="1414364"/>
            <a:ext cx="238165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network-control applications</a:t>
            </a:r>
            <a:endParaRPr lang="en-US" sz="1400" i="1" dirty="0"/>
          </a:p>
        </p:txBody>
      </p:sp>
      <p:sp>
        <p:nvSpPr>
          <p:cNvPr id="128" name="Rectangle 127"/>
          <p:cNvSpPr/>
          <p:nvPr/>
        </p:nvSpPr>
        <p:spPr bwMode="auto">
          <a:xfrm>
            <a:off x="4574869" y="1147463"/>
            <a:ext cx="3794540" cy="185124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 bwMode="auto">
          <a:xfrm>
            <a:off x="4558963" y="1315163"/>
            <a:ext cx="3794540" cy="18512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 bwMode="auto">
          <a:xfrm>
            <a:off x="4587026" y="5099336"/>
            <a:ext cx="3794540" cy="159233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6470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812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11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72209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SDN perspective: control applications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7159501" cy="19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Content Placeholder 6"/>
          <p:cNvSpPr txBox="1">
            <a:spLocks/>
          </p:cNvSpPr>
          <p:nvPr/>
        </p:nvSpPr>
        <p:spPr bwMode="auto">
          <a:xfrm>
            <a:off x="289249" y="1248707"/>
            <a:ext cx="4568737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rgbClr val="CC0000"/>
                </a:solidFill>
              </a:rPr>
              <a:t>network-control apps:</a:t>
            </a:r>
          </a:p>
          <a:p>
            <a:r>
              <a:rPr lang="en-US" sz="2400" dirty="0" smtClean="0"/>
              <a:t>“brains” of control:  implement control functions using lower-level services, API provided by SDN controller</a:t>
            </a:r>
          </a:p>
          <a:p>
            <a:r>
              <a:rPr lang="en-US" sz="2400" i="1" dirty="0" smtClean="0">
                <a:solidFill>
                  <a:srgbClr val="000000"/>
                </a:solidFill>
              </a:rPr>
              <a:t>unbundled: </a:t>
            </a:r>
            <a:r>
              <a:rPr lang="en-US" sz="2400" dirty="0" smtClean="0"/>
              <a:t>can be provided by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party: distinct from routing vendor, or SDN controller</a:t>
            </a:r>
          </a:p>
          <a:p>
            <a:endParaRPr lang="en-US" dirty="0" smtClean="0"/>
          </a:p>
        </p:txBody>
      </p:sp>
      <p:sp>
        <p:nvSpPr>
          <p:cNvPr id="9" name="TextBox 399"/>
          <p:cNvSpPr txBox="1">
            <a:spLocks noChangeArrowheads="1"/>
          </p:cNvSpPr>
          <p:nvPr/>
        </p:nvSpPr>
        <p:spPr bwMode="auto">
          <a:xfrm>
            <a:off x="8518490" y="5440585"/>
            <a:ext cx="28693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data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sp>
        <p:nvSpPr>
          <p:cNvPr id="10" name="TextBox 400"/>
          <p:cNvSpPr txBox="1">
            <a:spLocks noChangeArrowheads="1"/>
          </p:cNvSpPr>
          <p:nvPr/>
        </p:nvSpPr>
        <p:spPr bwMode="auto">
          <a:xfrm>
            <a:off x="8494972" y="2978227"/>
            <a:ext cx="34202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control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5272718" y="5033566"/>
            <a:ext cx="2791783" cy="143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5192283" y="3213235"/>
            <a:ext cx="3041550" cy="185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64667" y="5329900"/>
            <a:ext cx="2979208" cy="973667"/>
            <a:chOff x="2592388" y="5601756"/>
            <a:chExt cx="4027487" cy="939800"/>
          </a:xfrm>
        </p:grpSpPr>
        <p:sp>
          <p:nvSpPr>
            <p:cNvPr id="6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119" name="Oval 118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6" name="Straight Connector 125"/>
              <p:cNvCxnSpPr>
                <a:endCxn id="12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10" name="Oval 10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7" name="Straight Connector 116"/>
              <p:cNvCxnSpPr>
                <a:endCxn id="1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01" name="Oval 10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8" name="Straight Connector 107"/>
              <p:cNvCxnSpPr>
                <a:endCxn id="10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9" name="Straight Connector 98"/>
              <p:cNvCxnSpPr>
                <a:endCxn id="9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83" name="Oval 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>
                <a:endCxn id="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4990227" y="3550652"/>
            <a:ext cx="3116606" cy="1053561"/>
            <a:chOff x="4990227" y="2877416"/>
            <a:chExt cx="3116606" cy="10535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418665" y="2913389"/>
              <a:ext cx="268816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218221" y="2877416"/>
              <a:ext cx="213773" cy="102816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20385 w 220240"/>
                <a:gd name="connsiteY0" fmla="*/ 745656 h 1058154"/>
                <a:gd name="connsiteX1" fmla="*/ 214305 w 220240"/>
                <a:gd name="connsiteY1" fmla="*/ 0 h 1058154"/>
                <a:gd name="connsiteX2" fmla="*/ 220240 w 220240"/>
                <a:gd name="connsiteY2" fmla="*/ 1027869 h 1058154"/>
                <a:gd name="connsiteX3" fmla="*/ 68 w 220240"/>
                <a:gd name="connsiteY3" fmla="*/ 986902 h 1058154"/>
                <a:gd name="connsiteX4" fmla="*/ 20385 w 220240"/>
                <a:gd name="connsiteY4" fmla="*/ 745656 h 1058154"/>
                <a:gd name="connsiteX0" fmla="*/ 20385 w 220240"/>
                <a:gd name="connsiteY0" fmla="*/ 745656 h 1068836"/>
                <a:gd name="connsiteX1" fmla="*/ 214305 w 220240"/>
                <a:gd name="connsiteY1" fmla="*/ 0 h 1068836"/>
                <a:gd name="connsiteX2" fmla="*/ 220240 w 220240"/>
                <a:gd name="connsiteY2" fmla="*/ 1027869 h 1068836"/>
                <a:gd name="connsiteX3" fmla="*/ 68 w 220240"/>
                <a:gd name="connsiteY3" fmla="*/ 986902 h 1068836"/>
                <a:gd name="connsiteX4" fmla="*/ 20385 w 220240"/>
                <a:gd name="connsiteY4" fmla="*/ 745656 h 1068836"/>
                <a:gd name="connsiteX0" fmla="*/ 15446 w 215301"/>
                <a:gd name="connsiteY0" fmla="*/ 745656 h 1057581"/>
                <a:gd name="connsiteX1" fmla="*/ 209366 w 215301"/>
                <a:gd name="connsiteY1" fmla="*/ 0 h 1057581"/>
                <a:gd name="connsiteX2" fmla="*/ 215301 w 215301"/>
                <a:gd name="connsiteY2" fmla="*/ 1027869 h 1057581"/>
                <a:gd name="connsiteX3" fmla="*/ 87 w 215301"/>
                <a:gd name="connsiteY3" fmla="*/ 888484 h 1057581"/>
                <a:gd name="connsiteX4" fmla="*/ 15446 w 215301"/>
                <a:gd name="connsiteY4" fmla="*/ 745656 h 1057581"/>
                <a:gd name="connsiteX0" fmla="*/ 15446 w 215301"/>
                <a:gd name="connsiteY0" fmla="*/ 745656 h 1063397"/>
                <a:gd name="connsiteX1" fmla="*/ 209366 w 215301"/>
                <a:gd name="connsiteY1" fmla="*/ 0 h 1063397"/>
                <a:gd name="connsiteX2" fmla="*/ 215301 w 215301"/>
                <a:gd name="connsiteY2" fmla="*/ 1027869 h 1063397"/>
                <a:gd name="connsiteX3" fmla="*/ 87 w 215301"/>
                <a:gd name="connsiteY3" fmla="*/ 888484 h 1063397"/>
                <a:gd name="connsiteX4" fmla="*/ 15446 w 215301"/>
                <a:gd name="connsiteY4" fmla="*/ 745656 h 1063397"/>
                <a:gd name="connsiteX0" fmla="*/ 15446 w 215301"/>
                <a:gd name="connsiteY0" fmla="*/ 745656 h 1027869"/>
                <a:gd name="connsiteX1" fmla="*/ 209366 w 215301"/>
                <a:gd name="connsiteY1" fmla="*/ 0 h 1027869"/>
                <a:gd name="connsiteX2" fmla="*/ 215301 w 215301"/>
                <a:gd name="connsiteY2" fmla="*/ 1027869 h 1027869"/>
                <a:gd name="connsiteX3" fmla="*/ 87 w 215301"/>
                <a:gd name="connsiteY3" fmla="*/ 888484 h 1027869"/>
                <a:gd name="connsiteX4" fmla="*/ 15446 w 215301"/>
                <a:gd name="connsiteY4" fmla="*/ 745656 h 10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35" name="Group 950"/>
            <p:cNvGrpSpPr>
              <a:grpSpLocks/>
            </p:cNvGrpSpPr>
            <p:nvPr/>
          </p:nvGrpSpPr>
          <p:grpSpPr bwMode="auto">
            <a:xfrm>
              <a:off x="4990227" y="3351862"/>
              <a:ext cx="251561" cy="564103"/>
              <a:chOff x="4140" y="429"/>
              <a:chExt cx="1425" cy="2396"/>
            </a:xfrm>
          </p:grpSpPr>
          <p:sp>
            <p:nvSpPr>
              <p:cNvPr id="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377031" y="3090332"/>
              <a:ext cx="265920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SDN Controller</a:t>
              </a:r>
            </a:p>
            <a:p>
              <a:pPr algn="ctr"/>
              <a:r>
                <a:rPr lang="en-US" sz="1600" dirty="0" smtClean="0"/>
                <a:t>(network operating system)</a:t>
              </a:r>
              <a:endParaRPr lang="en-US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37708" y="1562205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…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165914" y="1781366"/>
            <a:ext cx="1023471" cy="590176"/>
            <a:chOff x="4721412" y="1277470"/>
            <a:chExt cx="1023471" cy="590176"/>
          </a:xfrm>
        </p:grpSpPr>
        <p:sp>
          <p:nvSpPr>
            <p:cNvPr id="31" name="Oval 3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00628" y="2302316"/>
            <a:ext cx="1023471" cy="590176"/>
            <a:chOff x="6106459" y="1967753"/>
            <a:chExt cx="1023471" cy="590176"/>
          </a:xfrm>
        </p:grpSpPr>
        <p:sp>
          <p:nvSpPr>
            <p:cNvPr id="29" name="Oval 28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 smtClean="0"/>
                <a:t>control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30837" y="2260771"/>
            <a:ext cx="1023471" cy="590176"/>
            <a:chOff x="6938682" y="977153"/>
            <a:chExt cx="1023471" cy="590176"/>
          </a:xfrm>
        </p:grpSpPr>
        <p:sp>
          <p:nvSpPr>
            <p:cNvPr id="27" name="Oval 2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 smtClean="0"/>
                <a:t>balance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8627245" y="1721848"/>
            <a:ext cx="0" cy="1248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652645" y="3470081"/>
            <a:ext cx="0" cy="152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8661016" y="5885529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8653320" y="5049925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399"/>
          <p:cNvSpPr txBox="1">
            <a:spLocks noChangeArrowheads="1"/>
          </p:cNvSpPr>
          <p:nvPr/>
        </p:nvSpPr>
        <p:spPr bwMode="auto">
          <a:xfrm>
            <a:off x="6650715" y="4739499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southbound API</a:t>
            </a:r>
            <a:endParaRPr lang="en-US" sz="1400" i="1" dirty="0"/>
          </a:p>
        </p:txBody>
      </p:sp>
      <p:sp>
        <p:nvSpPr>
          <p:cNvPr id="24" name="TextBox 399"/>
          <p:cNvSpPr txBox="1">
            <a:spLocks noChangeArrowheads="1"/>
          </p:cNvSpPr>
          <p:nvPr/>
        </p:nvSpPr>
        <p:spPr bwMode="auto">
          <a:xfrm>
            <a:off x="6646778" y="3221681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northbound API</a:t>
            </a:r>
            <a:endParaRPr lang="en-US" sz="1400" i="1" dirty="0"/>
          </a:p>
        </p:txBody>
      </p:sp>
      <p:sp>
        <p:nvSpPr>
          <p:cNvPr id="25" name="TextBox 399"/>
          <p:cNvSpPr txBox="1">
            <a:spLocks noChangeArrowheads="1"/>
          </p:cNvSpPr>
          <p:nvPr/>
        </p:nvSpPr>
        <p:spPr bwMode="auto">
          <a:xfrm>
            <a:off x="5507651" y="6299618"/>
            <a:ext cx="2302688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SDN-controlled switches</a:t>
            </a:r>
            <a:endParaRPr lang="en-US" sz="1400" i="1" dirty="0"/>
          </a:p>
        </p:txBody>
      </p:sp>
      <p:sp>
        <p:nvSpPr>
          <p:cNvPr id="26" name="TextBox 399"/>
          <p:cNvSpPr txBox="1">
            <a:spLocks noChangeArrowheads="1"/>
          </p:cNvSpPr>
          <p:nvPr/>
        </p:nvSpPr>
        <p:spPr bwMode="auto">
          <a:xfrm>
            <a:off x="5707907" y="1414364"/>
            <a:ext cx="238165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network-control applications</a:t>
            </a:r>
            <a:endParaRPr lang="en-US" sz="1400" i="1" dirty="0"/>
          </a:p>
        </p:txBody>
      </p:sp>
      <p:sp>
        <p:nvSpPr>
          <p:cNvPr id="128" name="Rectangle 127"/>
          <p:cNvSpPr/>
          <p:nvPr/>
        </p:nvSpPr>
        <p:spPr bwMode="auto">
          <a:xfrm>
            <a:off x="4697273" y="3090498"/>
            <a:ext cx="3549731" cy="344238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6470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1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812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81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 bwMode="auto">
          <a:xfrm>
            <a:off x="2341231" y="2082088"/>
            <a:ext cx="5228030" cy="3568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38" name="Straight Connector 437"/>
          <p:cNvCxnSpPr>
            <a:endCxn id="217" idx="4"/>
          </p:cNvCxnSpPr>
          <p:nvPr/>
        </p:nvCxnSpPr>
        <p:spPr bwMode="auto">
          <a:xfrm flipH="1" flipV="1">
            <a:off x="5777281" y="1910774"/>
            <a:ext cx="605" cy="4077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5" name="Rounded Rectangle 374"/>
          <p:cNvSpPr/>
          <p:nvPr/>
        </p:nvSpPr>
        <p:spPr>
          <a:xfrm>
            <a:off x="2479739" y="3165861"/>
            <a:ext cx="4945030" cy="15537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2479739" y="4779178"/>
            <a:ext cx="4959028" cy="7379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2564746" y="5687428"/>
            <a:ext cx="486002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TextBox 388"/>
          <p:cNvSpPr txBox="1"/>
          <p:nvPr/>
        </p:nvSpPr>
        <p:spPr>
          <a:xfrm>
            <a:off x="2496429" y="3773215"/>
            <a:ext cx="5089063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smtClean="0">
                <a:latin typeface="Arial"/>
                <a:cs typeface="Arial"/>
              </a:rPr>
              <a:t>Network-wide distributed, robust  state management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2884907" y="5171961"/>
            <a:ext cx="4033912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smtClean="0">
                <a:latin typeface="Arial"/>
                <a:cs typeface="Arial"/>
              </a:rPr>
              <a:t>Communication to/from controlled devices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2798837" y="4140643"/>
            <a:ext cx="1244650" cy="459826"/>
            <a:chOff x="3128876" y="457817"/>
            <a:chExt cx="1432326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98388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Link-state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5882441" y="4140643"/>
            <a:ext cx="1022824" cy="459826"/>
            <a:chOff x="3086839" y="457817"/>
            <a:chExt cx="1525489" cy="459826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086839" y="541671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switch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4190969" y="4140643"/>
            <a:ext cx="960359" cy="459826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host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3647075" y="3277496"/>
            <a:ext cx="889706" cy="459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98565" y="541671"/>
              <a:ext cx="130204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statistics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5445049" y="3289355"/>
            <a:ext cx="1032905" cy="459826"/>
            <a:chOff x="3079326" y="457817"/>
            <a:chExt cx="1540525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079326" y="541671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flow tables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4667424" y="3073206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5213945" y="3979419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18" name="Group 417"/>
          <p:cNvGrpSpPr/>
          <p:nvPr/>
        </p:nvGrpSpPr>
        <p:grpSpPr>
          <a:xfrm>
            <a:off x="3400736" y="4871857"/>
            <a:ext cx="1257452" cy="286824"/>
            <a:chOff x="3128876" y="457775"/>
            <a:chExt cx="1432326" cy="459868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OpenFlow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5269968" y="4876640"/>
            <a:ext cx="1244650" cy="307410"/>
            <a:chOff x="3128876" y="457817"/>
            <a:chExt cx="1432326" cy="459826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SNMP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4652725" y="458514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6" name="Straight Connector 435"/>
          <p:cNvCxnSpPr>
            <a:endCxn id="211" idx="4"/>
          </p:cNvCxnSpPr>
          <p:nvPr/>
        </p:nvCxnSpPr>
        <p:spPr bwMode="auto">
          <a:xfrm flipV="1">
            <a:off x="3368749" y="1866354"/>
            <a:ext cx="4943" cy="388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7" name="Straight Connector 436"/>
          <p:cNvCxnSpPr>
            <a:endCxn id="215" idx="2"/>
          </p:cNvCxnSpPr>
          <p:nvPr/>
        </p:nvCxnSpPr>
        <p:spPr bwMode="auto">
          <a:xfrm flipH="1" flipV="1">
            <a:off x="4598166" y="1876324"/>
            <a:ext cx="5609" cy="30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/>
          <p:nvPr/>
        </p:nvCxnSpPr>
        <p:spPr bwMode="auto">
          <a:xfrm>
            <a:off x="2606437" y="2342893"/>
            <a:ext cx="481833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Rounded Rectangle 145"/>
          <p:cNvSpPr/>
          <p:nvPr/>
        </p:nvSpPr>
        <p:spPr>
          <a:xfrm>
            <a:off x="2479739" y="2182258"/>
            <a:ext cx="4951677" cy="9329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2969133" y="2550631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network graph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5936687" y="2596585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intent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4160760" y="2549087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err="1" smtClean="0">
                  <a:latin typeface="Arial"/>
                  <a:cs typeface="Arial"/>
                </a:rPr>
                <a:t>RESTful</a:t>
              </a:r>
              <a:endParaRPr lang="en-US" sz="1400" dirty="0" smtClean="0"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API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5282722" y="2399633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2710618" y="2216488"/>
            <a:ext cx="4914815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smtClean="0">
                <a:latin typeface="Arial"/>
                <a:cs typeface="Arial"/>
              </a:rPr>
              <a:t>Interface, abstractions for network control apps</a:t>
            </a:r>
          </a:p>
        </p:txBody>
      </p:sp>
      <p:cxnSp>
        <p:nvCxnSpPr>
          <p:cNvPr id="549" name="Straight Connector 548"/>
          <p:cNvCxnSpPr/>
          <p:nvPr/>
        </p:nvCxnSpPr>
        <p:spPr bwMode="auto">
          <a:xfrm>
            <a:off x="2561183" y="2010842"/>
            <a:ext cx="4753400" cy="195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7493875" y="3521589"/>
            <a:ext cx="146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SDN</a:t>
            </a:r>
          </a:p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471457" y="5780474"/>
            <a:ext cx="2979208" cy="973667"/>
            <a:chOff x="2592388" y="5601756"/>
            <a:chExt cx="4027487" cy="939800"/>
          </a:xfrm>
        </p:grpSpPr>
        <p:sp>
          <p:nvSpPr>
            <p:cNvPr id="14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200" name="Oval 19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3" name="Freeform 20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" name="Freeform 20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" name="Freeform 20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" name="Freeform 20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7" name="Straight Connector 206"/>
              <p:cNvCxnSpPr>
                <a:endCxn id="20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91" name="Oval 19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" name="Freeform 19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8" name="Straight Connector 197"/>
              <p:cNvCxnSpPr>
                <a:endCxn id="19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82" name="Oval 18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9" name="Straight Connector 188"/>
              <p:cNvCxnSpPr>
                <a:endCxn id="18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172" name="Oval 17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5" name="Freeform 17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0" name="Straight Connector 179"/>
              <p:cNvCxnSpPr>
                <a:endCxn id="17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163" name="Oval 16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0" name="Straight Connector 169"/>
              <p:cNvCxnSpPr>
                <a:endCxn id="1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1" name="Rectangle 630"/>
          <p:cNvSpPr/>
          <p:nvPr/>
        </p:nvSpPr>
        <p:spPr>
          <a:xfrm>
            <a:off x="2606860" y="5724971"/>
            <a:ext cx="5334198" cy="113302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2861956" y="1276178"/>
            <a:ext cx="1023471" cy="590176"/>
            <a:chOff x="4721412" y="1277470"/>
            <a:chExt cx="1023471" cy="590176"/>
          </a:xfrm>
        </p:grpSpPr>
        <p:sp>
          <p:nvSpPr>
            <p:cNvPr id="211" name="Oval 21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</a:t>
              </a:r>
              <a:endParaRPr lang="en-US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075652" y="1301675"/>
            <a:ext cx="1023471" cy="590176"/>
            <a:chOff x="6106459" y="1967753"/>
            <a:chExt cx="1023471" cy="590176"/>
          </a:xfrm>
        </p:grpSpPr>
        <p:sp>
          <p:nvSpPr>
            <p:cNvPr id="214" name="Oval 213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 smtClean="0"/>
                <a:t>control</a:t>
              </a:r>
              <a:endParaRPr lang="en-US" dirty="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265545" y="1320598"/>
            <a:ext cx="1023471" cy="590176"/>
            <a:chOff x="6938682" y="977153"/>
            <a:chExt cx="1023471" cy="590176"/>
          </a:xfrm>
        </p:grpSpPr>
        <p:sp>
          <p:nvSpPr>
            <p:cNvPr id="217" name="Oval 21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 smtClean="0"/>
                <a:t>balance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43683" y="1143000"/>
            <a:ext cx="4965002" cy="78359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3" name="Freeform 222"/>
          <p:cNvSpPr/>
          <p:nvPr/>
        </p:nvSpPr>
        <p:spPr bwMode="auto">
          <a:xfrm rot="10800000">
            <a:off x="7562568" y="4626242"/>
            <a:ext cx="222179" cy="1166655"/>
          </a:xfrm>
          <a:custGeom>
            <a:avLst/>
            <a:gdLst>
              <a:gd name="connsiteX0" fmla="*/ 0 w 312616"/>
              <a:gd name="connsiteY0" fmla="*/ 644770 h 1367693"/>
              <a:gd name="connsiteX1" fmla="*/ 312616 w 312616"/>
              <a:gd name="connsiteY1" fmla="*/ 0 h 1367693"/>
              <a:gd name="connsiteX2" fmla="*/ 312616 w 312616"/>
              <a:gd name="connsiteY2" fmla="*/ 1016000 h 1367693"/>
              <a:gd name="connsiteX3" fmla="*/ 117231 w 312616"/>
              <a:gd name="connsiteY3" fmla="*/ 1367693 h 1367693"/>
              <a:gd name="connsiteX4" fmla="*/ 0 w 312616"/>
              <a:gd name="connsiteY4" fmla="*/ 644770 h 1367693"/>
              <a:gd name="connsiteX0" fmla="*/ 0 w 199855"/>
              <a:gd name="connsiteY0" fmla="*/ 733787 h 1367693"/>
              <a:gd name="connsiteX1" fmla="*/ 199855 w 199855"/>
              <a:gd name="connsiteY1" fmla="*/ 0 h 1367693"/>
              <a:gd name="connsiteX2" fmla="*/ 199855 w 199855"/>
              <a:gd name="connsiteY2" fmla="*/ 1016000 h 1367693"/>
              <a:gd name="connsiteX3" fmla="*/ 4470 w 199855"/>
              <a:gd name="connsiteY3" fmla="*/ 1367693 h 1367693"/>
              <a:gd name="connsiteX4" fmla="*/ 0 w 199855"/>
              <a:gd name="connsiteY4" fmla="*/ 733787 h 1367693"/>
              <a:gd name="connsiteX0" fmla="*/ 25203 w 225058"/>
              <a:gd name="connsiteY0" fmla="*/ 733787 h 1361758"/>
              <a:gd name="connsiteX1" fmla="*/ 225058 w 225058"/>
              <a:gd name="connsiteY1" fmla="*/ 0 h 1361758"/>
              <a:gd name="connsiteX2" fmla="*/ 225058 w 225058"/>
              <a:gd name="connsiteY2" fmla="*/ 1016000 h 1361758"/>
              <a:gd name="connsiteX3" fmla="*/ 0 w 225058"/>
              <a:gd name="connsiteY3" fmla="*/ 1361758 h 1361758"/>
              <a:gd name="connsiteX4" fmla="*/ 25203 w 225058"/>
              <a:gd name="connsiteY4" fmla="*/ 733787 h 1361758"/>
              <a:gd name="connsiteX0" fmla="*/ 25203 w 230992"/>
              <a:gd name="connsiteY0" fmla="*/ 787197 h 1415168"/>
              <a:gd name="connsiteX1" fmla="*/ 230992 w 230992"/>
              <a:gd name="connsiteY1" fmla="*/ 0 h 1415168"/>
              <a:gd name="connsiteX2" fmla="*/ 225058 w 230992"/>
              <a:gd name="connsiteY2" fmla="*/ 1069410 h 1415168"/>
              <a:gd name="connsiteX3" fmla="*/ 0 w 230992"/>
              <a:gd name="connsiteY3" fmla="*/ 1415168 h 1415168"/>
              <a:gd name="connsiteX4" fmla="*/ 25203 w 230992"/>
              <a:gd name="connsiteY4" fmla="*/ 787197 h 1415168"/>
              <a:gd name="connsiteX0" fmla="*/ 0 w 205789"/>
              <a:gd name="connsiteY0" fmla="*/ 787197 h 1427037"/>
              <a:gd name="connsiteX1" fmla="*/ 205789 w 205789"/>
              <a:gd name="connsiteY1" fmla="*/ 0 h 1427037"/>
              <a:gd name="connsiteX2" fmla="*/ 199855 w 205789"/>
              <a:gd name="connsiteY2" fmla="*/ 1069410 h 1427037"/>
              <a:gd name="connsiteX3" fmla="*/ 4471 w 205789"/>
              <a:gd name="connsiteY3" fmla="*/ 1427037 h 1427037"/>
              <a:gd name="connsiteX4" fmla="*/ 0 w 205789"/>
              <a:gd name="connsiteY4" fmla="*/ 787197 h 1427037"/>
              <a:gd name="connsiteX0" fmla="*/ 0 w 199855"/>
              <a:gd name="connsiteY0" fmla="*/ 745656 h 1385496"/>
              <a:gd name="connsiteX1" fmla="*/ 193920 w 199855"/>
              <a:gd name="connsiteY1" fmla="*/ 0 h 1385496"/>
              <a:gd name="connsiteX2" fmla="*/ 199855 w 199855"/>
              <a:gd name="connsiteY2" fmla="*/ 1027869 h 1385496"/>
              <a:gd name="connsiteX3" fmla="*/ 4471 w 199855"/>
              <a:gd name="connsiteY3" fmla="*/ 1385496 h 1385496"/>
              <a:gd name="connsiteX4" fmla="*/ 0 w 199855"/>
              <a:gd name="connsiteY4" fmla="*/ 745656 h 1385496"/>
              <a:gd name="connsiteX0" fmla="*/ 20385 w 220240"/>
              <a:gd name="connsiteY0" fmla="*/ 745656 h 1058154"/>
              <a:gd name="connsiteX1" fmla="*/ 214305 w 220240"/>
              <a:gd name="connsiteY1" fmla="*/ 0 h 1058154"/>
              <a:gd name="connsiteX2" fmla="*/ 220240 w 220240"/>
              <a:gd name="connsiteY2" fmla="*/ 1027869 h 1058154"/>
              <a:gd name="connsiteX3" fmla="*/ 68 w 220240"/>
              <a:gd name="connsiteY3" fmla="*/ 986902 h 1058154"/>
              <a:gd name="connsiteX4" fmla="*/ 20385 w 220240"/>
              <a:gd name="connsiteY4" fmla="*/ 745656 h 1058154"/>
              <a:gd name="connsiteX0" fmla="*/ 20385 w 220240"/>
              <a:gd name="connsiteY0" fmla="*/ 745656 h 1068836"/>
              <a:gd name="connsiteX1" fmla="*/ 214305 w 220240"/>
              <a:gd name="connsiteY1" fmla="*/ 0 h 1068836"/>
              <a:gd name="connsiteX2" fmla="*/ 220240 w 220240"/>
              <a:gd name="connsiteY2" fmla="*/ 1027869 h 1068836"/>
              <a:gd name="connsiteX3" fmla="*/ 68 w 220240"/>
              <a:gd name="connsiteY3" fmla="*/ 986902 h 1068836"/>
              <a:gd name="connsiteX4" fmla="*/ 20385 w 220240"/>
              <a:gd name="connsiteY4" fmla="*/ 745656 h 1068836"/>
              <a:gd name="connsiteX0" fmla="*/ 15446 w 215301"/>
              <a:gd name="connsiteY0" fmla="*/ 745656 h 1057581"/>
              <a:gd name="connsiteX1" fmla="*/ 209366 w 215301"/>
              <a:gd name="connsiteY1" fmla="*/ 0 h 1057581"/>
              <a:gd name="connsiteX2" fmla="*/ 215301 w 215301"/>
              <a:gd name="connsiteY2" fmla="*/ 1027869 h 1057581"/>
              <a:gd name="connsiteX3" fmla="*/ 87 w 215301"/>
              <a:gd name="connsiteY3" fmla="*/ 888484 h 1057581"/>
              <a:gd name="connsiteX4" fmla="*/ 15446 w 215301"/>
              <a:gd name="connsiteY4" fmla="*/ 745656 h 1057581"/>
              <a:gd name="connsiteX0" fmla="*/ 15446 w 215301"/>
              <a:gd name="connsiteY0" fmla="*/ 745656 h 1063397"/>
              <a:gd name="connsiteX1" fmla="*/ 209366 w 215301"/>
              <a:gd name="connsiteY1" fmla="*/ 0 h 1063397"/>
              <a:gd name="connsiteX2" fmla="*/ 215301 w 215301"/>
              <a:gd name="connsiteY2" fmla="*/ 1027869 h 1063397"/>
              <a:gd name="connsiteX3" fmla="*/ 87 w 215301"/>
              <a:gd name="connsiteY3" fmla="*/ 888484 h 1063397"/>
              <a:gd name="connsiteX4" fmla="*/ 15446 w 215301"/>
              <a:gd name="connsiteY4" fmla="*/ 745656 h 1063397"/>
              <a:gd name="connsiteX0" fmla="*/ 15446 w 215301"/>
              <a:gd name="connsiteY0" fmla="*/ 745656 h 1027869"/>
              <a:gd name="connsiteX1" fmla="*/ 209366 w 215301"/>
              <a:gd name="connsiteY1" fmla="*/ 0 h 1027869"/>
              <a:gd name="connsiteX2" fmla="*/ 215301 w 215301"/>
              <a:gd name="connsiteY2" fmla="*/ 1027869 h 1027869"/>
              <a:gd name="connsiteX3" fmla="*/ 87 w 215301"/>
              <a:gd name="connsiteY3" fmla="*/ 888484 h 1027869"/>
              <a:gd name="connsiteX4" fmla="*/ 15446 w 215301"/>
              <a:gd name="connsiteY4" fmla="*/ 745656 h 1027869"/>
              <a:gd name="connsiteX0" fmla="*/ 2945 w 215465"/>
              <a:gd name="connsiteY0" fmla="*/ 0 h 1166325"/>
              <a:gd name="connsiteX1" fmla="*/ 209530 w 215465"/>
              <a:gd name="connsiteY1" fmla="*/ 138456 h 1166325"/>
              <a:gd name="connsiteX2" fmla="*/ 215465 w 215465"/>
              <a:gd name="connsiteY2" fmla="*/ 1166325 h 1166325"/>
              <a:gd name="connsiteX3" fmla="*/ 251 w 215465"/>
              <a:gd name="connsiteY3" fmla="*/ 1026940 h 1166325"/>
              <a:gd name="connsiteX4" fmla="*/ 2945 w 215465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67" h="1166325">
                <a:moveTo>
                  <a:pt x="11247" y="0"/>
                </a:moveTo>
                <a:lnTo>
                  <a:pt x="217832" y="138456"/>
                </a:lnTo>
                <a:cubicBezTo>
                  <a:pt x="219810" y="481079"/>
                  <a:pt x="221789" y="823702"/>
                  <a:pt x="223767" y="1166325"/>
                </a:cubicBezTo>
                <a:cubicBezTo>
                  <a:pt x="98607" y="641817"/>
                  <a:pt x="99941" y="672062"/>
                  <a:pt x="110" y="226631"/>
                </a:cubicBezTo>
                <a:cubicBezTo>
                  <a:pt x="-1380" y="13351"/>
                  <a:pt x="12737" y="213280"/>
                  <a:pt x="11247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24" name="Group 950"/>
          <p:cNvGrpSpPr>
            <a:grpSpLocks/>
          </p:cNvGrpSpPr>
          <p:nvPr/>
        </p:nvGrpSpPr>
        <p:grpSpPr bwMode="auto">
          <a:xfrm>
            <a:off x="7763077" y="5170004"/>
            <a:ext cx="251561" cy="564103"/>
            <a:chOff x="4140" y="429"/>
            <a:chExt cx="1425" cy="2396"/>
          </a:xfrm>
        </p:grpSpPr>
        <p:sp>
          <p:nvSpPr>
            <p:cNvPr id="226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1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6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2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3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4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2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8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0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9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168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Components of SDN controller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209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181825" cy="15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9508" y="4804221"/>
            <a:ext cx="1989074" cy="134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CC0000"/>
                </a:solidFill>
                <a:latin typeface="+mn-lt"/>
              </a:rPr>
              <a:t>communication layer</a:t>
            </a:r>
            <a:r>
              <a:rPr lang="en-US" dirty="0" smtClean="0">
                <a:latin typeface="+mn-lt"/>
              </a:rPr>
              <a:t>: communicate between SDN controller and controlled switches</a:t>
            </a:r>
            <a:endParaRPr lang="en-US" dirty="0">
              <a:latin typeface="+mn-lt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13602" y="3120682"/>
            <a:ext cx="212738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  <a:latin typeface="+mn-lt"/>
              </a:rPr>
              <a:t>N</a:t>
            </a:r>
            <a:r>
              <a:rPr lang="en-US" dirty="0" smtClean="0">
                <a:solidFill>
                  <a:srgbClr val="CC0000"/>
                </a:solidFill>
                <a:latin typeface="+mn-lt"/>
              </a:rPr>
              <a:t>etwork-wide state management layer</a:t>
            </a:r>
            <a:r>
              <a:rPr lang="en-US" dirty="0" smtClean="0">
                <a:latin typeface="+mn-lt"/>
              </a:rPr>
              <a:t>: state of networks links, switches, services: a </a:t>
            </a:r>
            <a:r>
              <a:rPr lang="en-US" i="1" dirty="0" smtClean="0">
                <a:solidFill>
                  <a:srgbClr val="000099"/>
                </a:solidFill>
                <a:latin typeface="+mn-lt"/>
              </a:rPr>
              <a:t>distributed database</a:t>
            </a:r>
            <a:endParaRPr lang="en-US" i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67459" y="1957325"/>
            <a:ext cx="2127384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CC0000"/>
                </a:solidFill>
                <a:latin typeface="+mn-lt"/>
              </a:rPr>
              <a:t>Interface layer to network control apps:  </a:t>
            </a:r>
            <a:r>
              <a:rPr lang="en-US" dirty="0" smtClean="0">
                <a:latin typeface="+mn-lt"/>
              </a:rPr>
              <a:t>abstractions API</a:t>
            </a:r>
            <a:endParaRPr lang="en-US" i="1" dirty="0">
              <a:latin typeface="+mn-lt"/>
            </a:endParaRPr>
          </a:p>
        </p:txBody>
      </p:sp>
      <p:sp>
        <p:nvSpPr>
          <p:cNvPr id="2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2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9" grpId="0"/>
      <p:bldP spid="22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8" y="854421"/>
            <a:ext cx="4626765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916"/>
            <a:ext cx="7772400" cy="1143000"/>
          </a:xfrm>
        </p:spPr>
        <p:txBody>
          <a:bodyPr/>
          <a:lstStyle/>
          <a:p>
            <a:r>
              <a:rPr lang="en-US" dirty="0" smtClean="0"/>
              <a:t>OpenFlow protocol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50693"/>
            <a:ext cx="4526902" cy="4648200"/>
          </a:xfrm>
        </p:spPr>
        <p:txBody>
          <a:bodyPr/>
          <a:lstStyle/>
          <a:p>
            <a:r>
              <a:rPr lang="en-US" dirty="0" smtClean="0"/>
              <a:t>operates between controller, switch</a:t>
            </a:r>
          </a:p>
          <a:p>
            <a:r>
              <a:rPr lang="en-US" dirty="0" smtClean="0"/>
              <a:t>TCP used to exchange messages</a:t>
            </a:r>
          </a:p>
          <a:p>
            <a:pPr lvl="1"/>
            <a:r>
              <a:rPr lang="en-US" dirty="0" smtClean="0"/>
              <a:t>optional encryption</a:t>
            </a:r>
          </a:p>
          <a:p>
            <a:r>
              <a:rPr lang="en-US" dirty="0" smtClean="0"/>
              <a:t>three classes of  OpenFlow messages:</a:t>
            </a:r>
          </a:p>
          <a:p>
            <a:pPr lvl="1"/>
            <a:r>
              <a:rPr lang="en-US" dirty="0" smtClean="0"/>
              <a:t>controller-to-switch</a:t>
            </a:r>
          </a:p>
          <a:p>
            <a:pPr lvl="1"/>
            <a:r>
              <a:rPr lang="en-US" dirty="0" smtClean="0"/>
              <a:t>asynchronous (switch to controller)</a:t>
            </a:r>
          </a:p>
          <a:p>
            <a:pPr lvl="1"/>
            <a:r>
              <a:rPr lang="en-US" dirty="0" smtClean="0"/>
              <a:t>symmetric (</a:t>
            </a:r>
            <a:r>
              <a:rPr lang="en-US" dirty="0" err="1" smtClean="0"/>
              <a:t>misc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0628" y="1850015"/>
            <a:ext cx="3899341" cy="4512949"/>
            <a:chOff x="460628" y="1850015"/>
            <a:chExt cx="3899341" cy="4512949"/>
          </a:xfrm>
        </p:grpSpPr>
        <p:sp>
          <p:nvSpPr>
            <p:cNvPr id="9" name="Cloud 8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22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5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89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880" y="2227106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" name="TextBox 389"/>
            <p:cNvSpPr txBox="1"/>
            <p:nvPr/>
          </p:nvSpPr>
          <p:spPr>
            <a:xfrm>
              <a:off x="994856" y="1850015"/>
              <a:ext cx="2456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C0000"/>
                  </a:solidFill>
                </a:rPr>
                <a:t>OpenFlow Controller</a:t>
              </a:r>
              <a:endParaRPr lang="en-US" sz="2000" dirty="0">
                <a:solidFill>
                  <a:srgbClr val="CC0000"/>
                </a:solidFill>
              </a:endParaRPr>
            </a:p>
          </p:txBody>
        </p:sp>
        <p:grpSp>
          <p:nvGrpSpPr>
            <p:cNvPr id="58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62" name="Oval 6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9" name="Straight Connector 68"/>
              <p:cNvCxnSpPr>
                <a:endCxn id="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72" name="Oval 7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9" name="Straight Connector 78"/>
              <p:cNvCxnSpPr>
                <a:endCxn id="7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82" name="Oval 8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9" name="Straight Connector 88"/>
              <p:cNvCxnSpPr>
                <a:endCxn id="8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5" name="Up-Down Arrow 394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Up-Down Arrow 391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3" name="Up-Down Arrow 392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Up-Down Arrow 393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1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771" y="16916"/>
            <a:ext cx="8469973" cy="1143000"/>
          </a:xfrm>
        </p:spPr>
        <p:txBody>
          <a:bodyPr/>
          <a:lstStyle/>
          <a:p>
            <a:r>
              <a:rPr lang="en-US" sz="3200" dirty="0" smtClean="0"/>
              <a:t>OpenFlow: controller-to-switch messages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46" y="1508495"/>
            <a:ext cx="6311781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600" i="1" dirty="0" smtClean="0">
                <a:solidFill>
                  <a:srgbClr val="000090"/>
                </a:solidFill>
              </a:rPr>
              <a:t>Key controller-to-switch messages</a:t>
            </a:r>
          </a:p>
          <a:p>
            <a:r>
              <a:rPr lang="en-US" sz="2600" i="1" dirty="0" smtClean="0">
                <a:solidFill>
                  <a:srgbClr val="CC0000"/>
                </a:solidFill>
              </a:rPr>
              <a:t>features: </a:t>
            </a:r>
            <a:r>
              <a:rPr lang="en-US" sz="2600" dirty="0" smtClean="0"/>
              <a:t>controller queries switch features, switch replies</a:t>
            </a:r>
          </a:p>
          <a:p>
            <a:r>
              <a:rPr lang="en-US" sz="2600" i="1" dirty="0" smtClean="0">
                <a:solidFill>
                  <a:srgbClr val="CC0000"/>
                </a:solidFill>
              </a:rPr>
              <a:t>configure: </a:t>
            </a:r>
            <a:r>
              <a:rPr lang="en-US" sz="2600" dirty="0"/>
              <a:t>controller </a:t>
            </a:r>
            <a:r>
              <a:rPr lang="en-US" sz="2600" dirty="0" smtClean="0"/>
              <a:t>queries/sets </a:t>
            </a:r>
            <a:r>
              <a:rPr lang="en-US" sz="2600" dirty="0"/>
              <a:t>switch </a:t>
            </a:r>
            <a:r>
              <a:rPr lang="en-US" sz="2600" dirty="0" smtClean="0"/>
              <a:t>configuration parameters</a:t>
            </a:r>
          </a:p>
          <a:p>
            <a:r>
              <a:rPr lang="en-US" sz="2600" i="1" dirty="0" smtClean="0">
                <a:solidFill>
                  <a:srgbClr val="CC0000"/>
                </a:solidFill>
              </a:rPr>
              <a:t>modify-state: </a:t>
            </a:r>
            <a:r>
              <a:rPr lang="en-US" sz="2600" dirty="0"/>
              <a:t>add, </a:t>
            </a:r>
            <a:r>
              <a:rPr lang="en-US" sz="2600" dirty="0" smtClean="0"/>
              <a:t>delete, modify flow entries </a:t>
            </a:r>
            <a:r>
              <a:rPr lang="en-US" sz="2600" dirty="0"/>
              <a:t>in the </a:t>
            </a:r>
            <a:r>
              <a:rPr lang="en-US" sz="2600" dirty="0" smtClean="0"/>
              <a:t>OpenFlow tables</a:t>
            </a:r>
          </a:p>
          <a:p>
            <a:r>
              <a:rPr lang="en-US" sz="2600" i="1" dirty="0" smtClean="0">
                <a:solidFill>
                  <a:srgbClr val="CC0000"/>
                </a:solidFill>
              </a:rPr>
              <a:t>packet-out: </a:t>
            </a:r>
            <a:r>
              <a:rPr lang="en-US" sz="2600" dirty="0" smtClean="0"/>
              <a:t>controller can send this packet out of specific switch port</a:t>
            </a:r>
          </a:p>
          <a:p>
            <a:endParaRPr lang="en-US" sz="2600" dirty="0"/>
          </a:p>
        </p:txBody>
      </p:sp>
      <p:pic>
        <p:nvPicPr>
          <p:cNvPr id="57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8" y="854421"/>
            <a:ext cx="7651267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841999" y="1871579"/>
            <a:ext cx="2822601" cy="3194648"/>
            <a:chOff x="5841999" y="1871579"/>
            <a:chExt cx="2822601" cy="3194648"/>
          </a:xfrm>
        </p:grpSpPr>
        <p:sp>
          <p:nvSpPr>
            <p:cNvPr id="56" name="Oval 55"/>
            <p:cNvSpPr/>
            <p:nvPr/>
          </p:nvSpPr>
          <p:spPr>
            <a:xfrm flipH="1">
              <a:off x="6510423" y="2429821"/>
              <a:ext cx="1078571" cy="751277"/>
            </a:xfrm>
            <a:prstGeom prst="ellipse">
              <a:avLst/>
            </a:prstGeom>
            <a:ln w="22225">
              <a:solidFill>
                <a:srgbClr val="CC0000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841999" y="1871579"/>
              <a:ext cx="2822601" cy="3194648"/>
              <a:chOff x="460628" y="1850015"/>
              <a:chExt cx="3899341" cy="4512949"/>
            </a:xfrm>
          </p:grpSpPr>
          <p:sp>
            <p:nvSpPr>
              <p:cNvPr id="73" name="Cloud 72"/>
              <p:cNvSpPr/>
              <p:nvPr/>
            </p:nvSpPr>
            <p:spPr>
              <a:xfrm>
                <a:off x="460628" y="4246149"/>
                <a:ext cx="3899341" cy="2116815"/>
              </a:xfrm>
              <a:prstGeom prst="cloud">
                <a:avLst/>
              </a:prstGeom>
              <a:noFill/>
              <a:ln>
                <a:solidFill>
                  <a:srgbClr val="000090"/>
                </a:solidFill>
              </a:ln>
              <a:effectLst>
                <a:outerShdw blurRad="40000" dist="23000" dir="5400000" rotWithShape="0">
                  <a:schemeClr val="accent6">
                    <a:lumMod val="40000"/>
                    <a:lumOff val="60000"/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1124345" y="4538650"/>
                <a:ext cx="1203228" cy="819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124345" y="5357675"/>
                <a:ext cx="1203228" cy="642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133750" y="4795599"/>
                <a:ext cx="319671" cy="10277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404480" y="4715303"/>
                <a:ext cx="1307416" cy="337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2596747" y="5245260"/>
                <a:ext cx="1115149" cy="754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950"/>
              <p:cNvGrpSpPr>
                <a:grpSpLocks/>
              </p:cNvGrpSpPr>
              <p:nvPr/>
            </p:nvGrpSpPr>
            <p:grpSpPr bwMode="auto">
              <a:xfrm>
                <a:off x="1839080" y="2785594"/>
                <a:ext cx="549038" cy="880838"/>
                <a:chOff x="4140" y="429"/>
                <a:chExt cx="1425" cy="2396"/>
              </a:xfrm>
            </p:grpSpPr>
            <p:sp>
              <p:nvSpPr>
                <p:cNvPr id="127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6 w 354"/>
                    <a:gd name="T1" fmla="*/ 0 h 2742"/>
                    <a:gd name="T2" fmla="*/ 30 w 354"/>
                    <a:gd name="T3" fmla="*/ 46 h 2742"/>
                    <a:gd name="T4" fmla="*/ 30 w 354"/>
                    <a:gd name="T5" fmla="*/ 354 h 2742"/>
                    <a:gd name="T6" fmla="*/ 0 w 354"/>
                    <a:gd name="T7" fmla="*/ 371 h 2742"/>
                    <a:gd name="T8" fmla="*/ 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18 w 211"/>
                    <a:gd name="T3" fmla="*/ 30 h 2537"/>
                    <a:gd name="T4" fmla="*/ 2 w 211"/>
                    <a:gd name="T5" fmla="*/ 338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8 h 226"/>
                    <a:gd name="T4" fmla="*/ 29 w 328"/>
                    <a:gd name="T5" fmla="*/ 32 h 226"/>
                    <a:gd name="T6" fmla="*/ 0 w 328"/>
                    <a:gd name="T7" fmla="*/ 13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2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57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8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4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55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6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5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53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8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7 h 226"/>
                    <a:gd name="T4" fmla="*/ 29 w 328"/>
                    <a:gd name="T5" fmla="*/ 30 h 226"/>
                    <a:gd name="T6" fmla="*/ 0 w 328"/>
                    <a:gd name="T7" fmla="*/ 1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9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51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0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26 w 296"/>
                    <a:gd name="T3" fmla="*/ 18 h 256"/>
                    <a:gd name="T4" fmla="*/ 26 w 296"/>
                    <a:gd name="T5" fmla="*/ 34 h 256"/>
                    <a:gd name="T6" fmla="*/ 0 w 296"/>
                    <a:gd name="T7" fmla="*/ 1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27 w 304"/>
                    <a:gd name="T3" fmla="*/ 23 h 288"/>
                    <a:gd name="T4" fmla="*/ 25 w 304"/>
                    <a:gd name="T5" fmla="*/ 39 h 288"/>
                    <a:gd name="T6" fmla="*/ 2 w 304"/>
                    <a:gd name="T7" fmla="*/ 17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5 h 240"/>
                    <a:gd name="T2" fmla="*/ 2 w 306"/>
                    <a:gd name="T3" fmla="*/ 33 h 240"/>
                    <a:gd name="T4" fmla="*/ 27 w 306"/>
                    <a:gd name="T5" fmla="*/ 15 h 240"/>
                    <a:gd name="T6" fmla="*/ 26 w 306"/>
                    <a:gd name="T7" fmla="*/ 0 h 240"/>
                    <a:gd name="T8" fmla="*/ 0 w 306"/>
                    <a:gd name="T9" fmla="*/ 15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9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80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880" y="2227106"/>
                <a:ext cx="1629624" cy="431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994856" y="1850015"/>
                <a:ext cx="2456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C0000"/>
                    </a:solidFill>
                  </a:rPr>
                  <a:t>OpenFlow Controller</a:t>
                </a:r>
                <a:endParaRPr lang="en-US" sz="2000" dirty="0">
                  <a:solidFill>
                    <a:srgbClr val="CC0000"/>
                  </a:solidFill>
                </a:endParaRPr>
              </a:p>
            </p:txBody>
          </p:sp>
          <p:grpSp>
            <p:nvGrpSpPr>
              <p:cNvPr id="82" name="Group 327"/>
              <p:cNvGrpSpPr>
                <a:grpSpLocks/>
              </p:cNvGrpSpPr>
              <p:nvPr/>
            </p:nvGrpSpPr>
            <p:grpSpPr bwMode="auto">
              <a:xfrm>
                <a:off x="2112211" y="58018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18" name="Oval 11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2" name="Freeform 12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4" name="Freeform 12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5" name="Straight Connector 124"/>
                <p:cNvCxnSpPr>
                  <a:endCxn id="12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327"/>
              <p:cNvGrpSpPr>
                <a:grpSpLocks/>
              </p:cNvGrpSpPr>
              <p:nvPr/>
            </p:nvGrpSpPr>
            <p:grpSpPr bwMode="auto">
              <a:xfrm>
                <a:off x="3547978" y="49382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9" name="Oval 10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2" name="Freeform 11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Freeform 11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endCxn id="11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327"/>
              <p:cNvGrpSpPr>
                <a:grpSpLocks/>
              </p:cNvGrpSpPr>
              <p:nvPr/>
            </p:nvGrpSpPr>
            <p:grpSpPr bwMode="auto">
              <a:xfrm>
                <a:off x="665747" y="5144167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0" name="Oval 9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endCxn id="10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327"/>
              <p:cNvGrpSpPr>
                <a:grpSpLocks/>
              </p:cNvGrpSpPr>
              <p:nvPr/>
            </p:nvGrpSpPr>
            <p:grpSpPr bwMode="auto">
              <a:xfrm>
                <a:off x="1753937" y="4440989"/>
                <a:ext cx="736172" cy="452961"/>
                <a:chOff x="1871277" y="1576300"/>
                <a:chExt cx="1128371" cy="437861"/>
              </a:xfrm>
            </p:grpSpPr>
            <p:sp>
              <p:nvSpPr>
                <p:cNvPr id="90" name="Oval 8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3" name="Freeform 9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6" name="Freeform 95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7" name="Freeform 96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8" name="Straight Connector 97"/>
                <p:cNvCxnSpPr>
                  <a:endCxn id="9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Up-Down Arrow 85"/>
              <p:cNvSpPr/>
              <p:nvPr/>
            </p:nvSpPr>
            <p:spPr>
              <a:xfrm rot="21141209">
                <a:off x="2269785" y="3718179"/>
                <a:ext cx="191874" cy="210753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Up-Down Arrow 86"/>
              <p:cNvSpPr/>
              <p:nvPr/>
            </p:nvSpPr>
            <p:spPr>
              <a:xfrm>
                <a:off x="1974262" y="3714785"/>
                <a:ext cx="191874" cy="82386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Up-Down Arrow 87"/>
              <p:cNvSpPr/>
              <p:nvPr/>
            </p:nvSpPr>
            <p:spPr>
              <a:xfrm rot="19054398">
                <a:off x="2872397" y="3460483"/>
                <a:ext cx="196901" cy="184933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Up-Down Arrow 88"/>
              <p:cNvSpPr/>
              <p:nvPr/>
            </p:nvSpPr>
            <p:spPr>
              <a:xfrm rot="1537304" flipH="1">
                <a:off x="1441528" y="3583584"/>
                <a:ext cx="196901" cy="172097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49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453484" y="2021024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2592388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62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51816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64516" y="6192838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82104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2504" y="5934075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26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53691" y="6116638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96441" y="5900738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1526216" y="3003498"/>
            <a:ext cx="6978041" cy="1096962"/>
            <a:chOff x="1526216" y="3003498"/>
            <a:chExt cx="6978041" cy="1096962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36115" y="2735108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1856416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2381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5370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L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ogically 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centralized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control plane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394448" y="1039914"/>
            <a:ext cx="8456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A distinct</a:t>
            </a:r>
            <a:r>
              <a:rPr lang="en-US" dirty="0"/>
              <a:t> </a:t>
            </a:r>
            <a:r>
              <a:rPr lang="en-US" dirty="0" smtClean="0"/>
              <a:t>(typically remote) controller </a:t>
            </a:r>
            <a:r>
              <a:rPr lang="en-US" dirty="0"/>
              <a:t>interacts with local control agents (</a:t>
            </a:r>
            <a:r>
              <a:rPr lang="en-US" dirty="0" smtClean="0"/>
              <a:t>CAs) in routers to compute forwarding tables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055910" y="4687854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5856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4375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2848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5166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3704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925875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4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51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244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4" y="795640"/>
            <a:ext cx="8154854" cy="1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6" y="72902"/>
            <a:ext cx="8938727" cy="645557"/>
          </a:xfrm>
        </p:spPr>
        <p:txBody>
          <a:bodyPr/>
          <a:lstStyle/>
          <a:p>
            <a:r>
              <a:rPr lang="en-US" sz="4000" dirty="0" smtClean="0"/>
              <a:t>OpenFlow: </a:t>
            </a:r>
            <a:r>
              <a:rPr lang="en-US" sz="3600" dirty="0" smtClean="0"/>
              <a:t>switch-to-controller messages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22" y="1299900"/>
            <a:ext cx="5994541" cy="4648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000090"/>
                </a:solidFill>
              </a:rPr>
              <a:t>Key switch-to-controller messages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packet-in: </a:t>
            </a:r>
            <a:r>
              <a:rPr lang="en-US" dirty="0" smtClean="0"/>
              <a:t>transfer packet (and its control) to controller.  See packet-out message from controller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flow-removed: </a:t>
            </a:r>
            <a:r>
              <a:rPr lang="en-US" dirty="0" smtClean="0"/>
              <a:t>flow table entry deleted at switch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port status: </a:t>
            </a:r>
            <a:r>
              <a:rPr lang="en-US" dirty="0" smtClean="0"/>
              <a:t>inform controller of a change on a port.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9538" y="5108719"/>
            <a:ext cx="78762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+mn-lt"/>
              </a:rPr>
              <a:t>Fortunately, network operators don’t “program” switches by creating/sending OpenFlow messages directly.  Instead use higher-level abstraction at controller</a:t>
            </a:r>
            <a:endParaRPr lang="en-US" sz="2400" dirty="0">
              <a:solidFill>
                <a:srgbClr val="000090"/>
              </a:solidFill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841999" y="1644323"/>
            <a:ext cx="2822601" cy="3194648"/>
            <a:chOff x="5841999" y="1871579"/>
            <a:chExt cx="2822601" cy="3194648"/>
          </a:xfrm>
        </p:grpSpPr>
        <p:sp>
          <p:nvSpPr>
            <p:cNvPr id="59" name="Oval 58"/>
            <p:cNvSpPr/>
            <p:nvPr/>
          </p:nvSpPr>
          <p:spPr>
            <a:xfrm flipH="1">
              <a:off x="6510423" y="2429821"/>
              <a:ext cx="1078571" cy="751277"/>
            </a:xfrm>
            <a:prstGeom prst="ellipse">
              <a:avLst/>
            </a:prstGeom>
            <a:ln w="22225">
              <a:solidFill>
                <a:srgbClr val="CC0000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841999" y="1871579"/>
              <a:ext cx="2822601" cy="3194648"/>
              <a:chOff x="460628" y="1850015"/>
              <a:chExt cx="3899341" cy="4512949"/>
            </a:xfrm>
          </p:grpSpPr>
          <p:sp>
            <p:nvSpPr>
              <p:cNvPr id="62" name="Cloud 61"/>
              <p:cNvSpPr/>
              <p:nvPr/>
            </p:nvSpPr>
            <p:spPr>
              <a:xfrm>
                <a:off x="460628" y="4246149"/>
                <a:ext cx="3899341" cy="2116815"/>
              </a:xfrm>
              <a:prstGeom prst="cloud">
                <a:avLst/>
              </a:prstGeom>
              <a:noFill/>
              <a:ln>
                <a:solidFill>
                  <a:srgbClr val="000090"/>
                </a:solidFill>
              </a:ln>
              <a:effectLst>
                <a:outerShdw blurRad="40000" dist="23000" dir="5400000" rotWithShape="0">
                  <a:schemeClr val="accent6">
                    <a:lumMod val="40000"/>
                    <a:lumOff val="60000"/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1124345" y="4538650"/>
                <a:ext cx="1203228" cy="819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24345" y="5357675"/>
                <a:ext cx="1203228" cy="642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133750" y="4795599"/>
                <a:ext cx="319671" cy="10277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404480" y="4715303"/>
                <a:ext cx="1307416" cy="337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2596747" y="5245260"/>
                <a:ext cx="1115149" cy="754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950"/>
              <p:cNvGrpSpPr>
                <a:grpSpLocks/>
              </p:cNvGrpSpPr>
              <p:nvPr/>
            </p:nvGrpSpPr>
            <p:grpSpPr bwMode="auto">
              <a:xfrm>
                <a:off x="1839080" y="2785594"/>
                <a:ext cx="549038" cy="880838"/>
                <a:chOff x="4140" y="429"/>
                <a:chExt cx="1425" cy="2396"/>
              </a:xfrm>
            </p:grpSpPr>
            <p:sp>
              <p:nvSpPr>
                <p:cNvPr id="116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6 w 354"/>
                    <a:gd name="T1" fmla="*/ 0 h 2742"/>
                    <a:gd name="T2" fmla="*/ 30 w 354"/>
                    <a:gd name="T3" fmla="*/ 46 h 2742"/>
                    <a:gd name="T4" fmla="*/ 30 w 354"/>
                    <a:gd name="T5" fmla="*/ 354 h 2742"/>
                    <a:gd name="T6" fmla="*/ 0 w 354"/>
                    <a:gd name="T7" fmla="*/ 371 h 2742"/>
                    <a:gd name="T8" fmla="*/ 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18 w 211"/>
                    <a:gd name="T3" fmla="*/ 30 h 2537"/>
                    <a:gd name="T4" fmla="*/ 2 w 211"/>
                    <a:gd name="T5" fmla="*/ 338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8 h 226"/>
                    <a:gd name="T4" fmla="*/ 29 w 328"/>
                    <a:gd name="T5" fmla="*/ 32 h 226"/>
                    <a:gd name="T6" fmla="*/ 0 w 328"/>
                    <a:gd name="T7" fmla="*/ 13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1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46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2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3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44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4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6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42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7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7 h 226"/>
                    <a:gd name="T4" fmla="*/ 29 w 328"/>
                    <a:gd name="T5" fmla="*/ 30 h 226"/>
                    <a:gd name="T6" fmla="*/ 0 w 328"/>
                    <a:gd name="T7" fmla="*/ 1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8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40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9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26 w 296"/>
                    <a:gd name="T3" fmla="*/ 18 h 256"/>
                    <a:gd name="T4" fmla="*/ 26 w 296"/>
                    <a:gd name="T5" fmla="*/ 34 h 256"/>
                    <a:gd name="T6" fmla="*/ 0 w 296"/>
                    <a:gd name="T7" fmla="*/ 1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27 w 304"/>
                    <a:gd name="T3" fmla="*/ 23 h 288"/>
                    <a:gd name="T4" fmla="*/ 25 w 304"/>
                    <a:gd name="T5" fmla="*/ 39 h 288"/>
                    <a:gd name="T6" fmla="*/ 2 w 304"/>
                    <a:gd name="T7" fmla="*/ 17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5 h 240"/>
                    <a:gd name="T2" fmla="*/ 2 w 306"/>
                    <a:gd name="T3" fmla="*/ 33 h 240"/>
                    <a:gd name="T4" fmla="*/ 27 w 306"/>
                    <a:gd name="T5" fmla="*/ 15 h 240"/>
                    <a:gd name="T6" fmla="*/ 26 w 306"/>
                    <a:gd name="T7" fmla="*/ 0 h 240"/>
                    <a:gd name="T8" fmla="*/ 0 w 306"/>
                    <a:gd name="T9" fmla="*/ 15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8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69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880" y="2227106"/>
                <a:ext cx="1629624" cy="431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994856" y="1850015"/>
                <a:ext cx="2456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C0000"/>
                    </a:solidFill>
                  </a:rPr>
                  <a:t>OpenFlow Controller</a:t>
                </a:r>
                <a:endParaRPr lang="en-US" sz="2000" dirty="0">
                  <a:solidFill>
                    <a:srgbClr val="CC0000"/>
                  </a:solidFill>
                </a:endParaRPr>
              </a:p>
            </p:txBody>
          </p:sp>
          <p:grpSp>
            <p:nvGrpSpPr>
              <p:cNvPr id="71" name="Group 327"/>
              <p:cNvGrpSpPr>
                <a:grpSpLocks/>
              </p:cNvGrpSpPr>
              <p:nvPr/>
            </p:nvGrpSpPr>
            <p:grpSpPr bwMode="auto">
              <a:xfrm>
                <a:off x="2112211" y="58018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7" name="Oval 10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Freeform 11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4" name="Straight Connector 113"/>
                <p:cNvCxnSpPr>
                  <a:endCxn id="10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327"/>
              <p:cNvGrpSpPr>
                <a:grpSpLocks/>
              </p:cNvGrpSpPr>
              <p:nvPr/>
            </p:nvGrpSpPr>
            <p:grpSpPr bwMode="auto">
              <a:xfrm>
                <a:off x="3547978" y="49382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98" name="Oval 9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Freeform 10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3" name="Freeform 10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endCxn id="10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327"/>
              <p:cNvGrpSpPr>
                <a:grpSpLocks/>
              </p:cNvGrpSpPr>
              <p:nvPr/>
            </p:nvGrpSpPr>
            <p:grpSpPr bwMode="auto">
              <a:xfrm>
                <a:off x="665747" y="5144167"/>
                <a:ext cx="736172" cy="452961"/>
                <a:chOff x="1871277" y="1576300"/>
                <a:chExt cx="1128371" cy="437861"/>
              </a:xfrm>
            </p:grpSpPr>
            <p:sp>
              <p:nvSpPr>
                <p:cNvPr id="88" name="Oval 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1" name="Freeform 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6" name="Straight Connector 95"/>
                <p:cNvCxnSpPr>
                  <a:endCxn id="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327"/>
              <p:cNvGrpSpPr>
                <a:grpSpLocks/>
              </p:cNvGrpSpPr>
              <p:nvPr/>
            </p:nvGrpSpPr>
            <p:grpSpPr bwMode="auto">
              <a:xfrm>
                <a:off x="1753937" y="4440989"/>
                <a:ext cx="736172" cy="452961"/>
                <a:chOff x="1871277" y="1576300"/>
                <a:chExt cx="1128371" cy="437861"/>
              </a:xfrm>
            </p:grpSpPr>
            <p:sp>
              <p:nvSpPr>
                <p:cNvPr id="79" name="Oval 7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2" name="Freeform 8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86" name="Straight Connector 85"/>
                <p:cNvCxnSpPr>
                  <a:endCxn id="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Up-Down Arrow 74"/>
              <p:cNvSpPr/>
              <p:nvPr/>
            </p:nvSpPr>
            <p:spPr>
              <a:xfrm rot="21141209">
                <a:off x="2269785" y="3718179"/>
                <a:ext cx="191874" cy="210753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Up-Down Arrow 75"/>
              <p:cNvSpPr/>
              <p:nvPr/>
            </p:nvSpPr>
            <p:spPr>
              <a:xfrm>
                <a:off x="1974262" y="3714785"/>
                <a:ext cx="191874" cy="82386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Up-Down Arrow 76"/>
              <p:cNvSpPr/>
              <p:nvPr/>
            </p:nvSpPr>
            <p:spPr>
              <a:xfrm rot="19054398">
                <a:off x="2872397" y="3460483"/>
                <a:ext cx="196901" cy="184933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Up-Down Arrow 77"/>
              <p:cNvSpPr/>
              <p:nvPr/>
            </p:nvSpPr>
            <p:spPr>
              <a:xfrm rot="1537304" flipH="1">
                <a:off x="1441528" y="3583584"/>
                <a:ext cx="196901" cy="172097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1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15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ounded Rectangle 374"/>
          <p:cNvSpPr/>
          <p:nvPr/>
        </p:nvSpPr>
        <p:spPr>
          <a:xfrm>
            <a:off x="441168" y="2793983"/>
            <a:ext cx="4211052" cy="10624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467904" y="3990524"/>
            <a:ext cx="4184316" cy="5455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508006" y="4638847"/>
            <a:ext cx="410410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1" name="Group 400"/>
          <p:cNvGrpSpPr/>
          <p:nvPr/>
        </p:nvGrpSpPr>
        <p:grpSpPr>
          <a:xfrm>
            <a:off x="590136" y="3368823"/>
            <a:ext cx="1244650" cy="411995"/>
            <a:chOff x="3128876" y="457817"/>
            <a:chExt cx="1432326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78769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Link-state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3459852" y="3382192"/>
            <a:ext cx="1165638" cy="398626"/>
            <a:chOff x="3034354" y="534843"/>
            <a:chExt cx="1525489" cy="382800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034354" y="593020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switch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1982268" y="3368823"/>
            <a:ext cx="960359" cy="411995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host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521932" y="2874191"/>
            <a:ext cx="889706" cy="382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98565" y="509557"/>
              <a:ext cx="1302043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statistics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3249716" y="2860821"/>
            <a:ext cx="1032905" cy="404965"/>
            <a:chOff x="3099264" y="457817"/>
            <a:chExt cx="1540525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099264" y="526493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flow tables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2458723" y="2496236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3005244" y="3133033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18" name="Group 417"/>
          <p:cNvGrpSpPr/>
          <p:nvPr/>
        </p:nvGrpSpPr>
        <p:grpSpPr>
          <a:xfrm>
            <a:off x="1076595" y="4121691"/>
            <a:ext cx="1257452" cy="286824"/>
            <a:chOff x="3128876" y="457775"/>
            <a:chExt cx="1432326" cy="459868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OpenFlow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2945827" y="4126474"/>
            <a:ext cx="1244650" cy="307410"/>
            <a:chOff x="3128876" y="457817"/>
            <a:chExt cx="1432326" cy="459826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SNMP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2328584" y="3796493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41167" y="2098823"/>
            <a:ext cx="4211053" cy="5747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535393" y="2131433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network graph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3508898" y="2156720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intent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1952059" y="2129889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err="1" smtClean="0">
                  <a:latin typeface="Arial"/>
                  <a:cs typeface="Arial"/>
                </a:rPr>
                <a:t>RESTful</a:t>
              </a:r>
              <a:endParaRPr lang="en-US" sz="1400" dirty="0" smtClean="0"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API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3007181" y="1957959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4" name="Straight Connector 153"/>
          <p:cNvCxnSpPr/>
          <p:nvPr/>
        </p:nvCxnSpPr>
        <p:spPr bwMode="auto">
          <a:xfrm flipV="1">
            <a:off x="521378" y="1925056"/>
            <a:ext cx="4117474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Freeform 2"/>
          <p:cNvSpPr>
            <a:spLocks/>
          </p:cNvSpPr>
          <p:nvPr/>
        </p:nvSpPr>
        <p:spPr bwMode="auto">
          <a:xfrm>
            <a:off x="509074" y="5069969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 flipV="1">
            <a:off x="1592143" y="5453530"/>
            <a:ext cx="615520" cy="28222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Straight Connector 166"/>
          <p:cNvCxnSpPr/>
          <p:nvPr/>
        </p:nvCxnSpPr>
        <p:spPr bwMode="auto">
          <a:xfrm>
            <a:off x="1581927" y="5759398"/>
            <a:ext cx="1651340" cy="13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Connector 167"/>
          <p:cNvCxnSpPr>
            <a:endCxn id="353" idx="1"/>
          </p:cNvCxnSpPr>
          <p:nvPr/>
        </p:nvCxnSpPr>
        <p:spPr bwMode="auto">
          <a:xfrm>
            <a:off x="1592143" y="5816064"/>
            <a:ext cx="318002" cy="3875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>
            <a:stCxn id="339" idx="3"/>
          </p:cNvCxnSpPr>
          <p:nvPr/>
        </p:nvCxnSpPr>
        <p:spPr bwMode="auto">
          <a:xfrm>
            <a:off x="2893995" y="5449380"/>
            <a:ext cx="333142" cy="421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Connector 169"/>
          <p:cNvCxnSpPr/>
          <p:nvPr/>
        </p:nvCxnSpPr>
        <p:spPr bwMode="auto">
          <a:xfrm flipV="1">
            <a:off x="2371572" y="5956693"/>
            <a:ext cx="861695" cy="275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Freeform 223"/>
          <p:cNvSpPr/>
          <p:nvPr/>
        </p:nvSpPr>
        <p:spPr>
          <a:xfrm>
            <a:off x="1449442" y="1774754"/>
            <a:ext cx="710887" cy="3730652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725529"/>
              <a:gd name="connsiteY0" fmla="*/ 2874009 h 2874009"/>
              <a:gd name="connsiteX1" fmla="*/ 725529 w 725529"/>
              <a:gd name="connsiteY1" fmla="*/ 1747705 h 2874009"/>
              <a:gd name="connsiteX2" fmla="*/ 724937 w 725529"/>
              <a:gd name="connsiteY2" fmla="*/ 1270181 h 2874009"/>
              <a:gd name="connsiteX3" fmla="*/ 400875 w 725529"/>
              <a:gd name="connsiteY3" fmla="*/ 1112124 h 2874009"/>
              <a:gd name="connsiteX4" fmla="*/ 398332 w 725529"/>
              <a:gd name="connsiteY4" fmla="*/ 0 h 2874009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400875 w 725529"/>
              <a:gd name="connsiteY3" fmla="*/ 1092349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42121 w 725529"/>
              <a:gd name="connsiteY3" fmla="*/ 107916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33766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0344 w 725529"/>
              <a:gd name="connsiteY3" fmla="*/ 1118716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175278 w 725529"/>
              <a:gd name="connsiteY3" fmla="*/ 1105533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92254 w 725529"/>
              <a:gd name="connsiteY3" fmla="*/ 1125309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2889 w 725529"/>
              <a:gd name="connsiteY3" fmla="*/ 1125309 h 2854234"/>
              <a:gd name="connsiteX4" fmla="*/ 264644 w 725529"/>
              <a:gd name="connsiteY4" fmla="*/ 0 h 2854234"/>
              <a:gd name="connsiteX0" fmla="*/ 43202 w 768731"/>
              <a:gd name="connsiteY0" fmla="*/ 2975683 h 2975683"/>
              <a:gd name="connsiteX1" fmla="*/ 768731 w 768731"/>
              <a:gd name="connsiteY1" fmla="*/ 1849379 h 2975683"/>
              <a:gd name="connsiteX2" fmla="*/ 768139 w 768731"/>
              <a:gd name="connsiteY2" fmla="*/ 1371855 h 2975683"/>
              <a:gd name="connsiteX3" fmla="*/ 66091 w 768731"/>
              <a:gd name="connsiteY3" fmla="*/ 1246758 h 2975683"/>
              <a:gd name="connsiteX4" fmla="*/ 0 w 768731"/>
              <a:gd name="connsiteY4" fmla="*/ 0 h 2975683"/>
              <a:gd name="connsiteX0" fmla="*/ 54072 w 779601"/>
              <a:gd name="connsiteY0" fmla="*/ 2975683 h 2975683"/>
              <a:gd name="connsiteX1" fmla="*/ 779601 w 779601"/>
              <a:gd name="connsiteY1" fmla="*/ 1849379 h 2975683"/>
              <a:gd name="connsiteX2" fmla="*/ 779009 w 779601"/>
              <a:gd name="connsiteY2" fmla="*/ 1371855 h 2975683"/>
              <a:gd name="connsiteX3" fmla="*/ 0 w 779601"/>
              <a:gd name="connsiteY3" fmla="*/ 1277120 h 2975683"/>
              <a:gd name="connsiteX4" fmla="*/ 10870 w 779601"/>
              <a:gd name="connsiteY4" fmla="*/ 0 h 2975683"/>
              <a:gd name="connsiteX0" fmla="*/ 62442 w 787971"/>
              <a:gd name="connsiteY0" fmla="*/ 2763147 h 2763147"/>
              <a:gd name="connsiteX1" fmla="*/ 787971 w 787971"/>
              <a:gd name="connsiteY1" fmla="*/ 1636843 h 2763147"/>
              <a:gd name="connsiteX2" fmla="*/ 787379 w 787971"/>
              <a:gd name="connsiteY2" fmla="*/ 1159319 h 2763147"/>
              <a:gd name="connsiteX3" fmla="*/ 8370 w 787971"/>
              <a:gd name="connsiteY3" fmla="*/ 1064584 h 2763147"/>
              <a:gd name="connsiteX4" fmla="*/ 0 w 787971"/>
              <a:gd name="connsiteY4" fmla="*/ 0 h 2763147"/>
              <a:gd name="connsiteX0" fmla="*/ 54072 w 779601"/>
              <a:gd name="connsiteY0" fmla="*/ 2808691 h 2808691"/>
              <a:gd name="connsiteX1" fmla="*/ 779601 w 779601"/>
              <a:gd name="connsiteY1" fmla="*/ 1682387 h 2808691"/>
              <a:gd name="connsiteX2" fmla="*/ 779009 w 779601"/>
              <a:gd name="connsiteY2" fmla="*/ 1204863 h 2808691"/>
              <a:gd name="connsiteX3" fmla="*/ 0 w 779601"/>
              <a:gd name="connsiteY3" fmla="*/ 1110128 h 2808691"/>
              <a:gd name="connsiteX4" fmla="*/ 30111 w 779601"/>
              <a:gd name="connsiteY4" fmla="*/ 0 h 2808691"/>
              <a:gd name="connsiteX0" fmla="*/ 62830 w 788359"/>
              <a:gd name="connsiteY0" fmla="*/ 2896348 h 2896348"/>
              <a:gd name="connsiteX1" fmla="*/ 788359 w 788359"/>
              <a:gd name="connsiteY1" fmla="*/ 1770044 h 2896348"/>
              <a:gd name="connsiteX2" fmla="*/ 787767 w 788359"/>
              <a:gd name="connsiteY2" fmla="*/ 1292520 h 2896348"/>
              <a:gd name="connsiteX3" fmla="*/ 8758 w 788359"/>
              <a:gd name="connsiteY3" fmla="*/ 1197785 h 2896348"/>
              <a:gd name="connsiteX4" fmla="*/ 38869 w 788359"/>
              <a:gd name="connsiteY4" fmla="*/ 87657 h 2896348"/>
              <a:gd name="connsiteX5" fmla="*/ 0 w 788359"/>
              <a:gd name="connsiteY5" fmla="*/ 69436 h 2896348"/>
              <a:gd name="connsiteX0" fmla="*/ 54072 w 818640"/>
              <a:gd name="connsiteY0" fmla="*/ 3100173 h 3100173"/>
              <a:gd name="connsiteX1" fmla="*/ 779601 w 818640"/>
              <a:gd name="connsiteY1" fmla="*/ 1973869 h 3100173"/>
              <a:gd name="connsiteX2" fmla="*/ 779009 w 818640"/>
              <a:gd name="connsiteY2" fmla="*/ 1496345 h 3100173"/>
              <a:gd name="connsiteX3" fmla="*/ 0 w 818640"/>
              <a:gd name="connsiteY3" fmla="*/ 1401610 h 3100173"/>
              <a:gd name="connsiteX4" fmla="*/ 30111 w 818640"/>
              <a:gd name="connsiteY4" fmla="*/ 291482 h 3100173"/>
              <a:gd name="connsiteX5" fmla="*/ 818579 w 818640"/>
              <a:gd name="connsiteY5" fmla="*/ 0 h 3100173"/>
              <a:gd name="connsiteX0" fmla="*/ 54072 w 818579"/>
              <a:gd name="connsiteY0" fmla="*/ 3100173 h 3100173"/>
              <a:gd name="connsiteX1" fmla="*/ 779601 w 818579"/>
              <a:gd name="connsiteY1" fmla="*/ 1973869 h 3100173"/>
              <a:gd name="connsiteX2" fmla="*/ 779009 w 818579"/>
              <a:gd name="connsiteY2" fmla="*/ 1496345 h 3100173"/>
              <a:gd name="connsiteX3" fmla="*/ 0 w 818579"/>
              <a:gd name="connsiteY3" fmla="*/ 1401610 h 3100173"/>
              <a:gd name="connsiteX4" fmla="*/ 30111 w 818579"/>
              <a:gd name="connsiteY4" fmla="*/ 291482 h 3100173"/>
              <a:gd name="connsiteX5" fmla="*/ 510732 w 818579"/>
              <a:gd name="connsiteY5" fmla="*/ 60725 h 3100173"/>
              <a:gd name="connsiteX6" fmla="*/ 818579 w 818579"/>
              <a:gd name="connsiteY6" fmla="*/ 0 h 3100173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510732 w 779601"/>
              <a:gd name="connsiteY5" fmla="*/ 470617 h 3510065"/>
              <a:gd name="connsiteX6" fmla="*/ 760858 w 779601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760857 w 779601"/>
              <a:gd name="connsiteY5" fmla="*/ 440254 h 3510065"/>
              <a:gd name="connsiteX6" fmla="*/ 760858 w 779601"/>
              <a:gd name="connsiteY6" fmla="*/ 0 h 3510065"/>
              <a:gd name="connsiteX0" fmla="*/ 54072 w 779601"/>
              <a:gd name="connsiteY0" fmla="*/ 3579994 h 3579994"/>
              <a:gd name="connsiteX1" fmla="*/ 779601 w 779601"/>
              <a:gd name="connsiteY1" fmla="*/ 2453690 h 3579994"/>
              <a:gd name="connsiteX2" fmla="*/ 779009 w 779601"/>
              <a:gd name="connsiteY2" fmla="*/ 1976166 h 3579994"/>
              <a:gd name="connsiteX3" fmla="*/ 0 w 779601"/>
              <a:gd name="connsiteY3" fmla="*/ 1881431 h 3579994"/>
              <a:gd name="connsiteX4" fmla="*/ 30111 w 779601"/>
              <a:gd name="connsiteY4" fmla="*/ 771303 h 3579994"/>
              <a:gd name="connsiteX5" fmla="*/ 760857 w 779601"/>
              <a:gd name="connsiteY5" fmla="*/ 510183 h 3579994"/>
              <a:gd name="connsiteX6" fmla="*/ 760858 w 779601"/>
              <a:gd name="connsiteY6" fmla="*/ 69929 h 3579994"/>
              <a:gd name="connsiteX0" fmla="*/ 54072 w 779601"/>
              <a:gd name="connsiteY0" fmla="*/ 3707204 h 3707204"/>
              <a:gd name="connsiteX1" fmla="*/ 779601 w 779601"/>
              <a:gd name="connsiteY1" fmla="*/ 2580900 h 3707204"/>
              <a:gd name="connsiteX2" fmla="*/ 779009 w 779601"/>
              <a:gd name="connsiteY2" fmla="*/ 2103376 h 3707204"/>
              <a:gd name="connsiteX3" fmla="*/ 0 w 779601"/>
              <a:gd name="connsiteY3" fmla="*/ 2008641 h 3707204"/>
              <a:gd name="connsiteX4" fmla="*/ 30111 w 779601"/>
              <a:gd name="connsiteY4" fmla="*/ 898513 h 3707204"/>
              <a:gd name="connsiteX5" fmla="*/ 760857 w 779601"/>
              <a:gd name="connsiteY5" fmla="*/ 637393 h 3707204"/>
              <a:gd name="connsiteX6" fmla="*/ 739550 w 779601"/>
              <a:gd name="connsiteY6" fmla="*/ 59300 h 3707204"/>
              <a:gd name="connsiteX0" fmla="*/ 54072 w 779601"/>
              <a:gd name="connsiteY0" fmla="*/ 3647904 h 3647904"/>
              <a:gd name="connsiteX1" fmla="*/ 779601 w 779601"/>
              <a:gd name="connsiteY1" fmla="*/ 2521600 h 3647904"/>
              <a:gd name="connsiteX2" fmla="*/ 779009 w 779601"/>
              <a:gd name="connsiteY2" fmla="*/ 2044076 h 3647904"/>
              <a:gd name="connsiteX3" fmla="*/ 0 w 779601"/>
              <a:gd name="connsiteY3" fmla="*/ 1949341 h 3647904"/>
              <a:gd name="connsiteX4" fmla="*/ 30111 w 779601"/>
              <a:gd name="connsiteY4" fmla="*/ 839213 h 3647904"/>
              <a:gd name="connsiteX5" fmla="*/ 760857 w 779601"/>
              <a:gd name="connsiteY5" fmla="*/ 578093 h 3647904"/>
              <a:gd name="connsiteX6" fmla="*/ 739550 w 779601"/>
              <a:gd name="connsiteY6" fmla="*/ 0 h 3647904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6790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233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872488"/>
              <a:gd name="connsiteY0" fmla="*/ 3580665 h 3580665"/>
              <a:gd name="connsiteX1" fmla="*/ 775061 w 872488"/>
              <a:gd name="connsiteY1" fmla="*/ 2454361 h 3580665"/>
              <a:gd name="connsiteX2" fmla="*/ 872488 w 872488"/>
              <a:gd name="connsiteY2" fmla="*/ 2054161 h 3580665"/>
              <a:gd name="connsiteX3" fmla="*/ 38076 w 872488"/>
              <a:gd name="connsiteY3" fmla="*/ 1835036 h 3580665"/>
              <a:gd name="connsiteX4" fmla="*/ 0 w 872488"/>
              <a:gd name="connsiteY4" fmla="*/ 775336 h 3580665"/>
              <a:gd name="connsiteX5" fmla="*/ 756317 w 872488"/>
              <a:gd name="connsiteY5" fmla="*/ 510854 h 3580665"/>
              <a:gd name="connsiteX6" fmla="*/ 730748 w 872488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56317 w 873080"/>
              <a:gd name="connsiteY5" fmla="*/ 510854 h 3580665"/>
              <a:gd name="connsiteX6" fmla="*/ 730748 w 873080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30748 w 873080"/>
              <a:gd name="connsiteY5" fmla="*/ 0 h 3580665"/>
              <a:gd name="connsiteX0" fmla="*/ 12167 w 835715"/>
              <a:gd name="connsiteY0" fmla="*/ 3580665 h 3580665"/>
              <a:gd name="connsiteX1" fmla="*/ 835715 w 835715"/>
              <a:gd name="connsiteY1" fmla="*/ 2414018 h 3580665"/>
              <a:gd name="connsiteX2" fmla="*/ 835123 w 835715"/>
              <a:gd name="connsiteY2" fmla="*/ 2054161 h 3580665"/>
              <a:gd name="connsiteX3" fmla="*/ 711 w 835715"/>
              <a:gd name="connsiteY3" fmla="*/ 1835036 h 3580665"/>
              <a:gd name="connsiteX4" fmla="*/ 693383 w 835715"/>
              <a:gd name="connsiteY4" fmla="*/ 0 h 3580665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287809 w 823548"/>
              <a:gd name="connsiteY3" fmla="*/ 1835036 h 3580665"/>
              <a:gd name="connsiteX4" fmla="*/ 681216 w 823548"/>
              <a:gd name="connsiteY4" fmla="*/ 0 h 3580665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29416 w 823548"/>
              <a:gd name="connsiteY3" fmla="*/ 1817763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78322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49125 w 823548"/>
              <a:gd name="connsiteY3" fmla="*/ 1835036 h 3574908"/>
              <a:gd name="connsiteX4" fmla="*/ 68088 w 823548"/>
              <a:gd name="connsiteY4" fmla="*/ 0 h 3574908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34526 w 823548"/>
              <a:gd name="connsiteY3" fmla="*/ 1858067 h 3574908"/>
              <a:gd name="connsiteX4" fmla="*/ 68088 w 823548"/>
              <a:gd name="connsiteY4" fmla="*/ 0 h 3574908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134526 w 823548"/>
              <a:gd name="connsiteY3" fmla="*/ 1863824 h 3580665"/>
              <a:gd name="connsiteX4" fmla="*/ 104584 w 823548"/>
              <a:gd name="connsiteY4" fmla="*/ 0 h 3580665"/>
              <a:gd name="connsiteX0" fmla="*/ 29101 w 718964"/>
              <a:gd name="connsiteY0" fmla="*/ 3359195 h 3359195"/>
              <a:gd name="connsiteX1" fmla="*/ 718964 w 718964"/>
              <a:gd name="connsiteY1" fmla="*/ 2414018 h 3359195"/>
              <a:gd name="connsiteX2" fmla="*/ 718372 w 718964"/>
              <a:gd name="connsiteY2" fmla="*/ 2054161 h 3359195"/>
              <a:gd name="connsiteX3" fmla="*/ 29942 w 718964"/>
              <a:gd name="connsiteY3" fmla="*/ 1863824 h 3359195"/>
              <a:gd name="connsiteX4" fmla="*/ 0 w 718964"/>
              <a:gd name="connsiteY4" fmla="*/ 0 h 3359195"/>
              <a:gd name="connsiteX0" fmla="*/ 15733 w 705596"/>
              <a:gd name="connsiteY0" fmla="*/ 2968987 h 2968987"/>
              <a:gd name="connsiteX1" fmla="*/ 705596 w 705596"/>
              <a:gd name="connsiteY1" fmla="*/ 2023810 h 2968987"/>
              <a:gd name="connsiteX2" fmla="*/ 705004 w 705596"/>
              <a:gd name="connsiteY2" fmla="*/ 1663953 h 2968987"/>
              <a:gd name="connsiteX3" fmla="*/ 16574 w 705596"/>
              <a:gd name="connsiteY3" fmla="*/ 1473616 h 2968987"/>
              <a:gd name="connsiteX4" fmla="*/ 0 w 705596"/>
              <a:gd name="connsiteY4" fmla="*/ 0 h 2968987"/>
              <a:gd name="connsiteX0" fmla="*/ 21024 w 710887"/>
              <a:gd name="connsiteY0" fmla="*/ 3027431 h 3027431"/>
              <a:gd name="connsiteX1" fmla="*/ 710887 w 710887"/>
              <a:gd name="connsiteY1" fmla="*/ 2082254 h 3027431"/>
              <a:gd name="connsiteX2" fmla="*/ 710295 w 710887"/>
              <a:gd name="connsiteY2" fmla="*/ 1722397 h 3027431"/>
              <a:gd name="connsiteX3" fmla="*/ 21865 w 710887"/>
              <a:gd name="connsiteY3" fmla="*/ 1532060 h 3027431"/>
              <a:gd name="connsiteX4" fmla="*/ 0 w 710887"/>
              <a:gd name="connsiteY4" fmla="*/ 0 h 302743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887" h="2943061">
                <a:moveTo>
                  <a:pt x="34392" y="2943061"/>
                </a:moveTo>
                <a:cubicBezTo>
                  <a:pt x="643118" y="2216702"/>
                  <a:pt x="436371" y="2471136"/>
                  <a:pt x="710887" y="2082254"/>
                </a:cubicBezTo>
                <a:cubicBezTo>
                  <a:pt x="710690" y="1923079"/>
                  <a:pt x="710492" y="1881572"/>
                  <a:pt x="710295" y="1722397"/>
                </a:cubicBezTo>
                <a:cubicBezTo>
                  <a:pt x="566067" y="1680698"/>
                  <a:pt x="166093" y="1573759"/>
                  <a:pt x="21865" y="1532060"/>
                </a:cubicBezTo>
                <a:cubicBezTo>
                  <a:pt x="5542" y="849989"/>
                  <a:pt x="1676" y="727768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1672399" y="4825035"/>
            <a:ext cx="313044" cy="369332"/>
            <a:chOff x="418816" y="1964112"/>
            <a:chExt cx="313044" cy="369332"/>
          </a:xfrm>
        </p:grpSpPr>
        <p:sp>
          <p:nvSpPr>
            <p:cNvPr id="226" name="Oval 22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1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765227" y="3717809"/>
            <a:ext cx="313044" cy="369332"/>
            <a:chOff x="418816" y="1964112"/>
            <a:chExt cx="313044" cy="369332"/>
          </a:xfrm>
        </p:grpSpPr>
        <p:sp>
          <p:nvSpPr>
            <p:cNvPr id="229" name="Oval 228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2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285507" y="2532088"/>
            <a:ext cx="313044" cy="369332"/>
            <a:chOff x="418816" y="1964112"/>
            <a:chExt cx="313044" cy="369332"/>
          </a:xfrm>
        </p:grpSpPr>
        <p:sp>
          <p:nvSpPr>
            <p:cNvPr id="232" name="Oval 231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3</a:t>
              </a:r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1635543" y="1382172"/>
            <a:ext cx="36856" cy="1995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" name="Group 234"/>
          <p:cNvGrpSpPr/>
          <p:nvPr/>
        </p:nvGrpSpPr>
        <p:grpSpPr>
          <a:xfrm>
            <a:off x="1506590" y="1883932"/>
            <a:ext cx="313044" cy="369332"/>
            <a:chOff x="418816" y="1964112"/>
            <a:chExt cx="313044" cy="369332"/>
          </a:xfrm>
        </p:grpSpPr>
        <p:sp>
          <p:nvSpPr>
            <p:cNvPr id="236" name="Oval 23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4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8" name="Freeform 237"/>
          <p:cNvSpPr/>
          <p:nvPr/>
        </p:nvSpPr>
        <p:spPr>
          <a:xfrm>
            <a:off x="2295799" y="1680415"/>
            <a:ext cx="1029459" cy="3309980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579217 w 1766395"/>
              <a:gd name="connsiteY2" fmla="*/ 1319458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14700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2035489"/>
              <a:gd name="connsiteY0" fmla="*/ 2876928 h 2876928"/>
              <a:gd name="connsiteX1" fmla="*/ 1179031 w 2035489"/>
              <a:gd name="connsiteY1" fmla="*/ 1714700 h 2876928"/>
              <a:gd name="connsiteX2" fmla="*/ 1172454 w 2035489"/>
              <a:gd name="connsiteY2" fmla="*/ 1319458 h 2876928"/>
              <a:gd name="connsiteX3" fmla="*/ 2034978 w 2035489"/>
              <a:gd name="connsiteY3" fmla="*/ 1112124 h 2876928"/>
              <a:gd name="connsiteX4" fmla="*/ 2032435 w 2035489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172454 w 2095517"/>
              <a:gd name="connsiteY2" fmla="*/ 1319458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058086 w 2095517"/>
              <a:gd name="connsiteY1" fmla="*/ 2128116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19366 w 1029264"/>
              <a:gd name="connsiteY0" fmla="*/ 2961861 h 2961861"/>
              <a:gd name="connsiteX1" fmla="*/ 0 w 1029264"/>
              <a:gd name="connsiteY1" fmla="*/ 2070128 h 2961861"/>
              <a:gd name="connsiteX2" fmla="*/ 690772 w 1029264"/>
              <a:gd name="connsiteY2" fmla="*/ 2064629 h 2961861"/>
              <a:gd name="connsiteX3" fmla="*/ 1029198 w 1029264"/>
              <a:gd name="connsiteY3" fmla="*/ 1525541 h 2961861"/>
              <a:gd name="connsiteX4" fmla="*/ 966182 w 1029264"/>
              <a:gd name="connsiteY4" fmla="*/ 0 h 2961861"/>
              <a:gd name="connsiteX0" fmla="*/ 19366 w 1029276"/>
              <a:gd name="connsiteY0" fmla="*/ 2611201 h 2611201"/>
              <a:gd name="connsiteX1" fmla="*/ 0 w 1029276"/>
              <a:gd name="connsiteY1" fmla="*/ 1719468 h 2611201"/>
              <a:gd name="connsiteX2" fmla="*/ 690772 w 1029276"/>
              <a:gd name="connsiteY2" fmla="*/ 1713969 h 2611201"/>
              <a:gd name="connsiteX3" fmla="*/ 1029198 w 1029276"/>
              <a:gd name="connsiteY3" fmla="*/ 1174881 h 2611201"/>
              <a:gd name="connsiteX4" fmla="*/ 976765 w 1029276"/>
              <a:gd name="connsiteY4" fmla="*/ 0 h 2611201"/>
              <a:gd name="connsiteX0" fmla="*/ 19366 w 1029459"/>
              <a:gd name="connsiteY0" fmla="*/ 2611201 h 2611201"/>
              <a:gd name="connsiteX1" fmla="*/ 0 w 1029459"/>
              <a:gd name="connsiteY1" fmla="*/ 1719468 h 2611201"/>
              <a:gd name="connsiteX2" fmla="*/ 690772 w 1029459"/>
              <a:gd name="connsiteY2" fmla="*/ 1713969 h 2611201"/>
              <a:gd name="connsiteX3" fmla="*/ 1029198 w 1029459"/>
              <a:gd name="connsiteY3" fmla="*/ 1174881 h 2611201"/>
              <a:gd name="connsiteX4" fmla="*/ 976765 w 1029459"/>
              <a:gd name="connsiteY4" fmla="*/ 0 h 261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459" h="2611201">
                <a:moveTo>
                  <a:pt x="19366" y="2611201"/>
                </a:moveTo>
                <a:lnTo>
                  <a:pt x="0" y="1719468"/>
                </a:lnTo>
                <a:lnTo>
                  <a:pt x="690772" y="1713969"/>
                </a:lnTo>
                <a:cubicBezTo>
                  <a:pt x="953779" y="1301650"/>
                  <a:pt x="837892" y="1502072"/>
                  <a:pt x="1029198" y="1174881"/>
                </a:cubicBezTo>
                <a:cubicBezTo>
                  <a:pt x="1031684" y="714767"/>
                  <a:pt x="1016613" y="902614"/>
                  <a:pt x="976765" y="0"/>
                </a:cubicBezTo>
              </a:path>
            </a:pathLst>
          </a:custGeom>
          <a:ln w="12700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Straight Arrow Connector 238"/>
          <p:cNvCxnSpPr/>
          <p:nvPr/>
        </p:nvCxnSpPr>
        <p:spPr bwMode="auto">
          <a:xfrm>
            <a:off x="2334047" y="4796373"/>
            <a:ext cx="165857" cy="444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" name="Straight Arrow Connector 242"/>
          <p:cNvCxnSpPr/>
          <p:nvPr/>
        </p:nvCxnSpPr>
        <p:spPr bwMode="auto">
          <a:xfrm flipH="1">
            <a:off x="1630957" y="4825035"/>
            <a:ext cx="697629" cy="76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6" name="Group 245"/>
          <p:cNvGrpSpPr/>
          <p:nvPr/>
        </p:nvGrpSpPr>
        <p:grpSpPr>
          <a:xfrm rot="21446362">
            <a:off x="2189794" y="4667337"/>
            <a:ext cx="313044" cy="369332"/>
            <a:chOff x="418816" y="1964112"/>
            <a:chExt cx="313044" cy="369332"/>
          </a:xfrm>
        </p:grpSpPr>
        <p:sp>
          <p:nvSpPr>
            <p:cNvPr id="247" name="Oval 246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6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3130061" y="1900424"/>
            <a:ext cx="313044" cy="369332"/>
            <a:chOff x="418816" y="1964112"/>
            <a:chExt cx="313044" cy="369332"/>
          </a:xfrm>
        </p:grpSpPr>
        <p:sp>
          <p:nvSpPr>
            <p:cNvPr id="250" name="Oval 249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5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53" name="Oval 252"/>
          <p:cNvSpPr/>
          <p:nvPr/>
        </p:nvSpPr>
        <p:spPr>
          <a:xfrm rot="5400000">
            <a:off x="1970416" y="419579"/>
            <a:ext cx="631007" cy="2235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336780" y="1336100"/>
            <a:ext cx="1891162" cy="509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 smtClean="0">
                <a:latin typeface="Arial"/>
                <a:cs typeface="Arial"/>
              </a:rPr>
              <a:t>Dijkstra’s link-state </a:t>
            </a:r>
          </a:p>
          <a:p>
            <a:pPr algn="ctr">
              <a:lnSpc>
                <a:spcPts val="1600"/>
              </a:lnSpc>
            </a:pPr>
            <a:r>
              <a:rPr lang="en-US" sz="1600" dirty="0" smtClean="0">
                <a:latin typeface="Arial"/>
                <a:cs typeface="Arial"/>
              </a:rPr>
              <a:t>Routing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319" name="Group 318"/>
          <p:cNvGrpSpPr/>
          <p:nvPr/>
        </p:nvGrpSpPr>
        <p:grpSpPr>
          <a:xfrm>
            <a:off x="921872" y="5536490"/>
            <a:ext cx="687402" cy="470408"/>
            <a:chOff x="1736090" y="2893762"/>
            <a:chExt cx="565150" cy="340093"/>
          </a:xfrm>
        </p:grpSpPr>
        <p:grpSp>
          <p:nvGrpSpPr>
            <p:cNvPr id="32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24" name="Oval 32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Freeform 32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Freeform 32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Freeform 32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1" name="Straight Connector 330"/>
              <p:cNvCxnSpPr>
                <a:endCxn id="32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/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22" name="Oval 32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s1</a:t>
                </a:r>
                <a:endParaRPr lang="en-US" sz="2000" dirty="0"/>
              </a:p>
            </p:txBody>
          </p:sp>
        </p:grpSp>
      </p:grpSp>
      <p:grpSp>
        <p:nvGrpSpPr>
          <p:cNvPr id="333" name="Group 332"/>
          <p:cNvGrpSpPr/>
          <p:nvPr/>
        </p:nvGrpSpPr>
        <p:grpSpPr>
          <a:xfrm>
            <a:off x="2206593" y="5245170"/>
            <a:ext cx="687402" cy="470406"/>
            <a:chOff x="1736090" y="2893762"/>
            <a:chExt cx="565150" cy="340091"/>
          </a:xfrm>
        </p:grpSpPr>
        <p:grpSp>
          <p:nvGrpSpPr>
            <p:cNvPr id="33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38" name="Oval 33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1" name="Freeform 34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Freeform 34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Freeform 34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Freeform 34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5" name="Straight Connector 344"/>
              <p:cNvCxnSpPr>
                <a:endCxn id="34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36" name="Oval 33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s2</a:t>
                </a:r>
                <a:endParaRPr lang="en-US" sz="2000" dirty="0"/>
              </a:p>
            </p:txBody>
          </p:sp>
        </p:grpSp>
      </p:grpSp>
      <p:grpSp>
        <p:nvGrpSpPr>
          <p:cNvPr id="347" name="Group 346"/>
          <p:cNvGrpSpPr/>
          <p:nvPr/>
        </p:nvGrpSpPr>
        <p:grpSpPr>
          <a:xfrm>
            <a:off x="1910145" y="5999406"/>
            <a:ext cx="687402" cy="470406"/>
            <a:chOff x="1736090" y="2893762"/>
            <a:chExt cx="565150" cy="340091"/>
          </a:xfrm>
        </p:grpSpPr>
        <p:grpSp>
          <p:nvGrpSpPr>
            <p:cNvPr id="34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52" name="Oval 35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6" name="Freeform 35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7" name="Freeform 35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8" name="Freeform 35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>
                <a:endCxn id="35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50" name="Oval 34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s3</a:t>
                </a:r>
                <a:endParaRPr lang="en-US" sz="2000" dirty="0"/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3077553" y="5718280"/>
            <a:ext cx="687402" cy="470406"/>
            <a:chOff x="1736090" y="2893762"/>
            <a:chExt cx="565150" cy="340091"/>
          </a:xfrm>
        </p:grpSpPr>
        <p:grpSp>
          <p:nvGrpSpPr>
            <p:cNvPr id="36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66" name="Oval 36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0" name="Freeform 36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1" name="Freeform 37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2" name="Freeform 37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3" name="Straight Connector 372"/>
              <p:cNvCxnSpPr>
                <a:endCxn id="36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64" name="Oval 36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s4</a:t>
                </a:r>
                <a:endParaRPr lang="en-US" sz="2000" dirty="0"/>
              </a:p>
            </p:txBody>
          </p:sp>
        </p:grpSp>
      </p:grpSp>
      <p:cxnSp>
        <p:nvCxnSpPr>
          <p:cNvPr id="240" name="Straight Arrow Connector 239"/>
          <p:cNvCxnSpPr/>
          <p:nvPr/>
        </p:nvCxnSpPr>
        <p:spPr bwMode="auto">
          <a:xfrm>
            <a:off x="2475946" y="4898482"/>
            <a:ext cx="906274" cy="76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6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4" y="702064"/>
            <a:ext cx="8154854" cy="1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" name="Title 1"/>
          <p:cNvSpPr txBox="1">
            <a:spLocks/>
          </p:cNvSpPr>
          <p:nvPr/>
        </p:nvSpPr>
        <p:spPr>
          <a:xfrm>
            <a:off x="354145" y="177332"/>
            <a:ext cx="8642801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3200" dirty="0" smtClean="0"/>
              <a:t>SDN: control/data plane interaction example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13965" y="1234279"/>
            <a:ext cx="3388878" cy="858751"/>
            <a:chOff x="5313965" y="1301119"/>
            <a:chExt cx="3388878" cy="858751"/>
          </a:xfrm>
        </p:grpSpPr>
        <p:sp>
          <p:nvSpPr>
            <p:cNvPr id="9" name="TextBox 8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S1, experiencing link failure using OpenFlow port status message to notify controller</a:t>
              </a: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378" name="Group 377"/>
            <p:cNvGrpSpPr/>
            <p:nvPr/>
          </p:nvGrpSpPr>
          <p:grpSpPr>
            <a:xfrm>
              <a:off x="5313965" y="1301119"/>
              <a:ext cx="338263" cy="369332"/>
              <a:chOff x="418816" y="1964112"/>
              <a:chExt cx="313044" cy="369332"/>
            </a:xfrm>
          </p:grpSpPr>
          <p:sp>
            <p:nvSpPr>
              <p:cNvPr id="379" name="Oval 378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418816" y="1964112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1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82" name="Group 381"/>
          <p:cNvGrpSpPr/>
          <p:nvPr/>
        </p:nvGrpSpPr>
        <p:grpSpPr>
          <a:xfrm>
            <a:off x="5359418" y="2228890"/>
            <a:ext cx="3388878" cy="858751"/>
            <a:chOff x="5313965" y="1301119"/>
            <a:chExt cx="3388878" cy="858751"/>
          </a:xfrm>
        </p:grpSpPr>
        <p:sp>
          <p:nvSpPr>
            <p:cNvPr id="383" name="TextBox 382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SDN controller receives OpenFlow message, updates link status info</a:t>
              </a: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2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88" name="Group 387"/>
          <p:cNvGrpSpPr/>
          <p:nvPr/>
        </p:nvGrpSpPr>
        <p:grpSpPr>
          <a:xfrm>
            <a:off x="5364768" y="3156658"/>
            <a:ext cx="3388878" cy="1357349"/>
            <a:chOff x="5313965" y="1301119"/>
            <a:chExt cx="3388878" cy="1357349"/>
          </a:xfrm>
        </p:grpSpPr>
        <p:sp>
          <p:nvSpPr>
            <p:cNvPr id="389" name="TextBox 388"/>
            <p:cNvSpPr txBox="1"/>
            <p:nvPr/>
          </p:nvSpPr>
          <p:spPr>
            <a:xfrm>
              <a:off x="5654651" y="1315023"/>
              <a:ext cx="3048192" cy="134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Dijkstra’s routing algorithm application has previously registered to be called when ever link status changes.  It is called.</a:t>
              </a: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390" name="Group 389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1" name="Oval 390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3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93" name="Group 392"/>
          <p:cNvGrpSpPr/>
          <p:nvPr/>
        </p:nvGrpSpPr>
        <p:grpSpPr>
          <a:xfrm>
            <a:off x="5356749" y="4538949"/>
            <a:ext cx="3388878" cy="1108050"/>
            <a:chOff x="5313965" y="1301119"/>
            <a:chExt cx="3388878" cy="1108050"/>
          </a:xfrm>
        </p:grpSpPr>
        <p:sp>
          <p:nvSpPr>
            <p:cNvPr id="394" name="TextBox 393"/>
            <p:cNvSpPr txBox="1"/>
            <p:nvPr/>
          </p:nvSpPr>
          <p:spPr>
            <a:xfrm>
              <a:off x="5654651" y="1315023"/>
              <a:ext cx="3048192" cy="1094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Dijkstra’s routing algorithm access network graph info, link state info in controller,  computes new routes</a:t>
              </a: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4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3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39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00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ounded Rectangle 374"/>
          <p:cNvSpPr/>
          <p:nvPr/>
        </p:nvSpPr>
        <p:spPr>
          <a:xfrm>
            <a:off x="441168" y="2793983"/>
            <a:ext cx="4211052" cy="10624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467904" y="3990524"/>
            <a:ext cx="4184316" cy="5455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508006" y="4638847"/>
            <a:ext cx="410410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1" name="Group 400"/>
          <p:cNvGrpSpPr/>
          <p:nvPr/>
        </p:nvGrpSpPr>
        <p:grpSpPr>
          <a:xfrm>
            <a:off x="590136" y="3368823"/>
            <a:ext cx="1244650" cy="411995"/>
            <a:chOff x="3128876" y="457817"/>
            <a:chExt cx="1432326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78769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Link-state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3459852" y="3382192"/>
            <a:ext cx="1165638" cy="398626"/>
            <a:chOff x="3034354" y="534843"/>
            <a:chExt cx="1525489" cy="382800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034354" y="593020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switch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1982268" y="3368823"/>
            <a:ext cx="960359" cy="411995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host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521932" y="2874191"/>
            <a:ext cx="889706" cy="382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98565" y="509557"/>
              <a:ext cx="1302043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statistics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3249716" y="2860821"/>
            <a:ext cx="1032905" cy="404965"/>
            <a:chOff x="3099264" y="457817"/>
            <a:chExt cx="1540525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099264" y="526493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flow tables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2458723" y="2496236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3005244" y="3133033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18" name="Group 417"/>
          <p:cNvGrpSpPr/>
          <p:nvPr/>
        </p:nvGrpSpPr>
        <p:grpSpPr>
          <a:xfrm>
            <a:off x="1076595" y="4121691"/>
            <a:ext cx="1257452" cy="286824"/>
            <a:chOff x="3128876" y="457775"/>
            <a:chExt cx="1432326" cy="459868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OpenFlow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2945827" y="4126474"/>
            <a:ext cx="1244650" cy="307410"/>
            <a:chOff x="3128876" y="457817"/>
            <a:chExt cx="1432326" cy="459826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SNMP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2328584" y="3796493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41167" y="2098823"/>
            <a:ext cx="4211053" cy="5747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535393" y="2131433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network graph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3508898" y="2156720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intent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1952059" y="2129889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err="1" smtClean="0">
                  <a:latin typeface="Arial"/>
                  <a:cs typeface="Arial"/>
                </a:rPr>
                <a:t>RESTful</a:t>
              </a:r>
              <a:endParaRPr lang="en-US" sz="1400" dirty="0" smtClean="0"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API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3007181" y="1957959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4" name="Straight Connector 153"/>
          <p:cNvCxnSpPr/>
          <p:nvPr/>
        </p:nvCxnSpPr>
        <p:spPr bwMode="auto">
          <a:xfrm flipV="1">
            <a:off x="521378" y="1925056"/>
            <a:ext cx="4117474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Freeform 2"/>
          <p:cNvSpPr>
            <a:spLocks/>
          </p:cNvSpPr>
          <p:nvPr/>
        </p:nvSpPr>
        <p:spPr bwMode="auto">
          <a:xfrm>
            <a:off x="509074" y="5069969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 flipV="1">
            <a:off x="1592143" y="5453530"/>
            <a:ext cx="615520" cy="28222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Straight Connector 166"/>
          <p:cNvCxnSpPr/>
          <p:nvPr/>
        </p:nvCxnSpPr>
        <p:spPr bwMode="auto">
          <a:xfrm>
            <a:off x="1581927" y="5759398"/>
            <a:ext cx="1651340" cy="13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Connector 167"/>
          <p:cNvCxnSpPr>
            <a:endCxn id="353" idx="1"/>
          </p:cNvCxnSpPr>
          <p:nvPr/>
        </p:nvCxnSpPr>
        <p:spPr bwMode="auto">
          <a:xfrm>
            <a:off x="1592143" y="5816064"/>
            <a:ext cx="318002" cy="3875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>
            <a:stCxn id="339" idx="3"/>
          </p:cNvCxnSpPr>
          <p:nvPr/>
        </p:nvCxnSpPr>
        <p:spPr bwMode="auto">
          <a:xfrm>
            <a:off x="2893995" y="5449380"/>
            <a:ext cx="333142" cy="421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Connector 169"/>
          <p:cNvCxnSpPr/>
          <p:nvPr/>
        </p:nvCxnSpPr>
        <p:spPr bwMode="auto">
          <a:xfrm flipV="1">
            <a:off x="2371572" y="5956693"/>
            <a:ext cx="861695" cy="275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Freeform 223"/>
          <p:cNvSpPr/>
          <p:nvPr/>
        </p:nvSpPr>
        <p:spPr>
          <a:xfrm>
            <a:off x="1449442" y="1774754"/>
            <a:ext cx="710887" cy="3730652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725529"/>
              <a:gd name="connsiteY0" fmla="*/ 2874009 h 2874009"/>
              <a:gd name="connsiteX1" fmla="*/ 725529 w 725529"/>
              <a:gd name="connsiteY1" fmla="*/ 1747705 h 2874009"/>
              <a:gd name="connsiteX2" fmla="*/ 724937 w 725529"/>
              <a:gd name="connsiteY2" fmla="*/ 1270181 h 2874009"/>
              <a:gd name="connsiteX3" fmla="*/ 400875 w 725529"/>
              <a:gd name="connsiteY3" fmla="*/ 1112124 h 2874009"/>
              <a:gd name="connsiteX4" fmla="*/ 398332 w 725529"/>
              <a:gd name="connsiteY4" fmla="*/ 0 h 2874009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400875 w 725529"/>
              <a:gd name="connsiteY3" fmla="*/ 1092349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42121 w 725529"/>
              <a:gd name="connsiteY3" fmla="*/ 107916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33766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0344 w 725529"/>
              <a:gd name="connsiteY3" fmla="*/ 1118716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175278 w 725529"/>
              <a:gd name="connsiteY3" fmla="*/ 1105533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92254 w 725529"/>
              <a:gd name="connsiteY3" fmla="*/ 1125309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2889 w 725529"/>
              <a:gd name="connsiteY3" fmla="*/ 1125309 h 2854234"/>
              <a:gd name="connsiteX4" fmla="*/ 264644 w 725529"/>
              <a:gd name="connsiteY4" fmla="*/ 0 h 2854234"/>
              <a:gd name="connsiteX0" fmla="*/ 43202 w 768731"/>
              <a:gd name="connsiteY0" fmla="*/ 2975683 h 2975683"/>
              <a:gd name="connsiteX1" fmla="*/ 768731 w 768731"/>
              <a:gd name="connsiteY1" fmla="*/ 1849379 h 2975683"/>
              <a:gd name="connsiteX2" fmla="*/ 768139 w 768731"/>
              <a:gd name="connsiteY2" fmla="*/ 1371855 h 2975683"/>
              <a:gd name="connsiteX3" fmla="*/ 66091 w 768731"/>
              <a:gd name="connsiteY3" fmla="*/ 1246758 h 2975683"/>
              <a:gd name="connsiteX4" fmla="*/ 0 w 768731"/>
              <a:gd name="connsiteY4" fmla="*/ 0 h 2975683"/>
              <a:gd name="connsiteX0" fmla="*/ 54072 w 779601"/>
              <a:gd name="connsiteY0" fmla="*/ 2975683 h 2975683"/>
              <a:gd name="connsiteX1" fmla="*/ 779601 w 779601"/>
              <a:gd name="connsiteY1" fmla="*/ 1849379 h 2975683"/>
              <a:gd name="connsiteX2" fmla="*/ 779009 w 779601"/>
              <a:gd name="connsiteY2" fmla="*/ 1371855 h 2975683"/>
              <a:gd name="connsiteX3" fmla="*/ 0 w 779601"/>
              <a:gd name="connsiteY3" fmla="*/ 1277120 h 2975683"/>
              <a:gd name="connsiteX4" fmla="*/ 10870 w 779601"/>
              <a:gd name="connsiteY4" fmla="*/ 0 h 2975683"/>
              <a:gd name="connsiteX0" fmla="*/ 62442 w 787971"/>
              <a:gd name="connsiteY0" fmla="*/ 2763147 h 2763147"/>
              <a:gd name="connsiteX1" fmla="*/ 787971 w 787971"/>
              <a:gd name="connsiteY1" fmla="*/ 1636843 h 2763147"/>
              <a:gd name="connsiteX2" fmla="*/ 787379 w 787971"/>
              <a:gd name="connsiteY2" fmla="*/ 1159319 h 2763147"/>
              <a:gd name="connsiteX3" fmla="*/ 8370 w 787971"/>
              <a:gd name="connsiteY3" fmla="*/ 1064584 h 2763147"/>
              <a:gd name="connsiteX4" fmla="*/ 0 w 787971"/>
              <a:gd name="connsiteY4" fmla="*/ 0 h 2763147"/>
              <a:gd name="connsiteX0" fmla="*/ 54072 w 779601"/>
              <a:gd name="connsiteY0" fmla="*/ 2808691 h 2808691"/>
              <a:gd name="connsiteX1" fmla="*/ 779601 w 779601"/>
              <a:gd name="connsiteY1" fmla="*/ 1682387 h 2808691"/>
              <a:gd name="connsiteX2" fmla="*/ 779009 w 779601"/>
              <a:gd name="connsiteY2" fmla="*/ 1204863 h 2808691"/>
              <a:gd name="connsiteX3" fmla="*/ 0 w 779601"/>
              <a:gd name="connsiteY3" fmla="*/ 1110128 h 2808691"/>
              <a:gd name="connsiteX4" fmla="*/ 30111 w 779601"/>
              <a:gd name="connsiteY4" fmla="*/ 0 h 2808691"/>
              <a:gd name="connsiteX0" fmla="*/ 62830 w 788359"/>
              <a:gd name="connsiteY0" fmla="*/ 2896348 h 2896348"/>
              <a:gd name="connsiteX1" fmla="*/ 788359 w 788359"/>
              <a:gd name="connsiteY1" fmla="*/ 1770044 h 2896348"/>
              <a:gd name="connsiteX2" fmla="*/ 787767 w 788359"/>
              <a:gd name="connsiteY2" fmla="*/ 1292520 h 2896348"/>
              <a:gd name="connsiteX3" fmla="*/ 8758 w 788359"/>
              <a:gd name="connsiteY3" fmla="*/ 1197785 h 2896348"/>
              <a:gd name="connsiteX4" fmla="*/ 38869 w 788359"/>
              <a:gd name="connsiteY4" fmla="*/ 87657 h 2896348"/>
              <a:gd name="connsiteX5" fmla="*/ 0 w 788359"/>
              <a:gd name="connsiteY5" fmla="*/ 69436 h 2896348"/>
              <a:gd name="connsiteX0" fmla="*/ 54072 w 818640"/>
              <a:gd name="connsiteY0" fmla="*/ 3100173 h 3100173"/>
              <a:gd name="connsiteX1" fmla="*/ 779601 w 818640"/>
              <a:gd name="connsiteY1" fmla="*/ 1973869 h 3100173"/>
              <a:gd name="connsiteX2" fmla="*/ 779009 w 818640"/>
              <a:gd name="connsiteY2" fmla="*/ 1496345 h 3100173"/>
              <a:gd name="connsiteX3" fmla="*/ 0 w 818640"/>
              <a:gd name="connsiteY3" fmla="*/ 1401610 h 3100173"/>
              <a:gd name="connsiteX4" fmla="*/ 30111 w 818640"/>
              <a:gd name="connsiteY4" fmla="*/ 291482 h 3100173"/>
              <a:gd name="connsiteX5" fmla="*/ 818579 w 818640"/>
              <a:gd name="connsiteY5" fmla="*/ 0 h 3100173"/>
              <a:gd name="connsiteX0" fmla="*/ 54072 w 818579"/>
              <a:gd name="connsiteY0" fmla="*/ 3100173 h 3100173"/>
              <a:gd name="connsiteX1" fmla="*/ 779601 w 818579"/>
              <a:gd name="connsiteY1" fmla="*/ 1973869 h 3100173"/>
              <a:gd name="connsiteX2" fmla="*/ 779009 w 818579"/>
              <a:gd name="connsiteY2" fmla="*/ 1496345 h 3100173"/>
              <a:gd name="connsiteX3" fmla="*/ 0 w 818579"/>
              <a:gd name="connsiteY3" fmla="*/ 1401610 h 3100173"/>
              <a:gd name="connsiteX4" fmla="*/ 30111 w 818579"/>
              <a:gd name="connsiteY4" fmla="*/ 291482 h 3100173"/>
              <a:gd name="connsiteX5" fmla="*/ 510732 w 818579"/>
              <a:gd name="connsiteY5" fmla="*/ 60725 h 3100173"/>
              <a:gd name="connsiteX6" fmla="*/ 818579 w 818579"/>
              <a:gd name="connsiteY6" fmla="*/ 0 h 3100173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510732 w 779601"/>
              <a:gd name="connsiteY5" fmla="*/ 470617 h 3510065"/>
              <a:gd name="connsiteX6" fmla="*/ 760858 w 779601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760857 w 779601"/>
              <a:gd name="connsiteY5" fmla="*/ 440254 h 3510065"/>
              <a:gd name="connsiteX6" fmla="*/ 760858 w 779601"/>
              <a:gd name="connsiteY6" fmla="*/ 0 h 3510065"/>
              <a:gd name="connsiteX0" fmla="*/ 54072 w 779601"/>
              <a:gd name="connsiteY0" fmla="*/ 3579994 h 3579994"/>
              <a:gd name="connsiteX1" fmla="*/ 779601 w 779601"/>
              <a:gd name="connsiteY1" fmla="*/ 2453690 h 3579994"/>
              <a:gd name="connsiteX2" fmla="*/ 779009 w 779601"/>
              <a:gd name="connsiteY2" fmla="*/ 1976166 h 3579994"/>
              <a:gd name="connsiteX3" fmla="*/ 0 w 779601"/>
              <a:gd name="connsiteY3" fmla="*/ 1881431 h 3579994"/>
              <a:gd name="connsiteX4" fmla="*/ 30111 w 779601"/>
              <a:gd name="connsiteY4" fmla="*/ 771303 h 3579994"/>
              <a:gd name="connsiteX5" fmla="*/ 760857 w 779601"/>
              <a:gd name="connsiteY5" fmla="*/ 510183 h 3579994"/>
              <a:gd name="connsiteX6" fmla="*/ 760858 w 779601"/>
              <a:gd name="connsiteY6" fmla="*/ 69929 h 3579994"/>
              <a:gd name="connsiteX0" fmla="*/ 54072 w 779601"/>
              <a:gd name="connsiteY0" fmla="*/ 3707204 h 3707204"/>
              <a:gd name="connsiteX1" fmla="*/ 779601 w 779601"/>
              <a:gd name="connsiteY1" fmla="*/ 2580900 h 3707204"/>
              <a:gd name="connsiteX2" fmla="*/ 779009 w 779601"/>
              <a:gd name="connsiteY2" fmla="*/ 2103376 h 3707204"/>
              <a:gd name="connsiteX3" fmla="*/ 0 w 779601"/>
              <a:gd name="connsiteY3" fmla="*/ 2008641 h 3707204"/>
              <a:gd name="connsiteX4" fmla="*/ 30111 w 779601"/>
              <a:gd name="connsiteY4" fmla="*/ 898513 h 3707204"/>
              <a:gd name="connsiteX5" fmla="*/ 760857 w 779601"/>
              <a:gd name="connsiteY5" fmla="*/ 637393 h 3707204"/>
              <a:gd name="connsiteX6" fmla="*/ 739550 w 779601"/>
              <a:gd name="connsiteY6" fmla="*/ 59300 h 3707204"/>
              <a:gd name="connsiteX0" fmla="*/ 54072 w 779601"/>
              <a:gd name="connsiteY0" fmla="*/ 3647904 h 3647904"/>
              <a:gd name="connsiteX1" fmla="*/ 779601 w 779601"/>
              <a:gd name="connsiteY1" fmla="*/ 2521600 h 3647904"/>
              <a:gd name="connsiteX2" fmla="*/ 779009 w 779601"/>
              <a:gd name="connsiteY2" fmla="*/ 2044076 h 3647904"/>
              <a:gd name="connsiteX3" fmla="*/ 0 w 779601"/>
              <a:gd name="connsiteY3" fmla="*/ 1949341 h 3647904"/>
              <a:gd name="connsiteX4" fmla="*/ 30111 w 779601"/>
              <a:gd name="connsiteY4" fmla="*/ 839213 h 3647904"/>
              <a:gd name="connsiteX5" fmla="*/ 760857 w 779601"/>
              <a:gd name="connsiteY5" fmla="*/ 578093 h 3647904"/>
              <a:gd name="connsiteX6" fmla="*/ 739550 w 779601"/>
              <a:gd name="connsiteY6" fmla="*/ 0 h 3647904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6790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233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872488"/>
              <a:gd name="connsiteY0" fmla="*/ 3580665 h 3580665"/>
              <a:gd name="connsiteX1" fmla="*/ 775061 w 872488"/>
              <a:gd name="connsiteY1" fmla="*/ 2454361 h 3580665"/>
              <a:gd name="connsiteX2" fmla="*/ 872488 w 872488"/>
              <a:gd name="connsiteY2" fmla="*/ 2054161 h 3580665"/>
              <a:gd name="connsiteX3" fmla="*/ 38076 w 872488"/>
              <a:gd name="connsiteY3" fmla="*/ 1835036 h 3580665"/>
              <a:gd name="connsiteX4" fmla="*/ 0 w 872488"/>
              <a:gd name="connsiteY4" fmla="*/ 775336 h 3580665"/>
              <a:gd name="connsiteX5" fmla="*/ 756317 w 872488"/>
              <a:gd name="connsiteY5" fmla="*/ 510854 h 3580665"/>
              <a:gd name="connsiteX6" fmla="*/ 730748 w 872488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56317 w 873080"/>
              <a:gd name="connsiteY5" fmla="*/ 510854 h 3580665"/>
              <a:gd name="connsiteX6" fmla="*/ 730748 w 873080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30748 w 873080"/>
              <a:gd name="connsiteY5" fmla="*/ 0 h 3580665"/>
              <a:gd name="connsiteX0" fmla="*/ 12167 w 835715"/>
              <a:gd name="connsiteY0" fmla="*/ 3580665 h 3580665"/>
              <a:gd name="connsiteX1" fmla="*/ 835715 w 835715"/>
              <a:gd name="connsiteY1" fmla="*/ 2414018 h 3580665"/>
              <a:gd name="connsiteX2" fmla="*/ 835123 w 835715"/>
              <a:gd name="connsiteY2" fmla="*/ 2054161 h 3580665"/>
              <a:gd name="connsiteX3" fmla="*/ 711 w 835715"/>
              <a:gd name="connsiteY3" fmla="*/ 1835036 h 3580665"/>
              <a:gd name="connsiteX4" fmla="*/ 693383 w 835715"/>
              <a:gd name="connsiteY4" fmla="*/ 0 h 3580665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287809 w 823548"/>
              <a:gd name="connsiteY3" fmla="*/ 1835036 h 3580665"/>
              <a:gd name="connsiteX4" fmla="*/ 681216 w 823548"/>
              <a:gd name="connsiteY4" fmla="*/ 0 h 3580665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29416 w 823548"/>
              <a:gd name="connsiteY3" fmla="*/ 1817763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78322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49125 w 823548"/>
              <a:gd name="connsiteY3" fmla="*/ 1835036 h 3574908"/>
              <a:gd name="connsiteX4" fmla="*/ 68088 w 823548"/>
              <a:gd name="connsiteY4" fmla="*/ 0 h 3574908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34526 w 823548"/>
              <a:gd name="connsiteY3" fmla="*/ 1858067 h 3574908"/>
              <a:gd name="connsiteX4" fmla="*/ 68088 w 823548"/>
              <a:gd name="connsiteY4" fmla="*/ 0 h 3574908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134526 w 823548"/>
              <a:gd name="connsiteY3" fmla="*/ 1863824 h 3580665"/>
              <a:gd name="connsiteX4" fmla="*/ 104584 w 823548"/>
              <a:gd name="connsiteY4" fmla="*/ 0 h 3580665"/>
              <a:gd name="connsiteX0" fmla="*/ 29101 w 718964"/>
              <a:gd name="connsiteY0" fmla="*/ 3359195 h 3359195"/>
              <a:gd name="connsiteX1" fmla="*/ 718964 w 718964"/>
              <a:gd name="connsiteY1" fmla="*/ 2414018 h 3359195"/>
              <a:gd name="connsiteX2" fmla="*/ 718372 w 718964"/>
              <a:gd name="connsiteY2" fmla="*/ 2054161 h 3359195"/>
              <a:gd name="connsiteX3" fmla="*/ 29942 w 718964"/>
              <a:gd name="connsiteY3" fmla="*/ 1863824 h 3359195"/>
              <a:gd name="connsiteX4" fmla="*/ 0 w 718964"/>
              <a:gd name="connsiteY4" fmla="*/ 0 h 3359195"/>
              <a:gd name="connsiteX0" fmla="*/ 15733 w 705596"/>
              <a:gd name="connsiteY0" fmla="*/ 2968987 h 2968987"/>
              <a:gd name="connsiteX1" fmla="*/ 705596 w 705596"/>
              <a:gd name="connsiteY1" fmla="*/ 2023810 h 2968987"/>
              <a:gd name="connsiteX2" fmla="*/ 705004 w 705596"/>
              <a:gd name="connsiteY2" fmla="*/ 1663953 h 2968987"/>
              <a:gd name="connsiteX3" fmla="*/ 16574 w 705596"/>
              <a:gd name="connsiteY3" fmla="*/ 1473616 h 2968987"/>
              <a:gd name="connsiteX4" fmla="*/ 0 w 705596"/>
              <a:gd name="connsiteY4" fmla="*/ 0 h 2968987"/>
              <a:gd name="connsiteX0" fmla="*/ 21024 w 710887"/>
              <a:gd name="connsiteY0" fmla="*/ 3027431 h 3027431"/>
              <a:gd name="connsiteX1" fmla="*/ 710887 w 710887"/>
              <a:gd name="connsiteY1" fmla="*/ 2082254 h 3027431"/>
              <a:gd name="connsiteX2" fmla="*/ 710295 w 710887"/>
              <a:gd name="connsiteY2" fmla="*/ 1722397 h 3027431"/>
              <a:gd name="connsiteX3" fmla="*/ 21865 w 710887"/>
              <a:gd name="connsiteY3" fmla="*/ 1532060 h 3027431"/>
              <a:gd name="connsiteX4" fmla="*/ 0 w 710887"/>
              <a:gd name="connsiteY4" fmla="*/ 0 h 302743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887" h="2943061">
                <a:moveTo>
                  <a:pt x="34392" y="2943061"/>
                </a:moveTo>
                <a:cubicBezTo>
                  <a:pt x="643118" y="2216702"/>
                  <a:pt x="436371" y="2471136"/>
                  <a:pt x="710887" y="2082254"/>
                </a:cubicBezTo>
                <a:cubicBezTo>
                  <a:pt x="710690" y="1923079"/>
                  <a:pt x="710492" y="1881572"/>
                  <a:pt x="710295" y="1722397"/>
                </a:cubicBezTo>
                <a:cubicBezTo>
                  <a:pt x="566067" y="1680698"/>
                  <a:pt x="166093" y="1573759"/>
                  <a:pt x="21865" y="1532060"/>
                </a:cubicBezTo>
                <a:cubicBezTo>
                  <a:pt x="5542" y="849989"/>
                  <a:pt x="1676" y="727768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1672399" y="4825035"/>
            <a:ext cx="313044" cy="369332"/>
            <a:chOff x="418816" y="1964112"/>
            <a:chExt cx="313044" cy="369332"/>
          </a:xfrm>
        </p:grpSpPr>
        <p:sp>
          <p:nvSpPr>
            <p:cNvPr id="226" name="Oval 22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1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765227" y="3717809"/>
            <a:ext cx="313044" cy="369332"/>
            <a:chOff x="418816" y="1964112"/>
            <a:chExt cx="313044" cy="369332"/>
          </a:xfrm>
        </p:grpSpPr>
        <p:sp>
          <p:nvSpPr>
            <p:cNvPr id="229" name="Oval 228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2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285507" y="2532088"/>
            <a:ext cx="313044" cy="369332"/>
            <a:chOff x="418816" y="1964112"/>
            <a:chExt cx="313044" cy="369332"/>
          </a:xfrm>
        </p:grpSpPr>
        <p:sp>
          <p:nvSpPr>
            <p:cNvPr id="232" name="Oval 231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3</a:t>
              </a:r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1635543" y="1382172"/>
            <a:ext cx="36856" cy="1995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" name="Group 234"/>
          <p:cNvGrpSpPr/>
          <p:nvPr/>
        </p:nvGrpSpPr>
        <p:grpSpPr>
          <a:xfrm>
            <a:off x="1506590" y="1883932"/>
            <a:ext cx="313044" cy="369332"/>
            <a:chOff x="418816" y="1964112"/>
            <a:chExt cx="313044" cy="369332"/>
          </a:xfrm>
        </p:grpSpPr>
        <p:sp>
          <p:nvSpPr>
            <p:cNvPr id="236" name="Oval 23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4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8" name="Freeform 237"/>
          <p:cNvSpPr/>
          <p:nvPr/>
        </p:nvSpPr>
        <p:spPr>
          <a:xfrm>
            <a:off x="2295799" y="1680415"/>
            <a:ext cx="1029459" cy="3309980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579217 w 1766395"/>
              <a:gd name="connsiteY2" fmla="*/ 1319458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14700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2035489"/>
              <a:gd name="connsiteY0" fmla="*/ 2876928 h 2876928"/>
              <a:gd name="connsiteX1" fmla="*/ 1179031 w 2035489"/>
              <a:gd name="connsiteY1" fmla="*/ 1714700 h 2876928"/>
              <a:gd name="connsiteX2" fmla="*/ 1172454 w 2035489"/>
              <a:gd name="connsiteY2" fmla="*/ 1319458 h 2876928"/>
              <a:gd name="connsiteX3" fmla="*/ 2034978 w 2035489"/>
              <a:gd name="connsiteY3" fmla="*/ 1112124 h 2876928"/>
              <a:gd name="connsiteX4" fmla="*/ 2032435 w 2035489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172454 w 2095517"/>
              <a:gd name="connsiteY2" fmla="*/ 1319458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058086 w 2095517"/>
              <a:gd name="connsiteY1" fmla="*/ 2128116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19366 w 1029264"/>
              <a:gd name="connsiteY0" fmla="*/ 2961861 h 2961861"/>
              <a:gd name="connsiteX1" fmla="*/ 0 w 1029264"/>
              <a:gd name="connsiteY1" fmla="*/ 2070128 h 2961861"/>
              <a:gd name="connsiteX2" fmla="*/ 690772 w 1029264"/>
              <a:gd name="connsiteY2" fmla="*/ 2064629 h 2961861"/>
              <a:gd name="connsiteX3" fmla="*/ 1029198 w 1029264"/>
              <a:gd name="connsiteY3" fmla="*/ 1525541 h 2961861"/>
              <a:gd name="connsiteX4" fmla="*/ 966182 w 1029264"/>
              <a:gd name="connsiteY4" fmla="*/ 0 h 2961861"/>
              <a:gd name="connsiteX0" fmla="*/ 19366 w 1029276"/>
              <a:gd name="connsiteY0" fmla="*/ 2611201 h 2611201"/>
              <a:gd name="connsiteX1" fmla="*/ 0 w 1029276"/>
              <a:gd name="connsiteY1" fmla="*/ 1719468 h 2611201"/>
              <a:gd name="connsiteX2" fmla="*/ 690772 w 1029276"/>
              <a:gd name="connsiteY2" fmla="*/ 1713969 h 2611201"/>
              <a:gd name="connsiteX3" fmla="*/ 1029198 w 1029276"/>
              <a:gd name="connsiteY3" fmla="*/ 1174881 h 2611201"/>
              <a:gd name="connsiteX4" fmla="*/ 976765 w 1029276"/>
              <a:gd name="connsiteY4" fmla="*/ 0 h 2611201"/>
              <a:gd name="connsiteX0" fmla="*/ 19366 w 1029459"/>
              <a:gd name="connsiteY0" fmla="*/ 2611201 h 2611201"/>
              <a:gd name="connsiteX1" fmla="*/ 0 w 1029459"/>
              <a:gd name="connsiteY1" fmla="*/ 1719468 h 2611201"/>
              <a:gd name="connsiteX2" fmla="*/ 690772 w 1029459"/>
              <a:gd name="connsiteY2" fmla="*/ 1713969 h 2611201"/>
              <a:gd name="connsiteX3" fmla="*/ 1029198 w 1029459"/>
              <a:gd name="connsiteY3" fmla="*/ 1174881 h 2611201"/>
              <a:gd name="connsiteX4" fmla="*/ 976765 w 1029459"/>
              <a:gd name="connsiteY4" fmla="*/ 0 h 261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459" h="2611201">
                <a:moveTo>
                  <a:pt x="19366" y="2611201"/>
                </a:moveTo>
                <a:lnTo>
                  <a:pt x="0" y="1719468"/>
                </a:lnTo>
                <a:lnTo>
                  <a:pt x="690772" y="1713969"/>
                </a:lnTo>
                <a:cubicBezTo>
                  <a:pt x="953779" y="1301650"/>
                  <a:pt x="837892" y="1502072"/>
                  <a:pt x="1029198" y="1174881"/>
                </a:cubicBezTo>
                <a:cubicBezTo>
                  <a:pt x="1031684" y="714767"/>
                  <a:pt x="1016613" y="902614"/>
                  <a:pt x="976765" y="0"/>
                </a:cubicBezTo>
              </a:path>
            </a:pathLst>
          </a:custGeom>
          <a:ln w="12700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Straight Arrow Connector 238"/>
          <p:cNvCxnSpPr/>
          <p:nvPr/>
        </p:nvCxnSpPr>
        <p:spPr bwMode="auto">
          <a:xfrm>
            <a:off x="2334047" y="4796373"/>
            <a:ext cx="165857" cy="444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" name="Straight Arrow Connector 242"/>
          <p:cNvCxnSpPr/>
          <p:nvPr/>
        </p:nvCxnSpPr>
        <p:spPr bwMode="auto">
          <a:xfrm flipH="1">
            <a:off x="1630957" y="4825035"/>
            <a:ext cx="697629" cy="76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6" name="Group 245"/>
          <p:cNvGrpSpPr/>
          <p:nvPr/>
        </p:nvGrpSpPr>
        <p:grpSpPr>
          <a:xfrm rot="21446362">
            <a:off x="2189794" y="4667337"/>
            <a:ext cx="313044" cy="369332"/>
            <a:chOff x="418816" y="1964112"/>
            <a:chExt cx="313044" cy="369332"/>
          </a:xfrm>
        </p:grpSpPr>
        <p:sp>
          <p:nvSpPr>
            <p:cNvPr id="247" name="Oval 246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6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3130061" y="1900424"/>
            <a:ext cx="313044" cy="369332"/>
            <a:chOff x="418816" y="1964112"/>
            <a:chExt cx="313044" cy="369332"/>
          </a:xfrm>
        </p:grpSpPr>
        <p:sp>
          <p:nvSpPr>
            <p:cNvPr id="250" name="Oval 249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5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53" name="Oval 252"/>
          <p:cNvSpPr/>
          <p:nvPr/>
        </p:nvSpPr>
        <p:spPr>
          <a:xfrm rot="5400000">
            <a:off x="1970416" y="419579"/>
            <a:ext cx="631007" cy="2235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336780" y="1336100"/>
            <a:ext cx="1891162" cy="509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 smtClean="0">
                <a:latin typeface="Arial"/>
                <a:cs typeface="Arial"/>
              </a:rPr>
              <a:t>Dijkstra’s link-state </a:t>
            </a:r>
          </a:p>
          <a:p>
            <a:pPr algn="ctr">
              <a:lnSpc>
                <a:spcPts val="1600"/>
              </a:lnSpc>
            </a:pPr>
            <a:r>
              <a:rPr lang="en-US" sz="1600" dirty="0" smtClean="0">
                <a:latin typeface="Arial"/>
                <a:cs typeface="Arial"/>
              </a:rPr>
              <a:t>Routing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319" name="Group 318"/>
          <p:cNvGrpSpPr/>
          <p:nvPr/>
        </p:nvGrpSpPr>
        <p:grpSpPr>
          <a:xfrm>
            <a:off x="921872" y="5536490"/>
            <a:ext cx="687402" cy="470408"/>
            <a:chOff x="1736090" y="2893762"/>
            <a:chExt cx="565150" cy="340093"/>
          </a:xfrm>
        </p:grpSpPr>
        <p:grpSp>
          <p:nvGrpSpPr>
            <p:cNvPr id="32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24" name="Oval 32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Freeform 32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Freeform 32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Freeform 32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1" name="Straight Connector 330"/>
              <p:cNvCxnSpPr>
                <a:endCxn id="32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/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22" name="Oval 32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s1</a:t>
                </a:r>
                <a:endParaRPr lang="en-US" sz="2000" dirty="0"/>
              </a:p>
            </p:txBody>
          </p:sp>
        </p:grpSp>
      </p:grpSp>
      <p:grpSp>
        <p:nvGrpSpPr>
          <p:cNvPr id="333" name="Group 332"/>
          <p:cNvGrpSpPr/>
          <p:nvPr/>
        </p:nvGrpSpPr>
        <p:grpSpPr>
          <a:xfrm>
            <a:off x="2206593" y="5245170"/>
            <a:ext cx="687402" cy="470406"/>
            <a:chOff x="1736090" y="2893762"/>
            <a:chExt cx="565150" cy="340091"/>
          </a:xfrm>
        </p:grpSpPr>
        <p:grpSp>
          <p:nvGrpSpPr>
            <p:cNvPr id="33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38" name="Oval 33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1" name="Freeform 34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Freeform 34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Freeform 34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Freeform 34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5" name="Straight Connector 344"/>
              <p:cNvCxnSpPr>
                <a:endCxn id="34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36" name="Oval 33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s2</a:t>
                </a:r>
                <a:endParaRPr lang="en-US" sz="2000" dirty="0"/>
              </a:p>
            </p:txBody>
          </p:sp>
        </p:grpSp>
      </p:grpSp>
      <p:grpSp>
        <p:nvGrpSpPr>
          <p:cNvPr id="347" name="Group 346"/>
          <p:cNvGrpSpPr/>
          <p:nvPr/>
        </p:nvGrpSpPr>
        <p:grpSpPr>
          <a:xfrm>
            <a:off x="1910145" y="5999406"/>
            <a:ext cx="687402" cy="470406"/>
            <a:chOff x="1736090" y="2893762"/>
            <a:chExt cx="565150" cy="340091"/>
          </a:xfrm>
        </p:grpSpPr>
        <p:grpSp>
          <p:nvGrpSpPr>
            <p:cNvPr id="34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52" name="Oval 35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6" name="Freeform 35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7" name="Freeform 35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8" name="Freeform 35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>
                <a:endCxn id="35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50" name="Oval 34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s3</a:t>
                </a:r>
                <a:endParaRPr lang="en-US" sz="2000" dirty="0"/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3077553" y="5718280"/>
            <a:ext cx="687402" cy="470406"/>
            <a:chOff x="1736090" y="2893762"/>
            <a:chExt cx="565150" cy="340091"/>
          </a:xfrm>
        </p:grpSpPr>
        <p:grpSp>
          <p:nvGrpSpPr>
            <p:cNvPr id="36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66" name="Oval 36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0" name="Freeform 36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1" name="Freeform 37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2" name="Freeform 37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3" name="Straight Connector 372"/>
              <p:cNvCxnSpPr>
                <a:endCxn id="36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64" name="Oval 36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s4</a:t>
                </a:r>
                <a:endParaRPr lang="en-US" sz="2000" dirty="0"/>
              </a:p>
            </p:txBody>
          </p:sp>
        </p:grpSp>
      </p:grpSp>
      <p:cxnSp>
        <p:nvCxnSpPr>
          <p:cNvPr id="240" name="Straight Arrow Connector 239"/>
          <p:cNvCxnSpPr/>
          <p:nvPr/>
        </p:nvCxnSpPr>
        <p:spPr bwMode="auto">
          <a:xfrm>
            <a:off x="2475946" y="4898482"/>
            <a:ext cx="906274" cy="76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6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4" y="702064"/>
            <a:ext cx="8154854" cy="1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" name="Title 1"/>
          <p:cNvSpPr txBox="1">
            <a:spLocks/>
          </p:cNvSpPr>
          <p:nvPr/>
        </p:nvSpPr>
        <p:spPr>
          <a:xfrm>
            <a:off x="354145" y="177332"/>
            <a:ext cx="8642801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3400" dirty="0" smtClean="0"/>
              <a:t>SDN: control/data plane interaction example</a:t>
            </a:r>
            <a:endParaRPr lang="en-US" sz="3400" dirty="0"/>
          </a:p>
        </p:txBody>
      </p:sp>
      <p:grpSp>
        <p:nvGrpSpPr>
          <p:cNvPr id="382" name="Group 381"/>
          <p:cNvGrpSpPr/>
          <p:nvPr/>
        </p:nvGrpSpPr>
        <p:grpSpPr>
          <a:xfrm>
            <a:off x="5359418" y="2228890"/>
            <a:ext cx="3388878" cy="1357349"/>
            <a:chOff x="5313965" y="1301119"/>
            <a:chExt cx="3388878" cy="1357349"/>
          </a:xfrm>
        </p:grpSpPr>
        <p:sp>
          <p:nvSpPr>
            <p:cNvPr id="383" name="TextBox 382"/>
            <p:cNvSpPr txBox="1"/>
            <p:nvPr/>
          </p:nvSpPr>
          <p:spPr>
            <a:xfrm>
              <a:off x="5654651" y="1315023"/>
              <a:ext cx="3048192" cy="134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link state routing app interacts with flow-table-computation component in SDN controller, which computes new flow tables needed</a:t>
              </a: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5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93" name="Group 392"/>
          <p:cNvGrpSpPr/>
          <p:nvPr/>
        </p:nvGrpSpPr>
        <p:grpSpPr>
          <a:xfrm>
            <a:off x="5450329" y="3736844"/>
            <a:ext cx="3388878" cy="858751"/>
            <a:chOff x="5313965" y="1301119"/>
            <a:chExt cx="3388878" cy="858751"/>
          </a:xfrm>
        </p:grpSpPr>
        <p:sp>
          <p:nvSpPr>
            <p:cNvPr id="394" name="TextBox 393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Controller uses OpenFlow to install new tables in switches that need updating</a:t>
              </a: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6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7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441164" y="2526628"/>
            <a:ext cx="5253789" cy="23929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99837" y="2566732"/>
            <a:ext cx="3421328" cy="1774553"/>
          </a:xfrm>
          <a:prstGeom prst="roundRect">
            <a:avLst/>
          </a:prstGeom>
          <a:solidFill>
            <a:srgbClr val="008000"/>
          </a:solidFill>
          <a:ln w="12700">
            <a:solidFill>
              <a:schemeClr val="accent5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srgbClr val="CCFFCC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63980" y="3041095"/>
            <a:ext cx="991851" cy="563864"/>
            <a:chOff x="-2789389" y="3644860"/>
            <a:chExt cx="991851" cy="563864"/>
          </a:xfrm>
        </p:grpSpPr>
        <p:sp>
          <p:nvSpPr>
            <p:cNvPr id="4" name="Rounded Rectangle 3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-2789389" y="3644860"/>
              <a:ext cx="991851" cy="516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topology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2501202" y="2675114"/>
            <a:ext cx="2846484" cy="27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Basic Network Service Functions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1163" y="1938421"/>
            <a:ext cx="5160211" cy="515156"/>
            <a:chOff x="1045007" y="1459973"/>
            <a:chExt cx="6401028" cy="554537"/>
          </a:xfrm>
        </p:grpSpPr>
        <p:sp>
          <p:nvSpPr>
            <p:cNvPr id="99" name="Rounded Rectangle 98"/>
            <p:cNvSpPr/>
            <p:nvPr/>
          </p:nvSpPr>
          <p:spPr>
            <a:xfrm>
              <a:off x="1045007" y="1459973"/>
              <a:ext cx="6401028" cy="55453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  <a:tailEnd type="arrow"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827550" y="1535145"/>
              <a:ext cx="2597382" cy="375164"/>
              <a:chOff x="2793561" y="3559145"/>
              <a:chExt cx="2597382" cy="375164"/>
            </a:xfrm>
          </p:grpSpPr>
          <p:sp>
            <p:nvSpPr>
              <p:cNvPr id="225" name="Rounded Rectangle 224"/>
              <p:cNvSpPr/>
              <p:nvPr/>
            </p:nvSpPr>
            <p:spPr>
              <a:xfrm>
                <a:off x="2793561" y="3559145"/>
                <a:ext cx="2597382" cy="375164"/>
              </a:xfrm>
              <a:prstGeom prst="roundRect">
                <a:avLst/>
              </a:prstGeom>
              <a:solidFill>
                <a:srgbClr val="008000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410430" y="3583293"/>
                <a:ext cx="1560720" cy="33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sz="1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REST    API</a:t>
                </a:r>
                <a:endParaRPr lang="en-US" sz="1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00" name="Rounded Rectangle 99"/>
          <p:cNvSpPr/>
          <p:nvPr/>
        </p:nvSpPr>
        <p:spPr>
          <a:xfrm>
            <a:off x="427796" y="4998554"/>
            <a:ext cx="5293895" cy="62734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97733" y="5114776"/>
            <a:ext cx="1410942" cy="456940"/>
            <a:chOff x="2740484" y="4054371"/>
            <a:chExt cx="1574963" cy="373904"/>
          </a:xfrm>
        </p:grpSpPr>
        <p:sp>
          <p:nvSpPr>
            <p:cNvPr id="6" name="Rectangle 5"/>
            <p:cNvSpPr/>
            <p:nvPr/>
          </p:nvSpPr>
          <p:spPr>
            <a:xfrm>
              <a:off x="2785250" y="4054371"/>
              <a:ext cx="1530197" cy="37390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chemeClr val="bg1"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0484" y="4076248"/>
              <a:ext cx="1462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OpenFlow 1.0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83284" y="4825720"/>
            <a:ext cx="533066" cy="714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lang="en-US" sz="32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3430771" y="5114776"/>
            <a:ext cx="811437" cy="433015"/>
            <a:chOff x="5082411" y="4394035"/>
            <a:chExt cx="905766" cy="354327"/>
          </a:xfrm>
        </p:grpSpPr>
        <p:sp>
          <p:nvSpPr>
            <p:cNvPr id="256" name="Rectangle 255"/>
            <p:cNvSpPr/>
            <p:nvPr/>
          </p:nvSpPr>
          <p:spPr>
            <a:xfrm>
              <a:off x="5082411" y="4394035"/>
              <a:ext cx="905766" cy="354327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chemeClr val="bg1"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21486" y="4394035"/>
              <a:ext cx="774571" cy="3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SNMP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289994" y="5109661"/>
            <a:ext cx="864376" cy="467213"/>
            <a:chOff x="5023318" y="4394035"/>
            <a:chExt cx="964859" cy="382310"/>
          </a:xfrm>
        </p:grpSpPr>
        <p:sp>
          <p:nvSpPr>
            <p:cNvPr id="264" name="Rectangle 263"/>
            <p:cNvSpPr/>
            <p:nvPr/>
          </p:nvSpPr>
          <p:spPr>
            <a:xfrm>
              <a:off x="5082411" y="4394035"/>
              <a:ext cx="905766" cy="354327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chemeClr val="bg1"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023318" y="4437791"/>
              <a:ext cx="903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OVSDB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704254" y="3663505"/>
            <a:ext cx="1022911" cy="563864"/>
            <a:chOff x="-2804918" y="3644860"/>
            <a:chExt cx="1022911" cy="563864"/>
          </a:xfrm>
        </p:grpSpPr>
        <p:sp>
          <p:nvSpPr>
            <p:cNvPr id="115" name="Rounded Rectangle 114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2804918" y="3644860"/>
              <a:ext cx="10229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forwarding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312541" y="3029086"/>
            <a:ext cx="975975" cy="563864"/>
            <a:chOff x="-2789389" y="3644860"/>
            <a:chExt cx="975975" cy="563864"/>
          </a:xfrm>
        </p:grpSpPr>
        <p:sp>
          <p:nvSpPr>
            <p:cNvPr id="118" name="Rounded Rectangle 117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-2744868" y="3644860"/>
              <a:ext cx="9028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switch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13381" y="3651496"/>
            <a:ext cx="975975" cy="563864"/>
            <a:chOff x="-2789389" y="3644860"/>
            <a:chExt cx="975975" cy="563864"/>
          </a:xfrm>
        </p:grpSpPr>
        <p:sp>
          <p:nvSpPr>
            <p:cNvPr id="121" name="Rounded Rectangle 120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-2744868" y="3644860"/>
              <a:ext cx="9028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host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66158" y="3017077"/>
            <a:ext cx="975975" cy="563864"/>
            <a:chOff x="-2789389" y="3644860"/>
            <a:chExt cx="975975" cy="563864"/>
          </a:xfrm>
        </p:grpSpPr>
        <p:sp>
          <p:nvSpPr>
            <p:cNvPr id="124" name="Rounded Rectangle 123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-2744868" y="3644860"/>
              <a:ext cx="9028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stats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2" name="Rounded Rectangle 141"/>
          <p:cNvSpPr/>
          <p:nvPr/>
        </p:nvSpPr>
        <p:spPr>
          <a:xfrm>
            <a:off x="561484" y="2566733"/>
            <a:ext cx="1470518" cy="1766072"/>
          </a:xfrm>
          <a:prstGeom prst="roundRect">
            <a:avLst/>
          </a:prstGeom>
          <a:solidFill>
            <a:srgbClr val="008000"/>
          </a:solidFill>
          <a:ln w="12700">
            <a:solidFill>
              <a:schemeClr val="accent5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srgbClr val="CCFFCC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4415" y="2578421"/>
            <a:ext cx="137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Network service apps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1479" y="4412544"/>
            <a:ext cx="5013159" cy="404700"/>
            <a:chOff x="1092699" y="3559145"/>
            <a:chExt cx="6178678" cy="404700"/>
          </a:xfrm>
        </p:grpSpPr>
        <p:sp>
          <p:nvSpPr>
            <p:cNvPr id="20" name="Rounded Rectangle 19"/>
            <p:cNvSpPr/>
            <p:nvPr/>
          </p:nvSpPr>
          <p:spPr>
            <a:xfrm>
              <a:off x="1092699" y="3559145"/>
              <a:ext cx="6178678" cy="404700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426534" y="3588680"/>
              <a:ext cx="3800001" cy="32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Service Abstraction</a:t>
              </a:r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Layer (SAL)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 bwMode="auto">
          <a:xfrm>
            <a:off x="1016318" y="3561284"/>
            <a:ext cx="0" cy="919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/>
          <p:nvPr/>
        </p:nvCxnSpPr>
        <p:spPr bwMode="auto">
          <a:xfrm>
            <a:off x="1632306" y="4032908"/>
            <a:ext cx="0" cy="3889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Connector 129"/>
          <p:cNvCxnSpPr/>
          <p:nvPr/>
        </p:nvCxnSpPr>
        <p:spPr bwMode="auto">
          <a:xfrm>
            <a:off x="2658231" y="3604959"/>
            <a:ext cx="0" cy="8371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Connector 130"/>
          <p:cNvCxnSpPr/>
          <p:nvPr/>
        </p:nvCxnSpPr>
        <p:spPr bwMode="auto">
          <a:xfrm>
            <a:off x="4988035" y="3580519"/>
            <a:ext cx="0" cy="9081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Connector 131"/>
          <p:cNvCxnSpPr/>
          <p:nvPr/>
        </p:nvCxnSpPr>
        <p:spPr bwMode="auto">
          <a:xfrm>
            <a:off x="3792442" y="3590225"/>
            <a:ext cx="0" cy="8518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>
            <a:off x="4400399" y="4209886"/>
            <a:ext cx="0" cy="2787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/>
          <p:nvPr/>
        </p:nvCxnSpPr>
        <p:spPr bwMode="auto">
          <a:xfrm>
            <a:off x="3218224" y="4215360"/>
            <a:ext cx="0" cy="226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467901" y="5681579"/>
            <a:ext cx="518694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Connector 212"/>
          <p:cNvCxnSpPr/>
          <p:nvPr/>
        </p:nvCxnSpPr>
        <p:spPr bwMode="auto">
          <a:xfrm>
            <a:off x="454533" y="1871579"/>
            <a:ext cx="50265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629185" y="3141575"/>
            <a:ext cx="1108720" cy="553739"/>
            <a:chOff x="-1602715" y="2206422"/>
            <a:chExt cx="1179425" cy="631007"/>
          </a:xfrm>
        </p:grpSpPr>
        <p:sp>
          <p:nvSpPr>
            <p:cNvPr id="214" name="Oval 213"/>
            <p:cNvSpPr/>
            <p:nvPr/>
          </p:nvSpPr>
          <p:spPr>
            <a:xfrm rot="5400000">
              <a:off x="-1328506" y="1932213"/>
              <a:ext cx="631007" cy="11794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tailEnd type="arrow"/>
            </a:ln>
            <a:effectLst>
              <a:outerShdw blurRad="50800" dist="38100" dir="2700000" algn="tl" rotWithShape="0">
                <a:schemeClr val="accent1">
                  <a:lumMod val="75000"/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-1381328" y="2261840"/>
              <a:ext cx="763425" cy="483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Access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latin typeface="Arial"/>
                  <a:cs typeface="Arial"/>
                </a:rPr>
                <a:t>C</a:t>
              </a:r>
              <a:r>
                <a:rPr lang="en-US" sz="1400" dirty="0" smtClean="0">
                  <a:latin typeface="Arial"/>
                  <a:cs typeface="Arial"/>
                </a:rPr>
                <a:t>ontrol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215" name="Oval 214"/>
          <p:cNvSpPr/>
          <p:nvPr/>
        </p:nvSpPr>
        <p:spPr>
          <a:xfrm rot="5400000">
            <a:off x="1237809" y="3522133"/>
            <a:ext cx="534744" cy="905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81540" y="1016000"/>
            <a:ext cx="3296896" cy="785006"/>
            <a:chOff x="2625315" y="928382"/>
            <a:chExt cx="3262119" cy="779044"/>
          </a:xfrm>
        </p:grpSpPr>
        <p:grpSp>
          <p:nvGrpSpPr>
            <p:cNvPr id="17" name="Group 16"/>
            <p:cNvGrpSpPr/>
            <p:nvPr/>
          </p:nvGrpSpPr>
          <p:grpSpPr>
            <a:xfrm>
              <a:off x="2625315" y="1073061"/>
              <a:ext cx="1442229" cy="631007"/>
              <a:chOff x="9766434" y="1112781"/>
              <a:chExt cx="1442229" cy="631007"/>
            </a:xfrm>
          </p:grpSpPr>
          <p:sp>
            <p:nvSpPr>
              <p:cNvPr id="217" name="Oval 216"/>
              <p:cNvSpPr/>
              <p:nvPr/>
            </p:nvSpPr>
            <p:spPr>
              <a:xfrm rot="5400000">
                <a:off x="10172045" y="707170"/>
                <a:ext cx="631007" cy="144222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  <a:tailEnd type="arrow"/>
              </a:ln>
              <a:effectLst>
                <a:outerShdw blurRad="50800" dist="38100" dir="2700000" algn="tl" rotWithShape="0">
                  <a:schemeClr val="accent1">
                    <a:lumMod val="75000"/>
                    <a:alpha val="43000"/>
                  </a:scheme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9865113" y="1189921"/>
                <a:ext cx="1279817" cy="509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Arial"/>
                    <a:cs typeface="Arial"/>
                  </a:rPr>
                  <a:t>Traffic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Arial"/>
                    <a:cs typeface="Arial"/>
                  </a:rPr>
                  <a:t>Engineering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112974" y="928382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>
                      <a:lumMod val="75000"/>
                    </a:schemeClr>
                  </a:solidFill>
                </a:rPr>
                <a:t>…  </a:t>
              </a:r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4982218" y="802210"/>
              <a:ext cx="631007" cy="11794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tailEnd type="arrow"/>
            </a:ln>
            <a:effectLst>
              <a:outerShdw blurRad="50800" dist="38100" dir="2700000" algn="tl" rotWithShape="0">
                <a:schemeClr val="accent1">
                  <a:lumMod val="75000"/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70534" y="5735053"/>
            <a:ext cx="3248526" cy="1029368"/>
            <a:chOff x="-1550737" y="5173579"/>
            <a:chExt cx="3248526" cy="1029368"/>
          </a:xfrm>
        </p:grpSpPr>
        <p:grpSp>
          <p:nvGrpSpPr>
            <p:cNvPr id="221" name="Group 220"/>
            <p:cNvGrpSpPr/>
            <p:nvPr/>
          </p:nvGrpSpPr>
          <p:grpSpPr>
            <a:xfrm>
              <a:off x="-1425965" y="5182847"/>
              <a:ext cx="2979208" cy="973667"/>
              <a:chOff x="2592388" y="5601756"/>
              <a:chExt cx="4027487" cy="939800"/>
            </a:xfrm>
          </p:grpSpPr>
          <p:sp>
            <p:nvSpPr>
              <p:cNvPr id="222" name="Freeform 2"/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347"/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282" name="Oval 281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4" name="Oval 283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85" name="Freeform 284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6" name="Freeform 285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7" name="Freeform 286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8" name="Freeform 287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89" name="Straight Connector 288"/>
                <p:cNvCxnSpPr>
                  <a:endCxn id="284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347"/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273" name="Oval 272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5" name="Oval 274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6" name="Freeform 275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7" name="Freeform 276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8" name="Freeform 277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9" name="Freeform 278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80" name="Straight Connector 279"/>
                <p:cNvCxnSpPr>
                  <a:endCxn id="275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347"/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261" name="Oval 260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Oval 265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9" name="Freeform 268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0" name="Freeform 269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71" name="Straight Connector 270"/>
                <p:cNvCxnSpPr>
                  <a:endCxn id="26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347"/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48" name="Oval 247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0" name="Oval 249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1" name="Freeform 250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347"/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5" name="Rectangle 294"/>
            <p:cNvSpPr/>
            <p:nvPr/>
          </p:nvSpPr>
          <p:spPr bwMode="auto">
            <a:xfrm>
              <a:off x="-1550737" y="5173579"/>
              <a:ext cx="3248526" cy="1029368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6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8" y="707374"/>
            <a:ext cx="7253205" cy="18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" name="Title 1"/>
          <p:cNvSpPr txBox="1">
            <a:spLocks/>
          </p:cNvSpPr>
          <p:nvPr/>
        </p:nvSpPr>
        <p:spPr>
          <a:xfrm>
            <a:off x="399720" y="120318"/>
            <a:ext cx="7772400" cy="97275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4000" dirty="0" smtClean="0"/>
              <a:t>OpenDaylight (ODL) controller</a:t>
            </a:r>
            <a:endParaRPr lang="en-US" sz="4000" dirty="0"/>
          </a:p>
        </p:txBody>
      </p:sp>
      <p:sp>
        <p:nvSpPr>
          <p:cNvPr id="298" name="Content Placeholder 3"/>
          <p:cNvSpPr txBox="1">
            <a:spLocks/>
          </p:cNvSpPr>
          <p:nvPr/>
        </p:nvSpPr>
        <p:spPr>
          <a:xfrm>
            <a:off x="5915061" y="1433585"/>
            <a:ext cx="313536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</a:rPr>
              <a:t>ODL Lithium controller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network apps may be contained within, or be external to SDN controller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Service Abstraction Layer: interconnects internal, external applications and services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9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30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9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404938" y="2840593"/>
            <a:ext cx="4898361" cy="140872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925" y="1301692"/>
            <a:ext cx="13024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Network </a:t>
            </a:r>
          </a:p>
          <a:p>
            <a:r>
              <a:rPr lang="en-US" sz="1600" dirty="0" smtClean="0">
                <a:latin typeface="Arial"/>
                <a:cs typeface="Arial"/>
              </a:rPr>
              <a:t>control apps </a:t>
            </a:r>
          </a:p>
        </p:txBody>
      </p:sp>
      <p:sp>
        <p:nvSpPr>
          <p:cNvPr id="217" name="Oval 216"/>
          <p:cNvSpPr/>
          <p:nvPr/>
        </p:nvSpPr>
        <p:spPr>
          <a:xfrm rot="5400000">
            <a:off x="2177010" y="841271"/>
            <a:ext cx="631007" cy="1442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259058" y="1102203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04938" y="2058742"/>
            <a:ext cx="4811594" cy="6653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666771" y="2244682"/>
            <a:ext cx="1503376" cy="375164"/>
            <a:chOff x="2793562" y="3559145"/>
            <a:chExt cx="1607438" cy="375164"/>
          </a:xfrm>
        </p:grpSpPr>
        <p:sp>
          <p:nvSpPr>
            <p:cNvPr id="225" name="Rounded Rectangle 224"/>
            <p:cNvSpPr/>
            <p:nvPr/>
          </p:nvSpPr>
          <p:spPr>
            <a:xfrm>
              <a:off x="2793562" y="3559145"/>
              <a:ext cx="1457313" cy="375164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840280" y="3583293"/>
              <a:ext cx="1560720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REST    API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83727" y="4578311"/>
            <a:ext cx="5005602" cy="8800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505728" y="4402051"/>
            <a:ext cx="48115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Connector 212"/>
          <p:cNvCxnSpPr/>
          <p:nvPr/>
        </p:nvCxnSpPr>
        <p:spPr bwMode="auto">
          <a:xfrm>
            <a:off x="404938" y="2002183"/>
            <a:ext cx="48115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" name="Oval 215"/>
          <p:cNvSpPr/>
          <p:nvPr/>
        </p:nvSpPr>
        <p:spPr>
          <a:xfrm rot="5400000">
            <a:off x="4128302" y="976031"/>
            <a:ext cx="631007" cy="1179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076818" y="3493314"/>
            <a:ext cx="1356273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latin typeface="Arial"/>
                <a:cs typeface="Arial"/>
              </a:rPr>
              <a:t>ONOS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Arial"/>
                <a:cs typeface="Arial"/>
              </a:rPr>
              <a:t>distributed core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012781" y="4621982"/>
            <a:ext cx="1610917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latin typeface="Arial"/>
                <a:cs typeface="Arial"/>
              </a:rPr>
              <a:t>southbound abstractions,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Arial"/>
                <a:cs typeface="Arial"/>
              </a:rPr>
              <a:t>protocols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4814" y="5040198"/>
            <a:ext cx="1119818" cy="338554"/>
            <a:chOff x="1929852" y="4542126"/>
            <a:chExt cx="1119818" cy="338554"/>
          </a:xfrm>
        </p:grpSpPr>
        <p:sp>
          <p:nvSpPr>
            <p:cNvPr id="220" name="Rounded Rectangle 219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9852" y="4542126"/>
              <a:ext cx="1119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OpenFlow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26606" y="5041658"/>
            <a:ext cx="1062275" cy="338554"/>
            <a:chOff x="2774641" y="4248836"/>
            <a:chExt cx="1062275" cy="338554"/>
          </a:xfrm>
        </p:grpSpPr>
        <p:sp>
          <p:nvSpPr>
            <p:cNvPr id="223" name="Rounded Rectangle 222"/>
            <p:cNvSpPr/>
            <p:nvPr/>
          </p:nvSpPr>
          <p:spPr>
            <a:xfrm>
              <a:off x="2774641" y="4279216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873106" y="4248836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Netconf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79322" y="5053826"/>
            <a:ext cx="858974" cy="413739"/>
            <a:chOff x="4304185" y="4617263"/>
            <a:chExt cx="858974" cy="413739"/>
          </a:xfrm>
        </p:grpSpPr>
        <p:sp>
          <p:nvSpPr>
            <p:cNvPr id="222" name="Rounded Rectangle 221"/>
            <p:cNvSpPr/>
            <p:nvPr/>
          </p:nvSpPr>
          <p:spPr>
            <a:xfrm>
              <a:off x="4304185" y="4647691"/>
              <a:ext cx="858974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307335" y="4617263"/>
              <a:ext cx="842600" cy="41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OVSDB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24833" y="4631710"/>
            <a:ext cx="777777" cy="338554"/>
            <a:chOff x="1929852" y="4542126"/>
            <a:chExt cx="1083553" cy="338554"/>
          </a:xfrm>
        </p:grpSpPr>
        <p:sp>
          <p:nvSpPr>
            <p:cNvPr id="228" name="Rounded Rectangle 227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929852" y="4542126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device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1356003" y="4629752"/>
            <a:ext cx="573691" cy="338554"/>
            <a:chOff x="1951130" y="4538598"/>
            <a:chExt cx="1062275" cy="338554"/>
          </a:xfrm>
        </p:grpSpPr>
        <p:sp>
          <p:nvSpPr>
            <p:cNvPr id="231" name="Rounded Rectangle 230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014708" y="4538598"/>
              <a:ext cx="703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link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1964566" y="4630736"/>
            <a:ext cx="561323" cy="338554"/>
            <a:chOff x="1921370" y="4542126"/>
            <a:chExt cx="1092035" cy="338554"/>
          </a:xfrm>
        </p:grpSpPr>
        <p:sp>
          <p:nvSpPr>
            <p:cNvPr id="234" name="Rounded Rectangle 233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921370" y="4542126"/>
              <a:ext cx="797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host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571425" y="4630736"/>
            <a:ext cx="533020" cy="338554"/>
            <a:chOff x="1933590" y="4542126"/>
            <a:chExt cx="1079815" cy="338554"/>
          </a:xfrm>
        </p:grpSpPr>
        <p:sp>
          <p:nvSpPr>
            <p:cNvPr id="237" name="Rounded Rectangle 236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933590" y="4542126"/>
              <a:ext cx="7655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flow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3122581" y="4615304"/>
            <a:ext cx="768563" cy="341965"/>
            <a:chOff x="1907908" y="4523169"/>
            <a:chExt cx="1105497" cy="341965"/>
          </a:xfrm>
        </p:grpSpPr>
        <p:sp>
          <p:nvSpPr>
            <p:cNvPr id="240" name="Rounded Rectangle 239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907908" y="4523169"/>
              <a:ext cx="10994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packet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3905769" y="2005996"/>
            <a:ext cx="1610917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latin typeface="Arial"/>
                <a:cs typeface="Arial"/>
              </a:rPr>
              <a:t>northbound abstractions,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Arial"/>
                <a:cs typeface="Arial"/>
              </a:rPr>
              <a:t>protocols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2270558" y="2244682"/>
            <a:ext cx="1362970" cy="375164"/>
            <a:chOff x="2793562" y="3559145"/>
            <a:chExt cx="1457313" cy="375164"/>
          </a:xfrm>
        </p:grpSpPr>
        <p:sp>
          <p:nvSpPr>
            <p:cNvPr id="246" name="Rounded Rectangle 245"/>
            <p:cNvSpPr/>
            <p:nvPr/>
          </p:nvSpPr>
          <p:spPr>
            <a:xfrm>
              <a:off x="2793562" y="3559145"/>
              <a:ext cx="1457313" cy="375164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085361" y="3583293"/>
              <a:ext cx="895069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Intent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2879342" y="3577951"/>
            <a:ext cx="971340" cy="459826"/>
            <a:chOff x="3067713" y="457817"/>
            <a:chExt cx="1563748" cy="459826"/>
          </a:xfrm>
        </p:grpSpPr>
        <p:sp>
          <p:nvSpPr>
            <p:cNvPr id="249" name="Rounded Rectangle 24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067713" y="541671"/>
              <a:ext cx="1563748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statistics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37141" y="3564396"/>
            <a:ext cx="889706" cy="459826"/>
            <a:chOff x="3128876" y="457817"/>
            <a:chExt cx="1432326" cy="459826"/>
          </a:xfrm>
        </p:grpSpPr>
        <p:sp>
          <p:nvSpPr>
            <p:cNvPr id="252" name="Rounded Rectangle 25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3140940" y="541671"/>
              <a:ext cx="1417294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devices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648682" y="3004281"/>
            <a:ext cx="889706" cy="459826"/>
            <a:chOff x="3128876" y="457817"/>
            <a:chExt cx="1432326" cy="459826"/>
          </a:xfrm>
        </p:grpSpPr>
        <p:sp>
          <p:nvSpPr>
            <p:cNvPr id="260" name="Rounded Rectangle 259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306184" y="541671"/>
              <a:ext cx="1086810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hosts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778595" y="3564396"/>
            <a:ext cx="889706" cy="459826"/>
            <a:chOff x="3128876" y="457817"/>
            <a:chExt cx="1432326" cy="459826"/>
          </a:xfrm>
        </p:grpSpPr>
        <p:sp>
          <p:nvSpPr>
            <p:cNvPr id="267" name="Rounded Rectangle 266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370539" y="541671"/>
              <a:ext cx="958100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links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1778595" y="3004281"/>
            <a:ext cx="889706" cy="459826"/>
            <a:chOff x="3128876" y="457817"/>
            <a:chExt cx="1432326" cy="459826"/>
          </a:xfrm>
        </p:grpSpPr>
        <p:sp>
          <p:nvSpPr>
            <p:cNvPr id="270" name="Rounded Rectangle 269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296911" y="541671"/>
              <a:ext cx="1105358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paths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809351" y="3004281"/>
            <a:ext cx="1166221" cy="459826"/>
            <a:chOff x="3003364" y="457817"/>
            <a:chExt cx="1692457" cy="459826"/>
          </a:xfrm>
        </p:grpSpPr>
        <p:sp>
          <p:nvSpPr>
            <p:cNvPr id="273" name="Rounded Rectangle 272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3003364" y="541671"/>
              <a:ext cx="1692457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flow rules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110124" y="3008876"/>
            <a:ext cx="986973" cy="459826"/>
            <a:chOff x="3128876" y="457817"/>
            <a:chExt cx="1432326" cy="459826"/>
          </a:xfrm>
        </p:grpSpPr>
        <p:sp>
          <p:nvSpPr>
            <p:cNvPr id="276" name="Rounded Rectangle 27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152699" y="541671"/>
              <a:ext cx="1393790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topology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470534" y="5574637"/>
            <a:ext cx="3248526" cy="1029368"/>
            <a:chOff x="-1550737" y="5173579"/>
            <a:chExt cx="3248526" cy="1029368"/>
          </a:xfrm>
        </p:grpSpPr>
        <p:grpSp>
          <p:nvGrpSpPr>
            <p:cNvPr id="196" name="Group 195"/>
            <p:cNvGrpSpPr/>
            <p:nvPr/>
          </p:nvGrpSpPr>
          <p:grpSpPr>
            <a:xfrm>
              <a:off x="-1425965" y="5182847"/>
              <a:ext cx="2979208" cy="973667"/>
              <a:chOff x="2592388" y="5601756"/>
              <a:chExt cx="4027487" cy="939800"/>
            </a:xfrm>
          </p:grpSpPr>
          <p:sp>
            <p:nvSpPr>
              <p:cNvPr id="215" name="Freeform 2"/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2" name="Group 347"/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316" name="Oval 315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17" name="Rectangle 316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8" name="Oval 317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19" name="Freeform 318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0" name="Freeform 319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1" name="Freeform 320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2" name="Freeform 321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23" name="Straight Connector 322"/>
                <p:cNvCxnSpPr>
                  <a:endCxn id="31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347"/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307" name="Oval 306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08" name="Rectangle 307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9" name="Oval 308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10" name="Freeform 309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1" name="Freeform 310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2" name="Freeform 311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3" name="Freeform 312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14" name="Straight Connector 313"/>
                <p:cNvCxnSpPr>
                  <a:endCxn id="309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347"/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298" name="Oval 297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0" name="Oval 299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01" name="Freeform 300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2" name="Freeform 30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3" name="Freeform 302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4" name="Freeform 303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05" name="Straight Connector 304"/>
                <p:cNvCxnSpPr>
                  <a:endCxn id="30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347"/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89" name="Oval 288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90" name="Rectangle 289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92" name="Freeform 291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93" name="Freeform 292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94" name="Freeform 293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95" name="Freeform 294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96" name="Straight Connector 295"/>
                <p:cNvCxnSpPr>
                  <a:endCxn id="291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347"/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80" name="Oval 279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81" name="Rectangle 280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2" name="Oval 281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83" name="Freeform 282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4" name="Freeform 283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5" name="Freeform 284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6" name="Freeform 285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87" name="Straight Connector 286"/>
                <p:cNvCxnSpPr>
                  <a:endCxn id="282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4" name="Rectangle 213"/>
            <p:cNvSpPr/>
            <p:nvPr/>
          </p:nvSpPr>
          <p:spPr bwMode="auto">
            <a:xfrm>
              <a:off x="-1550737" y="5173579"/>
              <a:ext cx="3248526" cy="1029368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25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4" y="720742"/>
            <a:ext cx="4579519" cy="18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6" name="Title 1"/>
          <p:cNvSpPr txBox="1">
            <a:spLocks/>
          </p:cNvSpPr>
          <p:nvPr/>
        </p:nvSpPr>
        <p:spPr>
          <a:xfrm>
            <a:off x="399720" y="120318"/>
            <a:ext cx="7772400" cy="97275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4000" dirty="0" smtClean="0"/>
              <a:t>ONOS controller</a:t>
            </a:r>
            <a:endParaRPr lang="en-US" sz="4000" dirty="0"/>
          </a:p>
        </p:txBody>
      </p:sp>
      <p:sp>
        <p:nvSpPr>
          <p:cNvPr id="327" name="Content Placeholder 3"/>
          <p:cNvSpPr txBox="1">
            <a:spLocks/>
          </p:cNvSpPr>
          <p:nvPr/>
        </p:nvSpPr>
        <p:spPr>
          <a:xfrm>
            <a:off x="5458405" y="1647479"/>
            <a:ext cx="3620277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</a:rPr>
              <a:t>control apps separate from controller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intent framework: high-level specification of service: what rather than how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considerable emphasis on distributed core: service reliability, replication performance scaling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3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29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371475" y="179919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en-US" dirty="0" smtClean="0">
                <a:latin typeface="Gill Sans MT" charset="0"/>
              </a:rPr>
              <a:t>SDN:  selected challenges</a:t>
            </a:r>
            <a:endParaRPr lang="en-US" dirty="0">
              <a:latin typeface="Gill Sans MT" charset="0"/>
            </a:endParaRPr>
          </a:p>
        </p:txBody>
      </p:sp>
      <p:pic>
        <p:nvPicPr>
          <p:cNvPr id="42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0" y="836758"/>
            <a:ext cx="5845283" cy="18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7364"/>
            <a:ext cx="77724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hardening the control plane: dependable, reliable, performance-scalable, secure distributed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robustness to failures: leverage strong theory of reliable distributed system for control plane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dependability, security: “baked in” from day one? </a:t>
            </a:r>
          </a:p>
          <a:p>
            <a:pPr>
              <a:lnSpc>
                <a:spcPct val="100000"/>
              </a:lnSpc>
            </a:pPr>
            <a:r>
              <a:rPr lang="en-US" dirty="0"/>
              <a:t>networks, protocols meeting </a:t>
            </a:r>
            <a:r>
              <a:rPr lang="en-US" dirty="0" smtClean="0"/>
              <a:t>mission-</a:t>
            </a:r>
            <a:r>
              <a:rPr lang="en-US" dirty="0"/>
              <a:t>specific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real</a:t>
            </a:r>
            <a:r>
              <a:rPr lang="en-US" dirty="0"/>
              <a:t>-time, ultra-reliable, ultra-secure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Internet</a:t>
            </a:r>
            <a:r>
              <a:rPr lang="en-US" dirty="0"/>
              <a:t>-scaling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84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</a:t>
            </a:r>
            <a:r>
              <a:rPr lang="en-US" sz="2400" dirty="0" smtClean="0">
                <a:latin typeface="Gill Sans MT" charset="0"/>
              </a:rPr>
              <a:t>plane</a:t>
            </a:r>
            <a:endParaRPr lang="en-US" sz="2400" dirty="0" smtClean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90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3972409" cy="18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 dirty="0" smtClean="0">
                <a:latin typeface="Gill Sans MT" charset="0"/>
              </a:rPr>
              <a:t>Routing</a:t>
            </a:r>
            <a:r>
              <a:rPr lang="en-US" altLang="ja-JP" sz="4000" dirty="0" smtClean="0">
                <a:latin typeface="Gill Sans MT" charset="0"/>
              </a:rPr>
              <a:t> protocols</a:t>
            </a:r>
            <a:endParaRPr lang="en-US" dirty="0">
              <a:latin typeface="Gill Sans MT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5862" y="1363819"/>
            <a:ext cx="8210938" cy="427460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200" i="1" dirty="0" smtClean="0">
                <a:solidFill>
                  <a:srgbClr val="CC0000"/>
                </a:solidFill>
                <a:cs typeface="+mn-cs"/>
              </a:rPr>
              <a:t>Routing </a:t>
            </a:r>
            <a:r>
              <a:rPr lang="en-US" sz="3200" i="1" dirty="0">
                <a:solidFill>
                  <a:srgbClr val="CC0000"/>
                </a:solidFill>
                <a:cs typeface="+mn-cs"/>
              </a:rPr>
              <a:t>p</a:t>
            </a:r>
            <a:r>
              <a:rPr lang="en-US" sz="3200" i="1" dirty="0" smtClean="0">
                <a:solidFill>
                  <a:srgbClr val="CC0000"/>
                </a:solidFill>
                <a:cs typeface="+mn-cs"/>
              </a:rPr>
              <a:t>rotocol goal:</a:t>
            </a:r>
            <a:r>
              <a:rPr lang="en-US" sz="3200" dirty="0"/>
              <a:t> </a:t>
            </a:r>
            <a:r>
              <a:rPr lang="en-US" dirty="0"/>
              <a:t>determine </a:t>
            </a:r>
            <a:r>
              <a:rPr lang="en-US" dirty="0" smtClean="0"/>
              <a:t>“good” paths </a:t>
            </a:r>
            <a:r>
              <a:rPr lang="en-US" dirty="0"/>
              <a:t>(equivalently, routes), from </a:t>
            </a:r>
            <a:r>
              <a:rPr lang="en-US" dirty="0" smtClean="0"/>
              <a:t>sending hosts </a:t>
            </a:r>
            <a:r>
              <a:rPr lang="en-US" dirty="0"/>
              <a:t>to </a:t>
            </a:r>
            <a:r>
              <a:rPr lang="en-US" dirty="0" smtClean="0"/>
              <a:t>receiving host, </a:t>
            </a:r>
            <a:r>
              <a:rPr lang="en-US" dirty="0"/>
              <a:t>through </a:t>
            </a:r>
            <a:r>
              <a:rPr lang="en-US" dirty="0" smtClean="0"/>
              <a:t>network of routers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cs typeface="+mn-cs"/>
              </a:rPr>
              <a:t>path: sequence of routers packets will traverse in going from given initial source host to given final destination host</a:t>
            </a:r>
            <a:endParaRPr lang="en-US" dirty="0"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cs typeface="+mn-cs"/>
              </a:rPr>
              <a:t>“good”: least “cost”, “fastest”, “least congested”</a:t>
            </a:r>
            <a:endParaRPr lang="en-US" sz="2400" dirty="0" smtClean="0"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cs typeface="+mn-cs"/>
              </a:rPr>
              <a:t>routing: a “top-10” networking challenge!</a:t>
            </a:r>
            <a:endParaRPr lang="en-US" sz="3200" dirty="0">
              <a:cs typeface="+mn-cs"/>
            </a:endParaRPr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3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4"/>
            <a:ext cx="6924508" cy="21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6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12084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2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3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4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5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46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7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8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9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1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2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3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4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5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6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7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9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0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1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2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3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4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5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6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7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8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9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0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71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81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0907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8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0882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0905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6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0883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0903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4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0884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0901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2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0885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0899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0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0886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0897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8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0887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8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9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0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1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2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3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94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0895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6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0837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graph: G = (N,E)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N = set of routers = { u, v, w, x, y, z }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E = set of links ={ (u,v), (u,x), (v,x), (v,w), (x,w), (x,y), (w,y), (w,z), (y,z)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Graph abstraction of the network</a:t>
            </a:r>
            <a:endParaRPr lang="en-US" sz="4000" dirty="0">
              <a:cs typeface="+mj-cs"/>
            </a:endParaRPr>
          </a:p>
        </p:txBody>
      </p:sp>
      <p:sp>
        <p:nvSpPr>
          <p:cNvPr id="120839" name="Text Box 74"/>
          <p:cNvSpPr txBox="1">
            <a:spLocks noChangeArrowheads="1"/>
          </p:cNvSpPr>
          <p:nvPr/>
        </p:nvSpPr>
        <p:spPr bwMode="auto">
          <a:xfrm>
            <a:off x="1150938" y="5157788"/>
            <a:ext cx="676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 dirty="0"/>
              <a:t>aside:</a:t>
            </a:r>
            <a:r>
              <a:rPr lang="en-US" sz="1800" dirty="0"/>
              <a:t> graph abstraction is useful in other network contexts, e.g., </a:t>
            </a:r>
          </a:p>
          <a:p>
            <a:r>
              <a:rPr lang="en-US" sz="1800" dirty="0"/>
              <a:t>P2P, where </a:t>
            </a:r>
            <a:r>
              <a:rPr lang="en-US" sz="1800" i="1" dirty="0"/>
              <a:t>N</a:t>
            </a:r>
            <a:r>
              <a:rPr lang="en-US" sz="1800" dirty="0"/>
              <a:t> is set of peers and </a:t>
            </a:r>
            <a:r>
              <a:rPr lang="en-US" sz="1800" i="1" dirty="0"/>
              <a:t>E</a:t>
            </a:r>
            <a:r>
              <a:rPr lang="en-US" sz="1800" dirty="0"/>
              <a:t> is set of TCP connections</a:t>
            </a:r>
          </a:p>
        </p:txBody>
      </p:sp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0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87F84D23985F48914829B4252F5380" ma:contentTypeVersion="3" ma:contentTypeDescription="Create a new document." ma:contentTypeScope="" ma:versionID="d8265401beaed858fd1737dbcf4fbb2d">
  <xsd:schema xmlns:xsd="http://www.w3.org/2001/XMLSchema" xmlns:xs="http://www.w3.org/2001/XMLSchema" xmlns:p="http://schemas.microsoft.com/office/2006/metadata/properties" xmlns:ns2="a5b9dc2f-4d1a-498a-a938-1b1cee1276bb" targetNamespace="http://schemas.microsoft.com/office/2006/metadata/properties" ma:root="true" ma:fieldsID="05844313c4c8479f3a840e84e638fce4" ns2:_="">
    <xsd:import namespace="a5b9dc2f-4d1a-498a-a938-1b1cee1276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9dc2f-4d1a-498a-a938-1b1cee1276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AD56CD-51E1-40B8-9DDB-76E9AE0EF638}"/>
</file>

<file path=customXml/itemProps2.xml><?xml version="1.0" encoding="utf-8"?>
<ds:datastoreItem xmlns:ds="http://schemas.openxmlformats.org/officeDocument/2006/customXml" ds:itemID="{5993F306-A515-4525-B2B4-EE0870F76B9A}"/>
</file>

<file path=customXml/itemProps3.xml><?xml version="1.0" encoding="utf-8"?>
<ds:datastoreItem xmlns:ds="http://schemas.openxmlformats.org/officeDocument/2006/customXml" ds:itemID="{D6BCBBE2-CCF5-42EA-B57B-048FD1306EE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22059</TotalTime>
  <Words>4885</Words>
  <Application>Microsoft Office PowerPoint</Application>
  <PresentationFormat>On-screen Show (4:3)</PresentationFormat>
  <Paragraphs>1385</Paragraphs>
  <Slides>65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Default Design</vt:lpstr>
      <vt:lpstr>Slide 1</vt:lpstr>
      <vt:lpstr>Chapter 5: network layer control plane</vt:lpstr>
      <vt:lpstr>Slide 3</vt:lpstr>
      <vt:lpstr>Network-layer functions</vt:lpstr>
      <vt:lpstr>Slide 5</vt:lpstr>
      <vt:lpstr>Slide 6</vt:lpstr>
      <vt:lpstr>Slide 7</vt:lpstr>
      <vt:lpstr>Routing protocols</vt:lpstr>
      <vt:lpstr>Graph abstraction of the network</vt:lpstr>
      <vt:lpstr>Graph abstraction: costs</vt:lpstr>
      <vt:lpstr>Routing algorithm classification</vt:lpstr>
      <vt:lpstr>Slide 12</vt:lpstr>
      <vt:lpstr>A link-state routing algorithm</vt:lpstr>
      <vt:lpstr>Dijsktra’s algorithm</vt:lpstr>
      <vt:lpstr>Slide 15</vt:lpstr>
      <vt:lpstr>Dijkstra’s algorithm: another example</vt:lpstr>
      <vt:lpstr>Dijkstra’s algorithm: example (2) </vt:lpstr>
      <vt:lpstr>Dijkstra’s algorithm, discussion</vt:lpstr>
      <vt:lpstr>Slide 19</vt:lpstr>
      <vt:lpstr>Distance vector algorithm </vt:lpstr>
      <vt:lpstr>Bellman-Ford example </vt:lpstr>
      <vt:lpstr>Distance vector algorithm </vt:lpstr>
      <vt:lpstr>Distance vector algorithm </vt:lpstr>
      <vt:lpstr>Distance vector algorithm </vt:lpstr>
      <vt:lpstr>Slide 25</vt:lpstr>
      <vt:lpstr>Slide 26</vt:lpstr>
      <vt:lpstr>Distance vector: link cost changes</vt:lpstr>
      <vt:lpstr>Distance vector: link cost changes</vt:lpstr>
      <vt:lpstr>Comparison of LS and DV algorithms</vt:lpstr>
      <vt:lpstr>Slide 30</vt:lpstr>
      <vt:lpstr>Making routing scalable</vt:lpstr>
      <vt:lpstr>Internet approach to scalable routing</vt:lpstr>
      <vt:lpstr>Interconnected ASes</vt:lpstr>
      <vt:lpstr>Inter-AS tasks</vt:lpstr>
      <vt:lpstr>Intra-AS Routing</vt:lpstr>
      <vt:lpstr>OSPF (Open Shortest Path First)</vt:lpstr>
      <vt:lpstr>OSPF “advanced” features</vt:lpstr>
      <vt:lpstr>Hierarchical OSPF</vt:lpstr>
      <vt:lpstr>Hierarchical OSPF</vt:lpstr>
      <vt:lpstr>Slide 40</vt:lpstr>
      <vt:lpstr>Internet inter-AS routing: BGP</vt:lpstr>
      <vt:lpstr>eBGP, iBGP connections</vt:lpstr>
      <vt:lpstr>Why different Intra-, Inter-AS routing ? </vt:lpstr>
      <vt:lpstr>Slide 44</vt:lpstr>
      <vt:lpstr>Slide 45</vt:lpstr>
      <vt:lpstr>Slide 46</vt:lpstr>
      <vt:lpstr>Slide 47</vt:lpstr>
      <vt:lpstr>Slide 48</vt:lpstr>
      <vt:lpstr>Analogy: mainframe to PC evolution*</vt:lpstr>
      <vt:lpstr>Traffic engineering: difficult traditional routing</vt:lpstr>
      <vt:lpstr>Traffic engineering: difficult</vt:lpstr>
      <vt:lpstr>Traffic engineering: difficult</vt:lpstr>
      <vt:lpstr>Slide 53</vt:lpstr>
      <vt:lpstr>Slide 54</vt:lpstr>
      <vt:lpstr>Slide 55</vt:lpstr>
      <vt:lpstr>Slide 56</vt:lpstr>
      <vt:lpstr>Slide 57</vt:lpstr>
      <vt:lpstr>OpenFlow protocol</vt:lpstr>
      <vt:lpstr>OpenFlow: controller-to-switch messages</vt:lpstr>
      <vt:lpstr>OpenFlow: switch-to-controller messages</vt:lpstr>
      <vt:lpstr>Slide 61</vt:lpstr>
      <vt:lpstr>Slide 62</vt:lpstr>
      <vt:lpstr>Slide 63</vt:lpstr>
      <vt:lpstr>Slide 64</vt:lpstr>
      <vt:lpstr>Slide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anwar</cp:lastModifiedBy>
  <cp:revision>496</cp:revision>
  <dcterms:created xsi:type="dcterms:W3CDTF">1999-10-08T19:08:27Z</dcterms:created>
  <dcterms:modified xsi:type="dcterms:W3CDTF">2016-12-03T19:02:28Z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0x010100E187F84D23985F48914829B4252F5380</vt:lpwstr>
  </property>
</Properties>
</file>