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 Heavy" charset="1" panose="00000A00000000000000"/>
      <p:regular r:id="rId20"/>
    </p:embeddedFont>
    <p:embeddedFont>
      <p:font typeface="Open Sauce Bold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IBM Plex Sans Bold" charset="1" panose="020B0803050203000203"/>
      <p:regular r:id="rId23"/>
    </p:embeddedFont>
    <p:embeddedFont>
      <p:font typeface="Open Sauce" charset="1" panose="00000500000000000000"/>
      <p:regular r:id="rId24"/>
    </p:embeddedFont>
    <p:embeddedFont>
      <p:font typeface="Canva Sans Bold" charset="1" panose="020B0803030501040103"/>
      <p:regular r:id="rId25"/>
    </p:embeddedFont>
    <p:embeddedFont>
      <p:font typeface="Futura" charset="1" panose="020B0502020204020303"/>
      <p:regular r:id="rId26"/>
    </p:embeddedFont>
    <p:embeddedFont>
      <p:font typeface="IBM Plex Sans" charset="1" panose="020B05030502030002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47759" y="3749017"/>
            <a:ext cx="3240241" cy="6504134"/>
          </a:xfrm>
          <a:custGeom>
            <a:avLst/>
            <a:gdLst/>
            <a:ahLst/>
            <a:cxnLst/>
            <a:rect r="r" b="b" t="t" l="l"/>
            <a:pathLst>
              <a:path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32403" y="-1448305"/>
            <a:ext cx="5255597" cy="13183610"/>
            <a:chOff x="0" y="0"/>
            <a:chExt cx="1384190" cy="34722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4190" cy="3472226"/>
            </a:xfrm>
            <a:custGeom>
              <a:avLst/>
              <a:gdLst/>
              <a:ahLst/>
              <a:cxnLst/>
              <a:rect r="r" b="b" t="t" l="l"/>
              <a:pathLst>
                <a:path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F788C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32880" y="1526000"/>
            <a:ext cx="7234999" cy="7234999"/>
          </a:xfrm>
          <a:custGeom>
            <a:avLst/>
            <a:gdLst/>
            <a:ahLst/>
            <a:cxnLst/>
            <a:rect r="r" b="b" t="t" l="l"/>
            <a:pathLst>
              <a:path h="7234999" w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106590" y="2199722"/>
            <a:ext cx="5887580" cy="5887556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4635" t="-6561" r="-27496" b="-1514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67143" y="2761849"/>
            <a:ext cx="8293728" cy="199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1647" spc="-232" b="true">
                <a:solidFill>
                  <a:srgbClr val="DE249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TinyToes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7143" y="4909014"/>
            <a:ext cx="9657031" cy="50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6"/>
              </a:lnSpc>
            </a:pPr>
            <a:r>
              <a:rPr lang="en-US" sz="2918" spc="233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Empowering Moms, Simplifying Baby Care!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7143" y="6930605"/>
            <a:ext cx="9263083" cy="93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3"/>
              </a:lnSpc>
            </a:pPr>
            <a:r>
              <a:rPr lang="en-US" sz="2844" spc="-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Parenting is the easiest thing in the world to have an opinion about, but the hardest thing in the world to do!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2837" y="8055213"/>
            <a:ext cx="5003512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true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-Matt Walsh</a:t>
            </a:r>
          </a:p>
          <a:p>
            <a:pPr algn="ctr">
              <a:lnSpc>
                <a:spcPts val="6480"/>
              </a:lnSpc>
            </a:pPr>
          </a:p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114" y="3473642"/>
            <a:ext cx="5307643" cy="530764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974814"/>
            <a:ext cx="6806471" cy="68064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81868" y="5681151"/>
            <a:ext cx="3100134" cy="31001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>
                <a:alpha val="8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-2293828" y="414991"/>
            <a:ext cx="1423517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0"/>
              </a:lnSpc>
              <a:spcBef>
                <a:spcPct val="0"/>
              </a:spcBef>
            </a:pPr>
            <a:r>
              <a:rPr lang="en-US" b="true" sz="5800">
                <a:solidFill>
                  <a:srgbClr val="19191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TAM </a:t>
            </a:r>
            <a:r>
              <a:rPr lang="en-US" sz="5800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</a:t>
            </a:r>
            <a:r>
              <a:rPr lang="en-US" b="true" sz="5800">
                <a:solidFill>
                  <a:srgbClr val="19191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SOM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78413" y="1342146"/>
            <a:ext cx="7668903" cy="258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Addressable Market (TAM):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The global baby care industry encompasses all baby products, services, and digital solutions, presenting a vast opportunity growing at a CAGR of </a:t>
            </a:r>
            <a:r>
              <a:rPr lang="en-US" sz="25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7.41%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78413" y="4289552"/>
            <a:ext cx="7668903" cy="20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Serviceable Available Market (SAM):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digital baby care sector, including AI-driven parenting apps, telehealth, and monitoring tools, is experiencing rapid growth with a CAGR of </a:t>
            </a:r>
            <a:r>
              <a:rPr lang="en-US" sz="25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7.0%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78413" y="6780872"/>
            <a:ext cx="7668903" cy="258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Serviceable Obtainable Market (SOM): 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Targeting </a:t>
            </a:r>
            <a:r>
              <a:rPr lang="en-US" sz="25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500,000+ users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tech-savvy parents and urban families, aiming to replace fragmented solutions with an AI-powered, all-in-one parenting assistant.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00472" y="2578281"/>
            <a:ext cx="2462927" cy="52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271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$ 400 + billion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99723" y="4593755"/>
            <a:ext cx="1998226" cy="54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7"/>
              </a:lnSpc>
              <a:spcBef>
                <a:spcPct val="0"/>
              </a:spcBef>
            </a:pPr>
            <a:r>
              <a:rPr lang="en-US" b="true" sz="281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$ 30 billion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61457" y="6931454"/>
            <a:ext cx="1940957" cy="49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5"/>
              </a:lnSpc>
              <a:spcBef>
                <a:spcPct val="0"/>
              </a:spcBef>
            </a:pPr>
            <a:r>
              <a:rPr lang="en-US" b="true" sz="261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$ 50 million</a:t>
            </a:r>
          </a:p>
        </p:txBody>
      </p:sp>
      <p:sp>
        <p:nvSpPr>
          <p:cNvPr name="AutoShape 18" id="18"/>
          <p:cNvSpPr/>
          <p:nvPr/>
        </p:nvSpPr>
        <p:spPr>
          <a:xfrm>
            <a:off x="5897880" y="5143500"/>
            <a:ext cx="3746966" cy="0"/>
          </a:xfrm>
          <a:prstGeom prst="line">
            <a:avLst/>
          </a:prstGeom>
          <a:ln cap="flat" w="38100">
            <a:solidFill>
              <a:srgbClr val="000000">
                <a:alpha val="4078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5897880" y="2673531"/>
            <a:ext cx="3746966" cy="0"/>
          </a:xfrm>
          <a:prstGeom prst="line">
            <a:avLst/>
          </a:prstGeom>
          <a:ln cap="flat" w="38100">
            <a:solidFill>
              <a:srgbClr val="000000">
                <a:alpha val="4078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5897880" y="7426207"/>
            <a:ext cx="3746966" cy="0"/>
          </a:xfrm>
          <a:prstGeom prst="line">
            <a:avLst/>
          </a:prstGeom>
          <a:ln cap="flat" w="38100">
            <a:solidFill>
              <a:srgbClr val="000000">
                <a:alpha val="4078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431548" y="9495660"/>
            <a:ext cx="6503551" cy="30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  <a:spcBef>
                <a:spcPct val="0"/>
              </a:spcBef>
            </a:pPr>
            <a:r>
              <a:rPr lang="en-US" sz="1618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Source: Fortune Business Insights, Statista, Grand View Research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45090" y="0"/>
            <a:ext cx="1772915" cy="1771574"/>
          </a:xfrm>
          <a:custGeom>
            <a:avLst/>
            <a:gdLst/>
            <a:ahLst/>
            <a:cxnLst/>
            <a:rect r="r" b="b" t="t" l="l"/>
            <a:pathLst>
              <a:path h="1771574" w="1772915">
                <a:moveTo>
                  <a:pt x="0" y="0"/>
                </a:moveTo>
                <a:lnTo>
                  <a:pt x="1772915" y="0"/>
                </a:lnTo>
                <a:lnTo>
                  <a:pt x="1772915" y="1771574"/>
                </a:lnTo>
                <a:lnTo>
                  <a:pt x="0" y="1771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532" t="-11553" r="-35625" b="-32681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609" y="1551227"/>
            <a:ext cx="16680781" cy="8735773"/>
          </a:xfrm>
          <a:custGeom>
            <a:avLst/>
            <a:gdLst/>
            <a:ahLst/>
            <a:cxnLst/>
            <a:rect r="r" b="b" t="t" l="l"/>
            <a:pathLst>
              <a:path h="8735773" w="16680781">
                <a:moveTo>
                  <a:pt x="0" y="0"/>
                </a:moveTo>
                <a:lnTo>
                  <a:pt x="16680782" y="0"/>
                </a:lnTo>
                <a:lnTo>
                  <a:pt x="16680782" y="8735773"/>
                </a:lnTo>
                <a:lnTo>
                  <a:pt x="0" y="8735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1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8719" y="359340"/>
            <a:ext cx="1423517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0"/>
              </a:lnSpc>
              <a:spcBef>
                <a:spcPct val="0"/>
              </a:spcBef>
            </a:pPr>
            <a:r>
              <a:rPr lang="en-US" b="true" sz="58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Targeted User Breakdown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715" y="9744926"/>
            <a:ext cx="5399127" cy="29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518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 Source: Statista, Google Trends, Global Parenting Survey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242" y="142913"/>
            <a:ext cx="1772915" cy="1771574"/>
          </a:xfrm>
          <a:custGeom>
            <a:avLst/>
            <a:gdLst/>
            <a:ahLst/>
            <a:cxnLst/>
            <a:rect r="r" b="b" t="t" l="l"/>
            <a:pathLst>
              <a:path h="1771574" w="1772915">
                <a:moveTo>
                  <a:pt x="0" y="0"/>
                </a:moveTo>
                <a:lnTo>
                  <a:pt x="1772916" y="0"/>
                </a:lnTo>
                <a:lnTo>
                  <a:pt x="1772916" y="1771574"/>
                </a:lnTo>
                <a:lnTo>
                  <a:pt x="0" y="1771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32" t="-11553" r="-35625" b="-32681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3371" y="2011375"/>
            <a:ext cx="15587626" cy="8958295"/>
            <a:chOff x="0" y="0"/>
            <a:chExt cx="4105383" cy="2359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5383" cy="2359386"/>
            </a:xfrm>
            <a:custGeom>
              <a:avLst/>
              <a:gdLst/>
              <a:ahLst/>
              <a:cxnLst/>
              <a:rect r="r" b="b" t="t" l="l"/>
              <a:pathLst>
                <a:path h="2359386" w="4105383">
                  <a:moveTo>
                    <a:pt x="25330" y="0"/>
                  </a:moveTo>
                  <a:lnTo>
                    <a:pt x="4080053" y="0"/>
                  </a:lnTo>
                  <a:cubicBezTo>
                    <a:pt x="4086771" y="0"/>
                    <a:pt x="4093213" y="2669"/>
                    <a:pt x="4097964" y="7419"/>
                  </a:cubicBezTo>
                  <a:cubicBezTo>
                    <a:pt x="4102714" y="12169"/>
                    <a:pt x="4105383" y="18612"/>
                    <a:pt x="4105383" y="25330"/>
                  </a:cubicBezTo>
                  <a:lnTo>
                    <a:pt x="4105383" y="2334056"/>
                  </a:lnTo>
                  <a:cubicBezTo>
                    <a:pt x="4105383" y="2340774"/>
                    <a:pt x="4102714" y="2347217"/>
                    <a:pt x="4097964" y="2351967"/>
                  </a:cubicBezTo>
                  <a:cubicBezTo>
                    <a:pt x="4093213" y="2356718"/>
                    <a:pt x="4086771" y="2359386"/>
                    <a:pt x="4080053" y="2359386"/>
                  </a:cubicBezTo>
                  <a:lnTo>
                    <a:pt x="25330" y="2359386"/>
                  </a:lnTo>
                  <a:cubicBezTo>
                    <a:pt x="18612" y="2359386"/>
                    <a:pt x="12169" y="2356718"/>
                    <a:pt x="7419" y="2351967"/>
                  </a:cubicBezTo>
                  <a:cubicBezTo>
                    <a:pt x="2669" y="2347217"/>
                    <a:pt x="0" y="2340774"/>
                    <a:pt x="0" y="2334056"/>
                  </a:cubicBezTo>
                  <a:lnTo>
                    <a:pt x="0" y="25330"/>
                  </a:lnTo>
                  <a:cubicBezTo>
                    <a:pt x="0" y="18612"/>
                    <a:pt x="2669" y="12169"/>
                    <a:pt x="7419" y="7419"/>
                  </a:cubicBezTo>
                  <a:cubicBezTo>
                    <a:pt x="12169" y="2669"/>
                    <a:pt x="18612" y="0"/>
                    <a:pt x="25330" y="0"/>
                  </a:cubicBezTo>
                  <a:close/>
                </a:path>
              </a:pathLst>
            </a:custGeom>
            <a:solidFill>
              <a:srgbClr val="FFB8E3">
                <a:alpha val="2078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5383" cy="239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73218" y="381000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3895" y="2241505"/>
            <a:ext cx="14747978" cy="760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1️⃣</a:t>
            </a: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Freemium Model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Core features are free, while premium AI-driven analysis, expert consultations, and exclusive content require payment.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2️⃣ </a:t>
            </a: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Subscription Plans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Monthly/annual memberships for personalized pediatric consultations, premium parenting insights, and AI-powered baby monitoring.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3️⃣ </a:t>
            </a: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Affiliate Marketing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Partnering with baby care brands to recommend trusted products, earning commission-based revenue.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4️⃣ </a:t>
            </a: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Sponsored Content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Brands can promote parenting-related products and services through in-app banners, articles, and community sponsorships.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5️⃣ </a:t>
            </a: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Insights &amp; Analytics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Providing anonymized health and parenting trend insights for research institutions and healthcare collaborations.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177211" y="3739500"/>
            <a:ext cx="5933578" cy="5502045"/>
          </a:xfrm>
          <a:custGeom>
            <a:avLst/>
            <a:gdLst/>
            <a:ahLst/>
            <a:cxnLst/>
            <a:rect r="r" b="b" t="t" l="l"/>
            <a:pathLst>
              <a:path h="5502045" w="5933578">
                <a:moveTo>
                  <a:pt x="0" y="0"/>
                </a:moveTo>
                <a:lnTo>
                  <a:pt x="5933578" y="0"/>
                </a:lnTo>
                <a:lnTo>
                  <a:pt x="5933578" y="5502045"/>
                </a:lnTo>
                <a:lnTo>
                  <a:pt x="0" y="5502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7807" y="9631654"/>
            <a:ext cx="5914430" cy="32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2"/>
              </a:lnSpc>
              <a:spcBef>
                <a:spcPct val="0"/>
              </a:spcBef>
            </a:pPr>
            <a:r>
              <a:rPr lang="en-US" sz="1718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Source: </a:t>
            </a:r>
            <a:r>
              <a:rPr lang="en-US" sz="1718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McKinsey &amp; Co., MarketWatch, Business Insider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1292" y="142913"/>
            <a:ext cx="1772915" cy="1771574"/>
          </a:xfrm>
          <a:custGeom>
            <a:avLst/>
            <a:gdLst/>
            <a:ahLst/>
            <a:cxnLst/>
            <a:rect r="r" b="b" t="t" l="l"/>
            <a:pathLst>
              <a:path h="1771574" w="1772915">
                <a:moveTo>
                  <a:pt x="0" y="0"/>
                </a:moveTo>
                <a:lnTo>
                  <a:pt x="1772916" y="0"/>
                </a:lnTo>
                <a:lnTo>
                  <a:pt x="1772916" y="1771574"/>
                </a:lnTo>
                <a:lnTo>
                  <a:pt x="0" y="1771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532" t="-11553" r="-35625" b="-3268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00137" y="2123613"/>
          <a:ext cx="16059163" cy="7160946"/>
        </p:xfrm>
        <a:graphic>
          <a:graphicData uri="http://schemas.openxmlformats.org/drawingml/2006/table">
            <a:tbl>
              <a:tblPr/>
              <a:tblGrid>
                <a:gridCol w="5209599"/>
                <a:gridCol w="5390779"/>
                <a:gridCol w="5458786"/>
              </a:tblGrid>
              <a:tr h="15251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Basic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Plus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Premium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E3"/>
                    </a:solidFill>
                  </a:tcPr>
                </a:tc>
              </a:tr>
              <a:tr h="1010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Free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₹ 399/-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₹ 799/-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4624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24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Milestone tracking &amp; parenting tips</a:t>
                      </a:r>
                      <a:endParaRPr lang="en-US" sz="1100"/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Community forums &amp; mom support</a:t>
                      </a:r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Basic health reminders</a:t>
                      </a:r>
                    </a:p>
                  </a:txBody>
                  <a:tcPr marL="190500" marR="190500" marT="190500" marB="19050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24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AI-powered Baby Cry Analyzer (Limited Use)</a:t>
                      </a:r>
                      <a:endParaRPr lang="en-US" sz="1100"/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Exclusive access to expert Q&amp;A &amp; premium content</a:t>
                      </a:r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Enhanced health tracking &amp; vaccination alerts</a:t>
                      </a:r>
                    </a:p>
                  </a:txBody>
                  <a:tcPr marL="190500" marR="190500" marT="190500" marB="19050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24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Unlimited AI-powered Baby Cry Analyzer &amp; telehealth support</a:t>
                      </a:r>
                      <a:endParaRPr lang="en-US" sz="1100"/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1-on-1 expert consultations &amp; parenting workshops</a:t>
                      </a:r>
                    </a:p>
                    <a:p>
                      <a:pPr algn="l">
                        <a:lnSpc>
                          <a:spcPts val="4724"/>
                        </a:lnSpc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✔ Digital memory book with cloud storage</a:t>
                      </a:r>
                    </a:p>
                  </a:txBody>
                  <a:tcPr marL="190500" marR="190500" marT="190500" marB="19050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373213" y="284802"/>
            <a:ext cx="13541573" cy="133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Introducing our </a:t>
            </a:r>
            <a:r>
              <a:rPr lang="en-US" sz="7800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Pricing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0137" y="9502594"/>
            <a:ext cx="11858506" cy="36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4"/>
              </a:lnSpc>
              <a:spcBef>
                <a:spcPct val="0"/>
              </a:spcBef>
            </a:pPr>
            <a:r>
              <a:rPr lang="en-US" sz="1918">
                <a:solidFill>
                  <a:srgbClr val="000000">
                    <a:alpha val="47843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Source: Competitor Analysis (BabyCenter, The Wonder Weeks, Glow), Google Play Store, App Store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242" y="142913"/>
            <a:ext cx="1772915" cy="1771574"/>
          </a:xfrm>
          <a:custGeom>
            <a:avLst/>
            <a:gdLst/>
            <a:ahLst/>
            <a:cxnLst/>
            <a:rect r="r" b="b" t="t" l="l"/>
            <a:pathLst>
              <a:path h="1771574" w="1772915">
                <a:moveTo>
                  <a:pt x="0" y="0"/>
                </a:moveTo>
                <a:lnTo>
                  <a:pt x="1772916" y="0"/>
                </a:lnTo>
                <a:lnTo>
                  <a:pt x="1772916" y="1771574"/>
                </a:lnTo>
                <a:lnTo>
                  <a:pt x="0" y="1771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532" t="-11553" r="-35625" b="-32681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674" y="2707885"/>
            <a:ext cx="15587626" cy="4871230"/>
            <a:chOff x="0" y="0"/>
            <a:chExt cx="4105383" cy="1282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5383" cy="1282958"/>
            </a:xfrm>
            <a:custGeom>
              <a:avLst/>
              <a:gdLst/>
              <a:ahLst/>
              <a:cxnLst/>
              <a:rect r="r" b="b" t="t" l="l"/>
              <a:pathLst>
                <a:path h="1282958" w="4105383">
                  <a:moveTo>
                    <a:pt x="25330" y="0"/>
                  </a:moveTo>
                  <a:lnTo>
                    <a:pt x="4080053" y="0"/>
                  </a:lnTo>
                  <a:cubicBezTo>
                    <a:pt x="4086771" y="0"/>
                    <a:pt x="4093213" y="2669"/>
                    <a:pt x="4097964" y="7419"/>
                  </a:cubicBezTo>
                  <a:cubicBezTo>
                    <a:pt x="4102714" y="12169"/>
                    <a:pt x="4105383" y="18612"/>
                    <a:pt x="4105383" y="25330"/>
                  </a:cubicBezTo>
                  <a:lnTo>
                    <a:pt x="4105383" y="1257627"/>
                  </a:lnTo>
                  <a:cubicBezTo>
                    <a:pt x="4105383" y="1264345"/>
                    <a:pt x="4102714" y="1270788"/>
                    <a:pt x="4097964" y="1275539"/>
                  </a:cubicBezTo>
                  <a:cubicBezTo>
                    <a:pt x="4093213" y="1280289"/>
                    <a:pt x="4086771" y="1282958"/>
                    <a:pt x="4080053" y="1282958"/>
                  </a:cubicBezTo>
                  <a:lnTo>
                    <a:pt x="25330" y="1282958"/>
                  </a:lnTo>
                  <a:cubicBezTo>
                    <a:pt x="18612" y="1282958"/>
                    <a:pt x="12169" y="1280289"/>
                    <a:pt x="7419" y="1275539"/>
                  </a:cubicBezTo>
                  <a:cubicBezTo>
                    <a:pt x="2669" y="1270788"/>
                    <a:pt x="0" y="1264345"/>
                    <a:pt x="0" y="1257627"/>
                  </a:cubicBezTo>
                  <a:lnTo>
                    <a:pt x="0" y="25330"/>
                  </a:lnTo>
                  <a:cubicBezTo>
                    <a:pt x="0" y="18612"/>
                    <a:pt x="2669" y="12169"/>
                    <a:pt x="7419" y="7419"/>
                  </a:cubicBezTo>
                  <a:cubicBezTo>
                    <a:pt x="12169" y="2669"/>
                    <a:pt x="18612" y="0"/>
                    <a:pt x="25330" y="0"/>
                  </a:cubicBezTo>
                  <a:close/>
                </a:path>
              </a:pathLst>
            </a:custGeom>
            <a:solidFill>
              <a:srgbClr val="FFB8E3">
                <a:alpha val="2078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5383" cy="132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74142" y="3357562"/>
            <a:ext cx="13100040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4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From restless nights to effortless parenting! Our AI-powered companion deciphers your baby's needs, offers expert guidance, and ensures you never miss a moment in your parenting journey!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677565" y="-90945"/>
            <a:ext cx="2966032" cy="2657208"/>
          </a:xfrm>
          <a:custGeom>
            <a:avLst/>
            <a:gdLst/>
            <a:ahLst/>
            <a:cxnLst/>
            <a:rect r="r" b="b" t="t" l="l"/>
            <a:pathLst>
              <a:path h="2657208" w="2966032">
                <a:moveTo>
                  <a:pt x="0" y="0"/>
                </a:moveTo>
                <a:lnTo>
                  <a:pt x="2966031" y="0"/>
                </a:lnTo>
                <a:lnTo>
                  <a:pt x="2966031" y="2657208"/>
                </a:lnTo>
                <a:lnTo>
                  <a:pt x="0" y="265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532" t="-12886" r="-35625" b="-479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7637" y="7896017"/>
            <a:ext cx="679751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Powered by </a:t>
            </a:r>
            <a:r>
              <a:rPr lang="en-US" b="true" sz="42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TinyToes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5579" y="6895581"/>
            <a:ext cx="2488237" cy="847983"/>
            <a:chOff x="0" y="0"/>
            <a:chExt cx="812800" cy="27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6999"/>
            </a:xfrm>
            <a:custGeom>
              <a:avLst/>
              <a:gdLst/>
              <a:ahLst/>
              <a:cxnLst/>
              <a:rect r="r" b="b" t="t" l="l"/>
              <a:pathLst>
                <a:path h="27699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6999"/>
                  </a:lnTo>
                  <a:lnTo>
                    <a:pt x="0" y="276999"/>
                  </a:lnTo>
                  <a:close/>
                </a:path>
              </a:pathLst>
            </a:custGeom>
            <a:solidFill>
              <a:srgbClr val="FFB8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1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06170" y="6895581"/>
            <a:ext cx="2488237" cy="847983"/>
            <a:chOff x="0" y="0"/>
            <a:chExt cx="812800" cy="2769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6999"/>
            </a:xfrm>
            <a:custGeom>
              <a:avLst/>
              <a:gdLst/>
              <a:ahLst/>
              <a:cxnLst/>
              <a:rect r="r" b="b" t="t" l="l"/>
              <a:pathLst>
                <a:path h="27699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6999"/>
                  </a:lnTo>
                  <a:lnTo>
                    <a:pt x="0" y="276999"/>
                  </a:lnTo>
                  <a:close/>
                </a:path>
              </a:pathLst>
            </a:custGeom>
            <a:solidFill>
              <a:srgbClr val="FFB8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31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24637" y="6895581"/>
            <a:ext cx="2488237" cy="847983"/>
            <a:chOff x="0" y="0"/>
            <a:chExt cx="812800" cy="2769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76999"/>
            </a:xfrm>
            <a:custGeom>
              <a:avLst/>
              <a:gdLst/>
              <a:ahLst/>
              <a:cxnLst/>
              <a:rect r="r" b="b" t="t" l="l"/>
              <a:pathLst>
                <a:path h="27699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6999"/>
                  </a:lnTo>
                  <a:lnTo>
                    <a:pt x="0" y="276999"/>
                  </a:lnTo>
                  <a:close/>
                </a:path>
              </a:pathLst>
            </a:custGeom>
            <a:solidFill>
              <a:srgbClr val="FFB8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1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343103" y="6895581"/>
            <a:ext cx="2488237" cy="847983"/>
            <a:chOff x="0" y="0"/>
            <a:chExt cx="812800" cy="2769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76999"/>
            </a:xfrm>
            <a:custGeom>
              <a:avLst/>
              <a:gdLst/>
              <a:ahLst/>
              <a:cxnLst/>
              <a:rect r="r" b="b" t="t" l="l"/>
              <a:pathLst>
                <a:path h="27699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6999"/>
                  </a:lnTo>
                  <a:lnTo>
                    <a:pt x="0" y="276999"/>
                  </a:lnTo>
                  <a:close/>
                </a:path>
              </a:pathLst>
            </a:custGeom>
            <a:solidFill>
              <a:srgbClr val="FFB8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31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126033" y="1619037"/>
            <a:ext cx="2729534" cy="2754348"/>
          </a:xfrm>
          <a:custGeom>
            <a:avLst/>
            <a:gdLst/>
            <a:ahLst/>
            <a:cxnLst/>
            <a:rect r="r" b="b" t="t" l="l"/>
            <a:pathLst>
              <a:path h="2754348" w="2729534">
                <a:moveTo>
                  <a:pt x="0" y="0"/>
                </a:moveTo>
                <a:lnTo>
                  <a:pt x="2729534" y="0"/>
                </a:lnTo>
                <a:lnTo>
                  <a:pt x="2729534" y="2754347"/>
                </a:lnTo>
                <a:lnTo>
                  <a:pt x="0" y="275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885579" y="4373384"/>
            <a:ext cx="2490362" cy="2490362"/>
            <a:chOff x="0" y="0"/>
            <a:chExt cx="6311900" cy="63119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8255" y="8255"/>
              <a:ext cx="6295390" cy="6295390"/>
            </a:xfrm>
            <a:custGeom>
              <a:avLst/>
              <a:gdLst/>
              <a:ahLst/>
              <a:cxnLst/>
              <a:rect r="r" b="b" t="t" l="l"/>
              <a:pathLst>
                <a:path h="6295390" w="6295390">
                  <a:moveTo>
                    <a:pt x="0" y="0"/>
                  </a:moveTo>
                  <a:lnTo>
                    <a:pt x="6295390" y="0"/>
                  </a:lnTo>
                  <a:lnTo>
                    <a:pt x="6295390" y="6295390"/>
                  </a:lnTo>
                  <a:lnTo>
                    <a:pt x="0" y="6295390"/>
                  </a:lnTo>
                  <a:close/>
                </a:path>
              </a:pathLst>
            </a:custGeom>
            <a:blipFill>
              <a:blip r:embed="rId3"/>
              <a:stretch>
                <a:fillRect l="0" t="-33037" r="0" b="-9105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11900" cy="6311900"/>
            </a:xfrm>
            <a:custGeom>
              <a:avLst/>
              <a:gdLst/>
              <a:ahLst/>
              <a:cxnLst/>
              <a:rect r="r" b="b" t="t" l="l"/>
              <a:pathLst>
                <a:path h="6311900" w="6311900">
                  <a:moveTo>
                    <a:pt x="6311900" y="6311900"/>
                  </a:moveTo>
                  <a:lnTo>
                    <a:pt x="0" y="6311900"/>
                  </a:lnTo>
                  <a:lnTo>
                    <a:pt x="0" y="0"/>
                  </a:lnTo>
                  <a:lnTo>
                    <a:pt x="6311900" y="0"/>
                  </a:lnTo>
                  <a:lnTo>
                    <a:pt x="6311900" y="6311900"/>
                  </a:lnTo>
                  <a:close/>
                  <a:moveTo>
                    <a:pt x="16510" y="6295390"/>
                  </a:moveTo>
                  <a:lnTo>
                    <a:pt x="6295390" y="6295390"/>
                  </a:lnTo>
                  <a:lnTo>
                    <a:pt x="6295390" y="16510"/>
                  </a:lnTo>
                  <a:lnTo>
                    <a:pt x="16510" y="16510"/>
                  </a:lnTo>
                  <a:lnTo>
                    <a:pt x="16510" y="6295390"/>
                  </a:lnTo>
                  <a:close/>
                </a:path>
              </a:pathLst>
            </a:custGeom>
            <a:solidFill>
              <a:srgbClr val="FFC5A8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4704046" y="4373384"/>
            <a:ext cx="2490362" cy="2490362"/>
            <a:chOff x="0" y="0"/>
            <a:chExt cx="6311900" cy="63119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255" y="8255"/>
              <a:ext cx="6295390" cy="6295390"/>
            </a:xfrm>
            <a:custGeom>
              <a:avLst/>
              <a:gdLst/>
              <a:ahLst/>
              <a:cxnLst/>
              <a:rect r="r" b="b" t="t" l="l"/>
              <a:pathLst>
                <a:path h="6295390" w="6295390">
                  <a:moveTo>
                    <a:pt x="0" y="0"/>
                  </a:moveTo>
                  <a:lnTo>
                    <a:pt x="6295390" y="0"/>
                  </a:lnTo>
                  <a:lnTo>
                    <a:pt x="6295390" y="6295390"/>
                  </a:lnTo>
                  <a:lnTo>
                    <a:pt x="0" y="6295390"/>
                  </a:lnTo>
                  <a:close/>
                </a:path>
              </a:pathLst>
            </a:custGeom>
            <a:blipFill>
              <a:blip r:embed="rId4"/>
              <a:stretch>
                <a:fillRect l="-130368" t="-74132" r="-159843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11900" cy="6311900"/>
            </a:xfrm>
            <a:custGeom>
              <a:avLst/>
              <a:gdLst/>
              <a:ahLst/>
              <a:cxnLst/>
              <a:rect r="r" b="b" t="t" l="l"/>
              <a:pathLst>
                <a:path h="6311900" w="6311900">
                  <a:moveTo>
                    <a:pt x="6311900" y="6311900"/>
                  </a:moveTo>
                  <a:lnTo>
                    <a:pt x="0" y="6311900"/>
                  </a:lnTo>
                  <a:lnTo>
                    <a:pt x="0" y="0"/>
                  </a:lnTo>
                  <a:lnTo>
                    <a:pt x="6311900" y="0"/>
                  </a:lnTo>
                  <a:lnTo>
                    <a:pt x="6311900" y="6311900"/>
                  </a:lnTo>
                  <a:close/>
                  <a:moveTo>
                    <a:pt x="16510" y="6295390"/>
                  </a:moveTo>
                  <a:lnTo>
                    <a:pt x="6295390" y="6295390"/>
                  </a:lnTo>
                  <a:lnTo>
                    <a:pt x="6295390" y="16510"/>
                  </a:lnTo>
                  <a:lnTo>
                    <a:pt x="16510" y="16510"/>
                  </a:lnTo>
                  <a:lnTo>
                    <a:pt x="16510" y="6295390"/>
                  </a:lnTo>
                  <a:close/>
                </a:path>
              </a:pathLst>
            </a:custGeom>
            <a:solidFill>
              <a:srgbClr val="FFC5A8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7522512" y="4373384"/>
            <a:ext cx="2490362" cy="2490362"/>
            <a:chOff x="0" y="0"/>
            <a:chExt cx="6311900" cy="63119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8255" y="8255"/>
              <a:ext cx="6295390" cy="6295390"/>
            </a:xfrm>
            <a:custGeom>
              <a:avLst/>
              <a:gdLst/>
              <a:ahLst/>
              <a:cxnLst/>
              <a:rect r="r" b="b" t="t" l="l"/>
              <a:pathLst>
                <a:path h="6295390" w="6295390">
                  <a:moveTo>
                    <a:pt x="0" y="0"/>
                  </a:moveTo>
                  <a:lnTo>
                    <a:pt x="6295390" y="0"/>
                  </a:lnTo>
                  <a:lnTo>
                    <a:pt x="6295390" y="6295390"/>
                  </a:lnTo>
                  <a:lnTo>
                    <a:pt x="0" y="6295390"/>
                  </a:lnTo>
                  <a:close/>
                </a:path>
              </a:pathLst>
            </a:custGeom>
            <a:blipFill>
              <a:blip r:embed="rId5"/>
              <a:stretch>
                <a:fillRect l="-19771" t="-19330" r="-10960" b="-11401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11900" cy="6311900"/>
            </a:xfrm>
            <a:custGeom>
              <a:avLst/>
              <a:gdLst/>
              <a:ahLst/>
              <a:cxnLst/>
              <a:rect r="r" b="b" t="t" l="l"/>
              <a:pathLst>
                <a:path h="6311900" w="6311900">
                  <a:moveTo>
                    <a:pt x="6311900" y="6311900"/>
                  </a:moveTo>
                  <a:lnTo>
                    <a:pt x="0" y="6311900"/>
                  </a:lnTo>
                  <a:lnTo>
                    <a:pt x="0" y="0"/>
                  </a:lnTo>
                  <a:lnTo>
                    <a:pt x="6311900" y="0"/>
                  </a:lnTo>
                  <a:lnTo>
                    <a:pt x="6311900" y="6311900"/>
                  </a:lnTo>
                  <a:close/>
                  <a:moveTo>
                    <a:pt x="16510" y="6295390"/>
                  </a:moveTo>
                  <a:lnTo>
                    <a:pt x="6295390" y="6295390"/>
                  </a:lnTo>
                  <a:lnTo>
                    <a:pt x="6295390" y="16510"/>
                  </a:lnTo>
                  <a:lnTo>
                    <a:pt x="16510" y="16510"/>
                  </a:lnTo>
                  <a:lnTo>
                    <a:pt x="16510" y="6295390"/>
                  </a:lnTo>
                  <a:close/>
                </a:path>
              </a:pathLst>
            </a:custGeom>
            <a:solidFill>
              <a:srgbClr val="FFC5A8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0340978" y="4373384"/>
            <a:ext cx="2490362" cy="2490362"/>
            <a:chOff x="0" y="0"/>
            <a:chExt cx="6311900" cy="63119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8255" y="8255"/>
              <a:ext cx="6295390" cy="6295390"/>
            </a:xfrm>
            <a:custGeom>
              <a:avLst/>
              <a:gdLst/>
              <a:ahLst/>
              <a:cxnLst/>
              <a:rect r="r" b="b" t="t" l="l"/>
              <a:pathLst>
                <a:path h="6295390" w="6295390">
                  <a:moveTo>
                    <a:pt x="0" y="0"/>
                  </a:moveTo>
                  <a:lnTo>
                    <a:pt x="6295390" y="0"/>
                  </a:lnTo>
                  <a:lnTo>
                    <a:pt x="6295390" y="6295390"/>
                  </a:lnTo>
                  <a:lnTo>
                    <a:pt x="0" y="6295390"/>
                  </a:lnTo>
                  <a:close/>
                </a:path>
              </a:pathLst>
            </a:custGeom>
            <a:blipFill>
              <a:blip r:embed="rId6"/>
              <a:stretch>
                <a:fillRect l="0" t="-63794" r="-3817" b="-68849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11900" cy="6311900"/>
            </a:xfrm>
            <a:custGeom>
              <a:avLst/>
              <a:gdLst/>
              <a:ahLst/>
              <a:cxnLst/>
              <a:rect r="r" b="b" t="t" l="l"/>
              <a:pathLst>
                <a:path h="6311900" w="6311900">
                  <a:moveTo>
                    <a:pt x="6311900" y="6311900"/>
                  </a:moveTo>
                  <a:lnTo>
                    <a:pt x="0" y="6311900"/>
                  </a:lnTo>
                  <a:lnTo>
                    <a:pt x="0" y="0"/>
                  </a:lnTo>
                  <a:lnTo>
                    <a:pt x="6311900" y="0"/>
                  </a:lnTo>
                  <a:lnTo>
                    <a:pt x="6311900" y="6311900"/>
                  </a:lnTo>
                  <a:close/>
                  <a:moveTo>
                    <a:pt x="16510" y="6295390"/>
                  </a:moveTo>
                  <a:lnTo>
                    <a:pt x="6295390" y="6295390"/>
                  </a:lnTo>
                  <a:lnTo>
                    <a:pt x="6295390" y="16510"/>
                  </a:lnTo>
                  <a:lnTo>
                    <a:pt x="16510" y="16510"/>
                  </a:lnTo>
                  <a:lnTo>
                    <a:pt x="16510" y="6295390"/>
                  </a:lnTo>
                  <a:close/>
                </a:path>
              </a:pathLst>
            </a:custGeom>
            <a:solidFill>
              <a:srgbClr val="FFC5A8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028659" y="7126846"/>
            <a:ext cx="2202078" cy="33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2"/>
              </a:lnSpc>
              <a:spcBef>
                <a:spcPct val="0"/>
              </a:spcBef>
            </a:pPr>
            <a:r>
              <a:rPr lang="en-US" b="true" sz="1966" spc="7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Balamurali 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85579" y="791382"/>
            <a:ext cx="6285737" cy="9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9"/>
              </a:lnSpc>
              <a:spcBef>
                <a:spcPct val="0"/>
              </a:spcBef>
            </a:pPr>
            <a:r>
              <a:rPr lang="en-US" b="true" sz="5592" spc="-111">
                <a:solidFill>
                  <a:srgbClr val="DE249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Team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86897" y="2057076"/>
            <a:ext cx="11399328" cy="1550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7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A team of dynamic </a:t>
            </a:r>
            <a:r>
              <a:rPr lang="en-US" b="true" sz="2799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 &amp; Data Science students</a:t>
            </a:r>
            <a:r>
              <a:rPr lang="en-US" sz="27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 from </a:t>
            </a:r>
            <a:r>
              <a:rPr lang="en-US" b="true" sz="2799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Coimbatore Institute of Technology</a:t>
            </a:r>
            <a:r>
              <a:rPr lang="en-US" sz="279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, leveraging technology to revolutionize baby care with AI-driven solutions.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849250" y="7126846"/>
            <a:ext cx="2202078" cy="33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b="true" sz="1966" spc="7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Deepitha 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67716" y="7126846"/>
            <a:ext cx="2202078" cy="33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2"/>
              </a:lnSpc>
              <a:spcBef>
                <a:spcPct val="0"/>
              </a:spcBef>
            </a:pPr>
            <a:r>
              <a:rPr lang="en-US" b="true" sz="1966" spc="7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Rajendran 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86182" y="7126846"/>
            <a:ext cx="2202078" cy="33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2"/>
              </a:lnSpc>
              <a:spcBef>
                <a:spcPct val="0"/>
              </a:spcBef>
            </a:pPr>
            <a:r>
              <a:rPr lang="en-US" b="true" sz="1966" spc="7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Shahila Sulthana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470610" y="328612"/>
            <a:ext cx="113927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39"/>
              </a:lnSpc>
              <a:spcBef>
                <a:spcPct val="0"/>
              </a:spcBef>
            </a:pPr>
            <a:r>
              <a:rPr lang="en-US" b="true" sz="9199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7227" y="4044891"/>
            <a:ext cx="5083970" cy="2599882"/>
            <a:chOff x="0" y="0"/>
            <a:chExt cx="1338988" cy="6847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8988" cy="684743"/>
            </a:xfrm>
            <a:custGeom>
              <a:avLst/>
              <a:gdLst/>
              <a:ahLst/>
              <a:cxnLst/>
              <a:rect r="r" b="b" t="t" l="l"/>
              <a:pathLst>
                <a:path h="684743" w="1338988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607079"/>
                  </a:lnTo>
                  <a:cubicBezTo>
                    <a:pt x="1338988" y="627677"/>
                    <a:pt x="1330805" y="647431"/>
                    <a:pt x="1316241" y="661996"/>
                  </a:cubicBezTo>
                  <a:cubicBezTo>
                    <a:pt x="1301676" y="676560"/>
                    <a:pt x="1281922" y="684743"/>
                    <a:pt x="1261325" y="684743"/>
                  </a:cubicBezTo>
                  <a:lnTo>
                    <a:pt x="77663" y="684743"/>
                  </a:lnTo>
                  <a:cubicBezTo>
                    <a:pt x="34771" y="684743"/>
                    <a:pt x="0" y="649972"/>
                    <a:pt x="0" y="607079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38988" cy="72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4482" y="2058396"/>
            <a:ext cx="15935386" cy="153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New moms, especially first-time mothers, struggle with </a:t>
            </a:r>
            <a:r>
              <a:rPr lang="en-US" sz="25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reliable baby care information</a:t>
            </a:r>
            <a:r>
              <a:rPr lang="en-US" sz="25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, expert guidance, and support in real-time. There is no single, comprehensive platform that addresses all aspects of </a:t>
            </a:r>
            <a:r>
              <a:rPr lang="en-US" sz="25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newborn care.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7911" y="4208653"/>
            <a:ext cx="4953095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67%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new moms feel anxious about their baby's health but struggle to find credible, real-time guidance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79001" y="6995255"/>
            <a:ext cx="5083970" cy="2401342"/>
            <a:chOff x="0" y="0"/>
            <a:chExt cx="1338988" cy="6324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8988" cy="632452"/>
            </a:xfrm>
            <a:custGeom>
              <a:avLst/>
              <a:gdLst/>
              <a:ahLst/>
              <a:cxnLst/>
              <a:rect r="r" b="b" t="t" l="l"/>
              <a:pathLst>
                <a:path h="632452" w="1338988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554789"/>
                  </a:lnTo>
                  <a:cubicBezTo>
                    <a:pt x="1338988" y="575387"/>
                    <a:pt x="1330805" y="595140"/>
                    <a:pt x="1316241" y="609705"/>
                  </a:cubicBezTo>
                  <a:cubicBezTo>
                    <a:pt x="1301676" y="624270"/>
                    <a:pt x="1281922" y="632452"/>
                    <a:pt x="1261325" y="632452"/>
                  </a:cubicBezTo>
                  <a:lnTo>
                    <a:pt x="77663" y="632452"/>
                  </a:lnTo>
                  <a:cubicBezTo>
                    <a:pt x="34771" y="632452"/>
                    <a:pt x="0" y="597681"/>
                    <a:pt x="0" y="554789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8988" cy="67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27646" y="4051914"/>
            <a:ext cx="5578492" cy="2592859"/>
            <a:chOff x="0" y="0"/>
            <a:chExt cx="1469232" cy="6828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9233" cy="682893"/>
            </a:xfrm>
            <a:custGeom>
              <a:avLst/>
              <a:gdLst/>
              <a:ahLst/>
              <a:cxnLst/>
              <a:rect r="r" b="b" t="t" l="l"/>
              <a:pathLst>
                <a:path h="682893" w="1469233">
                  <a:moveTo>
                    <a:pt x="70779" y="0"/>
                  </a:moveTo>
                  <a:lnTo>
                    <a:pt x="1398454" y="0"/>
                  </a:lnTo>
                  <a:cubicBezTo>
                    <a:pt x="1437544" y="0"/>
                    <a:pt x="1469233" y="31689"/>
                    <a:pt x="1469233" y="70779"/>
                  </a:cubicBezTo>
                  <a:lnTo>
                    <a:pt x="1469233" y="612114"/>
                  </a:lnTo>
                  <a:cubicBezTo>
                    <a:pt x="1469233" y="630886"/>
                    <a:pt x="1461776" y="648889"/>
                    <a:pt x="1448502" y="662162"/>
                  </a:cubicBezTo>
                  <a:cubicBezTo>
                    <a:pt x="1435228" y="675436"/>
                    <a:pt x="1417226" y="682893"/>
                    <a:pt x="1398454" y="682893"/>
                  </a:cubicBezTo>
                  <a:lnTo>
                    <a:pt x="70779" y="682893"/>
                  </a:lnTo>
                  <a:cubicBezTo>
                    <a:pt x="52007" y="682893"/>
                    <a:pt x="34004" y="675436"/>
                    <a:pt x="20731" y="662162"/>
                  </a:cubicBezTo>
                  <a:cubicBezTo>
                    <a:pt x="7457" y="648889"/>
                    <a:pt x="0" y="630886"/>
                    <a:pt x="0" y="612114"/>
                  </a:cubicBezTo>
                  <a:lnTo>
                    <a:pt x="0" y="70779"/>
                  </a:lnTo>
                  <a:cubicBezTo>
                    <a:pt x="0" y="52007"/>
                    <a:pt x="7457" y="34004"/>
                    <a:pt x="20731" y="20731"/>
                  </a:cubicBezTo>
                  <a:cubicBezTo>
                    <a:pt x="34004" y="7457"/>
                    <a:pt x="52007" y="0"/>
                    <a:pt x="70779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9232" cy="720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47188" y="4044891"/>
            <a:ext cx="5355199" cy="2599882"/>
            <a:chOff x="0" y="0"/>
            <a:chExt cx="1410423" cy="68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0423" cy="684743"/>
            </a:xfrm>
            <a:custGeom>
              <a:avLst/>
              <a:gdLst/>
              <a:ahLst/>
              <a:cxnLst/>
              <a:rect r="r" b="b" t="t" l="l"/>
              <a:pathLst>
                <a:path h="684743" w="1410423">
                  <a:moveTo>
                    <a:pt x="73730" y="0"/>
                  </a:moveTo>
                  <a:lnTo>
                    <a:pt x="1336693" y="0"/>
                  </a:lnTo>
                  <a:cubicBezTo>
                    <a:pt x="1377413" y="0"/>
                    <a:pt x="1410423" y="33010"/>
                    <a:pt x="1410423" y="73730"/>
                  </a:cubicBezTo>
                  <a:lnTo>
                    <a:pt x="1410423" y="611013"/>
                  </a:lnTo>
                  <a:cubicBezTo>
                    <a:pt x="1410423" y="630567"/>
                    <a:pt x="1402655" y="649321"/>
                    <a:pt x="1388828" y="663148"/>
                  </a:cubicBezTo>
                  <a:cubicBezTo>
                    <a:pt x="1375001" y="676975"/>
                    <a:pt x="1356247" y="684743"/>
                    <a:pt x="1336693" y="684743"/>
                  </a:cubicBezTo>
                  <a:lnTo>
                    <a:pt x="73730" y="684743"/>
                  </a:lnTo>
                  <a:cubicBezTo>
                    <a:pt x="33010" y="684743"/>
                    <a:pt x="0" y="651733"/>
                    <a:pt x="0" y="611013"/>
                  </a:cubicBezTo>
                  <a:lnTo>
                    <a:pt x="0" y="73730"/>
                  </a:lnTo>
                  <a:cubicBezTo>
                    <a:pt x="0" y="54175"/>
                    <a:pt x="7768" y="35422"/>
                    <a:pt x="21595" y="21595"/>
                  </a:cubicBezTo>
                  <a:cubicBezTo>
                    <a:pt x="35422" y="7768"/>
                    <a:pt x="54175" y="0"/>
                    <a:pt x="73730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10423" cy="72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105871" y="7112275"/>
            <a:ext cx="5578492" cy="2284322"/>
            <a:chOff x="0" y="0"/>
            <a:chExt cx="1469232" cy="6016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69233" cy="601632"/>
            </a:xfrm>
            <a:custGeom>
              <a:avLst/>
              <a:gdLst/>
              <a:ahLst/>
              <a:cxnLst/>
              <a:rect r="r" b="b" t="t" l="l"/>
              <a:pathLst>
                <a:path h="601632" w="1469233">
                  <a:moveTo>
                    <a:pt x="70779" y="0"/>
                  </a:moveTo>
                  <a:lnTo>
                    <a:pt x="1398454" y="0"/>
                  </a:lnTo>
                  <a:cubicBezTo>
                    <a:pt x="1437544" y="0"/>
                    <a:pt x="1469233" y="31689"/>
                    <a:pt x="1469233" y="70779"/>
                  </a:cubicBezTo>
                  <a:lnTo>
                    <a:pt x="1469233" y="530854"/>
                  </a:lnTo>
                  <a:cubicBezTo>
                    <a:pt x="1469233" y="549625"/>
                    <a:pt x="1461776" y="567628"/>
                    <a:pt x="1448502" y="580902"/>
                  </a:cubicBezTo>
                  <a:cubicBezTo>
                    <a:pt x="1435228" y="594175"/>
                    <a:pt x="1417226" y="601632"/>
                    <a:pt x="1398454" y="601632"/>
                  </a:cubicBezTo>
                  <a:lnTo>
                    <a:pt x="70779" y="601632"/>
                  </a:lnTo>
                  <a:cubicBezTo>
                    <a:pt x="52007" y="601632"/>
                    <a:pt x="34004" y="594175"/>
                    <a:pt x="20731" y="580902"/>
                  </a:cubicBezTo>
                  <a:cubicBezTo>
                    <a:pt x="7457" y="567628"/>
                    <a:pt x="0" y="549625"/>
                    <a:pt x="0" y="530854"/>
                  </a:cubicBezTo>
                  <a:lnTo>
                    <a:pt x="0" y="70779"/>
                  </a:lnTo>
                  <a:cubicBezTo>
                    <a:pt x="0" y="52007"/>
                    <a:pt x="7457" y="34004"/>
                    <a:pt x="20731" y="20731"/>
                  </a:cubicBezTo>
                  <a:cubicBezTo>
                    <a:pt x="34004" y="7457"/>
                    <a:pt x="52007" y="0"/>
                    <a:pt x="70779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69232" cy="63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028236" y="7112275"/>
            <a:ext cx="5352376" cy="2284322"/>
            <a:chOff x="0" y="0"/>
            <a:chExt cx="1409679" cy="6016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9679" cy="601632"/>
            </a:xfrm>
            <a:custGeom>
              <a:avLst/>
              <a:gdLst/>
              <a:ahLst/>
              <a:cxnLst/>
              <a:rect r="r" b="b" t="t" l="l"/>
              <a:pathLst>
                <a:path h="601632" w="1409679">
                  <a:moveTo>
                    <a:pt x="73769" y="0"/>
                  </a:moveTo>
                  <a:lnTo>
                    <a:pt x="1335911" y="0"/>
                  </a:lnTo>
                  <a:cubicBezTo>
                    <a:pt x="1355475" y="0"/>
                    <a:pt x="1374239" y="7772"/>
                    <a:pt x="1388073" y="21606"/>
                  </a:cubicBezTo>
                  <a:cubicBezTo>
                    <a:pt x="1401907" y="35441"/>
                    <a:pt x="1409679" y="54204"/>
                    <a:pt x="1409679" y="73769"/>
                  </a:cubicBezTo>
                  <a:lnTo>
                    <a:pt x="1409679" y="527864"/>
                  </a:lnTo>
                  <a:cubicBezTo>
                    <a:pt x="1409679" y="547428"/>
                    <a:pt x="1401907" y="566192"/>
                    <a:pt x="1388073" y="580026"/>
                  </a:cubicBezTo>
                  <a:cubicBezTo>
                    <a:pt x="1374239" y="593860"/>
                    <a:pt x="1355475" y="601632"/>
                    <a:pt x="1335911" y="601632"/>
                  </a:cubicBezTo>
                  <a:lnTo>
                    <a:pt x="73769" y="601632"/>
                  </a:lnTo>
                  <a:cubicBezTo>
                    <a:pt x="33027" y="601632"/>
                    <a:pt x="0" y="568605"/>
                    <a:pt x="0" y="527864"/>
                  </a:cubicBezTo>
                  <a:lnTo>
                    <a:pt x="0" y="73769"/>
                  </a:lnTo>
                  <a:cubicBezTo>
                    <a:pt x="0" y="54204"/>
                    <a:pt x="7772" y="35441"/>
                    <a:pt x="21606" y="21606"/>
                  </a:cubicBezTo>
                  <a:cubicBezTo>
                    <a:pt x="35441" y="7772"/>
                    <a:pt x="54204" y="0"/>
                    <a:pt x="73769" y="0"/>
                  </a:cubicBezTo>
                  <a:close/>
                </a:path>
              </a:pathLst>
            </a:custGeom>
            <a:solidFill>
              <a:srgbClr val="FFB8E3">
                <a:alpha val="3098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409679" cy="63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354097" y="4208653"/>
            <a:ext cx="5220000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80%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new parents find it difficult to understand their baby’s cries, leading to unnecessary stress and confusion.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10774" y="4304550"/>
            <a:ext cx="5220000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30%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infants miss at least one critical vaccination due to parental forgetfulness or scheduling issues.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2707" y="7152133"/>
            <a:ext cx="4953095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average, parents wait 7-10 days for a pediatrician appointment, and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58% 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quality care expensive.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65775" y="7210643"/>
            <a:ext cx="4953095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in 5 new moms experience postpartum anxiety and loneliness, with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72%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seeking a safe support community.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427518" y="7178295"/>
            <a:ext cx="5181480" cy="198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60% </a:t>
            </a:r>
            <a:r>
              <a:rPr lang="en-US" sz="2418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parents struggle with conflicting advice from social media, family, internet, making informed decisions difficult.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27911" y="9699454"/>
            <a:ext cx="13205342" cy="24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8"/>
              </a:lnSpc>
              <a:spcBef>
                <a:spcPct val="0"/>
              </a:spcBef>
            </a:pPr>
            <a:r>
              <a:rPr lang="en-US" sz="1318">
                <a:solidFill>
                  <a:srgbClr val="000000">
                    <a:alpha val="48627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 Source: World Health Organization (WHO), National Institute of Child Health &amp; Human Development (NICHD), Parenting.com, American Academy of Pediatrics (AAP)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2778327" y="8074253"/>
            <a:ext cx="12710840" cy="1184047"/>
          </a:xfrm>
          <a:custGeom>
            <a:avLst/>
            <a:gdLst/>
            <a:ahLst/>
            <a:cxnLst/>
            <a:rect r="r" b="b" t="t" l="l"/>
            <a:pathLst>
              <a:path h="1184047" w="12710840">
                <a:moveTo>
                  <a:pt x="0" y="0"/>
                </a:moveTo>
                <a:lnTo>
                  <a:pt x="12710840" y="0"/>
                </a:lnTo>
                <a:lnTo>
                  <a:pt x="12710840" y="1184047"/>
                </a:lnTo>
                <a:lnTo>
                  <a:pt x="0" y="1184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08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78327" y="2902944"/>
            <a:ext cx="12731346" cy="5171309"/>
            <a:chOff x="0" y="0"/>
            <a:chExt cx="3353112" cy="13619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3112" cy="1361991"/>
            </a:xfrm>
            <a:custGeom>
              <a:avLst/>
              <a:gdLst/>
              <a:ahLst/>
              <a:cxnLst/>
              <a:rect r="r" b="b" t="t" l="l"/>
              <a:pathLst>
                <a:path h="1361991" w="3353112">
                  <a:moveTo>
                    <a:pt x="15202" y="0"/>
                  </a:moveTo>
                  <a:lnTo>
                    <a:pt x="3337909" y="0"/>
                  </a:lnTo>
                  <a:cubicBezTo>
                    <a:pt x="3341941" y="0"/>
                    <a:pt x="3345808" y="1602"/>
                    <a:pt x="3348659" y="4453"/>
                  </a:cubicBezTo>
                  <a:cubicBezTo>
                    <a:pt x="3351510" y="7304"/>
                    <a:pt x="3353112" y="11171"/>
                    <a:pt x="3353112" y="15202"/>
                  </a:cubicBezTo>
                  <a:lnTo>
                    <a:pt x="3353112" y="1346788"/>
                  </a:lnTo>
                  <a:cubicBezTo>
                    <a:pt x="3353112" y="1350820"/>
                    <a:pt x="3351510" y="1354687"/>
                    <a:pt x="3348659" y="1357538"/>
                  </a:cubicBezTo>
                  <a:cubicBezTo>
                    <a:pt x="3345808" y="1360389"/>
                    <a:pt x="3341941" y="1361991"/>
                    <a:pt x="3337909" y="1361991"/>
                  </a:cubicBezTo>
                  <a:lnTo>
                    <a:pt x="15202" y="1361991"/>
                  </a:lnTo>
                  <a:cubicBezTo>
                    <a:pt x="11171" y="1361991"/>
                    <a:pt x="7304" y="1360389"/>
                    <a:pt x="4453" y="1357538"/>
                  </a:cubicBezTo>
                  <a:cubicBezTo>
                    <a:pt x="1602" y="1354687"/>
                    <a:pt x="0" y="1350820"/>
                    <a:pt x="0" y="1346788"/>
                  </a:cubicBezTo>
                  <a:lnTo>
                    <a:pt x="0" y="15202"/>
                  </a:lnTo>
                  <a:cubicBezTo>
                    <a:pt x="0" y="11171"/>
                    <a:pt x="1602" y="7304"/>
                    <a:pt x="4453" y="4453"/>
                  </a:cubicBezTo>
                  <a:cubicBezTo>
                    <a:pt x="7304" y="1602"/>
                    <a:pt x="11171" y="0"/>
                    <a:pt x="15202" y="0"/>
                  </a:cubicBezTo>
                  <a:close/>
                </a:path>
              </a:pathLst>
            </a:custGeom>
            <a:solidFill>
              <a:srgbClr val="FFB8E3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353112" cy="1381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07829" y="203240"/>
            <a:ext cx="2239366" cy="2237671"/>
          </a:xfrm>
          <a:custGeom>
            <a:avLst/>
            <a:gdLst/>
            <a:ahLst/>
            <a:cxnLst/>
            <a:rect r="r" b="b" t="t" l="l"/>
            <a:pathLst>
              <a:path h="2237671" w="2239366">
                <a:moveTo>
                  <a:pt x="0" y="0"/>
                </a:moveTo>
                <a:lnTo>
                  <a:pt x="2239366" y="0"/>
                </a:lnTo>
                <a:lnTo>
                  <a:pt x="2239366" y="2237672"/>
                </a:lnTo>
                <a:lnTo>
                  <a:pt x="0" y="2237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32" t="-11553" r="-35625" b="-3268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52115" y="5393349"/>
            <a:ext cx="11150794" cy="197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46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We’re here to make motherhood easier, smarter, and more joyful! With AI-powered cry analysis, instant expert consultations, and a supportive mom community, you’ll never feel alone in your parenting journey and every moment with your baby is priceless!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1404" y="3330645"/>
            <a:ext cx="12608269" cy="172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5"/>
              </a:lnSpc>
            </a:pPr>
            <a:r>
              <a:rPr lang="en-US" b="true" sz="6344" spc="-12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Ultimate Baby Care Companion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8401" y="207933"/>
            <a:ext cx="8293728" cy="199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1647" spc="-232" b="true">
                <a:solidFill>
                  <a:srgbClr val="DE249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TinyToes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71817" y="8600732"/>
            <a:ext cx="9067443" cy="65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3"/>
              </a:lnSpc>
              <a:spcBef>
                <a:spcPct val="0"/>
              </a:spcBef>
            </a:pPr>
            <a:r>
              <a:rPr lang="en-US" b="true" sz="341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Every parent wants the best for their baby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9485" y="5999085"/>
            <a:ext cx="893614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Lorem ipsum dolor sit amet, consectetur adipiscing elit. Sed ac nunc posuere, pellentesque mi sit amet, porta nisi. Aenean aliquam lorem at tincidunt ultricies.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83145" y="8737998"/>
            <a:ext cx="893614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Lorem ipsum dolor sit amet, consectetur adipiscing elit. Sed ac nunc posuere, pellentesque mi sit amet, porta nisi. Aenean aliquam lorem at tincidunt ultricies.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0870" y="3500662"/>
            <a:ext cx="5224262" cy="212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Next Project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Strategy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Experience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92295" y="1028700"/>
            <a:ext cx="9548109" cy="1853790"/>
            <a:chOff x="0" y="0"/>
            <a:chExt cx="12730812" cy="24717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67764" y="1313106"/>
            <a:ext cx="7294330" cy="100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Instant access to trusted pediatricians for expert guidance anytime, anywhere.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89485" y="3338737"/>
            <a:ext cx="9548109" cy="1853790"/>
            <a:chOff x="0" y="0"/>
            <a:chExt cx="12730812" cy="24717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2295" y="5550222"/>
            <a:ext cx="9548109" cy="1853790"/>
            <a:chOff x="0" y="0"/>
            <a:chExt cx="12730812" cy="24717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789485" y="7811232"/>
            <a:ext cx="9548109" cy="1853790"/>
            <a:chOff x="0" y="0"/>
            <a:chExt cx="12730812" cy="2471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788400" y="0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5979" y="1786162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👩‍⚕️Meet the Experts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09623" y="3549240"/>
            <a:ext cx="8043283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 AI-powered cry recognition deciphers your baby's sounds, helping you respond instantly to hunger, discomfort, or distress.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614407" y="3830593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🎙️ Baby Cry Analyzer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09623" y="6097192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📌 Child Health Tips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34317" y="5726753"/>
            <a:ext cx="7961225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Receive expert-backed insights on nutrition, sleep, and growth milestones, along with personalized reminders for checkups.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614407" y="8251737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🚨 Emergency Care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91680" y="7981925"/>
            <a:ext cx="7961225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Find immediate help with quick access to emergency contacts, hospitals, and pediatric services, location-based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9485" y="5999085"/>
            <a:ext cx="893614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Lorem ipsum dolor sit amet, consectetur adipiscing elit. Sed ac nunc posuere, pellentesque mi sit amet, porta nisi. Aenean aliquam lorem at tincidunt ultricies.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9485" y="8471298"/>
            <a:ext cx="893614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Lorem ipsum dolor sit amet, consectetur adipiscing elit. Sed ac nunc posuere, pellentesque mi sit amet, porta nisi. Aenean aliquam lorem at tincidunt ultricies.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07210" y="3233962"/>
            <a:ext cx="5224262" cy="212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Next Project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Strategy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  <a:r>
              <a:rPr lang="en-US" sz="261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Experience</a:t>
            </a:r>
          </a:p>
          <a:p>
            <a:pPr algn="l" marL="565238" indent="-282619" lvl="1">
              <a:lnSpc>
                <a:spcPts val="4345"/>
              </a:lnSpc>
              <a:buFont typeface="Arial"/>
              <a:buChar char="•"/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92295" y="1028700"/>
            <a:ext cx="9548109" cy="1853790"/>
            <a:chOff x="0" y="0"/>
            <a:chExt cx="12730812" cy="24717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67764" y="1245308"/>
            <a:ext cx="7294330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Join a supportive mom community with discussion forums, Q&amp;A sessions to connect, share, and grow together.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89485" y="3338737"/>
            <a:ext cx="9548109" cy="1853790"/>
            <a:chOff x="0" y="0"/>
            <a:chExt cx="12730812" cy="24717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2295" y="5550222"/>
            <a:ext cx="9548109" cy="1853790"/>
            <a:chOff x="0" y="0"/>
            <a:chExt cx="12730812" cy="24717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789485" y="7811232"/>
            <a:ext cx="9548109" cy="1853790"/>
            <a:chOff x="0" y="0"/>
            <a:chExt cx="12730812" cy="2471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F788CB">
                <a:alpha val="5098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788400" y="0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5979" y="1786162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🤱 Mom’s Corner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09623" y="3549240"/>
            <a:ext cx="8043283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Create a digital memory book to capture, store, and relive your baby’s most precious milestones with photos &amp; videos.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614407" y="3854406"/>
            <a:ext cx="11392785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📸 Cherished Moments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09623" y="6130530"/>
            <a:ext cx="1139278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0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⏰ Vaccine Notifications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34317" y="5726753"/>
            <a:ext cx="7961225" cy="141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Stay ahead with automated alerts for vaccinations, checkups, and health updates, plus digital health records for seamless tracking.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614407" y="8251737"/>
            <a:ext cx="113927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💬 Smart Chatbot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64407" y="8224813"/>
            <a:ext cx="7961225" cy="93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24/7 AI-powered assistant to help moms navigate the platform, answer queries, and provide instant guidance.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75159" y="-3767194"/>
            <a:ext cx="5657850" cy="56578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90959" y="856782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5586" y="2422289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1"/>
                </a:lnTo>
                <a:lnTo>
                  <a:pt x="0" y="565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2091" y="280931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Sets Us Apart?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9951" y="2234318"/>
            <a:ext cx="6600794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AI-Powered Baby Cry Analyzer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8190" y="2882855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Unlike existing platforms, we use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AI-driven sound recognition</a:t>
            </a:r>
            <a:r>
              <a:rPr lang="en-US" sz="2418" b="true">
                <a:solidFill>
                  <a:srgbClr val="F788C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to decode baby cries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9951" y="4730856"/>
            <a:ext cx="6600794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All-in-One Parenting Hub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78190" y="5379392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We</a:t>
            </a:r>
            <a:r>
              <a:rPr lang="en-US" sz="2418" b="true">
                <a:solidFill>
                  <a:srgbClr val="F788C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everything</a:t>
            </a:r>
            <a:r>
              <a:rPr lang="en-US" sz="2418" b="true">
                <a:solidFill>
                  <a:srgbClr val="F788C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from pediatric consultations to emergency support, milestone tracking, and AI insights.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9951" y="7440627"/>
            <a:ext cx="6600794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Hyper-Personalized Care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78190" y="8089163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Smart reminders, tailored parenting tips based on your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baby’s growth</a:t>
            </a:r>
            <a:r>
              <a:rPr lang="en-US" sz="2418" b="true">
                <a:solidFill>
                  <a:srgbClr val="F788C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which generic parenting apps lack.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69658" y="2234318"/>
            <a:ext cx="6600794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Mom-Powered Community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77898" y="2882855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A dedicated space for moms to connect, share, get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expert-backed guidance</a:t>
            </a: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and judgement free peer support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9658" y="4730856"/>
            <a:ext cx="6600794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Instant Access, Zero Worries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77898" y="5379392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Instant guidance, making navigation smooth and answering moms’ doubts in real-time—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waiting, no confusion!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9658" y="7440627"/>
            <a:ext cx="7334426" cy="57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4"/>
              </a:lnSpc>
              <a:spcBef>
                <a:spcPct val="0"/>
              </a:spcBef>
            </a:pPr>
            <a:r>
              <a:rPr lang="en-US" b="true" sz="3346" spc="-6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Emergency Assistance in One Tap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77898" y="8089163"/>
            <a:ext cx="6184315" cy="147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Quick access to </a:t>
            </a:r>
            <a:r>
              <a:rPr lang="en-US" sz="2418" b="true">
                <a:solidFill>
                  <a:srgbClr val="DE249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nearby hospitals,</a:t>
            </a:r>
            <a:r>
              <a:rPr lang="en-US" sz="241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pediatricians, and first-aid guidance in critical situations.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95586" y="4860830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0"/>
                </a:lnTo>
                <a:lnTo>
                  <a:pt x="0" y="565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95586" y="7730185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0"/>
                </a:lnTo>
                <a:lnTo>
                  <a:pt x="0" y="565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672121" y="2422289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1"/>
                </a:lnTo>
                <a:lnTo>
                  <a:pt x="0" y="565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672121" y="4767637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1"/>
                </a:lnTo>
                <a:lnTo>
                  <a:pt x="0" y="565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672121" y="7507302"/>
            <a:ext cx="499555" cy="565341"/>
          </a:xfrm>
          <a:custGeom>
            <a:avLst/>
            <a:gdLst/>
            <a:ahLst/>
            <a:cxnLst/>
            <a:rect r="r" b="b" t="t" l="l"/>
            <a:pathLst>
              <a:path h="565341" w="499555">
                <a:moveTo>
                  <a:pt x="0" y="0"/>
                </a:moveTo>
                <a:lnTo>
                  <a:pt x="499555" y="0"/>
                </a:lnTo>
                <a:lnTo>
                  <a:pt x="499555" y="565341"/>
                </a:lnTo>
                <a:lnTo>
                  <a:pt x="0" y="565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544876" y="582823"/>
            <a:ext cx="3858428" cy="80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9"/>
              </a:lnSpc>
              <a:spcBef>
                <a:spcPct val="0"/>
              </a:spcBef>
            </a:pPr>
            <a:r>
              <a:rPr lang="en-US" sz="20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AI meets parenting, because every cry tells a story.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75159" y="-3767194"/>
            <a:ext cx="5657850" cy="56578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77233" y="901888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8C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658915"/>
            <a:ext cx="4962606" cy="1929902"/>
          </a:xfrm>
          <a:custGeom>
            <a:avLst/>
            <a:gdLst/>
            <a:ahLst/>
            <a:cxnLst/>
            <a:rect r="r" b="b" t="t" l="l"/>
            <a:pathLst>
              <a:path h="1929902" w="4962606">
                <a:moveTo>
                  <a:pt x="0" y="0"/>
                </a:moveTo>
                <a:lnTo>
                  <a:pt x="4962606" y="0"/>
                </a:lnTo>
                <a:lnTo>
                  <a:pt x="4962606" y="1929903"/>
                </a:lnTo>
                <a:lnTo>
                  <a:pt x="0" y="1929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44165" y="4527014"/>
            <a:ext cx="4615135" cy="2307568"/>
          </a:xfrm>
          <a:custGeom>
            <a:avLst/>
            <a:gdLst/>
            <a:ahLst/>
            <a:cxnLst/>
            <a:rect r="r" b="b" t="t" l="l"/>
            <a:pathLst>
              <a:path h="2307568" w="4615135">
                <a:moveTo>
                  <a:pt x="0" y="0"/>
                </a:moveTo>
                <a:lnTo>
                  <a:pt x="4615135" y="0"/>
                </a:lnTo>
                <a:lnTo>
                  <a:pt x="4615135" y="2307568"/>
                </a:lnTo>
                <a:lnTo>
                  <a:pt x="0" y="2307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48311" y="4641570"/>
            <a:ext cx="3365423" cy="2523669"/>
          </a:xfrm>
          <a:custGeom>
            <a:avLst/>
            <a:gdLst/>
            <a:ahLst/>
            <a:cxnLst/>
            <a:rect r="r" b="b" t="t" l="l"/>
            <a:pathLst>
              <a:path h="2523669" w="3365423">
                <a:moveTo>
                  <a:pt x="0" y="0"/>
                </a:moveTo>
                <a:lnTo>
                  <a:pt x="3365422" y="0"/>
                </a:lnTo>
                <a:lnTo>
                  <a:pt x="3365422" y="2523669"/>
                </a:lnTo>
                <a:lnTo>
                  <a:pt x="0" y="25236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354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3910" y="8073282"/>
            <a:ext cx="1537779" cy="1281483"/>
          </a:xfrm>
          <a:custGeom>
            <a:avLst/>
            <a:gdLst/>
            <a:ahLst/>
            <a:cxnLst/>
            <a:rect r="r" b="b" t="t" l="l"/>
            <a:pathLst>
              <a:path h="1281483" w="1537779">
                <a:moveTo>
                  <a:pt x="0" y="0"/>
                </a:moveTo>
                <a:lnTo>
                  <a:pt x="1537779" y="0"/>
                </a:lnTo>
                <a:lnTo>
                  <a:pt x="1537779" y="1281483"/>
                </a:lnTo>
                <a:lnTo>
                  <a:pt x="0" y="1281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48311" y="8403482"/>
            <a:ext cx="786724" cy="826240"/>
          </a:xfrm>
          <a:custGeom>
            <a:avLst/>
            <a:gdLst/>
            <a:ahLst/>
            <a:cxnLst/>
            <a:rect r="r" b="b" t="t" l="l"/>
            <a:pathLst>
              <a:path h="826240" w="786724">
                <a:moveTo>
                  <a:pt x="0" y="0"/>
                </a:moveTo>
                <a:lnTo>
                  <a:pt x="786724" y="0"/>
                </a:lnTo>
                <a:lnTo>
                  <a:pt x="786724" y="826240"/>
                </a:lnTo>
                <a:lnTo>
                  <a:pt x="0" y="8262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37793" y="4987407"/>
            <a:ext cx="1601410" cy="1601410"/>
          </a:xfrm>
          <a:custGeom>
            <a:avLst/>
            <a:gdLst/>
            <a:ahLst/>
            <a:cxnLst/>
            <a:rect r="r" b="b" t="t" l="l"/>
            <a:pathLst>
              <a:path h="1601410" w="1601410">
                <a:moveTo>
                  <a:pt x="0" y="0"/>
                </a:moveTo>
                <a:lnTo>
                  <a:pt x="1601410" y="0"/>
                </a:lnTo>
                <a:lnTo>
                  <a:pt x="1601410" y="1601411"/>
                </a:lnTo>
                <a:lnTo>
                  <a:pt x="0" y="16014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5817" y="1028700"/>
            <a:ext cx="1423517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0"/>
              </a:lnSpc>
              <a:spcBef>
                <a:spcPct val="0"/>
              </a:spcBef>
            </a:pPr>
            <a:r>
              <a:rPr lang="en-US" b="true" sz="79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Technical Approach 🛠️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91689" y="3728462"/>
            <a:ext cx="4502842" cy="51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64"/>
              </a:lnSpc>
              <a:spcBef>
                <a:spcPct val="0"/>
              </a:spcBef>
            </a:pPr>
            <a:r>
              <a:rPr lang="en-US" b="true" sz="3046" spc="-6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85158" y="3702427"/>
            <a:ext cx="4502842" cy="53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04"/>
              </a:lnSpc>
              <a:spcBef>
                <a:spcPct val="0"/>
              </a:spcBef>
            </a:pPr>
            <a:r>
              <a:rPr lang="en-US" b="true" sz="3146" spc="-62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82317" y="3718937"/>
            <a:ext cx="4502842" cy="53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04"/>
              </a:lnSpc>
              <a:spcBef>
                <a:spcPct val="0"/>
              </a:spcBef>
            </a:pPr>
            <a:r>
              <a:rPr lang="en-US" b="true" sz="3146" spc="-62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DATABASE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91689" y="8064974"/>
            <a:ext cx="4932886" cy="184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9"/>
              </a:lnSpc>
            </a:pPr>
            <a:r>
              <a:rPr lang="en-US" sz="30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Chatbot : </a:t>
            </a:r>
            <a:r>
              <a:rPr lang="en-US" sz="30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Chatbase for real-time assistance.</a:t>
            </a:r>
          </a:p>
          <a:p>
            <a:pPr algn="l">
              <a:lnSpc>
                <a:spcPts val="500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907208" y="7415314"/>
            <a:ext cx="8380792" cy="184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9"/>
              </a:lnSpc>
            </a:pPr>
          </a:p>
          <a:p>
            <a:pPr algn="l">
              <a:lnSpc>
                <a:spcPts val="5009"/>
              </a:lnSpc>
            </a:pPr>
            <a:r>
              <a:rPr lang="en-US" sz="30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Emergency &amp; Expert Support :</a:t>
            </a:r>
            <a:r>
              <a:rPr lang="en-US" sz="30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Google Calender API &amp; Google Maps integration.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115" y="5477265"/>
            <a:ext cx="7216291" cy="3753301"/>
          </a:xfrm>
          <a:custGeom>
            <a:avLst/>
            <a:gdLst/>
            <a:ahLst/>
            <a:cxnLst/>
            <a:rect r="r" b="b" t="t" l="l"/>
            <a:pathLst>
              <a:path h="3753301" w="7216291">
                <a:moveTo>
                  <a:pt x="0" y="0"/>
                </a:moveTo>
                <a:lnTo>
                  <a:pt x="7216290" y="0"/>
                </a:lnTo>
                <a:lnTo>
                  <a:pt x="7216290" y="3753300"/>
                </a:lnTo>
                <a:lnTo>
                  <a:pt x="0" y="375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29786" y="5477265"/>
            <a:ext cx="7593887" cy="3753301"/>
          </a:xfrm>
          <a:custGeom>
            <a:avLst/>
            <a:gdLst/>
            <a:ahLst/>
            <a:cxnLst/>
            <a:rect r="r" b="b" t="t" l="l"/>
            <a:pathLst>
              <a:path h="3753301" w="7593887">
                <a:moveTo>
                  <a:pt x="0" y="0"/>
                </a:moveTo>
                <a:lnTo>
                  <a:pt x="7593887" y="0"/>
                </a:lnTo>
                <a:lnTo>
                  <a:pt x="7593887" y="3753300"/>
                </a:lnTo>
                <a:lnTo>
                  <a:pt x="0" y="3753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036636" y="152400"/>
            <a:ext cx="1423517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0"/>
              </a:lnSpc>
              <a:spcBef>
                <a:spcPct val="0"/>
              </a:spcBef>
            </a:pPr>
            <a:r>
              <a:rPr lang="en-US" b="true" sz="5800">
                <a:solidFill>
                  <a:srgbClr val="DE249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7810" y="9322088"/>
            <a:ext cx="6853595" cy="44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Classifying infant cries according to their needs.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32785" y="9306765"/>
            <a:ext cx="5946696" cy="44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31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Extraction of the efficient graph structure.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2769" y="2306318"/>
            <a:ext cx="15880852" cy="4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Extraction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Spectrogram, Mel Spectrogram &amp; MFCC (multi-dimensional hybrid features)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2769" y="2825963"/>
            <a:ext cx="5188061" cy="4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Architecture : 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227" y="3406902"/>
            <a:ext cx="16083880" cy="4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📌Local Feature Learning Network (LFEB) : Conv2D → ReLU → Dropout → Batch Norm → Pooling → Flatten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0046" y="3926547"/>
            <a:ext cx="16083880" cy="101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📌Global Feature Learning Network :  Multi-Head Attention + BiLSTM + SoftMax</a:t>
            </a:r>
          </a:p>
          <a:p>
            <a:pPr algn="l">
              <a:lnSpc>
                <a:spcPts val="41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19157" y="1139762"/>
            <a:ext cx="15880852" cy="101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  <a:r>
              <a:rPr lang="en-US" sz="25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Donate a cry - The dataset has about ~1000 sound clips of 7 secs in length. The dataset has five classes. They are </a:t>
            </a:r>
            <a:r>
              <a:rPr lang="en-US" sz="25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‘hungry,’ ‘burping,’ ‘discomfort,’ ‘belly_pain,’ and ‘tired.’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DAGfkSI5mNI</dc:identifier>
  <dcterms:modified xsi:type="dcterms:W3CDTF">2011-08-01T06:04:30Z</dcterms:modified>
  <cp:revision>1</cp:revision>
  <dc:title>TinyToes</dc:title>
</cp:coreProperties>
</file>