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B49B400-F3AA-402B-BAB4-EA013B06953E}">
          <p14:sldIdLst>
            <p14:sldId id="258"/>
          </p14:sldIdLst>
        </p14:section>
        <p14:section name="Untitled Section" id="{5AE80FB9-2FFF-47FC-ADE1-52B46601D8F8}">
          <p14:sldIdLst>
            <p14:sldId id="257"/>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3.xml"/><Relationship Id="rId4" Type="http://schemas.openxmlformats.org/officeDocument/2006/relationships/image" Target="../media/image6.jfif"/></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5" Type="http://schemas.openxmlformats.org/officeDocument/2006/relationships/image" Target="../media/image4.jfif"/><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4.jfi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4.jfi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4.jfif"/></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4.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D276-246A-4D31-ACC4-32F965505CFD}"/>
              </a:ext>
            </a:extLst>
          </p:cNvPr>
          <p:cNvSpPr>
            <a:spLocks noGrp="1"/>
          </p:cNvSpPr>
          <p:nvPr>
            <p:ph type="title"/>
          </p:nvPr>
        </p:nvSpPr>
        <p:spPr/>
        <p:txBody>
          <a:bodyPr>
            <a:normAutofit fontScale="90000"/>
          </a:bodyPr>
          <a:lstStyle/>
          <a:p>
            <a:r>
              <a:rPr lang="en-GB" sz="3100" b="1" dirty="0"/>
              <a:t>Exploratory Data Analysis of Coffee Quality Database</a:t>
            </a:r>
            <a:br>
              <a:rPr lang="en-GB" sz="3600" b="1" dirty="0"/>
            </a:br>
            <a:endParaRPr lang="en-IN" dirty="0"/>
          </a:p>
        </p:txBody>
      </p:sp>
      <p:sp>
        <p:nvSpPr>
          <p:cNvPr id="3" name="Subtitle 2">
            <a:extLst>
              <a:ext uri="{FF2B5EF4-FFF2-40B4-BE49-F238E27FC236}">
                <a16:creationId xmlns:a16="http://schemas.microsoft.com/office/drawing/2014/main" id="{70D35102-0E33-43A8-A737-C16D8A2E234D}"/>
              </a:ext>
            </a:extLst>
          </p:cNvPr>
          <p:cNvSpPr>
            <a:spLocks noGrp="1"/>
          </p:cNvSpPr>
          <p:nvPr>
            <p:ph type="body" idx="1"/>
          </p:nvPr>
        </p:nvSpPr>
        <p:spPr>
          <a:xfrm>
            <a:off x="680322" y="4232171"/>
            <a:ext cx="11352652" cy="1704017"/>
          </a:xfrm>
        </p:spPr>
        <p:txBody>
          <a:bodyPr>
            <a:normAutofit fontScale="62500" lnSpcReduction="20000"/>
          </a:bodyPr>
          <a:lstStyle/>
          <a:p>
            <a:pPr algn="l"/>
            <a:r>
              <a:rPr lang="en-IN" sz="3100" b="1" dirty="0"/>
              <a:t>Project Workflow:</a:t>
            </a:r>
            <a:r>
              <a:rPr lang="en-IN" sz="3100" dirty="0"/>
              <a:t> Data Collection → Data Understanding → Data Cleaning → Feature Engineering → Data Filtering → EDA → Conclusion</a:t>
            </a:r>
          </a:p>
          <a:p>
            <a:pPr algn="l"/>
            <a:endParaRPr lang="en-IN" dirty="0"/>
          </a:p>
          <a:p>
            <a:pPr algn="l"/>
            <a:endParaRPr lang="en-IN" dirty="0"/>
          </a:p>
          <a:p>
            <a:pPr algn="l"/>
            <a:r>
              <a:rPr lang="en-IN" dirty="0"/>
              <a:t>                                                                                                                                	</a:t>
            </a:r>
            <a:r>
              <a:rPr lang="en-IN" sz="2300" dirty="0"/>
              <a:t>                                         PRESENTATION DONE BY,</a:t>
            </a:r>
          </a:p>
          <a:p>
            <a:r>
              <a:rPr lang="en-IN" sz="2300" dirty="0"/>
              <a:t>                                                                                                          SHAHINA NS</a:t>
            </a:r>
          </a:p>
          <a:p>
            <a:pPr algn="l"/>
            <a:endParaRPr lang="en-IN" dirty="0"/>
          </a:p>
        </p:txBody>
      </p:sp>
      <p:pic>
        <p:nvPicPr>
          <p:cNvPr id="9" name="Picture 8">
            <a:extLst>
              <a:ext uri="{FF2B5EF4-FFF2-40B4-BE49-F238E27FC236}">
                <a16:creationId xmlns:a16="http://schemas.microsoft.com/office/drawing/2014/main" id="{52506B59-E4B2-4AC5-8EFA-8D29F55AC071}"/>
              </a:ext>
            </a:extLst>
          </p:cNvPr>
          <p:cNvPicPr>
            <a:picLocks noChangeAspect="1"/>
          </p:cNvPicPr>
          <p:nvPr/>
        </p:nvPicPr>
        <p:blipFill>
          <a:blip r:embed="rId2"/>
          <a:stretch>
            <a:fillRect/>
          </a:stretch>
        </p:blipFill>
        <p:spPr>
          <a:xfrm>
            <a:off x="10569643" y="2710439"/>
            <a:ext cx="1622357" cy="1409700"/>
          </a:xfrm>
          <a:prstGeom prst="rect">
            <a:avLst/>
          </a:prstGeom>
        </p:spPr>
      </p:pic>
      <p:pic>
        <p:nvPicPr>
          <p:cNvPr id="15" name="Picture 14">
            <a:extLst>
              <a:ext uri="{FF2B5EF4-FFF2-40B4-BE49-F238E27FC236}">
                <a16:creationId xmlns:a16="http://schemas.microsoft.com/office/drawing/2014/main" id="{9ED110F3-99D0-45C6-88BE-5250D0DC631D}"/>
              </a:ext>
            </a:extLst>
          </p:cNvPr>
          <p:cNvPicPr>
            <a:picLocks noChangeAspect="1"/>
          </p:cNvPicPr>
          <p:nvPr/>
        </p:nvPicPr>
        <p:blipFill>
          <a:blip r:embed="rId3"/>
          <a:stretch>
            <a:fillRect/>
          </a:stretch>
        </p:blipFill>
        <p:spPr>
          <a:xfrm>
            <a:off x="0" y="59849"/>
            <a:ext cx="12192000" cy="2710439"/>
          </a:xfrm>
          <a:prstGeom prst="rect">
            <a:avLst/>
          </a:prstGeom>
        </p:spPr>
      </p:pic>
      <p:pic>
        <p:nvPicPr>
          <p:cNvPr id="16" name="Picture 15">
            <a:extLst>
              <a:ext uri="{FF2B5EF4-FFF2-40B4-BE49-F238E27FC236}">
                <a16:creationId xmlns:a16="http://schemas.microsoft.com/office/drawing/2014/main" id="{0630A641-AA68-4EC3-B894-733571BDE326}"/>
              </a:ext>
            </a:extLst>
          </p:cNvPr>
          <p:cNvPicPr>
            <a:picLocks noChangeAspect="1"/>
          </p:cNvPicPr>
          <p:nvPr/>
        </p:nvPicPr>
        <p:blipFill>
          <a:blip r:embed="rId4"/>
          <a:stretch>
            <a:fillRect/>
          </a:stretch>
        </p:blipFill>
        <p:spPr>
          <a:xfrm>
            <a:off x="3127513" y="59849"/>
            <a:ext cx="5724940" cy="2710439"/>
          </a:xfrm>
          <a:prstGeom prst="rect">
            <a:avLst/>
          </a:prstGeom>
        </p:spPr>
      </p:pic>
    </p:spTree>
    <p:extLst>
      <p:ext uri="{BB962C8B-B14F-4D97-AF65-F5344CB8AC3E}">
        <p14:creationId xmlns:p14="http://schemas.microsoft.com/office/powerpoint/2010/main" val="95008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474D-124C-4047-8414-68C43525307C}"/>
              </a:ext>
            </a:extLst>
          </p:cNvPr>
          <p:cNvSpPr>
            <a:spLocks noGrp="1"/>
          </p:cNvSpPr>
          <p:nvPr>
            <p:ph type="title"/>
          </p:nvPr>
        </p:nvSpPr>
        <p:spPr/>
        <p:txBody>
          <a:bodyPr>
            <a:normAutofit fontScale="90000"/>
          </a:bodyPr>
          <a:lstStyle/>
          <a:p>
            <a:r>
              <a:rPr lang="en-IN" dirty="0"/>
              <a:t>Univariate Analysis:</a:t>
            </a:r>
            <a:br>
              <a:rPr lang="en-IN" dirty="0"/>
            </a:br>
            <a:r>
              <a:rPr lang="en-GB" sz="2000" b="1" dirty="0"/>
              <a:t>Objective:</a:t>
            </a:r>
            <a:r>
              <a:rPr lang="en-GB" sz="2000" dirty="0"/>
              <a:t> To explore and understand the distribution and characteristics of each individual feature in the dataset.</a:t>
            </a:r>
            <a:endParaRPr lang="en-IN" sz="2000" dirty="0"/>
          </a:p>
        </p:txBody>
      </p:sp>
      <p:sp>
        <p:nvSpPr>
          <p:cNvPr id="22" name="Text Placeholder 21">
            <a:extLst>
              <a:ext uri="{FF2B5EF4-FFF2-40B4-BE49-F238E27FC236}">
                <a16:creationId xmlns:a16="http://schemas.microsoft.com/office/drawing/2014/main" id="{20ADDBC5-ACC6-4A88-BF8E-93EF52A60D41}"/>
              </a:ext>
            </a:extLst>
          </p:cNvPr>
          <p:cNvSpPr>
            <a:spLocks noGrp="1"/>
          </p:cNvSpPr>
          <p:nvPr>
            <p:ph type="body" idx="1"/>
          </p:nvPr>
        </p:nvSpPr>
        <p:spPr/>
        <p:txBody>
          <a:bodyPr/>
          <a:lstStyle/>
          <a:p>
            <a:r>
              <a:rPr lang="en-GB" sz="1800" dirty="0"/>
              <a:t>Altitude Distribution of Coffee Farms</a:t>
            </a:r>
            <a:endParaRPr lang="en-IN" sz="1800" dirty="0"/>
          </a:p>
        </p:txBody>
      </p:sp>
      <p:pic>
        <p:nvPicPr>
          <p:cNvPr id="15" name="Picture Placeholder 14">
            <a:extLst>
              <a:ext uri="{FF2B5EF4-FFF2-40B4-BE49-F238E27FC236}">
                <a16:creationId xmlns:a16="http://schemas.microsoft.com/office/drawing/2014/main" id="{381F37BE-3C08-4A4D-B881-3ACD7E4DFD6C}"/>
              </a:ext>
            </a:extLst>
          </p:cNvPr>
          <p:cNvPicPr>
            <a:picLocks noGrp="1" noChangeAspect="1"/>
          </p:cNvPicPr>
          <p:nvPr>
            <p:ph type="pic" idx="15"/>
          </p:nvPr>
        </p:nvPicPr>
        <p:blipFill rotWithShape="1">
          <a:blip r:embed="rId2"/>
          <a:srcRect l="6807" t="40800" r="60077" b="10813"/>
          <a:stretch/>
        </p:blipFill>
        <p:spPr>
          <a:xfrm>
            <a:off x="437322" y="1999816"/>
            <a:ext cx="3292701" cy="2081853"/>
          </a:xfrm>
        </p:spPr>
      </p:pic>
      <p:sp>
        <p:nvSpPr>
          <p:cNvPr id="25" name="Text Placeholder 24">
            <a:extLst>
              <a:ext uri="{FF2B5EF4-FFF2-40B4-BE49-F238E27FC236}">
                <a16:creationId xmlns:a16="http://schemas.microsoft.com/office/drawing/2014/main" id="{9DEDE045-D1D8-435B-B54B-9B6E24C958DE}"/>
              </a:ext>
            </a:extLst>
          </p:cNvPr>
          <p:cNvSpPr>
            <a:spLocks noGrp="1"/>
          </p:cNvSpPr>
          <p:nvPr>
            <p:ph type="body" sz="half" idx="18"/>
          </p:nvPr>
        </p:nvSpPr>
        <p:spPr>
          <a:xfrm>
            <a:off x="680318" y="4873764"/>
            <a:ext cx="3049705" cy="1984235"/>
          </a:xfrm>
        </p:spPr>
        <p:txBody>
          <a:bodyPr>
            <a:normAutofit/>
          </a:bodyPr>
          <a:lstStyle/>
          <a:p>
            <a:r>
              <a:rPr lang="en-GB" dirty="0"/>
              <a:t>The majority of coffee farms are situated at altitudes between 1,500 and 2,000 meters.</a:t>
            </a:r>
          </a:p>
          <a:p>
            <a:r>
              <a:rPr lang="en-GB" dirty="0"/>
              <a:t>There is a significant peak around the 1,950-meter mark, indicating a high concentration of farms at this altitude.</a:t>
            </a:r>
            <a:endParaRPr lang="en-IN" dirty="0"/>
          </a:p>
        </p:txBody>
      </p:sp>
      <p:sp>
        <p:nvSpPr>
          <p:cNvPr id="23" name="Text Placeholder 22">
            <a:extLst>
              <a:ext uri="{FF2B5EF4-FFF2-40B4-BE49-F238E27FC236}">
                <a16:creationId xmlns:a16="http://schemas.microsoft.com/office/drawing/2014/main" id="{F5C756F8-32AD-4AF6-887F-5C7C2005B3C0}"/>
              </a:ext>
            </a:extLst>
          </p:cNvPr>
          <p:cNvSpPr>
            <a:spLocks noGrp="1"/>
          </p:cNvSpPr>
          <p:nvPr>
            <p:ph type="body" sz="quarter" idx="3"/>
          </p:nvPr>
        </p:nvSpPr>
        <p:spPr/>
        <p:txBody>
          <a:bodyPr/>
          <a:lstStyle/>
          <a:p>
            <a:r>
              <a:rPr lang="en-GB" sz="1800" dirty="0"/>
              <a:t>Distribution of Low Altitude of Coffee Farms</a:t>
            </a:r>
            <a:endParaRPr lang="en-IN" sz="1800" dirty="0"/>
          </a:p>
        </p:txBody>
      </p:sp>
      <p:sp>
        <p:nvSpPr>
          <p:cNvPr id="26" name="Text Placeholder 25">
            <a:extLst>
              <a:ext uri="{FF2B5EF4-FFF2-40B4-BE49-F238E27FC236}">
                <a16:creationId xmlns:a16="http://schemas.microsoft.com/office/drawing/2014/main" id="{C8627682-1F5F-4888-A63F-8A5D2B4788E6}"/>
              </a:ext>
            </a:extLst>
          </p:cNvPr>
          <p:cNvSpPr>
            <a:spLocks noGrp="1"/>
          </p:cNvSpPr>
          <p:nvPr>
            <p:ph type="body" sz="half" idx="19"/>
          </p:nvPr>
        </p:nvSpPr>
        <p:spPr>
          <a:xfrm>
            <a:off x="3944117" y="4873764"/>
            <a:ext cx="3067297" cy="1984236"/>
          </a:xfrm>
        </p:spPr>
        <p:txBody>
          <a:bodyPr/>
          <a:lstStyle/>
          <a:p>
            <a:r>
              <a:rPr lang="en-GB" dirty="0"/>
              <a:t>The histogram shows the distribution of the lowest altitude measurements of coffee farms in the dataset.</a:t>
            </a:r>
          </a:p>
          <a:p>
            <a:r>
              <a:rPr lang="en-GB" dirty="0"/>
              <a:t>There is a noticeable peak around 1,950 meters, indicating a significant number of farms have their lowest altitude at this level.</a:t>
            </a:r>
            <a:endParaRPr lang="en-IN" dirty="0"/>
          </a:p>
        </p:txBody>
      </p:sp>
      <p:sp>
        <p:nvSpPr>
          <p:cNvPr id="24" name="Text Placeholder 23">
            <a:extLst>
              <a:ext uri="{FF2B5EF4-FFF2-40B4-BE49-F238E27FC236}">
                <a16:creationId xmlns:a16="http://schemas.microsoft.com/office/drawing/2014/main" id="{E63C8F28-7452-4C47-A25C-5D72299957C4}"/>
              </a:ext>
            </a:extLst>
          </p:cNvPr>
          <p:cNvSpPr>
            <a:spLocks noGrp="1"/>
          </p:cNvSpPr>
          <p:nvPr>
            <p:ph type="body" sz="quarter" idx="13"/>
          </p:nvPr>
        </p:nvSpPr>
        <p:spPr>
          <a:xfrm>
            <a:off x="7220105" y="4069691"/>
            <a:ext cx="4859722" cy="593811"/>
          </a:xfrm>
        </p:spPr>
        <p:txBody>
          <a:bodyPr/>
          <a:lstStyle/>
          <a:p>
            <a:r>
              <a:rPr lang="en-GB" sz="1800" dirty="0"/>
              <a:t>Distribution of Number of Bags</a:t>
            </a:r>
          </a:p>
        </p:txBody>
      </p:sp>
      <p:pic>
        <p:nvPicPr>
          <p:cNvPr id="41" name="Picture Placeholder 40">
            <a:extLst>
              <a:ext uri="{FF2B5EF4-FFF2-40B4-BE49-F238E27FC236}">
                <a16:creationId xmlns:a16="http://schemas.microsoft.com/office/drawing/2014/main" id="{F9ED04D8-67AC-49E6-82AD-72C9C3E17F30}"/>
              </a:ext>
            </a:extLst>
          </p:cNvPr>
          <p:cNvPicPr>
            <a:picLocks noGrp="1" noChangeAspect="1"/>
          </p:cNvPicPr>
          <p:nvPr>
            <p:ph type="pic" idx="22"/>
          </p:nvPr>
        </p:nvPicPr>
        <p:blipFill rotWithShape="1">
          <a:blip r:embed="rId3"/>
          <a:srcRect l="7497" t="37778" r="61234" b="11666"/>
          <a:stretch/>
        </p:blipFill>
        <p:spPr>
          <a:xfrm>
            <a:off x="7230553" y="2138320"/>
            <a:ext cx="3265714" cy="1943349"/>
          </a:xfrm>
        </p:spPr>
      </p:pic>
      <p:sp>
        <p:nvSpPr>
          <p:cNvPr id="27" name="Text Placeholder 26">
            <a:extLst>
              <a:ext uri="{FF2B5EF4-FFF2-40B4-BE49-F238E27FC236}">
                <a16:creationId xmlns:a16="http://schemas.microsoft.com/office/drawing/2014/main" id="{97AF2F50-96D8-40B2-AAD5-CE4DD7EAC2D1}"/>
              </a:ext>
            </a:extLst>
          </p:cNvPr>
          <p:cNvSpPr>
            <a:spLocks noGrp="1"/>
          </p:cNvSpPr>
          <p:nvPr>
            <p:ph type="body" sz="half" idx="20"/>
          </p:nvPr>
        </p:nvSpPr>
        <p:spPr>
          <a:xfrm>
            <a:off x="7230553" y="4663503"/>
            <a:ext cx="4714704" cy="2194494"/>
          </a:xfrm>
        </p:spPr>
        <p:txBody>
          <a:bodyPr>
            <a:normAutofit lnSpcReduction="10000"/>
          </a:bodyPr>
          <a:lstStyle/>
          <a:p>
            <a:r>
              <a:rPr lang="en-GB" dirty="0"/>
              <a:t>This histogram shows the distribution of the number of coffee bags produced, </a:t>
            </a:r>
          </a:p>
          <a:p>
            <a:r>
              <a:rPr lang="en-GB" dirty="0"/>
              <a:t>The KDE curve reveals two primary peaks in the distribution, one near 0 and another around 200 bags, indicating a bimodal distribution.</a:t>
            </a:r>
          </a:p>
          <a:p>
            <a:r>
              <a:rPr lang="en-GB" dirty="0"/>
              <a:t>These peaks could help in analyzing production practices, farm sizes, or market demands. For example, some farms may consistently produce very few bags due to their size or other constraints, while others may have optimal conditions for producing around 200 bags.</a:t>
            </a:r>
            <a:endParaRPr lang="en-IN" dirty="0"/>
          </a:p>
        </p:txBody>
      </p:sp>
      <p:pic>
        <p:nvPicPr>
          <p:cNvPr id="39" name="Picture Placeholder 38">
            <a:extLst>
              <a:ext uri="{FF2B5EF4-FFF2-40B4-BE49-F238E27FC236}">
                <a16:creationId xmlns:a16="http://schemas.microsoft.com/office/drawing/2014/main" id="{759713C0-893E-4B32-A2C6-2907A867BE57}"/>
              </a:ext>
            </a:extLst>
          </p:cNvPr>
          <p:cNvPicPr>
            <a:picLocks noGrp="1" noChangeAspect="1"/>
          </p:cNvPicPr>
          <p:nvPr>
            <p:ph type="pic" idx="21"/>
          </p:nvPr>
        </p:nvPicPr>
        <p:blipFill rotWithShape="1">
          <a:blip r:embed="rId4"/>
          <a:srcRect l="9202" t="18745" r="56728" b="30836"/>
          <a:stretch/>
        </p:blipFill>
        <p:spPr>
          <a:xfrm>
            <a:off x="3941416" y="2014331"/>
            <a:ext cx="3067296" cy="2054086"/>
          </a:xfrm>
        </p:spPr>
      </p:pic>
      <p:pic>
        <p:nvPicPr>
          <p:cNvPr id="4" name="Picture 3">
            <a:extLst>
              <a:ext uri="{FF2B5EF4-FFF2-40B4-BE49-F238E27FC236}">
                <a16:creationId xmlns:a16="http://schemas.microsoft.com/office/drawing/2014/main" id="{ABC0C096-88FD-4AF0-B9F0-B9BA127EA0C1}"/>
              </a:ext>
            </a:extLst>
          </p:cNvPr>
          <p:cNvPicPr>
            <a:picLocks noChangeAspect="1"/>
          </p:cNvPicPr>
          <p:nvPr/>
        </p:nvPicPr>
        <p:blipFill>
          <a:blip r:embed="rId5"/>
          <a:stretch>
            <a:fillRect/>
          </a:stretch>
        </p:blipFill>
        <p:spPr>
          <a:xfrm>
            <a:off x="10584402" y="609599"/>
            <a:ext cx="1607598" cy="1348409"/>
          </a:xfrm>
          <a:prstGeom prst="rect">
            <a:avLst/>
          </a:prstGeom>
        </p:spPr>
      </p:pic>
    </p:spTree>
    <p:extLst>
      <p:ext uri="{BB962C8B-B14F-4D97-AF65-F5344CB8AC3E}">
        <p14:creationId xmlns:p14="http://schemas.microsoft.com/office/powerpoint/2010/main" val="9824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DE87F58-1808-475F-9D8A-771691D1E998}"/>
              </a:ext>
            </a:extLst>
          </p:cNvPr>
          <p:cNvSpPr>
            <a:spLocks noGrp="1"/>
          </p:cNvSpPr>
          <p:nvPr>
            <p:ph type="title"/>
          </p:nvPr>
        </p:nvSpPr>
        <p:spPr/>
        <p:txBody>
          <a:bodyPr>
            <a:normAutofit/>
          </a:bodyPr>
          <a:lstStyle/>
          <a:p>
            <a:r>
              <a:rPr lang="en-IN" sz="3200" dirty="0"/>
              <a:t>Bivariate Analysis - Correlation Matrix(heat map)</a:t>
            </a:r>
          </a:p>
        </p:txBody>
      </p:sp>
      <p:pic>
        <p:nvPicPr>
          <p:cNvPr id="3" name="Picture 2">
            <a:extLst>
              <a:ext uri="{FF2B5EF4-FFF2-40B4-BE49-F238E27FC236}">
                <a16:creationId xmlns:a16="http://schemas.microsoft.com/office/drawing/2014/main" id="{20A556B2-D71E-484D-8BF7-7EF90F07BD3F}"/>
              </a:ext>
            </a:extLst>
          </p:cNvPr>
          <p:cNvPicPr>
            <a:picLocks noChangeAspect="1"/>
          </p:cNvPicPr>
          <p:nvPr/>
        </p:nvPicPr>
        <p:blipFill>
          <a:blip r:embed="rId2"/>
          <a:stretch>
            <a:fillRect/>
          </a:stretch>
        </p:blipFill>
        <p:spPr>
          <a:xfrm>
            <a:off x="10556391" y="588847"/>
            <a:ext cx="1635609" cy="1409700"/>
          </a:xfrm>
          <a:prstGeom prst="rect">
            <a:avLst/>
          </a:prstGeom>
        </p:spPr>
      </p:pic>
      <p:pic>
        <p:nvPicPr>
          <p:cNvPr id="6" name="Content Placeholder 5">
            <a:extLst>
              <a:ext uri="{FF2B5EF4-FFF2-40B4-BE49-F238E27FC236}">
                <a16:creationId xmlns:a16="http://schemas.microsoft.com/office/drawing/2014/main" id="{69CD08B0-D9AD-4D01-834C-F2069E21434C}"/>
              </a:ext>
            </a:extLst>
          </p:cNvPr>
          <p:cNvPicPr>
            <a:picLocks noGrp="1" noChangeAspect="1"/>
          </p:cNvPicPr>
          <p:nvPr>
            <p:ph idx="1"/>
          </p:nvPr>
        </p:nvPicPr>
        <p:blipFill rotWithShape="1">
          <a:blip r:embed="rId3"/>
          <a:srcRect l="31987" t="23526" r="17222" b="19071"/>
          <a:stretch/>
        </p:blipFill>
        <p:spPr>
          <a:xfrm>
            <a:off x="680322" y="2122311"/>
            <a:ext cx="9965100" cy="4639734"/>
          </a:xfrm>
        </p:spPr>
      </p:pic>
    </p:spTree>
    <p:extLst>
      <p:ext uri="{BB962C8B-B14F-4D97-AF65-F5344CB8AC3E}">
        <p14:creationId xmlns:p14="http://schemas.microsoft.com/office/powerpoint/2010/main" val="36307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79E7-13BE-45EE-B531-5F7F8D98F308}"/>
              </a:ext>
            </a:extLst>
          </p:cNvPr>
          <p:cNvSpPr>
            <a:spLocks noGrp="1"/>
          </p:cNvSpPr>
          <p:nvPr>
            <p:ph type="title"/>
          </p:nvPr>
        </p:nvSpPr>
        <p:spPr/>
        <p:txBody>
          <a:bodyPr/>
          <a:lstStyle/>
          <a:p>
            <a:r>
              <a:rPr lang="en-IN" dirty="0"/>
              <a:t>Key Observations from Correlation Matrix</a:t>
            </a:r>
          </a:p>
        </p:txBody>
      </p:sp>
      <p:sp>
        <p:nvSpPr>
          <p:cNvPr id="3" name="Content Placeholder 2">
            <a:extLst>
              <a:ext uri="{FF2B5EF4-FFF2-40B4-BE49-F238E27FC236}">
                <a16:creationId xmlns:a16="http://schemas.microsoft.com/office/drawing/2014/main" id="{D91F10E2-6F7C-41A7-8F38-FAB7C00D6DFD}"/>
              </a:ext>
            </a:extLst>
          </p:cNvPr>
          <p:cNvSpPr>
            <a:spLocks noGrp="1"/>
          </p:cNvSpPr>
          <p:nvPr>
            <p:ph idx="1"/>
          </p:nvPr>
        </p:nvSpPr>
        <p:spPr>
          <a:xfrm>
            <a:off x="680321" y="2336873"/>
            <a:ext cx="9613861" cy="4412270"/>
          </a:xfrm>
        </p:spPr>
        <p:txBody>
          <a:bodyPr>
            <a:normAutofit/>
          </a:bodyPr>
          <a:lstStyle/>
          <a:p>
            <a:pPr>
              <a:buFont typeface="Arial" panose="020B0604020202020204" pitchFamily="34" charset="0"/>
              <a:buChar char="•"/>
            </a:pPr>
            <a:endParaRPr lang="en-GB"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system-ui"/>
              </a:rPr>
              <a:t>Key Influencing Factors:</a:t>
            </a:r>
            <a:br>
              <a:rPr kumimoji="0" lang="en-US" altLang="en-US" sz="2800" b="1" i="0" u="none" strike="noStrike" cap="none" normalizeH="0" baseline="0" dirty="0">
                <a:ln>
                  <a:noFill/>
                </a:ln>
                <a:solidFill>
                  <a:schemeClr val="tx1"/>
                </a:solidFill>
                <a:effectLst/>
                <a:latin typeface="system-ui"/>
              </a:rPr>
            </a:br>
            <a:r>
              <a:rPr kumimoji="0" lang="en-US" altLang="en-US" sz="1800" b="0" i="0" u="none" strike="noStrike" cap="none" normalizeH="0" baseline="0" dirty="0">
                <a:ln>
                  <a:noFill/>
                </a:ln>
                <a:solidFill>
                  <a:schemeClr val="tx1"/>
                </a:solidFill>
                <a:effectLst/>
                <a:latin typeface="system-ui"/>
              </a:rPr>
              <a:t>From the correlation matrix, the most influential factors for coffee quality (as represented by Total.Cup.Points and Cupper.Points) are: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var(--jp-code-font-family)"/>
              </a:rPr>
              <a:t>Flavor,</a:t>
            </a:r>
            <a:r>
              <a:rPr kumimoji="0" lang="en-US" altLang="en-US" sz="1800" b="1" i="0" u="none" strike="noStrike" cap="none" normalizeH="0" baseline="0" dirty="0">
                <a:ln>
                  <a:noFill/>
                </a:ln>
                <a:solidFill>
                  <a:schemeClr val="tx1"/>
                </a:solidFill>
                <a:effectLst/>
                <a:latin typeface="system-ui"/>
              </a:rPr>
              <a:t> </a:t>
            </a:r>
            <a:r>
              <a:rPr kumimoji="0" lang="en-US" altLang="en-US" sz="1800" b="1" i="0" u="none" strike="noStrike" cap="none" normalizeH="0" baseline="0" dirty="0">
                <a:ln>
                  <a:noFill/>
                </a:ln>
                <a:solidFill>
                  <a:schemeClr val="tx1"/>
                </a:solidFill>
                <a:effectLst/>
                <a:latin typeface="var(--jp-code-font-family)"/>
              </a:rPr>
              <a:t>Aftertaste, </a:t>
            </a:r>
            <a:r>
              <a:rPr kumimoji="0" lang="en-US" altLang="en-US" sz="1800" b="1" i="0" u="none" strike="noStrike" cap="none" normalizeH="0" baseline="0" dirty="0">
                <a:ln>
                  <a:noFill/>
                </a:ln>
                <a:solidFill>
                  <a:schemeClr val="tx1"/>
                </a:solidFill>
                <a:effectLst/>
                <a:latin typeface="system-ui"/>
              </a:rPr>
              <a:t> </a:t>
            </a:r>
            <a:r>
              <a:rPr kumimoji="0" lang="en-US" altLang="en-US" sz="1800" b="1" i="0" u="none" strike="noStrike" cap="none" normalizeH="0" baseline="0" dirty="0">
                <a:ln>
                  <a:noFill/>
                </a:ln>
                <a:solidFill>
                  <a:schemeClr val="tx1"/>
                </a:solidFill>
                <a:effectLst/>
                <a:latin typeface="var(--jp-code-font-family)"/>
              </a:rPr>
              <a:t>Acidity, </a:t>
            </a:r>
            <a:r>
              <a:rPr kumimoji="0" lang="en-US" altLang="en-US" sz="1800" b="1" i="0" u="none" strike="noStrike" cap="none" normalizeH="0" baseline="0" dirty="0">
                <a:ln>
                  <a:noFill/>
                </a:ln>
                <a:solidFill>
                  <a:schemeClr val="tx1"/>
                </a:solidFill>
                <a:effectLst/>
                <a:latin typeface="system-ui"/>
              </a:rPr>
              <a:t> </a:t>
            </a:r>
            <a:r>
              <a:rPr kumimoji="0" lang="en-US" altLang="en-US" sz="1800" b="1" i="0" u="none" strike="noStrike" cap="none" normalizeH="0" baseline="0" dirty="0">
                <a:ln>
                  <a:noFill/>
                </a:ln>
                <a:solidFill>
                  <a:schemeClr val="tx1"/>
                </a:solidFill>
                <a:effectLst/>
                <a:latin typeface="var(--jp-code-font-family)"/>
              </a:rPr>
              <a:t>Body,</a:t>
            </a:r>
            <a:r>
              <a:rPr kumimoji="0" lang="en-US" altLang="en-US" sz="1800" b="1" i="0" u="none" strike="noStrike" cap="none" normalizeH="0" baseline="0" dirty="0">
                <a:ln>
                  <a:noFill/>
                </a:ln>
                <a:solidFill>
                  <a:schemeClr val="tx1"/>
                </a:solidFill>
                <a:effectLst/>
                <a:latin typeface="system-ui"/>
              </a:rPr>
              <a:t> </a:t>
            </a:r>
            <a:r>
              <a:rPr kumimoji="0" lang="en-US" altLang="en-US" sz="1800" b="1" i="0" u="none" strike="noStrike" cap="none" normalizeH="0" baseline="0" dirty="0">
                <a:ln>
                  <a:noFill/>
                </a:ln>
                <a:solidFill>
                  <a:schemeClr val="tx1"/>
                </a:solidFill>
                <a:effectLst/>
                <a:latin typeface="var(--jp-code-font-family)"/>
              </a:rPr>
              <a:t>Balance</a:t>
            </a:r>
            <a:r>
              <a:rPr kumimoji="0" lang="en-US" altLang="en-US" sz="1800" b="0" i="0" u="none" strike="noStrike" cap="none" normalizeH="0" baseline="0" dirty="0">
                <a:ln>
                  <a:noFill/>
                </a:ln>
                <a:solidFill>
                  <a:schemeClr val="tx1"/>
                </a:solidFill>
                <a:effectLst/>
                <a:latin typeface="system-ui"/>
              </a:rPr>
              <a:t> attributes show the strongest positive correlations with overall coffee quality scores. Enhancing these aspects is likely to improve coffee quality.</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system-ui"/>
              </a:rPr>
              <a:t>Summary: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ystem-ui"/>
              </a:rPr>
              <a:t>Overall, Flavor, Aftertaste, Acidity, Body, Balance, and Total.Cup.Points are crucial indicators of coffee quality. Attributes like Aroma, Uniformity, Clean.Cup, and Sweetness have lesser impacts but still contribute to the overall quality.</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lgn="l">
              <a:buNone/>
            </a:pPr>
            <a:endParaRPr lang="en-GB" sz="1800" dirty="0"/>
          </a:p>
          <a:p>
            <a:endParaRPr lang="en-IN" dirty="0"/>
          </a:p>
        </p:txBody>
      </p:sp>
      <p:pic>
        <p:nvPicPr>
          <p:cNvPr id="5" name="Picture 4">
            <a:extLst>
              <a:ext uri="{FF2B5EF4-FFF2-40B4-BE49-F238E27FC236}">
                <a16:creationId xmlns:a16="http://schemas.microsoft.com/office/drawing/2014/main" id="{7D736B75-D728-4F38-9D55-8061A11FC9A3}"/>
              </a:ext>
            </a:extLst>
          </p:cNvPr>
          <p:cNvPicPr>
            <a:picLocks noChangeAspect="1"/>
          </p:cNvPicPr>
          <p:nvPr/>
        </p:nvPicPr>
        <p:blipFill>
          <a:blip r:embed="rId2"/>
          <a:stretch>
            <a:fillRect/>
          </a:stretch>
        </p:blipFill>
        <p:spPr>
          <a:xfrm>
            <a:off x="10543139" y="588847"/>
            <a:ext cx="1648861" cy="1372475"/>
          </a:xfrm>
          <a:prstGeom prst="rect">
            <a:avLst/>
          </a:prstGeom>
        </p:spPr>
      </p:pic>
    </p:spTree>
    <p:extLst>
      <p:ext uri="{BB962C8B-B14F-4D97-AF65-F5344CB8AC3E}">
        <p14:creationId xmlns:p14="http://schemas.microsoft.com/office/powerpoint/2010/main" val="210882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C51-B455-4654-8A4B-C9C8E55403EE}"/>
              </a:ext>
            </a:extLst>
          </p:cNvPr>
          <p:cNvSpPr>
            <a:spLocks noGrp="1"/>
          </p:cNvSpPr>
          <p:nvPr>
            <p:ph type="title"/>
          </p:nvPr>
        </p:nvSpPr>
        <p:spPr/>
        <p:txBody>
          <a:bodyPr>
            <a:normAutofit/>
          </a:bodyPr>
          <a:lstStyle/>
          <a:p>
            <a:r>
              <a:rPr lang="en-GB" b="0" i="0" dirty="0">
                <a:effectLst/>
                <a:latin typeface="system-ui"/>
              </a:rPr>
              <a:t>MULTIVARIATE ANALYSIS: </a:t>
            </a:r>
            <a:r>
              <a:rPr lang="en-GB" sz="2200" b="0" i="0" dirty="0">
                <a:effectLst/>
                <a:latin typeface="system-ui"/>
              </a:rPr>
              <a:t>Multivariate analysis involves analyzing more than two variables to understand relationships and patterns within the data</a:t>
            </a:r>
            <a:endParaRPr lang="en-IN" sz="2200" dirty="0"/>
          </a:p>
        </p:txBody>
      </p:sp>
      <p:pic>
        <p:nvPicPr>
          <p:cNvPr id="4" name="Picture 3">
            <a:extLst>
              <a:ext uri="{FF2B5EF4-FFF2-40B4-BE49-F238E27FC236}">
                <a16:creationId xmlns:a16="http://schemas.microsoft.com/office/drawing/2014/main" id="{037027C0-334B-4DEA-B54F-50959BD2ECCB}"/>
              </a:ext>
            </a:extLst>
          </p:cNvPr>
          <p:cNvPicPr>
            <a:picLocks noChangeAspect="1"/>
          </p:cNvPicPr>
          <p:nvPr/>
        </p:nvPicPr>
        <p:blipFill>
          <a:blip r:embed="rId2"/>
          <a:stretch>
            <a:fillRect/>
          </a:stretch>
        </p:blipFill>
        <p:spPr>
          <a:xfrm>
            <a:off x="10596148" y="576233"/>
            <a:ext cx="1595852" cy="1409700"/>
          </a:xfrm>
          <a:prstGeom prst="rect">
            <a:avLst/>
          </a:prstGeom>
        </p:spPr>
      </p:pic>
      <p:pic>
        <p:nvPicPr>
          <p:cNvPr id="9" name="Content Placeholder 8">
            <a:extLst>
              <a:ext uri="{FF2B5EF4-FFF2-40B4-BE49-F238E27FC236}">
                <a16:creationId xmlns:a16="http://schemas.microsoft.com/office/drawing/2014/main" id="{4BA0C436-F17F-4089-A4EF-9334484A4694}"/>
              </a:ext>
            </a:extLst>
          </p:cNvPr>
          <p:cNvPicPr>
            <a:picLocks noGrp="1" noChangeAspect="1"/>
          </p:cNvPicPr>
          <p:nvPr>
            <p:ph idx="1"/>
          </p:nvPr>
        </p:nvPicPr>
        <p:blipFill>
          <a:blip r:embed="rId3"/>
          <a:stretch>
            <a:fillRect/>
          </a:stretch>
        </p:blipFill>
        <p:spPr>
          <a:xfrm>
            <a:off x="582643" y="2065866"/>
            <a:ext cx="5660113" cy="4549423"/>
          </a:xfrm>
        </p:spPr>
      </p:pic>
      <p:pic>
        <p:nvPicPr>
          <p:cNvPr id="11" name="Picture 10">
            <a:extLst>
              <a:ext uri="{FF2B5EF4-FFF2-40B4-BE49-F238E27FC236}">
                <a16:creationId xmlns:a16="http://schemas.microsoft.com/office/drawing/2014/main" id="{906A4973-113F-466F-B107-6DE239BEE24A}"/>
              </a:ext>
            </a:extLst>
          </p:cNvPr>
          <p:cNvPicPr>
            <a:picLocks noChangeAspect="1"/>
          </p:cNvPicPr>
          <p:nvPr/>
        </p:nvPicPr>
        <p:blipFill>
          <a:blip r:embed="rId4"/>
          <a:stretch>
            <a:fillRect/>
          </a:stretch>
        </p:blipFill>
        <p:spPr>
          <a:xfrm>
            <a:off x="6322753" y="2109952"/>
            <a:ext cx="3971429" cy="2638095"/>
          </a:xfrm>
          <a:prstGeom prst="rect">
            <a:avLst/>
          </a:prstGeom>
        </p:spPr>
      </p:pic>
    </p:spTree>
    <p:extLst>
      <p:ext uri="{BB962C8B-B14F-4D97-AF65-F5344CB8AC3E}">
        <p14:creationId xmlns:p14="http://schemas.microsoft.com/office/powerpoint/2010/main" val="137560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68B0-1505-4B26-AD97-EB1096185607}"/>
              </a:ext>
            </a:extLst>
          </p:cNvPr>
          <p:cNvSpPr>
            <a:spLocks noGrp="1"/>
          </p:cNvSpPr>
          <p:nvPr>
            <p:ph type="title"/>
          </p:nvPr>
        </p:nvSpPr>
        <p:spPr/>
        <p:txBody>
          <a:bodyPr/>
          <a:lstStyle/>
          <a:p>
            <a:r>
              <a:rPr lang="en-IN" dirty="0"/>
              <a:t>F-Score and P-Value Analysis</a:t>
            </a:r>
          </a:p>
        </p:txBody>
      </p:sp>
      <p:pic>
        <p:nvPicPr>
          <p:cNvPr id="4" name="Picture 3">
            <a:extLst>
              <a:ext uri="{FF2B5EF4-FFF2-40B4-BE49-F238E27FC236}">
                <a16:creationId xmlns:a16="http://schemas.microsoft.com/office/drawing/2014/main" id="{72E6A446-6184-4C06-9167-DB70625DCE79}"/>
              </a:ext>
            </a:extLst>
          </p:cNvPr>
          <p:cNvPicPr>
            <a:picLocks noChangeAspect="1"/>
          </p:cNvPicPr>
          <p:nvPr/>
        </p:nvPicPr>
        <p:blipFill>
          <a:blip r:embed="rId2"/>
          <a:stretch>
            <a:fillRect/>
          </a:stretch>
        </p:blipFill>
        <p:spPr>
          <a:xfrm>
            <a:off x="10548730" y="579209"/>
            <a:ext cx="1643270" cy="1409700"/>
          </a:xfrm>
          <a:prstGeom prst="rect">
            <a:avLst/>
          </a:prstGeom>
        </p:spPr>
      </p:pic>
      <p:pic>
        <p:nvPicPr>
          <p:cNvPr id="8" name="Content Placeholder 7">
            <a:extLst>
              <a:ext uri="{FF2B5EF4-FFF2-40B4-BE49-F238E27FC236}">
                <a16:creationId xmlns:a16="http://schemas.microsoft.com/office/drawing/2014/main" id="{1F4E3493-E1A6-494A-A990-4EF65F0CDA79}"/>
              </a:ext>
            </a:extLst>
          </p:cNvPr>
          <p:cNvPicPr>
            <a:picLocks noGrp="1" noChangeAspect="1"/>
          </p:cNvPicPr>
          <p:nvPr>
            <p:ph idx="1"/>
          </p:nvPr>
        </p:nvPicPr>
        <p:blipFill>
          <a:blip r:embed="rId3"/>
          <a:stretch>
            <a:fillRect/>
          </a:stretch>
        </p:blipFill>
        <p:spPr>
          <a:xfrm>
            <a:off x="1330158" y="1988909"/>
            <a:ext cx="3907885" cy="4470400"/>
          </a:xfrm>
        </p:spPr>
      </p:pic>
      <p:pic>
        <p:nvPicPr>
          <p:cNvPr id="12" name="Picture 11">
            <a:extLst>
              <a:ext uri="{FF2B5EF4-FFF2-40B4-BE49-F238E27FC236}">
                <a16:creationId xmlns:a16="http://schemas.microsoft.com/office/drawing/2014/main" id="{A94489B1-715D-45D5-8489-E10CB024729F}"/>
              </a:ext>
            </a:extLst>
          </p:cNvPr>
          <p:cNvPicPr>
            <a:picLocks noChangeAspect="1"/>
          </p:cNvPicPr>
          <p:nvPr/>
        </p:nvPicPr>
        <p:blipFill>
          <a:blip r:embed="rId4"/>
          <a:stretch>
            <a:fillRect/>
          </a:stretch>
        </p:blipFill>
        <p:spPr>
          <a:xfrm>
            <a:off x="5791225" y="1988909"/>
            <a:ext cx="4007531" cy="4470400"/>
          </a:xfrm>
          <a:prstGeom prst="rect">
            <a:avLst/>
          </a:prstGeom>
        </p:spPr>
      </p:pic>
    </p:spTree>
    <p:extLst>
      <p:ext uri="{BB962C8B-B14F-4D97-AF65-F5344CB8AC3E}">
        <p14:creationId xmlns:p14="http://schemas.microsoft.com/office/powerpoint/2010/main" val="350501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6D86-9430-4912-B05C-49C21E7AEDD2}"/>
              </a:ext>
            </a:extLst>
          </p:cNvPr>
          <p:cNvSpPr>
            <a:spLocks noGrp="1"/>
          </p:cNvSpPr>
          <p:nvPr>
            <p:ph type="title"/>
          </p:nvPr>
        </p:nvSpPr>
        <p:spPr/>
        <p:txBody>
          <a:bodyPr/>
          <a:lstStyle/>
          <a:p>
            <a:r>
              <a:rPr lang="en-IN" dirty="0"/>
              <a:t>Summary of Findings:</a:t>
            </a:r>
          </a:p>
        </p:txBody>
      </p:sp>
      <p:sp>
        <p:nvSpPr>
          <p:cNvPr id="3" name="Content Placeholder 2">
            <a:extLst>
              <a:ext uri="{FF2B5EF4-FFF2-40B4-BE49-F238E27FC236}">
                <a16:creationId xmlns:a16="http://schemas.microsoft.com/office/drawing/2014/main" id="{D6BC67C9-A9DD-4080-A430-7559333DE2DE}"/>
              </a:ext>
            </a:extLst>
          </p:cNvPr>
          <p:cNvSpPr>
            <a:spLocks noGrp="1"/>
          </p:cNvSpPr>
          <p:nvPr>
            <p:ph idx="1"/>
          </p:nvPr>
        </p:nvSpPr>
        <p:spPr>
          <a:xfrm>
            <a:off x="680321" y="2376628"/>
            <a:ext cx="9613861" cy="4283815"/>
          </a:xfrm>
        </p:spPr>
        <p:txBody>
          <a:bodyPr>
            <a:normAutofit fontScale="62500" lnSpcReduction="20000"/>
          </a:bodyPr>
          <a:lstStyle/>
          <a:p>
            <a:pPr marL="0" indent="0" algn="l">
              <a:buNone/>
            </a:pPr>
            <a:r>
              <a:rPr lang="en-GB" sz="3200" b="1" i="0" dirty="0">
                <a:effectLst/>
                <a:latin typeface="system-ui"/>
              </a:rPr>
              <a:t>Highly Significant Features:</a:t>
            </a:r>
            <a:r>
              <a:rPr lang="en-GB" sz="3200" b="0" i="0" dirty="0">
                <a:effectLst/>
                <a:latin typeface="system-ui"/>
              </a:rPr>
              <a:t> </a:t>
            </a:r>
          </a:p>
          <a:p>
            <a:pPr algn="l"/>
            <a:r>
              <a:rPr lang="en-GB" sz="2600" dirty="0">
                <a:latin typeface="system-ui"/>
              </a:rPr>
              <a:t>A</a:t>
            </a:r>
            <a:r>
              <a:rPr lang="en-GB" sz="2600" b="0" i="0" dirty="0">
                <a:effectLst/>
                <a:latin typeface="system-ui"/>
              </a:rPr>
              <a:t>ltitude_high_meters (F-Score: 222.71, p-Value: 0.000000e+00), altitude_low_meters (F-Score: 158.533 p-Value: 0.000000e+00)</a:t>
            </a:r>
          </a:p>
          <a:p>
            <a:pPr algn="l">
              <a:buFont typeface="Arial" panose="020B0604020202020204" pitchFamily="34" charset="0"/>
              <a:buChar char="•"/>
            </a:pPr>
            <a:r>
              <a:rPr lang="en-GB" sz="2600" b="0" i="0" dirty="0">
                <a:effectLst/>
                <a:latin typeface="system-ui"/>
              </a:rPr>
              <a:t>These features have extremely high F-scores and very low p-values, indicating they are very significant in predicting the altitude_mean_meters.</a:t>
            </a:r>
          </a:p>
          <a:p>
            <a:pPr algn="l">
              <a:buFont typeface="Arial" panose="020B0604020202020204" pitchFamily="34" charset="0"/>
              <a:buChar char="•"/>
            </a:pPr>
            <a:r>
              <a:rPr lang="en-GB" sz="2600" b="0" i="0" dirty="0">
                <a:effectLst/>
                <a:latin typeface="system-ui"/>
              </a:rPr>
              <a:t>Features like Category.Two.Defects, </a:t>
            </a:r>
            <a:r>
              <a:rPr lang="en-GB" sz="2600" b="0" i="0" dirty="0" err="1">
                <a:effectLst/>
                <a:latin typeface="system-ui"/>
              </a:rPr>
              <a:t>Color</a:t>
            </a:r>
            <a:r>
              <a:rPr lang="en-GB" sz="2600" b="0" i="0" dirty="0">
                <a:effectLst/>
                <a:latin typeface="system-ui"/>
              </a:rPr>
              <a:t>, Total.Cup.Points, Category.One.Defects, Clean.Cup, Uniformity, and Aroma have high p-values, indicating they are not significant in predicting the altitude_mean_meters.</a:t>
            </a:r>
          </a:p>
          <a:p>
            <a:pPr marL="0" indent="0" algn="l">
              <a:buNone/>
            </a:pPr>
            <a:r>
              <a:rPr lang="en-GB" sz="2900" b="1" i="0" dirty="0">
                <a:effectLst/>
                <a:latin typeface="system-ui"/>
              </a:rPr>
              <a:t>Summary of the key insights and findings obtained from the analysis:</a:t>
            </a:r>
          </a:p>
          <a:p>
            <a:pPr algn="l">
              <a:buFont typeface="Arial" panose="020B0604020202020204" pitchFamily="34" charset="0"/>
              <a:buChar char="•"/>
            </a:pPr>
            <a:r>
              <a:rPr lang="en-GB" sz="2600" b="0" i="0" dirty="0">
                <a:effectLst/>
                <a:latin typeface="system-ui"/>
              </a:rPr>
              <a:t>Higher altitudes are generally associated with better coffee quality.</a:t>
            </a:r>
          </a:p>
          <a:p>
            <a:pPr algn="l">
              <a:buFont typeface="Arial" panose="020B0604020202020204" pitchFamily="34" charset="0"/>
              <a:buChar char="•"/>
            </a:pPr>
            <a:r>
              <a:rPr lang="en-GB" sz="2600" b="0" i="0" dirty="0">
                <a:effectLst/>
                <a:latin typeface="system-ui"/>
              </a:rPr>
              <a:t>Certain countries consistently produce higher quality coffee due to </a:t>
            </a:r>
            <a:r>
              <a:rPr lang="en-GB" sz="2600" b="0" i="0" dirty="0" err="1">
                <a:effectLst/>
                <a:latin typeface="system-ui"/>
              </a:rPr>
              <a:t>favorable</a:t>
            </a:r>
            <a:r>
              <a:rPr lang="en-GB" sz="2600" b="0" i="0" dirty="0">
                <a:effectLst/>
                <a:latin typeface="system-ui"/>
              </a:rPr>
              <a:t> growing conditions and better farming practices.</a:t>
            </a:r>
          </a:p>
          <a:p>
            <a:pPr algn="l">
              <a:buFont typeface="Arial" panose="020B0604020202020204" pitchFamily="34" charset="0"/>
              <a:buChar char="•"/>
            </a:pPr>
            <a:r>
              <a:rPr lang="en-GB" sz="2600" b="0" i="0" dirty="0">
                <a:effectLst/>
                <a:latin typeface="system-ui"/>
              </a:rPr>
              <a:t>Certification and proper farm management significantly reduce defect counts. These insights can guide farmers and producers in optimizing their practices to enhance coffee quality and productivity.</a:t>
            </a:r>
          </a:p>
          <a:p>
            <a:pPr algn="l">
              <a:lnSpc>
                <a:spcPct val="120000"/>
              </a:lnSpc>
            </a:pPr>
            <a:endParaRPr lang="en-GB" sz="2200" dirty="0">
              <a:effectLst/>
              <a:latin typeface="var(--jp-content-font-family)"/>
            </a:endParaRPr>
          </a:p>
          <a:p>
            <a:pPr marL="0" indent="0" algn="l">
              <a:lnSpc>
                <a:spcPct val="120000"/>
              </a:lnSpc>
              <a:buNone/>
            </a:pPr>
            <a:br>
              <a:rPr lang="en-GB" dirty="0">
                <a:effectLst/>
                <a:latin typeface="inherit"/>
              </a:rPr>
            </a:br>
            <a:endParaRPr lang="en-IN" dirty="0"/>
          </a:p>
        </p:txBody>
      </p:sp>
      <p:pic>
        <p:nvPicPr>
          <p:cNvPr id="5" name="Picture 4">
            <a:extLst>
              <a:ext uri="{FF2B5EF4-FFF2-40B4-BE49-F238E27FC236}">
                <a16:creationId xmlns:a16="http://schemas.microsoft.com/office/drawing/2014/main" id="{A83959AE-FF5A-49EC-96FB-49F309B2A703}"/>
              </a:ext>
            </a:extLst>
          </p:cNvPr>
          <p:cNvPicPr>
            <a:picLocks noChangeAspect="1"/>
          </p:cNvPicPr>
          <p:nvPr/>
        </p:nvPicPr>
        <p:blipFill>
          <a:blip r:embed="rId2"/>
          <a:stretch>
            <a:fillRect/>
          </a:stretch>
        </p:blipFill>
        <p:spPr>
          <a:xfrm>
            <a:off x="10556391" y="588847"/>
            <a:ext cx="1635609" cy="1385727"/>
          </a:xfrm>
          <a:prstGeom prst="rect">
            <a:avLst/>
          </a:prstGeom>
        </p:spPr>
      </p:pic>
    </p:spTree>
    <p:extLst>
      <p:ext uri="{BB962C8B-B14F-4D97-AF65-F5344CB8AC3E}">
        <p14:creationId xmlns:p14="http://schemas.microsoft.com/office/powerpoint/2010/main" val="11426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5266-DD6F-4A8C-BAEF-FE1683AAC94B}"/>
              </a:ext>
            </a:extLst>
          </p:cNvPr>
          <p:cNvSpPr>
            <a:spLocks noGrp="1"/>
          </p:cNvSpPr>
          <p:nvPr>
            <p:ph type="title"/>
          </p:nvPr>
        </p:nvSpPr>
        <p:spPr>
          <a:xfrm>
            <a:off x="680320" y="660463"/>
            <a:ext cx="9613861" cy="1080938"/>
          </a:xfrm>
        </p:spPr>
        <p:txBody>
          <a:bodyPr/>
          <a:lstStyle/>
          <a:p>
            <a:pPr algn="ctr"/>
            <a:r>
              <a:rPr lang="en-IN" dirty="0"/>
              <a:t>Conclusion</a:t>
            </a:r>
          </a:p>
        </p:txBody>
      </p:sp>
      <p:sp>
        <p:nvSpPr>
          <p:cNvPr id="3" name="Content Placeholder 2">
            <a:extLst>
              <a:ext uri="{FF2B5EF4-FFF2-40B4-BE49-F238E27FC236}">
                <a16:creationId xmlns:a16="http://schemas.microsoft.com/office/drawing/2014/main" id="{0067E602-08AA-4D7B-AA4F-415D767F0765}"/>
              </a:ext>
            </a:extLst>
          </p:cNvPr>
          <p:cNvSpPr>
            <a:spLocks noGrp="1"/>
          </p:cNvSpPr>
          <p:nvPr>
            <p:ph idx="1"/>
          </p:nvPr>
        </p:nvSpPr>
        <p:spPr>
          <a:xfrm>
            <a:off x="680321" y="2067339"/>
            <a:ext cx="9613861" cy="4585252"/>
          </a:xfrm>
        </p:spPr>
        <p:txBody>
          <a:bodyPr>
            <a:normAutofit fontScale="92500" lnSpcReduction="10000"/>
          </a:bodyPr>
          <a:lstStyle/>
          <a:p>
            <a:pPr marL="0" indent="0" algn="l">
              <a:buNone/>
            </a:pPr>
            <a:r>
              <a:rPr lang="en-GB" sz="2400" b="1" i="0" dirty="0">
                <a:effectLst/>
                <a:latin typeface="system-ui"/>
              </a:rPr>
              <a:t>Final conclusions drawn from the analysis:</a:t>
            </a:r>
          </a:p>
          <a:p>
            <a:pPr algn="l"/>
            <a:r>
              <a:rPr lang="en-GB" sz="2100" b="0" i="0" dirty="0">
                <a:effectLst/>
                <a:latin typeface="system-ui"/>
              </a:rPr>
              <a:t>Higher altitudes, particularly above 2000 meters, are associated with superior coffee quality.</a:t>
            </a:r>
            <a:br>
              <a:rPr lang="en-GB" sz="2100" b="0" i="0" dirty="0">
                <a:effectLst/>
                <a:latin typeface="system-ui"/>
              </a:rPr>
            </a:br>
            <a:r>
              <a:rPr lang="en-GB" sz="2100" b="0" i="0" dirty="0">
                <a:effectLst/>
                <a:latin typeface="system-ui"/>
              </a:rPr>
              <a:t>Minimizing defects through improved processing techniques is essential for high-quality coffee.</a:t>
            </a:r>
            <a:br>
              <a:rPr lang="en-GB" sz="2100" b="0" i="0" dirty="0">
                <a:effectLst/>
                <a:latin typeface="system-ui"/>
              </a:rPr>
            </a:br>
            <a:r>
              <a:rPr lang="en-GB" sz="2100" b="0" i="0" dirty="0">
                <a:effectLst/>
                <a:latin typeface="system-ui"/>
              </a:rPr>
              <a:t>Focus on enhancing flavor and Balance, and Total.Cup.Points attributes to boost overall coffee quality.</a:t>
            </a:r>
            <a:br>
              <a:rPr lang="en-GB" sz="2100" b="0" i="0" dirty="0">
                <a:effectLst/>
                <a:latin typeface="system-ui"/>
              </a:rPr>
            </a:br>
            <a:endParaRPr lang="en-GB" sz="2100" b="0" i="0" dirty="0">
              <a:effectLst/>
              <a:latin typeface="system-ui"/>
            </a:endParaRPr>
          </a:p>
          <a:p>
            <a:pPr marL="0" indent="0" algn="l">
              <a:buNone/>
            </a:pPr>
            <a:r>
              <a:rPr lang="en-GB" sz="2400" b="1" i="0" dirty="0">
                <a:effectLst/>
                <a:latin typeface="system-ui"/>
              </a:rPr>
              <a:t>Recommendations or next steps for further analysis or action:</a:t>
            </a:r>
          </a:p>
          <a:p>
            <a:pPr algn="l"/>
            <a:r>
              <a:rPr lang="en-GB" sz="1900" b="0" i="0" dirty="0">
                <a:effectLst/>
                <a:latin typeface="system-ui"/>
              </a:rPr>
              <a:t>For Producers: Invest in high-altitude farming and stringent quality control to minimize defects.</a:t>
            </a:r>
            <a:br>
              <a:rPr lang="en-GB" sz="1900" b="0" i="0" dirty="0">
                <a:effectLst/>
                <a:latin typeface="system-ui"/>
              </a:rPr>
            </a:br>
            <a:r>
              <a:rPr lang="en-GB" sz="1900" b="0" i="0" dirty="0">
                <a:effectLst/>
                <a:latin typeface="system-ui"/>
              </a:rPr>
              <a:t>For Consumers: Choose high-altitude, Arabica coffees from reputable origins like Ethiopia for the best quality.</a:t>
            </a:r>
            <a:br>
              <a:rPr lang="en-GB" sz="1900" b="0" i="0" dirty="0">
                <a:effectLst/>
                <a:latin typeface="system-ui"/>
              </a:rPr>
            </a:br>
            <a:r>
              <a:rPr lang="en-GB" sz="1900" b="0" i="0" dirty="0">
                <a:effectLst/>
                <a:latin typeface="system-ui"/>
              </a:rPr>
              <a:t>Further Research: Investigate the impact of specific farming practices and environmental conditions on coffee quality.</a:t>
            </a:r>
            <a:br>
              <a:rPr lang="en-GB" sz="1900" b="0" i="0" dirty="0">
                <a:effectLst/>
                <a:latin typeface="system-ui"/>
              </a:rPr>
            </a:br>
            <a:r>
              <a:rPr lang="en-GB" sz="1900" b="0" i="0" dirty="0">
                <a:effectLst/>
                <a:latin typeface="system-ui"/>
              </a:rPr>
              <a:t>By understanding these factors and leveraging the insights from both univariate and multivariate analyses, coffee producers can improve their practices, and consumers can make more informed choices.</a:t>
            </a:r>
          </a:p>
        </p:txBody>
      </p:sp>
      <p:pic>
        <p:nvPicPr>
          <p:cNvPr id="4" name="Picture 3">
            <a:extLst>
              <a:ext uri="{FF2B5EF4-FFF2-40B4-BE49-F238E27FC236}">
                <a16:creationId xmlns:a16="http://schemas.microsoft.com/office/drawing/2014/main" id="{CF0F5836-33D5-4E77-A4D9-168BDA0FBCA1}"/>
              </a:ext>
            </a:extLst>
          </p:cNvPr>
          <p:cNvPicPr>
            <a:picLocks noChangeAspect="1"/>
          </p:cNvPicPr>
          <p:nvPr/>
        </p:nvPicPr>
        <p:blipFill>
          <a:blip r:embed="rId2"/>
          <a:stretch>
            <a:fillRect/>
          </a:stretch>
        </p:blipFill>
        <p:spPr>
          <a:xfrm>
            <a:off x="10556391" y="588847"/>
            <a:ext cx="1635609" cy="1385727"/>
          </a:xfrm>
          <a:prstGeom prst="rect">
            <a:avLst/>
          </a:prstGeom>
        </p:spPr>
      </p:pic>
    </p:spTree>
    <p:extLst>
      <p:ext uri="{BB962C8B-B14F-4D97-AF65-F5344CB8AC3E}">
        <p14:creationId xmlns:p14="http://schemas.microsoft.com/office/powerpoint/2010/main" val="61198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8751-349F-4824-B70B-D02FA97788DF}"/>
              </a:ext>
            </a:extLst>
          </p:cNvPr>
          <p:cNvSpPr>
            <a:spLocks noGrp="1"/>
          </p:cNvSpPr>
          <p:nvPr>
            <p:ph type="title"/>
          </p:nvPr>
        </p:nvSpPr>
        <p:spPr/>
        <p:txBody>
          <a:bodyPr>
            <a:normAutofit/>
          </a:bodyPr>
          <a:lstStyle/>
          <a:p>
            <a:pPr algn="ctr"/>
            <a:r>
              <a:rPr lang="en-IN" sz="4400" dirty="0"/>
              <a:t> INTRODUCTION  </a:t>
            </a:r>
          </a:p>
        </p:txBody>
      </p:sp>
      <p:sp>
        <p:nvSpPr>
          <p:cNvPr id="5" name="Rectangle 2">
            <a:extLst>
              <a:ext uri="{FF2B5EF4-FFF2-40B4-BE49-F238E27FC236}">
                <a16:creationId xmlns:a16="http://schemas.microsoft.com/office/drawing/2014/main" id="{1FD9AB50-0CD3-4714-BA68-2AB12D0B3101}"/>
              </a:ext>
            </a:extLst>
          </p:cNvPr>
          <p:cNvSpPr>
            <a:spLocks noGrp="1" noChangeArrowheads="1"/>
          </p:cNvSpPr>
          <p:nvPr>
            <p:ph idx="1"/>
          </p:nvPr>
        </p:nvSpPr>
        <p:spPr bwMode="auto">
          <a:xfrm>
            <a:off x="198782" y="2157181"/>
            <a:ext cx="11820939" cy="428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GB" sz="1600" dirty="0">
                <a:solidFill>
                  <a:schemeClr val="bg1"/>
                </a:solidFill>
              </a:rPr>
              <a:t>The objective of this project is to perform an in-depth exploratory data analysis (EDA) on the Coffee Quality Database. This dataset contains detailed information on various coffee beans, including their origin, physical characteristics, and cupping scores. The primary goal is to understand the factors that influence coffee quality and to identify patterns and insights that could help coffee producers and consumers.</a:t>
            </a:r>
          </a:p>
          <a:p>
            <a:pPr marR="0" lvl="0" algn="l" defTabSz="914400" rtl="0" eaLnBrk="0" fontAlgn="base" latinLnBrk="0" hangingPunct="0">
              <a:lnSpc>
                <a:spcPct val="100000"/>
              </a:lnSpc>
              <a:spcBef>
                <a:spcPct val="0"/>
              </a:spcBef>
              <a:spcAft>
                <a:spcPct val="0"/>
              </a:spcAft>
              <a:buClrTx/>
              <a:buSzTx/>
              <a:tabLst/>
            </a:pPr>
            <a:endParaRPr lang="en-GB"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None/>
              <a:tabLst/>
            </a:pPr>
            <a:r>
              <a:rPr lang="en-IN" sz="1800" dirty="0">
                <a:solidFill>
                  <a:schemeClr val="bg1"/>
                </a:solidFill>
              </a:rPr>
              <a:t>About in This Data:</a:t>
            </a:r>
          </a:p>
          <a:p>
            <a:pPr marL="0" indent="0">
              <a:buNone/>
            </a:pPr>
            <a:r>
              <a:rPr lang="en-GB" sz="1400" dirty="0">
                <a:solidFill>
                  <a:schemeClr val="bg1"/>
                </a:solidFill>
              </a:rPr>
              <a:t>Data understanding, pre-processing, and visualization are crucial steps in any data analytics project. They help to:</a:t>
            </a:r>
          </a:p>
          <a:p>
            <a:pPr>
              <a:buFont typeface="Arial" panose="020B0604020202020204" pitchFamily="34" charset="0"/>
              <a:buChar char="•"/>
            </a:pPr>
            <a:r>
              <a:rPr lang="en-GB" sz="1400" dirty="0">
                <a:solidFill>
                  <a:schemeClr val="bg1"/>
                </a:solidFill>
              </a:rPr>
              <a:t>Identify and handle missing or erroneous data, ensuring the dataset is clean and reliable.</a:t>
            </a:r>
          </a:p>
          <a:p>
            <a:pPr>
              <a:buFont typeface="Arial" panose="020B0604020202020204" pitchFamily="34" charset="0"/>
              <a:buChar char="•"/>
            </a:pPr>
            <a:r>
              <a:rPr lang="en-GB" sz="1400" dirty="0">
                <a:solidFill>
                  <a:schemeClr val="bg1"/>
                </a:solidFill>
              </a:rPr>
              <a:t>Detect outliers and inconsistencies that could skew the analysis.</a:t>
            </a:r>
          </a:p>
          <a:p>
            <a:pPr>
              <a:buFont typeface="Arial" panose="020B0604020202020204" pitchFamily="34" charset="0"/>
              <a:buChar char="•"/>
            </a:pPr>
            <a:r>
              <a:rPr lang="en-GB" sz="1400" dirty="0">
                <a:solidFill>
                  <a:schemeClr val="bg1"/>
                </a:solidFill>
              </a:rPr>
              <a:t>Derive meaningful insights through visual representation, making it easier to interpret and communicate findings.</a:t>
            </a:r>
          </a:p>
          <a:p>
            <a:pPr>
              <a:buFont typeface="Arial" panose="020B0604020202020204" pitchFamily="34" charset="0"/>
              <a:buChar char="•"/>
            </a:pPr>
            <a:r>
              <a:rPr lang="en-GB" sz="1400" dirty="0">
                <a:solidFill>
                  <a:schemeClr val="bg1"/>
                </a:solidFill>
              </a:rPr>
              <a:t>Provide a solid foundation for more advanced analyses and predictive modeling.</a:t>
            </a:r>
          </a:p>
          <a:p>
            <a:r>
              <a:rPr lang="en-GB" sz="1400" dirty="0">
                <a:solidFill>
                  <a:schemeClr val="bg1"/>
                </a:solidFill>
              </a:rPr>
              <a:t>By thoroughly exploring and preprocessing the Coffee Quality Database, we aim to uncover valuable insights that can enhance our understanding of what makes a high-quality coffee.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E02CAAB-698F-4DAC-B6A7-BA3043F77DD5}"/>
              </a:ext>
            </a:extLst>
          </p:cNvPr>
          <p:cNvSpPr>
            <a:spLocks noChangeArrowheads="1"/>
          </p:cNvSpPr>
          <p:nvPr/>
        </p:nvSpPr>
        <p:spPr bwMode="auto">
          <a:xfrm>
            <a:off x="13252" y="-707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Includes imputation of missing values and treatment of extreme values for features like </a:t>
            </a:r>
            <a:r>
              <a:rPr kumimoji="0" lang="en-US" altLang="en-US" sz="1000" b="0" i="0" u="none" strike="noStrike" cap="none" normalizeH="0" baseline="0">
                <a:ln>
                  <a:noFill/>
                </a:ln>
                <a:solidFill>
                  <a:schemeClr val="tx1"/>
                </a:solidFill>
                <a:effectLst/>
                <a:latin typeface="Arial Unicode MS" panose="020B0604020202020204" pitchFamily="34" charset="-128"/>
              </a:rPr>
              <a:t>sqft_lot</a:t>
            </a:r>
            <a:r>
              <a:rPr kumimoji="0" lang="en-US" altLang="en-US" sz="11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panose="020B0604020202020204" pitchFamily="34" charset="-128"/>
              </a:rPr>
              <a:t>yr_built</a:t>
            </a:r>
            <a:r>
              <a:rPr kumimoji="0" lang="en-US" altLang="en-US" sz="1100" b="0" i="0" u="none" strike="noStrike" cap="none" normalizeH="0" baseline="0">
                <a:ln>
                  <a:noFill/>
                </a:ln>
                <a:solidFill>
                  <a:schemeClr val="tx1"/>
                </a:solidFill>
                <a:effectLst/>
              </a:rPr>
              <a:t>, and </a:t>
            </a:r>
            <a:r>
              <a:rPr kumimoji="0" lang="en-US" altLang="en-US" sz="1000" b="0" i="0" u="none" strike="noStrike" cap="none" normalizeH="0" baseline="0">
                <a:ln>
                  <a:noFill/>
                </a:ln>
                <a:solidFill>
                  <a:schemeClr val="tx1"/>
                </a:solidFill>
                <a:effectLst/>
                <a:latin typeface="Arial Unicode MS" panose="020B0604020202020204" pitchFamily="34" charset="-128"/>
              </a:rPr>
              <a:t>city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A2F4CEC-F2D8-47E6-8EBB-8228A83D3948}"/>
              </a:ext>
            </a:extLst>
          </p:cNvPr>
          <p:cNvPicPr>
            <a:picLocks noChangeAspect="1"/>
          </p:cNvPicPr>
          <p:nvPr/>
        </p:nvPicPr>
        <p:blipFill>
          <a:blip r:embed="rId2"/>
          <a:stretch>
            <a:fillRect/>
          </a:stretch>
        </p:blipFill>
        <p:spPr>
          <a:xfrm>
            <a:off x="10524296" y="585974"/>
            <a:ext cx="1667704" cy="1409700"/>
          </a:xfrm>
          <a:prstGeom prst="rect">
            <a:avLst/>
          </a:prstGeom>
        </p:spPr>
      </p:pic>
    </p:spTree>
    <p:extLst>
      <p:ext uri="{BB962C8B-B14F-4D97-AF65-F5344CB8AC3E}">
        <p14:creationId xmlns:p14="http://schemas.microsoft.com/office/powerpoint/2010/main" val="343546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8A50-EDF1-4EA8-844D-9303BC9901CE}"/>
              </a:ext>
            </a:extLst>
          </p:cNvPr>
          <p:cNvSpPr>
            <a:spLocks noGrp="1"/>
          </p:cNvSpPr>
          <p:nvPr>
            <p:ph type="title"/>
          </p:nvPr>
        </p:nvSpPr>
        <p:spPr/>
        <p:txBody>
          <a:bodyPr>
            <a:normAutofit/>
          </a:bodyPr>
          <a:lstStyle/>
          <a:p>
            <a:r>
              <a:rPr lang="en-IN" dirty="0"/>
              <a:t>DATA UNDERSTANDING</a:t>
            </a:r>
            <a:br>
              <a:rPr lang="en-IN" dirty="0"/>
            </a:br>
            <a:r>
              <a:rPr lang="en-GB" sz="1600" dirty="0"/>
              <a:t>* Overview of the dataset structure: number of rows, columns, data types.</a:t>
            </a:r>
            <a:br>
              <a:rPr lang="en-GB" sz="1600" dirty="0"/>
            </a:br>
            <a:endParaRPr lang="en-IN" sz="1600" dirty="0"/>
          </a:p>
        </p:txBody>
      </p:sp>
      <p:pic>
        <p:nvPicPr>
          <p:cNvPr id="14" name="Content Placeholder 13">
            <a:extLst>
              <a:ext uri="{FF2B5EF4-FFF2-40B4-BE49-F238E27FC236}">
                <a16:creationId xmlns:a16="http://schemas.microsoft.com/office/drawing/2014/main" id="{A0A4B8E7-0461-448A-B5AD-25464C9C0700}"/>
              </a:ext>
            </a:extLst>
          </p:cNvPr>
          <p:cNvPicPr>
            <a:picLocks noGrp="1" noChangeAspect="1"/>
          </p:cNvPicPr>
          <p:nvPr>
            <p:ph sz="half" idx="1"/>
          </p:nvPr>
        </p:nvPicPr>
        <p:blipFill>
          <a:blip r:embed="rId2"/>
          <a:stretch>
            <a:fillRect/>
          </a:stretch>
        </p:blipFill>
        <p:spPr>
          <a:xfrm>
            <a:off x="681038" y="1847418"/>
            <a:ext cx="7522058" cy="4871434"/>
          </a:xfrm>
        </p:spPr>
      </p:pic>
      <p:pic>
        <p:nvPicPr>
          <p:cNvPr id="8" name="Picture 7">
            <a:extLst>
              <a:ext uri="{FF2B5EF4-FFF2-40B4-BE49-F238E27FC236}">
                <a16:creationId xmlns:a16="http://schemas.microsoft.com/office/drawing/2014/main" id="{64EA949F-C815-4902-8947-EB76737C2F9D}"/>
              </a:ext>
            </a:extLst>
          </p:cNvPr>
          <p:cNvPicPr>
            <a:picLocks noChangeAspect="1"/>
          </p:cNvPicPr>
          <p:nvPr/>
        </p:nvPicPr>
        <p:blipFill>
          <a:blip r:embed="rId3"/>
          <a:stretch>
            <a:fillRect/>
          </a:stretch>
        </p:blipFill>
        <p:spPr>
          <a:xfrm>
            <a:off x="8346396" y="2107978"/>
            <a:ext cx="3361905" cy="873761"/>
          </a:xfrm>
          <a:prstGeom prst="rect">
            <a:avLst/>
          </a:prstGeom>
        </p:spPr>
      </p:pic>
      <p:pic>
        <p:nvPicPr>
          <p:cNvPr id="12" name="Picture 11">
            <a:extLst>
              <a:ext uri="{FF2B5EF4-FFF2-40B4-BE49-F238E27FC236}">
                <a16:creationId xmlns:a16="http://schemas.microsoft.com/office/drawing/2014/main" id="{271AE1FA-E99A-492F-8052-8A042284B393}"/>
              </a:ext>
            </a:extLst>
          </p:cNvPr>
          <p:cNvPicPr>
            <a:picLocks noChangeAspect="1"/>
          </p:cNvPicPr>
          <p:nvPr/>
        </p:nvPicPr>
        <p:blipFill>
          <a:blip r:embed="rId4"/>
          <a:stretch>
            <a:fillRect/>
          </a:stretch>
        </p:blipFill>
        <p:spPr>
          <a:xfrm>
            <a:off x="8346396" y="3106283"/>
            <a:ext cx="3361905" cy="3599317"/>
          </a:xfrm>
          <a:prstGeom prst="rect">
            <a:avLst/>
          </a:prstGeom>
        </p:spPr>
      </p:pic>
      <p:pic>
        <p:nvPicPr>
          <p:cNvPr id="4" name="Picture 3">
            <a:extLst>
              <a:ext uri="{FF2B5EF4-FFF2-40B4-BE49-F238E27FC236}">
                <a16:creationId xmlns:a16="http://schemas.microsoft.com/office/drawing/2014/main" id="{2CADC62D-E268-4423-BF10-CC972816DEBE}"/>
              </a:ext>
            </a:extLst>
          </p:cNvPr>
          <p:cNvPicPr>
            <a:picLocks noChangeAspect="1"/>
          </p:cNvPicPr>
          <p:nvPr/>
        </p:nvPicPr>
        <p:blipFill>
          <a:blip r:embed="rId5"/>
          <a:stretch>
            <a:fillRect/>
          </a:stretch>
        </p:blipFill>
        <p:spPr>
          <a:xfrm>
            <a:off x="10592012" y="620991"/>
            <a:ext cx="1599988" cy="1362443"/>
          </a:xfrm>
          <a:prstGeom prst="rect">
            <a:avLst/>
          </a:prstGeom>
        </p:spPr>
      </p:pic>
    </p:spTree>
    <p:extLst>
      <p:ext uri="{BB962C8B-B14F-4D97-AF65-F5344CB8AC3E}">
        <p14:creationId xmlns:p14="http://schemas.microsoft.com/office/powerpoint/2010/main" val="416599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A926-EC3A-4921-A045-A56878EFA8E6}"/>
              </a:ext>
            </a:extLst>
          </p:cNvPr>
          <p:cNvSpPr>
            <a:spLocks noGrp="1"/>
          </p:cNvSpPr>
          <p:nvPr>
            <p:ph type="title"/>
          </p:nvPr>
        </p:nvSpPr>
        <p:spPr/>
        <p:txBody>
          <a:bodyPr>
            <a:normAutofit/>
          </a:bodyPr>
          <a:lstStyle/>
          <a:p>
            <a:pPr marL="285750" indent="-285750">
              <a:buFont typeface="Wingdings" panose="05000000000000000000" pitchFamily="2" charset="2"/>
              <a:buChar char="v"/>
            </a:pPr>
            <a:r>
              <a:rPr lang="en-IN" sz="1600" dirty="0"/>
              <a:t>Summary statistics:</a:t>
            </a:r>
          </a:p>
        </p:txBody>
      </p:sp>
      <p:sp>
        <p:nvSpPr>
          <p:cNvPr id="8" name="Text Placeholder 7">
            <a:extLst>
              <a:ext uri="{FF2B5EF4-FFF2-40B4-BE49-F238E27FC236}">
                <a16:creationId xmlns:a16="http://schemas.microsoft.com/office/drawing/2014/main" id="{E9F3BD8B-206B-47CB-8314-E33057AD4FE9}"/>
              </a:ext>
            </a:extLst>
          </p:cNvPr>
          <p:cNvSpPr>
            <a:spLocks noGrp="1"/>
          </p:cNvSpPr>
          <p:nvPr>
            <p:ph type="body" sz="half" idx="2"/>
          </p:nvPr>
        </p:nvSpPr>
        <p:spPr/>
        <p:txBody>
          <a:bodyPr/>
          <a:lstStyle/>
          <a:p>
            <a:r>
              <a:rPr lang="en-IN" sz="1600" dirty="0"/>
              <a:t>     understanding mean, median, min, max for numerical features</a:t>
            </a:r>
            <a:endParaRPr lang="en-IN" dirty="0"/>
          </a:p>
        </p:txBody>
      </p:sp>
      <p:pic>
        <p:nvPicPr>
          <p:cNvPr id="11" name="Picture Placeholder 10">
            <a:extLst>
              <a:ext uri="{FF2B5EF4-FFF2-40B4-BE49-F238E27FC236}">
                <a16:creationId xmlns:a16="http://schemas.microsoft.com/office/drawing/2014/main" id="{318C6DD9-BE66-4CAD-B781-ED66DC8FFCB4}"/>
              </a:ext>
            </a:extLst>
          </p:cNvPr>
          <p:cNvPicPr>
            <a:picLocks noGrp="1" noChangeAspect="1"/>
          </p:cNvPicPr>
          <p:nvPr>
            <p:ph type="pic" idx="1"/>
          </p:nvPr>
        </p:nvPicPr>
        <p:blipFill rotWithShape="1">
          <a:blip r:embed="rId2"/>
          <a:srcRect t="26297" b="27017"/>
          <a:stretch/>
        </p:blipFill>
        <p:spPr>
          <a:xfrm>
            <a:off x="680322" y="119269"/>
            <a:ext cx="9735887" cy="4465984"/>
          </a:xfrm>
        </p:spPr>
      </p:pic>
      <p:pic>
        <p:nvPicPr>
          <p:cNvPr id="4" name="Picture 3">
            <a:extLst>
              <a:ext uri="{FF2B5EF4-FFF2-40B4-BE49-F238E27FC236}">
                <a16:creationId xmlns:a16="http://schemas.microsoft.com/office/drawing/2014/main" id="{39E0105F-89F7-4D4F-8552-8923D94B3DD9}"/>
              </a:ext>
            </a:extLst>
          </p:cNvPr>
          <p:cNvPicPr>
            <a:picLocks noChangeAspect="1"/>
          </p:cNvPicPr>
          <p:nvPr/>
        </p:nvPicPr>
        <p:blipFill>
          <a:blip r:embed="rId3"/>
          <a:stretch>
            <a:fillRect/>
          </a:stretch>
        </p:blipFill>
        <p:spPr>
          <a:xfrm>
            <a:off x="10548731" y="4572001"/>
            <a:ext cx="1643270" cy="1394707"/>
          </a:xfrm>
          <a:prstGeom prst="rect">
            <a:avLst/>
          </a:prstGeom>
        </p:spPr>
      </p:pic>
    </p:spTree>
    <p:extLst>
      <p:ext uri="{BB962C8B-B14F-4D97-AF65-F5344CB8AC3E}">
        <p14:creationId xmlns:p14="http://schemas.microsoft.com/office/powerpoint/2010/main" val="289511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374C4D-BCB4-43A4-9ECE-4830E422BFD3}"/>
              </a:ext>
            </a:extLst>
          </p:cNvPr>
          <p:cNvSpPr>
            <a:spLocks noGrp="1"/>
          </p:cNvSpPr>
          <p:nvPr>
            <p:ph type="title"/>
          </p:nvPr>
        </p:nvSpPr>
        <p:spPr>
          <a:xfrm>
            <a:off x="1" y="753228"/>
            <a:ext cx="10294182" cy="1080938"/>
          </a:xfrm>
        </p:spPr>
        <p:txBody>
          <a:bodyPr>
            <a:normAutofit fontScale="90000"/>
          </a:bodyPr>
          <a:lstStyle/>
          <a:p>
            <a:br>
              <a:rPr lang="en-GB" sz="3600" dirty="0">
                <a:solidFill>
                  <a:schemeClr val="bg1">
                    <a:lumMod val="75000"/>
                    <a:lumOff val="25000"/>
                  </a:schemeClr>
                </a:solidFill>
              </a:rPr>
            </a:br>
            <a:br>
              <a:rPr lang="en-IN" dirty="0"/>
            </a:br>
            <a:endParaRPr lang="en-IN" sz="1600" dirty="0"/>
          </a:p>
        </p:txBody>
      </p:sp>
      <p:sp>
        <p:nvSpPr>
          <p:cNvPr id="6" name="Content Placeholder 5">
            <a:extLst>
              <a:ext uri="{FF2B5EF4-FFF2-40B4-BE49-F238E27FC236}">
                <a16:creationId xmlns:a16="http://schemas.microsoft.com/office/drawing/2014/main" id="{BC2BE08D-5F2A-4DDC-9EB1-07E63FCC2166}"/>
              </a:ext>
            </a:extLst>
          </p:cNvPr>
          <p:cNvSpPr>
            <a:spLocks noGrp="1"/>
          </p:cNvSpPr>
          <p:nvPr>
            <p:ph idx="1"/>
          </p:nvPr>
        </p:nvSpPr>
        <p:spPr>
          <a:xfrm>
            <a:off x="1" y="2107096"/>
            <a:ext cx="12085982" cy="3829093"/>
          </a:xfrm>
        </p:spPr>
        <p:txBody>
          <a:bodyPr>
            <a:normAutofit/>
          </a:bodyPr>
          <a:lstStyle/>
          <a:p>
            <a:pPr marL="0" indent="0">
              <a:buNone/>
            </a:pPr>
            <a:r>
              <a:rPr lang="en-GB" sz="1600" dirty="0">
                <a:solidFill>
                  <a:schemeClr val="bg1">
                    <a:lumMod val="75000"/>
                    <a:lumOff val="25000"/>
                  </a:schemeClr>
                </a:solidFill>
              </a:rPr>
              <a:t>Insights from initial exploration: any notable patterns, outliers, or missing values observed.</a:t>
            </a:r>
          </a:p>
          <a:p>
            <a:pPr marL="0" indent="0">
              <a:buNone/>
            </a:pPr>
            <a:r>
              <a:rPr lang="en-GB" sz="1400" dirty="0"/>
              <a:t>Missing Value Detection:  Missing values can distort analysis and need appropriate handling, such as imputation or exclusion.</a:t>
            </a:r>
          </a:p>
          <a:p>
            <a:pPr marL="0" indent="0">
              <a:buNone/>
            </a:pPr>
            <a:r>
              <a:rPr lang="en-GB" sz="1400" dirty="0"/>
              <a:t>                                                        </a:t>
            </a:r>
          </a:p>
          <a:p>
            <a:pPr marL="0" indent="0">
              <a:buNone/>
            </a:pPr>
            <a:endParaRPr lang="en-IN" sz="1400" dirty="0"/>
          </a:p>
          <a:p>
            <a:pPr marL="0" indent="0">
              <a:buNone/>
            </a:pPr>
            <a:endParaRPr lang="en-IN" sz="1600" dirty="0">
              <a:solidFill>
                <a:schemeClr val="bg1">
                  <a:lumMod val="75000"/>
                  <a:lumOff val="25000"/>
                </a:schemeClr>
              </a:solidFill>
            </a:endParaRPr>
          </a:p>
        </p:txBody>
      </p:sp>
      <p:sp>
        <p:nvSpPr>
          <p:cNvPr id="12" name="Rectangle 6">
            <a:extLst>
              <a:ext uri="{FF2B5EF4-FFF2-40B4-BE49-F238E27FC236}">
                <a16:creationId xmlns:a16="http://schemas.microsoft.com/office/drawing/2014/main" id="{3B4AB070-92E0-46CF-86EA-9099F56BE282}"/>
              </a:ext>
            </a:extLst>
          </p:cNvPr>
          <p:cNvSpPr>
            <a:spLocks noChangeArrowheads="1"/>
          </p:cNvSpPr>
          <p:nvPr/>
        </p:nvSpPr>
        <p:spPr bwMode="auto">
          <a:xfrm>
            <a:off x="0" y="97795"/>
            <a:ext cx="22794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B087AC5D-1936-4EAE-A19A-5D15DB77A4F9}"/>
              </a:ext>
            </a:extLst>
          </p:cNvPr>
          <p:cNvSpPr>
            <a:spLocks noChangeArrowheads="1"/>
          </p:cNvSpPr>
          <p:nvPr/>
        </p:nvSpPr>
        <p:spPr bwMode="auto">
          <a:xfrm>
            <a:off x="0" y="97795"/>
            <a:ext cx="2792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6F4F4D88-B4CB-4FD2-AFCE-726DFFCAFDF3}"/>
              </a:ext>
            </a:extLst>
          </p:cNvPr>
          <p:cNvSpPr>
            <a:spLocks noChangeArrowheads="1"/>
          </p:cNvSpPr>
          <p:nvPr/>
        </p:nvSpPr>
        <p:spPr bwMode="auto">
          <a:xfrm>
            <a:off x="2745633" y="921811"/>
            <a:ext cx="480291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4400" dirty="0"/>
              <a:t>Initial Exploration</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D1C5A1A-ED95-48EC-8FB7-CDCABD38A616}"/>
              </a:ext>
            </a:extLst>
          </p:cNvPr>
          <p:cNvPicPr>
            <a:picLocks noChangeAspect="1"/>
          </p:cNvPicPr>
          <p:nvPr/>
        </p:nvPicPr>
        <p:blipFill>
          <a:blip r:embed="rId2"/>
          <a:stretch>
            <a:fillRect/>
          </a:stretch>
        </p:blipFill>
        <p:spPr>
          <a:xfrm>
            <a:off x="139622" y="2780746"/>
            <a:ext cx="3419048" cy="3979459"/>
          </a:xfrm>
          <a:prstGeom prst="rect">
            <a:avLst/>
          </a:prstGeom>
        </p:spPr>
      </p:pic>
      <p:pic>
        <p:nvPicPr>
          <p:cNvPr id="7" name="Picture 6">
            <a:extLst>
              <a:ext uri="{FF2B5EF4-FFF2-40B4-BE49-F238E27FC236}">
                <a16:creationId xmlns:a16="http://schemas.microsoft.com/office/drawing/2014/main" id="{D1A543D5-AA55-4CBC-ADB3-CABDCA2ABCB5}"/>
              </a:ext>
            </a:extLst>
          </p:cNvPr>
          <p:cNvPicPr>
            <a:picLocks noChangeAspect="1"/>
          </p:cNvPicPr>
          <p:nvPr/>
        </p:nvPicPr>
        <p:blipFill>
          <a:blip r:embed="rId3"/>
          <a:stretch>
            <a:fillRect/>
          </a:stretch>
        </p:blipFill>
        <p:spPr>
          <a:xfrm>
            <a:off x="3648381" y="2780746"/>
            <a:ext cx="2447619" cy="2600000"/>
          </a:xfrm>
          <a:prstGeom prst="rect">
            <a:avLst/>
          </a:prstGeom>
        </p:spPr>
      </p:pic>
      <p:pic>
        <p:nvPicPr>
          <p:cNvPr id="4" name="Picture 3">
            <a:extLst>
              <a:ext uri="{FF2B5EF4-FFF2-40B4-BE49-F238E27FC236}">
                <a16:creationId xmlns:a16="http://schemas.microsoft.com/office/drawing/2014/main" id="{B77129EE-6E25-41B0-B1AB-CA0DEDFC9A20}"/>
              </a:ext>
            </a:extLst>
          </p:cNvPr>
          <p:cNvPicPr>
            <a:picLocks noChangeAspect="1"/>
          </p:cNvPicPr>
          <p:nvPr/>
        </p:nvPicPr>
        <p:blipFill>
          <a:blip r:embed="rId4"/>
          <a:stretch>
            <a:fillRect/>
          </a:stretch>
        </p:blipFill>
        <p:spPr>
          <a:xfrm>
            <a:off x="10590558" y="596347"/>
            <a:ext cx="1601441" cy="1374283"/>
          </a:xfrm>
          <a:prstGeom prst="rect">
            <a:avLst/>
          </a:prstGeom>
        </p:spPr>
      </p:pic>
    </p:spTree>
    <p:extLst>
      <p:ext uri="{BB962C8B-B14F-4D97-AF65-F5344CB8AC3E}">
        <p14:creationId xmlns:p14="http://schemas.microsoft.com/office/powerpoint/2010/main" val="131179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6691-EC1F-4112-B639-217EE3B1653A}"/>
              </a:ext>
            </a:extLst>
          </p:cNvPr>
          <p:cNvSpPr>
            <a:spLocks noGrp="1"/>
          </p:cNvSpPr>
          <p:nvPr>
            <p:ph type="title"/>
          </p:nvPr>
        </p:nvSpPr>
        <p:spPr/>
        <p:txBody>
          <a:bodyPr>
            <a:normAutofit/>
          </a:bodyPr>
          <a:lstStyle/>
          <a:p>
            <a:r>
              <a:rPr lang="en-IN" dirty="0"/>
              <a:t>Dropping Less Important Columns</a:t>
            </a:r>
            <a:br>
              <a:rPr lang="en-IN" dirty="0"/>
            </a:br>
            <a:endParaRPr lang="en-IN" sz="1800" dirty="0"/>
          </a:p>
        </p:txBody>
      </p:sp>
      <p:pic>
        <p:nvPicPr>
          <p:cNvPr id="5" name="Content Placeholder 4">
            <a:extLst>
              <a:ext uri="{FF2B5EF4-FFF2-40B4-BE49-F238E27FC236}">
                <a16:creationId xmlns:a16="http://schemas.microsoft.com/office/drawing/2014/main" id="{DEEF4600-2BFB-4FAC-B660-234A3EE96D6A}"/>
              </a:ext>
            </a:extLst>
          </p:cNvPr>
          <p:cNvPicPr>
            <a:picLocks noGrp="1" noChangeAspect="1"/>
          </p:cNvPicPr>
          <p:nvPr>
            <p:ph idx="1"/>
          </p:nvPr>
        </p:nvPicPr>
        <p:blipFill rotWithShape="1">
          <a:blip r:embed="rId2"/>
          <a:stretch/>
        </p:blipFill>
        <p:spPr>
          <a:xfrm>
            <a:off x="4686299" y="2126827"/>
            <a:ext cx="7240657" cy="4552267"/>
          </a:xfrm>
        </p:spPr>
      </p:pic>
      <p:sp>
        <p:nvSpPr>
          <p:cNvPr id="6" name="Text Placeholder 5">
            <a:extLst>
              <a:ext uri="{FF2B5EF4-FFF2-40B4-BE49-F238E27FC236}">
                <a16:creationId xmlns:a16="http://schemas.microsoft.com/office/drawing/2014/main" id="{3E598EA5-111E-4355-8BC2-3142FC81074D}"/>
              </a:ext>
            </a:extLst>
          </p:cNvPr>
          <p:cNvSpPr>
            <a:spLocks noGrp="1"/>
          </p:cNvSpPr>
          <p:nvPr>
            <p:ph type="body" sz="half" idx="2"/>
          </p:nvPr>
        </p:nvSpPr>
        <p:spPr/>
        <p:txBody>
          <a:bodyPr/>
          <a:lstStyle/>
          <a:p>
            <a:r>
              <a:rPr lang="en-GB" sz="1600" dirty="0"/>
              <a:t>To simplify the dataset, improve analysis, and enhance model performance by removing less significant columns.</a:t>
            </a:r>
          </a:p>
          <a:p>
            <a:endParaRPr lang="en-GB" dirty="0"/>
          </a:p>
          <a:p>
            <a:endParaRPr lang="en-GB" dirty="0"/>
          </a:p>
          <a:p>
            <a:endParaRPr lang="en-GB" dirty="0"/>
          </a:p>
          <a:p>
            <a:endParaRPr lang="en-GB" dirty="0"/>
          </a:p>
          <a:p>
            <a:endParaRPr lang="en-GB" dirty="0"/>
          </a:p>
          <a:p>
            <a:endParaRPr lang="en-GB" dirty="0"/>
          </a:p>
          <a:p>
            <a:endParaRPr lang="en-IN" dirty="0"/>
          </a:p>
        </p:txBody>
      </p:sp>
      <p:pic>
        <p:nvPicPr>
          <p:cNvPr id="4" name="Picture 3">
            <a:extLst>
              <a:ext uri="{FF2B5EF4-FFF2-40B4-BE49-F238E27FC236}">
                <a16:creationId xmlns:a16="http://schemas.microsoft.com/office/drawing/2014/main" id="{3C83CD4C-3E0B-4960-9A0F-F9441188FBC4}"/>
              </a:ext>
            </a:extLst>
          </p:cNvPr>
          <p:cNvPicPr>
            <a:picLocks noChangeAspect="1"/>
          </p:cNvPicPr>
          <p:nvPr/>
        </p:nvPicPr>
        <p:blipFill>
          <a:blip r:embed="rId3"/>
          <a:stretch>
            <a:fillRect/>
          </a:stretch>
        </p:blipFill>
        <p:spPr>
          <a:xfrm>
            <a:off x="10569644" y="601396"/>
            <a:ext cx="1622356" cy="1372475"/>
          </a:xfrm>
          <a:prstGeom prst="rect">
            <a:avLst/>
          </a:prstGeom>
        </p:spPr>
      </p:pic>
    </p:spTree>
    <p:extLst>
      <p:ext uri="{BB962C8B-B14F-4D97-AF65-F5344CB8AC3E}">
        <p14:creationId xmlns:p14="http://schemas.microsoft.com/office/powerpoint/2010/main" val="144893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8D3-287E-45CE-A510-F123DDC58F3F}"/>
              </a:ext>
            </a:extLst>
          </p:cNvPr>
          <p:cNvSpPr>
            <a:spLocks noGrp="1"/>
          </p:cNvSpPr>
          <p:nvPr>
            <p:ph type="title"/>
          </p:nvPr>
        </p:nvSpPr>
        <p:spPr/>
        <p:txBody>
          <a:bodyPr>
            <a:normAutofit/>
          </a:bodyPr>
          <a:lstStyle/>
          <a:p>
            <a:r>
              <a:rPr lang="en-GB" sz="1800" dirty="0"/>
              <a:t>To address missing values, we replaced missing entries in numerical columns with the mean or median, depending on the distribution of the data, and filled missing values in categorical columns with the most frequent value (mode) to ensure completeness and preserve the dataset's integrity</a:t>
            </a:r>
            <a:endParaRPr lang="en-IN" sz="1800" dirty="0"/>
          </a:p>
        </p:txBody>
      </p:sp>
      <p:pic>
        <p:nvPicPr>
          <p:cNvPr id="6" name="Content Placeholder 5">
            <a:extLst>
              <a:ext uri="{FF2B5EF4-FFF2-40B4-BE49-F238E27FC236}">
                <a16:creationId xmlns:a16="http://schemas.microsoft.com/office/drawing/2014/main" id="{D7FD30E8-1D36-4674-898F-76E22C47E11D}"/>
              </a:ext>
            </a:extLst>
          </p:cNvPr>
          <p:cNvPicPr>
            <a:picLocks noGrp="1" noChangeAspect="1"/>
          </p:cNvPicPr>
          <p:nvPr>
            <p:ph idx="1"/>
          </p:nvPr>
        </p:nvPicPr>
        <p:blipFill rotWithShape="1">
          <a:blip r:embed="rId2"/>
          <a:srcRect l="6436" t="-9" r="23049" b="9"/>
          <a:stretch/>
        </p:blipFill>
        <p:spPr>
          <a:xfrm>
            <a:off x="4545289" y="1987826"/>
            <a:ext cx="4068418" cy="4741155"/>
          </a:xfrm>
        </p:spPr>
      </p:pic>
      <p:sp>
        <p:nvSpPr>
          <p:cNvPr id="4" name="Text Placeholder 3">
            <a:extLst>
              <a:ext uri="{FF2B5EF4-FFF2-40B4-BE49-F238E27FC236}">
                <a16:creationId xmlns:a16="http://schemas.microsoft.com/office/drawing/2014/main" id="{C00D521E-6E95-47E2-8416-0AF09D14712E}"/>
              </a:ext>
            </a:extLst>
          </p:cNvPr>
          <p:cNvSpPr>
            <a:spLocks noGrp="1"/>
          </p:cNvSpPr>
          <p:nvPr>
            <p:ph type="body" sz="half" idx="2"/>
          </p:nvPr>
        </p:nvSpPr>
        <p:spPr/>
        <p:txBody>
          <a:bodyPr/>
          <a:lstStyle/>
          <a:p>
            <a:r>
              <a:rPr lang="en-GB" dirty="0">
                <a:solidFill>
                  <a:schemeClr val="bg1"/>
                </a:solidFill>
              </a:rPr>
              <a:t>Properly handling missing values is essential for maintaining the quality and reliability of our dataset. The chosen imputation methods—median for numerical data and mode for categorical data—are effective in preserving the integrity and usability of the dataset for subsequent analysis and modeling.</a:t>
            </a:r>
          </a:p>
          <a:p>
            <a:endParaRPr lang="en-GB" dirty="0"/>
          </a:p>
          <a:p>
            <a:endParaRPr lang="en-GB" dirty="0"/>
          </a:p>
          <a:p>
            <a:endParaRPr lang="en-GB" dirty="0"/>
          </a:p>
          <a:p>
            <a:endParaRPr lang="en-IN" dirty="0"/>
          </a:p>
        </p:txBody>
      </p:sp>
      <p:pic>
        <p:nvPicPr>
          <p:cNvPr id="8" name="Picture 7">
            <a:extLst>
              <a:ext uri="{FF2B5EF4-FFF2-40B4-BE49-F238E27FC236}">
                <a16:creationId xmlns:a16="http://schemas.microsoft.com/office/drawing/2014/main" id="{5A0F7701-D6B3-4D2C-89E9-472A9BC74E06}"/>
              </a:ext>
            </a:extLst>
          </p:cNvPr>
          <p:cNvPicPr>
            <a:picLocks noChangeAspect="1"/>
          </p:cNvPicPr>
          <p:nvPr/>
        </p:nvPicPr>
        <p:blipFill rotWithShape="1">
          <a:blip r:embed="rId3"/>
          <a:srcRect r="66273"/>
          <a:stretch/>
        </p:blipFill>
        <p:spPr>
          <a:xfrm>
            <a:off x="8688596" y="1987826"/>
            <a:ext cx="2394134" cy="4741155"/>
          </a:xfrm>
          <a:prstGeom prst="rect">
            <a:avLst/>
          </a:prstGeom>
        </p:spPr>
      </p:pic>
      <p:pic>
        <p:nvPicPr>
          <p:cNvPr id="5" name="Picture 4">
            <a:extLst>
              <a:ext uri="{FF2B5EF4-FFF2-40B4-BE49-F238E27FC236}">
                <a16:creationId xmlns:a16="http://schemas.microsoft.com/office/drawing/2014/main" id="{7FE44F73-436A-41B4-8C19-021CBF69F0B7}"/>
              </a:ext>
            </a:extLst>
          </p:cNvPr>
          <p:cNvPicPr>
            <a:picLocks noChangeAspect="1"/>
          </p:cNvPicPr>
          <p:nvPr/>
        </p:nvPicPr>
        <p:blipFill>
          <a:blip r:embed="rId4"/>
          <a:stretch>
            <a:fillRect/>
          </a:stretch>
        </p:blipFill>
        <p:spPr>
          <a:xfrm>
            <a:off x="10588487" y="578126"/>
            <a:ext cx="1603513" cy="1409700"/>
          </a:xfrm>
          <a:prstGeom prst="rect">
            <a:avLst/>
          </a:prstGeom>
        </p:spPr>
      </p:pic>
    </p:spTree>
    <p:extLst>
      <p:ext uri="{BB962C8B-B14F-4D97-AF65-F5344CB8AC3E}">
        <p14:creationId xmlns:p14="http://schemas.microsoft.com/office/powerpoint/2010/main" val="345348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CB7A-43B9-48B9-8661-01215B8C981A}"/>
              </a:ext>
            </a:extLst>
          </p:cNvPr>
          <p:cNvSpPr>
            <a:spLocks noGrp="1"/>
          </p:cNvSpPr>
          <p:nvPr>
            <p:ph type="title"/>
          </p:nvPr>
        </p:nvSpPr>
        <p:spPr/>
        <p:txBody>
          <a:bodyPr>
            <a:normAutofit/>
          </a:bodyPr>
          <a:lstStyle/>
          <a:p>
            <a:r>
              <a:rPr lang="en-IN" dirty="0"/>
              <a:t>Outlier Detection: </a:t>
            </a:r>
            <a:r>
              <a:rPr lang="en-GB" sz="2000" dirty="0"/>
              <a:t>Identify and handle outliers to ensure data integrity and improve the quality of analysis.</a:t>
            </a:r>
            <a:endParaRPr lang="en-IN" sz="2000" dirty="0"/>
          </a:p>
        </p:txBody>
      </p:sp>
      <p:pic>
        <p:nvPicPr>
          <p:cNvPr id="8" name="Content Placeholder 7">
            <a:extLst>
              <a:ext uri="{FF2B5EF4-FFF2-40B4-BE49-F238E27FC236}">
                <a16:creationId xmlns:a16="http://schemas.microsoft.com/office/drawing/2014/main" id="{9534183D-0753-445B-B708-97B3866B1884}"/>
              </a:ext>
            </a:extLst>
          </p:cNvPr>
          <p:cNvPicPr>
            <a:picLocks noGrp="1" noChangeAspect="1"/>
          </p:cNvPicPr>
          <p:nvPr>
            <p:ph idx="1"/>
          </p:nvPr>
        </p:nvPicPr>
        <p:blipFill rotWithShape="1">
          <a:blip r:embed="rId2"/>
          <a:srcRect t="9747" b="6342"/>
          <a:stretch/>
        </p:blipFill>
        <p:spPr>
          <a:xfrm>
            <a:off x="4572000" y="2120347"/>
            <a:ext cx="3149602" cy="4306958"/>
          </a:xfrm>
        </p:spPr>
      </p:pic>
      <p:sp>
        <p:nvSpPr>
          <p:cNvPr id="4" name="Text Placeholder 3">
            <a:extLst>
              <a:ext uri="{FF2B5EF4-FFF2-40B4-BE49-F238E27FC236}">
                <a16:creationId xmlns:a16="http://schemas.microsoft.com/office/drawing/2014/main" id="{429F601E-D57F-4C79-A4C1-13D52546443B}"/>
              </a:ext>
            </a:extLst>
          </p:cNvPr>
          <p:cNvSpPr>
            <a:spLocks noGrp="1"/>
          </p:cNvSpPr>
          <p:nvPr>
            <p:ph type="body" sz="half" idx="2"/>
          </p:nvPr>
        </p:nvSpPr>
        <p:spPr>
          <a:xfrm>
            <a:off x="680322" y="2336872"/>
            <a:ext cx="3790078" cy="4421737"/>
          </a:xfrm>
        </p:spPr>
        <p:txBody>
          <a:bodyPr/>
          <a:lstStyle/>
          <a:p>
            <a:r>
              <a:rPr lang="en-GB" b="1" dirty="0"/>
              <a:t>Box Plot Visualization:</a:t>
            </a:r>
            <a:r>
              <a:rPr lang="en-GB" dirty="0"/>
              <a:t> Utilized box plots to visually assess the distribution of numerical data and identify potential outliers.</a:t>
            </a:r>
          </a:p>
        </p:txBody>
      </p:sp>
      <p:pic>
        <p:nvPicPr>
          <p:cNvPr id="12" name="Picture 11">
            <a:extLst>
              <a:ext uri="{FF2B5EF4-FFF2-40B4-BE49-F238E27FC236}">
                <a16:creationId xmlns:a16="http://schemas.microsoft.com/office/drawing/2014/main" id="{C865B278-9AA8-4B89-A3EF-A824061962C5}"/>
              </a:ext>
            </a:extLst>
          </p:cNvPr>
          <p:cNvPicPr>
            <a:picLocks noChangeAspect="1"/>
          </p:cNvPicPr>
          <p:nvPr/>
        </p:nvPicPr>
        <p:blipFill>
          <a:blip r:embed="rId3"/>
          <a:stretch>
            <a:fillRect/>
          </a:stretch>
        </p:blipFill>
        <p:spPr>
          <a:xfrm>
            <a:off x="8072508" y="2120348"/>
            <a:ext cx="3710609" cy="4306958"/>
          </a:xfrm>
          <a:prstGeom prst="rect">
            <a:avLst/>
          </a:prstGeom>
        </p:spPr>
      </p:pic>
      <p:pic>
        <p:nvPicPr>
          <p:cNvPr id="5" name="Picture 4">
            <a:extLst>
              <a:ext uri="{FF2B5EF4-FFF2-40B4-BE49-F238E27FC236}">
                <a16:creationId xmlns:a16="http://schemas.microsoft.com/office/drawing/2014/main" id="{DE113512-F1F5-44C5-BA02-CD74E86C2B4C}"/>
              </a:ext>
            </a:extLst>
          </p:cNvPr>
          <p:cNvPicPr>
            <a:picLocks noChangeAspect="1"/>
          </p:cNvPicPr>
          <p:nvPr/>
        </p:nvPicPr>
        <p:blipFill>
          <a:blip r:embed="rId4"/>
          <a:stretch>
            <a:fillRect/>
          </a:stretch>
        </p:blipFill>
        <p:spPr>
          <a:xfrm>
            <a:off x="10569643" y="583096"/>
            <a:ext cx="1622357" cy="1394162"/>
          </a:xfrm>
          <a:prstGeom prst="rect">
            <a:avLst/>
          </a:prstGeom>
        </p:spPr>
      </p:pic>
    </p:spTree>
    <p:extLst>
      <p:ext uri="{BB962C8B-B14F-4D97-AF65-F5344CB8AC3E}">
        <p14:creationId xmlns:p14="http://schemas.microsoft.com/office/powerpoint/2010/main" val="55737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D114-89B3-4298-83EB-3A7ACF9B318D}"/>
              </a:ext>
            </a:extLst>
          </p:cNvPr>
          <p:cNvSpPr>
            <a:spLocks noGrp="1"/>
          </p:cNvSpPr>
          <p:nvPr>
            <p:ph type="title"/>
          </p:nvPr>
        </p:nvSpPr>
        <p:spPr/>
        <p:txBody>
          <a:bodyPr/>
          <a:lstStyle/>
          <a:p>
            <a:r>
              <a:rPr lang="en-IN" dirty="0"/>
              <a:t>Quantitative Analysis:</a:t>
            </a:r>
            <a:br>
              <a:rPr lang="en-GB" dirty="0"/>
            </a:br>
            <a:endParaRPr lang="en-IN" dirty="0"/>
          </a:p>
        </p:txBody>
      </p:sp>
      <p:pic>
        <p:nvPicPr>
          <p:cNvPr id="6" name="Content Placeholder 5">
            <a:extLst>
              <a:ext uri="{FF2B5EF4-FFF2-40B4-BE49-F238E27FC236}">
                <a16:creationId xmlns:a16="http://schemas.microsoft.com/office/drawing/2014/main" id="{B5E32B33-EE14-4582-AA07-D451C16E9916}"/>
              </a:ext>
            </a:extLst>
          </p:cNvPr>
          <p:cNvPicPr>
            <a:picLocks noGrp="1" noChangeAspect="1"/>
          </p:cNvPicPr>
          <p:nvPr>
            <p:ph idx="1"/>
          </p:nvPr>
        </p:nvPicPr>
        <p:blipFill rotWithShape="1">
          <a:blip r:embed="rId2"/>
          <a:srcRect l="4861" t="19372" r="6709" b="5046"/>
          <a:stretch/>
        </p:blipFill>
        <p:spPr>
          <a:xfrm>
            <a:off x="4876800" y="2040835"/>
            <a:ext cx="7315200" cy="4664765"/>
          </a:xfrm>
        </p:spPr>
      </p:pic>
      <p:sp>
        <p:nvSpPr>
          <p:cNvPr id="4" name="Text Placeholder 3">
            <a:extLst>
              <a:ext uri="{FF2B5EF4-FFF2-40B4-BE49-F238E27FC236}">
                <a16:creationId xmlns:a16="http://schemas.microsoft.com/office/drawing/2014/main" id="{CD3493A8-37AE-47AF-94AB-BE292639DBBA}"/>
              </a:ext>
            </a:extLst>
          </p:cNvPr>
          <p:cNvSpPr>
            <a:spLocks noGrp="1"/>
          </p:cNvSpPr>
          <p:nvPr>
            <p:ph type="body" sz="half" idx="2"/>
          </p:nvPr>
        </p:nvSpPr>
        <p:spPr>
          <a:xfrm>
            <a:off x="680322" y="2336872"/>
            <a:ext cx="3790078" cy="4222954"/>
          </a:xfrm>
        </p:spPr>
        <p:txBody>
          <a:bodyPr/>
          <a:lstStyle/>
          <a:p>
            <a:r>
              <a:rPr lang="en-GB" b="1" dirty="0"/>
              <a:t>Calculated Interquartile Range (IQR):</a:t>
            </a:r>
            <a:r>
              <a:rPr lang="en-GB" dirty="0"/>
              <a:t> Computed Q1 (25th percentile) and Q3 (75th percentile) for each numerical column to determine the IQR.</a:t>
            </a:r>
          </a:p>
          <a:p>
            <a:r>
              <a:rPr lang="en-GB" b="1" dirty="0"/>
              <a:t>Outlier Detection:</a:t>
            </a:r>
            <a:r>
              <a:rPr lang="en-GB" dirty="0"/>
              <a:t> Identified data points outside the range defined by 1.5 times the IQR above Q3 and below Q1 as potential outliers.</a:t>
            </a:r>
          </a:p>
          <a:p>
            <a:r>
              <a:rPr lang="en-GB" b="1" dirty="0"/>
              <a:t>Number of Outliers Detected:</a:t>
            </a:r>
            <a:r>
              <a:rPr lang="en-GB" dirty="0"/>
              <a:t> 134 rows were identified as containing outliers.</a:t>
            </a:r>
          </a:p>
          <a:p>
            <a:endParaRPr lang="en-GB" dirty="0"/>
          </a:p>
          <a:p>
            <a:endParaRPr lang="en-GB" dirty="0"/>
          </a:p>
          <a:p>
            <a:endParaRPr lang="en-IN" dirty="0"/>
          </a:p>
          <a:p>
            <a:endParaRPr lang="en-IN" dirty="0"/>
          </a:p>
        </p:txBody>
      </p:sp>
      <p:pic>
        <p:nvPicPr>
          <p:cNvPr id="11" name="Picture 10">
            <a:extLst>
              <a:ext uri="{FF2B5EF4-FFF2-40B4-BE49-F238E27FC236}">
                <a16:creationId xmlns:a16="http://schemas.microsoft.com/office/drawing/2014/main" id="{D850F475-FAD2-4579-8065-C047C7A9C18D}"/>
              </a:ext>
            </a:extLst>
          </p:cNvPr>
          <p:cNvPicPr>
            <a:picLocks noChangeAspect="1"/>
          </p:cNvPicPr>
          <p:nvPr/>
        </p:nvPicPr>
        <p:blipFill>
          <a:blip r:embed="rId3"/>
          <a:stretch>
            <a:fillRect/>
          </a:stretch>
        </p:blipFill>
        <p:spPr>
          <a:xfrm>
            <a:off x="680321" y="5155096"/>
            <a:ext cx="3993279" cy="1550504"/>
          </a:xfrm>
          <a:prstGeom prst="rect">
            <a:avLst/>
          </a:prstGeom>
        </p:spPr>
      </p:pic>
      <p:pic>
        <p:nvPicPr>
          <p:cNvPr id="5" name="Picture 4">
            <a:extLst>
              <a:ext uri="{FF2B5EF4-FFF2-40B4-BE49-F238E27FC236}">
                <a16:creationId xmlns:a16="http://schemas.microsoft.com/office/drawing/2014/main" id="{BC9F18A9-FA4D-436E-9D2D-EBC9C1AE3AF7}"/>
              </a:ext>
            </a:extLst>
          </p:cNvPr>
          <p:cNvPicPr>
            <a:picLocks noChangeAspect="1"/>
          </p:cNvPicPr>
          <p:nvPr/>
        </p:nvPicPr>
        <p:blipFill>
          <a:blip r:embed="rId4"/>
          <a:stretch>
            <a:fillRect/>
          </a:stretch>
        </p:blipFill>
        <p:spPr>
          <a:xfrm>
            <a:off x="10582897" y="604734"/>
            <a:ext cx="1609103" cy="1404430"/>
          </a:xfrm>
          <a:prstGeom prst="rect">
            <a:avLst/>
          </a:prstGeom>
        </p:spPr>
      </p:pic>
    </p:spTree>
    <p:extLst>
      <p:ext uri="{BB962C8B-B14F-4D97-AF65-F5344CB8AC3E}">
        <p14:creationId xmlns:p14="http://schemas.microsoft.com/office/powerpoint/2010/main" val="6082172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Ion</Template>
  <TotalTime>866</TotalTime>
  <Words>1227</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Arial</vt:lpstr>
      <vt:lpstr>inherit</vt:lpstr>
      <vt:lpstr>system-ui</vt:lpstr>
      <vt:lpstr>Trebuchet MS</vt:lpstr>
      <vt:lpstr>var(--jp-code-font-family)</vt:lpstr>
      <vt:lpstr>var(--jp-content-font-family)</vt:lpstr>
      <vt:lpstr>Wingdings</vt:lpstr>
      <vt:lpstr>Berlin</vt:lpstr>
      <vt:lpstr>Exploratory Data Analysis of Coffee Quality Database </vt:lpstr>
      <vt:lpstr> INTRODUCTION  </vt:lpstr>
      <vt:lpstr>DATA UNDERSTANDING * Overview of the dataset structure: number of rows, columns, data types. </vt:lpstr>
      <vt:lpstr>Summary statistics:</vt:lpstr>
      <vt:lpstr>  </vt:lpstr>
      <vt:lpstr>Dropping Less Important Columns </vt:lpstr>
      <vt:lpstr>To address missing values, we replaced missing entries in numerical columns with the mean or median, depending on the distribution of the data, and filled missing values in categorical columns with the most frequent value (mode) to ensure completeness and preserve the dataset's integrity</vt:lpstr>
      <vt:lpstr>Outlier Detection: Identify and handle outliers to ensure data integrity and improve the quality of analysis.</vt:lpstr>
      <vt:lpstr>Quantitative Analysis: </vt:lpstr>
      <vt:lpstr>Univariate Analysis: Objective: To explore and understand the distribution and characteristics of each individual feature in the dataset.</vt:lpstr>
      <vt:lpstr>Bivariate Analysis - Correlation Matrix(heat map)</vt:lpstr>
      <vt:lpstr>Key Observations from Correlation Matrix</vt:lpstr>
      <vt:lpstr>MULTIVARIATE ANALYSIS: Multivariate analysis involves analyzing more than two variables to understand relationships and patterns within the data</vt:lpstr>
      <vt:lpstr>F-Score and P-Value Analysis</vt:lpstr>
      <vt:lpstr>Summary of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dc:creator>
  <cp:lastModifiedBy>shahina</cp:lastModifiedBy>
  <cp:revision>54</cp:revision>
  <dcterms:created xsi:type="dcterms:W3CDTF">2024-07-21T14:51:41Z</dcterms:created>
  <dcterms:modified xsi:type="dcterms:W3CDTF">2024-07-27T15:02:24Z</dcterms:modified>
</cp:coreProperties>
</file>