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26"/>
  </p:notesMasterIdLst>
  <p:handoutMasterIdLst>
    <p:handoutMasterId r:id="rId27"/>
  </p:handoutMasterIdLst>
  <p:sldIdLst>
    <p:sldId id="256" r:id="rId5"/>
    <p:sldId id="322" r:id="rId6"/>
    <p:sldId id="341" r:id="rId7"/>
    <p:sldId id="340" r:id="rId8"/>
    <p:sldId id="324" r:id="rId9"/>
    <p:sldId id="337" r:id="rId10"/>
    <p:sldId id="325" r:id="rId11"/>
    <p:sldId id="342" r:id="rId12"/>
    <p:sldId id="326" r:id="rId13"/>
    <p:sldId id="327" r:id="rId14"/>
    <p:sldId id="328" r:id="rId15"/>
    <p:sldId id="33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4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na Manzoor" initials="SM" lastIdx="1" clrIdx="0">
    <p:extLst>
      <p:ext uri="{19B8F6BF-5375-455C-9EA6-DF929625EA0E}">
        <p15:presenceInfo xmlns:p15="http://schemas.microsoft.com/office/powerpoint/2012/main" userId="482ef712067f7a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4"/>
            <a:ext cx="10438444" cy="6260873"/>
          </a:xfrm>
        </p:spPr>
        <p:txBody>
          <a:bodyPr>
            <a:noAutofit/>
          </a:bodyPr>
          <a:lstStyle/>
          <a:p>
            <a:br>
              <a:rPr lang="en-IN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A4EDF-C2AB-4AD5-B9BE-8DEAE814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2875"/>
            <a:ext cx="12192000" cy="7019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22404A-0FA3-4A17-B69A-985B51EDA020}"/>
              </a:ext>
            </a:extLst>
          </p:cNvPr>
          <p:cNvSpPr txBox="1"/>
          <p:nvPr/>
        </p:nvSpPr>
        <p:spPr>
          <a:xfrm>
            <a:off x="323558" y="2122435"/>
            <a:ext cx="112400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FlipKart Scrapping &amp; Pushing into MySQL</a:t>
            </a:r>
            <a:endParaRPr lang="en-IN" sz="5400" b="1" dirty="0">
              <a:solidFill>
                <a:schemeClr val="bg1"/>
              </a:solidFill>
              <a:highlight>
                <a:srgbClr val="0000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7"/>
    </mc:Choice>
    <mc:Fallback>
      <p:transition spd="slow" advTm="14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80BD-A03F-49F6-BAAF-A704538F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47690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Database Creation and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0CFE-6F99-4377-BA9D-1C86A264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53" y="1237958"/>
            <a:ext cx="10213200" cy="54864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Steps taken:</a:t>
            </a:r>
          </a:p>
          <a:p>
            <a:r>
              <a:rPr lang="en-GB" dirty="0"/>
              <a:t>Created  MySQL database for storing laptop data and establish a connection for data manipulation.</a:t>
            </a:r>
          </a:p>
          <a:p>
            <a:r>
              <a:rPr lang="en-IN" dirty="0"/>
              <a:t>Verifying Database Creation.</a:t>
            </a:r>
          </a:p>
          <a:p>
            <a:r>
              <a:rPr lang="en-GB" dirty="0"/>
              <a:t>Connect to the newly created MySQL database and prepare for data insertion.</a:t>
            </a:r>
          </a:p>
          <a:p>
            <a:r>
              <a:rPr lang="en-GB" dirty="0"/>
              <a:t>Define table name for data insertion.</a:t>
            </a:r>
          </a:p>
          <a:p>
            <a:r>
              <a:rPr lang="en-GB" dirty="0"/>
              <a:t>Appending data to the table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96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3"/>
    </mc:Choice>
    <mc:Fallback>
      <p:transition spd="slow" advTm="55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FA7FB-66EA-4F88-BE44-1369A754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2B282-55D7-463B-A934-C5C245B7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98561"/>
            <a:ext cx="5000000" cy="6260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E83E56-DC9C-4BF3-80F4-1BA8B2E7B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213"/>
          <a:stretch/>
        </p:blipFill>
        <p:spPr>
          <a:xfrm>
            <a:off x="5838092" y="1395839"/>
            <a:ext cx="6217920" cy="42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6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9"/>
    </mc:Choice>
    <mc:Fallback>
      <p:transition spd="slow" advTm="5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9D6DD-84BE-4FFD-9F03-8E7A79266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80"/>
          <a:stretch/>
        </p:blipFill>
        <p:spPr>
          <a:xfrm>
            <a:off x="225083" y="858129"/>
            <a:ext cx="11460480" cy="596118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5E9451-6F2C-4CDE-B4F2-C0781389C7EB}"/>
              </a:ext>
            </a:extLst>
          </p:cNvPr>
          <p:cNvSpPr/>
          <p:nvPr/>
        </p:nvSpPr>
        <p:spPr>
          <a:xfrm>
            <a:off x="497058" y="0"/>
            <a:ext cx="10916529" cy="8194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Verification of Data Integration: MySQL Database Validation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5274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1"/>
    </mc:Choice>
    <mc:Fallback>
      <p:transition spd="slow" advTm="87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C733-D313-44D0-92AB-ADAE2675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Retrieving and sorting laptop data from the MySQL database by price 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ED266-0D69-464B-9953-D0D3B43C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536260"/>
            <a:ext cx="10809524" cy="52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61"/>
    </mc:Choice>
    <mc:Fallback>
      <p:transition spd="slow" advTm="2756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7EB9-AE8A-4763-BC17-39AAA53C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after </a:t>
            </a:r>
            <a:r>
              <a:rPr lang="en-GB" dirty="0"/>
              <a:t>retrieving and sorting laptop data </a:t>
            </a:r>
            <a:br>
              <a:rPr lang="en-GB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E1D1D-7B76-4AEC-A5F6-7AA8356A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24" y="1125415"/>
            <a:ext cx="10580952" cy="53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07"/>
    </mc:Choice>
    <mc:Fallback>
      <p:transition spd="slow" advTm="228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4E5D-EA6A-4820-82B3-142B8ADA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978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Analysis of Laptop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FDF11-6AD2-4894-900E-C3EF12BD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03" y="1055077"/>
            <a:ext cx="5819048" cy="293333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63283A8-006B-4BB2-90A9-57409D60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5712094"/>
            <a:ext cx="99213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Price: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₹56,990 for various Samsung Galaxy Book4 Intel Core i5 13th Gen models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Acer Swift Go 14 (2024) EVO OLED models.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40B28-90AD-45B6-BC0E-2FB218AD2930}"/>
              </a:ext>
            </a:extLst>
          </p:cNvPr>
          <p:cNvSpPr txBox="1"/>
          <p:nvPr/>
        </p:nvSpPr>
        <p:spPr>
          <a:xfrm>
            <a:off x="365759" y="4874847"/>
            <a:ext cx="9720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Price: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₹71,990 for the Apple 2020 Macbook Air Apple M1 - (8 GB/256 GB) with 16,341 Ratings and 1,305 Reviews.</a:t>
            </a:r>
          </a:p>
        </p:txBody>
      </p:sp>
    </p:spTree>
    <p:extLst>
      <p:ext uri="{BB962C8B-B14F-4D97-AF65-F5344CB8AC3E}">
        <p14:creationId xmlns:p14="http://schemas.microsoft.com/office/powerpoint/2010/main" val="298863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270"/>
    </mc:Choice>
    <mc:Fallback>
      <p:transition spd="slow" advTm="4227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07A864-16BB-42B2-BF69-BAE0D4518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7" y="140677"/>
            <a:ext cx="11479237" cy="9388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Discount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2E0A4-144E-49A6-AFEB-36BC5284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65" y="1186143"/>
            <a:ext cx="6357125" cy="448571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86CCA33-F416-4F76-8303-B5E5BD6D01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6563" y="5778500"/>
            <a:ext cx="1060608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Discount: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39% off on Acer Swift Go 14 EVO OLED and Samsung Galaxy Book4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Discount: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19% off on Apple 2020 Macbook Air. </a:t>
            </a:r>
          </a:p>
        </p:txBody>
      </p:sp>
    </p:spTree>
    <p:extLst>
      <p:ext uri="{BB962C8B-B14F-4D97-AF65-F5344CB8AC3E}">
        <p14:creationId xmlns:p14="http://schemas.microsoft.com/office/powerpoint/2010/main" val="240283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52"/>
    </mc:Choice>
    <mc:Fallback>
      <p:transition spd="slow" advTm="290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9E39-1981-465D-9540-16366DB2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Correlation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600E2A-F8C9-41CD-9FA1-5F33215DF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7452" y="1662013"/>
            <a:ext cx="1097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Cleaning dataframe, df2 -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Discount 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Ratings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Reviews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columns in integer format, making them suitable for numerical analysis and correlation calculations.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15595-0D53-43F4-A56D-E33D49F1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55" y="2551922"/>
            <a:ext cx="4529797" cy="3768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53841-D9D2-41D3-BE9D-B9B42A803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61"/>
          <a:stretch/>
        </p:blipFill>
        <p:spPr>
          <a:xfrm>
            <a:off x="717452" y="2369899"/>
            <a:ext cx="6064304" cy="26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4479C-1E64-4BD8-A61E-87C965412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09" y="5063499"/>
            <a:ext cx="6035047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6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40"/>
    </mc:Choice>
    <mc:Fallback>
      <p:transition spd="slow" advTm="618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4AE1-6638-4462-997C-5F458C3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Heatmap for Correlation Matrix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5314-E9D5-43FF-875D-73C4091D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61" y="1508125"/>
            <a:ext cx="10213200" cy="44649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1D80B-12B7-4DCC-B13D-223406CC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1" y="1522194"/>
            <a:ext cx="10213200" cy="45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4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730"/>
    </mc:Choice>
    <mc:Fallback>
      <p:transition spd="slow" advTm="4673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54DF-8C94-4184-8B51-B8427C00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67153"/>
            <a:ext cx="10213200" cy="43062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Key Observations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6D6FA7-DA48-45CD-8F2A-B6A2810E2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400" y="1243812"/>
            <a:ext cx="11132086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Positive Correlations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Rating stars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a strong positive correlation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Ratings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(0.778)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Reviews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(0.773).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suggests that higher ratings and more reviews are associated with a higher rating star.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a moderate positive correlation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Rating starts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(0.625),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Ratings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(0.667),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Reviews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(0.667).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implies that more expensive laptops tend to have better ratings and reviews, though the correlation is not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extremely strong.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Negative Correlation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Discount 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a strong negative correlation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Rating starts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(-0.831),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Ratings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(-0.426),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Reviews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(-0.422).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This suggests that higher discounts are associated with lower ratings and fewer reviews. This could imply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laptops with high discounts might be less well-reviewed or have lower starting ratings.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Discount 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also has a strong negative correlation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(-0.723). Higher discounts tend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be associated with lower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3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7"/>
    </mc:Choice>
    <mc:Fallback>
      <p:transition spd="slow" advTm="27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930C-FA22-4D8A-812E-0340B34C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                           </a:t>
            </a:r>
            <a:r>
              <a:rPr lang="en-IN" sz="3600" b="1" dirty="0">
                <a:solidFill>
                  <a:schemeClr val="bg1"/>
                </a:solidFill>
                <a:highlight>
                  <a:srgbClr val="000000"/>
                </a:highligh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2342-BE8D-42A6-A223-5650E1FA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b="1" dirty="0"/>
              <a:t>                                          Project Overview</a:t>
            </a:r>
          </a:p>
          <a:p>
            <a:pPr marL="0" indent="0">
              <a:buNone/>
            </a:pPr>
            <a:r>
              <a:rPr lang="en-GB" dirty="0"/>
              <a:t>In this project, I undertook a comprehensive analysis of laptop data sourced from Flipkart, a leading e-commerce platform. The primary objective was to extract valuable insights into the pricing and discount patterns of various laptop models available online.</a:t>
            </a:r>
          </a:p>
          <a:p>
            <a:pPr marL="0" indent="0">
              <a:buNone/>
            </a:pPr>
            <a:r>
              <a:rPr lang="en-GB" dirty="0"/>
              <a:t>This project provides a practical example of how web scraping and data analysis can be used to derive actionable insights from e-commerce data. The findings can assist consumers in making informed purchasing decisions and offer valuable market insights for retailers.</a:t>
            </a:r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37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"/>
    </mc:Choice>
    <mc:Fallback>
      <p:transition spd="slow" advTm="1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C4BB-8C38-4363-AECC-34562572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highlight>
                  <a:srgbClr val="000000"/>
                </a:highlight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09EA81-5E16-4ABA-B4C1-1DAC3BBCA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693" y="1890678"/>
            <a:ext cx="110466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and 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highly correlated, indicating that higher ratings often come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Ratings/Reviews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moderate positive correlations, suggesting that more expensive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laptops tend to have higher ratings and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negatively correlated with Ratings, Reviews, and Price, implying that larger discounts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often linked with lower ratings and prices. </a:t>
            </a:r>
          </a:p>
        </p:txBody>
      </p:sp>
    </p:spTree>
    <p:extLst>
      <p:ext uri="{BB962C8B-B14F-4D97-AF65-F5344CB8AC3E}">
        <p14:creationId xmlns:p14="http://schemas.microsoft.com/office/powerpoint/2010/main" val="160984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79"/>
    </mc:Choice>
    <mc:Fallback>
      <p:transition spd="slow" advTm="3347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E195371-BBF0-4F2F-9CDF-9DA464347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6"/>
          <a:stretch/>
        </p:blipFill>
        <p:spPr bwMode="auto">
          <a:xfrm>
            <a:off x="0" y="-28136"/>
            <a:ext cx="12191999" cy="68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020773-4CF2-4C8A-AE4B-24C138C36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2"/>
          <a:stretch/>
        </p:blipFill>
        <p:spPr>
          <a:xfrm>
            <a:off x="117964" y="1623217"/>
            <a:ext cx="2273544" cy="2514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82AC8-E38D-4EA5-B083-B130FA75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1680360"/>
            <a:ext cx="2219048" cy="24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86C0E8-9E4A-4A8D-9B8E-7EF087202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418" y="1648708"/>
            <a:ext cx="2247619" cy="2390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F3678F-D27E-44F8-AC82-027905A21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30" y="1623217"/>
            <a:ext cx="2142857" cy="239047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CA70EF-D557-425D-887F-5F8427DCDA27}"/>
              </a:ext>
            </a:extLst>
          </p:cNvPr>
          <p:cNvSpPr/>
          <p:nvPr/>
        </p:nvSpPr>
        <p:spPr>
          <a:xfrm>
            <a:off x="2391508" y="2518117"/>
            <a:ext cx="1055077" cy="35169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BE30AD-4187-4817-9409-43A33E0E7976}"/>
              </a:ext>
            </a:extLst>
          </p:cNvPr>
          <p:cNvSpPr/>
          <p:nvPr/>
        </p:nvSpPr>
        <p:spPr>
          <a:xfrm>
            <a:off x="5720129" y="2528669"/>
            <a:ext cx="861559" cy="35169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A90CE21-F221-47CF-B35E-DFB099618723}"/>
              </a:ext>
            </a:extLst>
          </p:cNvPr>
          <p:cNvSpPr/>
          <p:nvPr/>
        </p:nvSpPr>
        <p:spPr>
          <a:xfrm>
            <a:off x="8862037" y="2528669"/>
            <a:ext cx="920650" cy="35169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780B1-7538-4703-8C83-E68C9E4A499B}"/>
              </a:ext>
            </a:extLst>
          </p:cNvPr>
          <p:cNvSpPr/>
          <p:nvPr/>
        </p:nvSpPr>
        <p:spPr>
          <a:xfrm>
            <a:off x="117964" y="4137502"/>
            <a:ext cx="2273544" cy="104013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Extracting data from Flipkart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AE954-37F7-40D8-812C-2A94C76F9BCD}"/>
              </a:ext>
            </a:extLst>
          </p:cNvPr>
          <p:cNvSpPr/>
          <p:nvPr/>
        </p:nvSpPr>
        <p:spPr>
          <a:xfrm>
            <a:off x="3490698" y="4080360"/>
            <a:ext cx="2247620" cy="1138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Transformation using BeautifulSoup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88205-4144-4ACD-AF7A-7E1859EB67C6}"/>
              </a:ext>
            </a:extLst>
          </p:cNvPr>
          <p:cNvSpPr/>
          <p:nvPr/>
        </p:nvSpPr>
        <p:spPr>
          <a:xfrm>
            <a:off x="6626228" y="4013693"/>
            <a:ext cx="2219048" cy="1138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Loading Data into MySQL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31F2C8-6C2D-4648-BDB0-FEBE619740C1}"/>
              </a:ext>
            </a:extLst>
          </p:cNvPr>
          <p:cNvSpPr/>
          <p:nvPr/>
        </p:nvSpPr>
        <p:spPr>
          <a:xfrm>
            <a:off x="9839830" y="4039183"/>
            <a:ext cx="2142857" cy="11129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Analysis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F52E5E6-D38A-4835-9494-670100314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64" y="355523"/>
            <a:ext cx="11864723" cy="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"/>
    </mc:Choice>
    <mc:Fallback>
      <p:transition spd="slow" advTm="1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2F2AFF-F002-436D-96E9-61F5F9186E31}"/>
              </a:ext>
            </a:extLst>
          </p:cNvPr>
          <p:cNvSpPr/>
          <p:nvPr/>
        </p:nvSpPr>
        <p:spPr>
          <a:xfrm>
            <a:off x="309488" y="164122"/>
            <a:ext cx="4890868" cy="243371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Data Scraping</a:t>
            </a:r>
            <a:r>
              <a:rPr lang="en-GB" sz="1600" dirty="0"/>
              <a:t>: </a:t>
            </a:r>
            <a:r>
              <a:rPr lang="en-GB" sz="1600" b="0" dirty="0"/>
              <a:t>Leveraged web scraping techniques using Selenium and BeautifulSoup to gather detailed information about laptops from Flipkart, including model names, prices, and discount percentages.</a:t>
            </a:r>
          </a:p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62B086-CB8F-4031-8788-F2F58A8C3799}"/>
              </a:ext>
            </a:extLst>
          </p:cNvPr>
          <p:cNvSpPr/>
          <p:nvPr/>
        </p:nvSpPr>
        <p:spPr>
          <a:xfrm>
            <a:off x="6991645" y="164122"/>
            <a:ext cx="4890868" cy="243371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/>
              <a:t> Data Processing: </a:t>
            </a:r>
            <a:r>
              <a:rPr lang="en-GB" sz="1800" dirty="0"/>
              <a:t>Imported the scrapped data into structured DataFrame using pandas for efficient data manipulation and analysis</a:t>
            </a:r>
          </a:p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D957A-0122-4F90-B444-784A12CF002E}"/>
              </a:ext>
            </a:extLst>
          </p:cNvPr>
          <p:cNvSpPr/>
          <p:nvPr/>
        </p:nvSpPr>
        <p:spPr>
          <a:xfrm>
            <a:off x="309488" y="4260167"/>
            <a:ext cx="4890868" cy="243371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/>
          </a:p>
          <a:p>
            <a:pPr algn="ctr"/>
            <a:r>
              <a:rPr lang="en-GB" sz="1400" b="1" dirty="0"/>
              <a:t>Data Analysis:</a:t>
            </a:r>
            <a:r>
              <a:rPr lang="en-GB" sz="1400" dirty="0"/>
              <a:t> Conducted a thorough analysis to uncover trends and patterns in laptop pricing and discounts. This included generating visualizations to illustrate the distribution of discounts and price ranges across different laptop models.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30B4B-8583-40BD-A468-C751A74A4852}"/>
              </a:ext>
            </a:extLst>
          </p:cNvPr>
          <p:cNvSpPr/>
          <p:nvPr/>
        </p:nvSpPr>
        <p:spPr>
          <a:xfrm>
            <a:off x="7104187" y="4300027"/>
            <a:ext cx="4890868" cy="243371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/>
              <a:t>Database Integration:</a:t>
            </a:r>
            <a:r>
              <a:rPr lang="en-GB" sz="1800" dirty="0"/>
              <a:t> Connected the DataFrame with a MySQL database for persistent storage and advanced querying capabilities.</a:t>
            </a:r>
          </a:p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4BAE1E-687B-4157-B835-378B3CF1A0E0}"/>
              </a:ext>
            </a:extLst>
          </p:cNvPr>
          <p:cNvSpPr/>
          <p:nvPr/>
        </p:nvSpPr>
        <p:spPr>
          <a:xfrm>
            <a:off x="5950634" y="1575582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D97CC7-E669-41BC-9FA6-F2B4137BE7BD}"/>
              </a:ext>
            </a:extLst>
          </p:cNvPr>
          <p:cNvSpPr/>
          <p:nvPr/>
        </p:nvSpPr>
        <p:spPr>
          <a:xfrm>
            <a:off x="5584874" y="1209822"/>
            <a:ext cx="1139483" cy="411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918D37-0C8C-40C4-8662-98890DF4598F}"/>
              </a:ext>
            </a:extLst>
          </p:cNvPr>
          <p:cNvSpPr/>
          <p:nvPr/>
        </p:nvSpPr>
        <p:spPr>
          <a:xfrm>
            <a:off x="9200271" y="2841674"/>
            <a:ext cx="492369" cy="141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7896F0-D416-4F52-8618-9104C9BFFB08}"/>
              </a:ext>
            </a:extLst>
          </p:cNvPr>
          <p:cNvSpPr/>
          <p:nvPr/>
        </p:nvSpPr>
        <p:spPr>
          <a:xfrm rot="10800000">
            <a:off x="5444197" y="5516882"/>
            <a:ext cx="1280160" cy="411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142BA9-DCC2-4C40-AABE-B9C61590E6D8}"/>
              </a:ext>
            </a:extLst>
          </p:cNvPr>
          <p:cNvSpPr/>
          <p:nvPr/>
        </p:nvSpPr>
        <p:spPr>
          <a:xfrm>
            <a:off x="5064369" y="2597833"/>
            <a:ext cx="2391508" cy="186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Key Objectives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6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"/>
    </mc:Choice>
    <mc:Fallback>
      <p:transition spd="slow" advTm="1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79F4-12C5-4A29-A9D8-F00017C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47246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highlight>
                  <a:srgbClr val="000000"/>
                </a:highlight>
              </a:rPr>
              <a:t>Navigate to the Web Page and Scrape Data</a:t>
            </a:r>
            <a:endParaRPr lang="en-IN" sz="3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C8CA1-15BA-4239-9C0B-7BB437C9D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38" t="22055" r="6847" b="14480"/>
          <a:stretch/>
        </p:blipFill>
        <p:spPr>
          <a:xfrm>
            <a:off x="596347" y="942535"/>
            <a:ext cx="10486983" cy="5801735"/>
          </a:xfrm>
        </p:spPr>
      </p:pic>
    </p:spTree>
    <p:extLst>
      <p:ext uri="{BB962C8B-B14F-4D97-AF65-F5344CB8AC3E}">
        <p14:creationId xmlns:p14="http://schemas.microsoft.com/office/powerpoint/2010/main" val="283219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"/>
    </mc:Choice>
    <mc:Fallback>
      <p:transition spd="slow" advTm="1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9D7C-8319-42DE-879B-4CB7754F0A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flipH="1" flipV="1">
            <a:off x="1873250" y="3193366"/>
            <a:ext cx="4222750" cy="23563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7AC86-E57A-4EF7-A2B5-0A0C3C35A2B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0677" y="1187119"/>
            <a:ext cx="11915335" cy="5740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A03F3-4FB8-4425-ADE6-9EB123C65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394" y="136359"/>
            <a:ext cx="9013617" cy="914400"/>
          </a:xfrm>
          <a:prstGeom prst="rect">
            <a:avLst/>
          </a:prstGeom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194F0083-B7AD-4712-A51B-826228C56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71692" flipH="1">
            <a:off x="1531038" y="320534"/>
            <a:ext cx="1385338" cy="8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4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"/>
    </mc:Choice>
    <mc:Fallback>
      <p:transition spd="slow" advTm="1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AFC9-E530-4CC9-87DB-B11A55DA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349"/>
            <a:ext cx="10213200" cy="111283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Parse HTML with BeautifulSoup: </a:t>
            </a:r>
            <a:r>
              <a:rPr lang="en-GB" sz="2400" dirty="0">
                <a:solidFill>
                  <a:schemeClr val="bg1"/>
                </a:solidFill>
                <a:highlight>
                  <a:srgbClr val="000000"/>
                </a:highlight>
              </a:rPr>
              <a:t>Using BeautifulSoup we can parse the HTML and extract the relevant data:</a:t>
            </a:r>
            <a:endParaRPr lang="en-IN" sz="2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CA2F3-D658-40FF-B3EA-6CD15C701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1301" y="1508125"/>
            <a:ext cx="4971429" cy="1112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761C2-7EF1-4513-BF57-B46640DB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01" y="2620961"/>
            <a:ext cx="4971429" cy="808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71C3F-6041-4B66-AA32-50CC0B73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31"/>
          <a:stretch/>
        </p:blipFill>
        <p:spPr>
          <a:xfrm>
            <a:off x="1124571" y="1508125"/>
            <a:ext cx="5846072" cy="52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8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"/>
    </mc:Choice>
    <mc:Fallback>
      <p:transition spd="slow" advTm="1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D6CCA-F422-4C7E-83EC-E17E14A0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" y="1071857"/>
            <a:ext cx="11662116" cy="5469620"/>
          </a:xfrm>
          <a:prstGeom prst="rect">
            <a:avLst/>
          </a:prstGeom>
        </p:spPr>
      </p:pic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0F097536-013B-4424-AF2C-E884C2E1C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25239">
            <a:off x="1147279" y="-318813"/>
            <a:ext cx="1710408" cy="16290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615162-18E4-45E6-988D-24362BB2CA4C}"/>
              </a:ext>
            </a:extLst>
          </p:cNvPr>
          <p:cNvSpPr/>
          <p:nvPr/>
        </p:nvSpPr>
        <p:spPr>
          <a:xfrm rot="10800000" flipV="1">
            <a:off x="3003536" y="316523"/>
            <a:ext cx="2346762" cy="5697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6969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"/>
    </mc:Choice>
    <mc:Fallback>
      <p:transition spd="slow" advTm="1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047D-F102-42BF-855F-8B581409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84313"/>
            <a:ext cx="10213200" cy="96478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                   </a:t>
            </a:r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Preprocess and Save Data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F9D99-ED95-4155-B7FC-89D60FEA4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620" y="866706"/>
            <a:ext cx="8580952" cy="6857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122DF9-DA77-4480-9E89-B4E182BCE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3841"/>
          <a:stretch/>
        </p:blipFill>
        <p:spPr>
          <a:xfrm>
            <a:off x="853780" y="1566488"/>
            <a:ext cx="9780952" cy="51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5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"/>
    </mc:Choice>
    <mc:Fallback>
      <p:transition spd="slow" advTm="142"/>
    </mc:Fallback>
  </mc:AlternateContent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2388</TotalTime>
  <Words>696</Words>
  <Application>Microsoft Office PowerPoint</Application>
  <PresentationFormat>Widescreen</PresentationFormat>
  <Paragraphs>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Arial</vt:lpstr>
      <vt:lpstr>Avenir Next LT Pro</vt:lpstr>
      <vt:lpstr>Calibri</vt:lpstr>
      <vt:lpstr>Goudy Old Style</vt:lpstr>
      <vt:lpstr>Wingdings</vt:lpstr>
      <vt:lpstr>FrostyVTI</vt:lpstr>
      <vt:lpstr> </vt:lpstr>
      <vt:lpstr>                           INTRODUCTION</vt:lpstr>
      <vt:lpstr>PowerPoint Presentation</vt:lpstr>
      <vt:lpstr>PowerPoint Presentation</vt:lpstr>
      <vt:lpstr>Navigate to the Web Page and Scrape Data</vt:lpstr>
      <vt:lpstr>PowerPoint Presentation</vt:lpstr>
      <vt:lpstr>Parse HTML with BeautifulSoup: Using BeautifulSoup we can parse the HTML and extract the relevant data:</vt:lpstr>
      <vt:lpstr>PowerPoint Presentation</vt:lpstr>
      <vt:lpstr>                    Preprocess and Save Data </vt:lpstr>
      <vt:lpstr>Database Creation and Connection</vt:lpstr>
      <vt:lpstr>PowerPoint Presentation</vt:lpstr>
      <vt:lpstr>PowerPoint Presentation</vt:lpstr>
      <vt:lpstr>Retrieving and sorting laptop data from the MySQL database by price .</vt:lpstr>
      <vt:lpstr>Result after retrieving and sorting laptop data  </vt:lpstr>
      <vt:lpstr>Analysis of Laptop Prices</vt:lpstr>
      <vt:lpstr>Discount Analysis:</vt:lpstr>
      <vt:lpstr>Correlation Analysis</vt:lpstr>
      <vt:lpstr>Heatmap for Correlation Matrix Analysis </vt:lpstr>
      <vt:lpstr>Key Observations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 Scrapping &amp; Pushing into MySQL</dc:title>
  <dc:creator>Shahina Manzoor</dc:creator>
  <cp:lastModifiedBy>Shahina Manzoor</cp:lastModifiedBy>
  <cp:revision>42</cp:revision>
  <dcterms:created xsi:type="dcterms:W3CDTF">2024-08-13T11:56:29Z</dcterms:created>
  <dcterms:modified xsi:type="dcterms:W3CDTF">2024-08-18T17:34:11Z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