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4"/>
  </p:notesMasterIdLst>
  <p:handoutMasterIdLst>
    <p:handoutMasterId r:id="rId45"/>
  </p:handoutMasterIdLst>
  <p:sldIdLst>
    <p:sldId id="308" r:id="rId2"/>
    <p:sldId id="309" r:id="rId3"/>
    <p:sldId id="310" r:id="rId4"/>
    <p:sldId id="268" r:id="rId5"/>
    <p:sldId id="256" r:id="rId6"/>
    <p:sldId id="269" r:id="rId7"/>
    <p:sldId id="267" r:id="rId8"/>
    <p:sldId id="271" r:id="rId9"/>
    <p:sldId id="270" r:id="rId10"/>
    <p:sldId id="272" r:id="rId11"/>
    <p:sldId id="273" r:id="rId12"/>
    <p:sldId id="274" r:id="rId13"/>
    <p:sldId id="275" r:id="rId14"/>
    <p:sldId id="276" r:id="rId15"/>
    <p:sldId id="277" r:id="rId16"/>
    <p:sldId id="278" r:id="rId17"/>
    <p:sldId id="279" r:id="rId18"/>
    <p:sldId id="280" r:id="rId19"/>
    <p:sldId id="285" r:id="rId20"/>
    <p:sldId id="284" r:id="rId21"/>
    <p:sldId id="283" r:id="rId22"/>
    <p:sldId id="282" r:id="rId23"/>
    <p:sldId id="286" r:id="rId24"/>
    <p:sldId id="289" r:id="rId25"/>
    <p:sldId id="290" r:id="rId26"/>
    <p:sldId id="291" r:id="rId27"/>
    <p:sldId id="292" r:id="rId28"/>
    <p:sldId id="288" r:id="rId29"/>
    <p:sldId id="293" r:id="rId30"/>
    <p:sldId id="294" r:id="rId31"/>
    <p:sldId id="295" r:id="rId32"/>
    <p:sldId id="296" r:id="rId33"/>
    <p:sldId id="297" r:id="rId34"/>
    <p:sldId id="298" r:id="rId35"/>
    <p:sldId id="299" r:id="rId36"/>
    <p:sldId id="300" r:id="rId37"/>
    <p:sldId id="303" r:id="rId38"/>
    <p:sldId id="302" r:id="rId39"/>
    <p:sldId id="304" r:id="rId40"/>
    <p:sldId id="305" r:id="rId41"/>
    <p:sldId id="306" r:id="rId42"/>
    <p:sldId id="301"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hina Manzoor" initials="SM" lastIdx="2" clrIdx="0">
    <p:extLst>
      <p:ext uri="{19B8F6BF-5375-455C-9EA6-DF929625EA0E}">
        <p15:presenceInfo xmlns:p15="http://schemas.microsoft.com/office/powerpoint/2012/main" userId="482ef712067f7a3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5" d="100"/>
          <a:sy n="85" d="100"/>
        </p:scale>
        <p:origin x="180" y="8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53F1C1-A4EC-4CB5-BB0E-9959719B2A83}"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en-IN"/>
        </a:p>
      </dgm:t>
    </dgm:pt>
    <dgm:pt modelId="{F81A085D-1C23-4712-BEB4-C48C4C99EC5F}">
      <dgm:prSet phldrT="[Text]"/>
      <dgm:spPr/>
      <dgm:t>
        <a:bodyPr/>
        <a:lstStyle/>
        <a:p>
          <a:r>
            <a:rPr lang="en-IN" dirty="0"/>
            <a:t>Number of Instances: 1025 </a:t>
          </a:r>
        </a:p>
      </dgm:t>
    </dgm:pt>
    <dgm:pt modelId="{6FF1A88D-10D1-4283-AF4E-32EAACB0C3BA}" type="parTrans" cxnId="{14B38A1F-594E-4EF3-8A97-483A9CBF4800}">
      <dgm:prSet/>
      <dgm:spPr/>
      <dgm:t>
        <a:bodyPr/>
        <a:lstStyle/>
        <a:p>
          <a:endParaRPr lang="en-IN"/>
        </a:p>
      </dgm:t>
    </dgm:pt>
    <dgm:pt modelId="{CBA73AB6-7A31-48A3-BE44-8EBA6A1E75F1}" type="sibTrans" cxnId="{14B38A1F-594E-4EF3-8A97-483A9CBF4800}">
      <dgm:prSet/>
      <dgm:spPr/>
      <dgm:t>
        <a:bodyPr/>
        <a:lstStyle/>
        <a:p>
          <a:endParaRPr lang="en-IN"/>
        </a:p>
      </dgm:t>
    </dgm:pt>
    <dgm:pt modelId="{96B1EA25-899E-4026-928B-864CAF12C3BA}">
      <dgm:prSet phldrT="[Text]"/>
      <dgm:spPr/>
      <dgm:t>
        <a:bodyPr/>
        <a:lstStyle/>
        <a:p>
          <a:r>
            <a:rPr lang="en-IN" dirty="0"/>
            <a:t>Number of Features: 13</a:t>
          </a:r>
        </a:p>
      </dgm:t>
    </dgm:pt>
    <dgm:pt modelId="{E5B69505-73F7-4D76-90CC-0DC1F8BA1DD9}" type="parTrans" cxnId="{2A6F83D5-539F-4055-BA13-F438EACE6ACF}">
      <dgm:prSet/>
      <dgm:spPr/>
      <dgm:t>
        <a:bodyPr/>
        <a:lstStyle/>
        <a:p>
          <a:endParaRPr lang="en-IN"/>
        </a:p>
      </dgm:t>
    </dgm:pt>
    <dgm:pt modelId="{8FD5FF81-2A6D-45FA-B11B-916FCA32DDD8}" type="sibTrans" cxnId="{2A6F83D5-539F-4055-BA13-F438EACE6ACF}">
      <dgm:prSet/>
      <dgm:spPr/>
      <dgm:t>
        <a:bodyPr/>
        <a:lstStyle/>
        <a:p>
          <a:endParaRPr lang="en-IN"/>
        </a:p>
      </dgm:t>
    </dgm:pt>
    <dgm:pt modelId="{32FE1863-5BB8-485C-B1C9-83C717DB4678}">
      <dgm:prSet phldrT="[Text]"/>
      <dgm:spPr/>
      <dgm:t>
        <a:bodyPr/>
        <a:lstStyle/>
        <a:p>
          <a:r>
            <a:rPr lang="en-IN" dirty="0"/>
            <a:t>Data Types:</a:t>
          </a:r>
        </a:p>
        <a:p>
          <a:r>
            <a:rPr lang="en-IN" dirty="0"/>
            <a:t>Numeric, Categorical </a:t>
          </a:r>
        </a:p>
      </dgm:t>
    </dgm:pt>
    <dgm:pt modelId="{E951DB00-27F8-4987-B167-A591A304174E}" type="parTrans" cxnId="{DCA05A22-A154-4610-943D-A445AE66B506}">
      <dgm:prSet/>
      <dgm:spPr/>
      <dgm:t>
        <a:bodyPr/>
        <a:lstStyle/>
        <a:p>
          <a:endParaRPr lang="en-IN"/>
        </a:p>
      </dgm:t>
    </dgm:pt>
    <dgm:pt modelId="{0C0FF87A-1366-4871-9DB3-0FF80CB33A8F}" type="sibTrans" cxnId="{DCA05A22-A154-4610-943D-A445AE66B506}">
      <dgm:prSet/>
      <dgm:spPr/>
      <dgm:t>
        <a:bodyPr/>
        <a:lstStyle/>
        <a:p>
          <a:endParaRPr lang="en-IN"/>
        </a:p>
      </dgm:t>
    </dgm:pt>
    <dgm:pt modelId="{0B4C520D-206A-4F26-AA63-FDE18C2115E7}" type="pres">
      <dgm:prSet presAssocID="{A553F1C1-A4EC-4CB5-BB0E-9959719B2A83}" presName="compositeShape" presStyleCnt="0">
        <dgm:presLayoutVars>
          <dgm:dir/>
          <dgm:resizeHandles/>
        </dgm:presLayoutVars>
      </dgm:prSet>
      <dgm:spPr/>
    </dgm:pt>
    <dgm:pt modelId="{19E4557A-5DAA-498B-B728-9A2024885C0C}" type="pres">
      <dgm:prSet presAssocID="{A553F1C1-A4EC-4CB5-BB0E-9959719B2A83}" presName="pyramid" presStyleLbl="node1" presStyleIdx="0" presStyleCnt="1" custScaleX="122129" custLinFactNeighborX="2572" custLinFactNeighborY="-763"/>
      <dgm:spPr/>
    </dgm:pt>
    <dgm:pt modelId="{573D1BC5-39F3-41E2-86CC-97AC2B655E3D}" type="pres">
      <dgm:prSet presAssocID="{A553F1C1-A4EC-4CB5-BB0E-9959719B2A83}" presName="theList" presStyleCnt="0"/>
      <dgm:spPr/>
    </dgm:pt>
    <dgm:pt modelId="{C9B9BE52-11A6-401C-84AE-C4F3FF80B58E}" type="pres">
      <dgm:prSet presAssocID="{F81A085D-1C23-4712-BEB4-C48C4C99EC5F}" presName="aNode" presStyleLbl="fgAcc1" presStyleIdx="0" presStyleCnt="3" custLinFactNeighborX="1608" custLinFactNeighborY="2692">
        <dgm:presLayoutVars>
          <dgm:bulletEnabled val="1"/>
        </dgm:presLayoutVars>
      </dgm:prSet>
      <dgm:spPr/>
    </dgm:pt>
    <dgm:pt modelId="{2E890FFF-B8E3-422D-9CF3-2421BC067000}" type="pres">
      <dgm:prSet presAssocID="{F81A085D-1C23-4712-BEB4-C48C4C99EC5F}" presName="aSpace" presStyleCnt="0"/>
      <dgm:spPr/>
    </dgm:pt>
    <dgm:pt modelId="{AA093359-D782-47C3-8226-17848A22E145}" type="pres">
      <dgm:prSet presAssocID="{96B1EA25-899E-4026-928B-864CAF12C3BA}" presName="aNode" presStyleLbl="fgAcc1" presStyleIdx="1" presStyleCnt="3">
        <dgm:presLayoutVars>
          <dgm:bulletEnabled val="1"/>
        </dgm:presLayoutVars>
      </dgm:prSet>
      <dgm:spPr/>
    </dgm:pt>
    <dgm:pt modelId="{AF1823F8-DD12-43D1-AC74-1E721213999C}" type="pres">
      <dgm:prSet presAssocID="{96B1EA25-899E-4026-928B-864CAF12C3BA}" presName="aSpace" presStyleCnt="0"/>
      <dgm:spPr/>
    </dgm:pt>
    <dgm:pt modelId="{D6DF5AC1-F772-48A8-A215-0735E9A3C62F}" type="pres">
      <dgm:prSet presAssocID="{32FE1863-5BB8-485C-B1C9-83C717DB4678}" presName="aNode" presStyleLbl="fgAcc1" presStyleIdx="2" presStyleCnt="3">
        <dgm:presLayoutVars>
          <dgm:bulletEnabled val="1"/>
        </dgm:presLayoutVars>
      </dgm:prSet>
      <dgm:spPr/>
    </dgm:pt>
    <dgm:pt modelId="{7506B7A3-6931-4CBB-86F7-AD944E23D8AF}" type="pres">
      <dgm:prSet presAssocID="{32FE1863-5BB8-485C-B1C9-83C717DB4678}" presName="aSpace" presStyleCnt="0"/>
      <dgm:spPr/>
    </dgm:pt>
  </dgm:ptLst>
  <dgm:cxnLst>
    <dgm:cxn modelId="{F0DA3F17-442C-4CFE-AF35-427A9A77BADE}" type="presOf" srcId="{32FE1863-5BB8-485C-B1C9-83C717DB4678}" destId="{D6DF5AC1-F772-48A8-A215-0735E9A3C62F}" srcOrd="0" destOrd="0" presId="urn:microsoft.com/office/officeart/2005/8/layout/pyramid2"/>
    <dgm:cxn modelId="{14B38A1F-594E-4EF3-8A97-483A9CBF4800}" srcId="{A553F1C1-A4EC-4CB5-BB0E-9959719B2A83}" destId="{F81A085D-1C23-4712-BEB4-C48C4C99EC5F}" srcOrd="0" destOrd="0" parTransId="{6FF1A88D-10D1-4283-AF4E-32EAACB0C3BA}" sibTransId="{CBA73AB6-7A31-48A3-BE44-8EBA6A1E75F1}"/>
    <dgm:cxn modelId="{55741D21-091C-48E1-8C5E-1294C0023534}" type="presOf" srcId="{F81A085D-1C23-4712-BEB4-C48C4C99EC5F}" destId="{C9B9BE52-11A6-401C-84AE-C4F3FF80B58E}" srcOrd="0" destOrd="0" presId="urn:microsoft.com/office/officeart/2005/8/layout/pyramid2"/>
    <dgm:cxn modelId="{DCA05A22-A154-4610-943D-A445AE66B506}" srcId="{A553F1C1-A4EC-4CB5-BB0E-9959719B2A83}" destId="{32FE1863-5BB8-485C-B1C9-83C717DB4678}" srcOrd="2" destOrd="0" parTransId="{E951DB00-27F8-4987-B167-A591A304174E}" sibTransId="{0C0FF87A-1366-4871-9DB3-0FF80CB33A8F}"/>
    <dgm:cxn modelId="{56CAC15C-EF40-4554-8C09-588FA6B80E1E}" type="presOf" srcId="{96B1EA25-899E-4026-928B-864CAF12C3BA}" destId="{AA093359-D782-47C3-8226-17848A22E145}" srcOrd="0" destOrd="0" presId="urn:microsoft.com/office/officeart/2005/8/layout/pyramid2"/>
    <dgm:cxn modelId="{337FF79A-ED85-4453-8B53-BB6106F3210C}" type="presOf" srcId="{A553F1C1-A4EC-4CB5-BB0E-9959719B2A83}" destId="{0B4C520D-206A-4F26-AA63-FDE18C2115E7}" srcOrd="0" destOrd="0" presId="urn:microsoft.com/office/officeart/2005/8/layout/pyramid2"/>
    <dgm:cxn modelId="{2A6F83D5-539F-4055-BA13-F438EACE6ACF}" srcId="{A553F1C1-A4EC-4CB5-BB0E-9959719B2A83}" destId="{96B1EA25-899E-4026-928B-864CAF12C3BA}" srcOrd="1" destOrd="0" parTransId="{E5B69505-73F7-4D76-90CC-0DC1F8BA1DD9}" sibTransId="{8FD5FF81-2A6D-45FA-B11B-916FCA32DDD8}"/>
    <dgm:cxn modelId="{84D37F24-2EA9-4311-B885-6F2C9842C052}" type="presParOf" srcId="{0B4C520D-206A-4F26-AA63-FDE18C2115E7}" destId="{19E4557A-5DAA-498B-B728-9A2024885C0C}" srcOrd="0" destOrd="0" presId="urn:microsoft.com/office/officeart/2005/8/layout/pyramid2"/>
    <dgm:cxn modelId="{12675489-5260-4D44-BD70-2B6A7F0D6F69}" type="presParOf" srcId="{0B4C520D-206A-4F26-AA63-FDE18C2115E7}" destId="{573D1BC5-39F3-41E2-86CC-97AC2B655E3D}" srcOrd="1" destOrd="0" presId="urn:microsoft.com/office/officeart/2005/8/layout/pyramid2"/>
    <dgm:cxn modelId="{F591BE99-9CE0-4F5B-A943-40FD795BDCA7}" type="presParOf" srcId="{573D1BC5-39F3-41E2-86CC-97AC2B655E3D}" destId="{C9B9BE52-11A6-401C-84AE-C4F3FF80B58E}" srcOrd="0" destOrd="0" presId="urn:microsoft.com/office/officeart/2005/8/layout/pyramid2"/>
    <dgm:cxn modelId="{A3192B96-694D-4D1F-B08D-0B8B467EEA75}" type="presParOf" srcId="{573D1BC5-39F3-41E2-86CC-97AC2B655E3D}" destId="{2E890FFF-B8E3-422D-9CF3-2421BC067000}" srcOrd="1" destOrd="0" presId="urn:microsoft.com/office/officeart/2005/8/layout/pyramid2"/>
    <dgm:cxn modelId="{DD035EBD-A046-4B0D-821F-3614DA749165}" type="presParOf" srcId="{573D1BC5-39F3-41E2-86CC-97AC2B655E3D}" destId="{AA093359-D782-47C3-8226-17848A22E145}" srcOrd="2" destOrd="0" presId="urn:microsoft.com/office/officeart/2005/8/layout/pyramid2"/>
    <dgm:cxn modelId="{E4177DED-5115-477D-885A-CB5A6A420E88}" type="presParOf" srcId="{573D1BC5-39F3-41E2-86CC-97AC2B655E3D}" destId="{AF1823F8-DD12-43D1-AC74-1E721213999C}" srcOrd="3" destOrd="0" presId="urn:microsoft.com/office/officeart/2005/8/layout/pyramid2"/>
    <dgm:cxn modelId="{5309BF0F-2193-4EB0-822E-2AE420CF5B62}" type="presParOf" srcId="{573D1BC5-39F3-41E2-86CC-97AC2B655E3D}" destId="{D6DF5AC1-F772-48A8-A215-0735E9A3C62F}" srcOrd="4" destOrd="0" presId="urn:microsoft.com/office/officeart/2005/8/layout/pyramid2"/>
    <dgm:cxn modelId="{B78330ED-AB88-46AE-B460-E0F75075F1C2}" type="presParOf" srcId="{573D1BC5-39F3-41E2-86CC-97AC2B655E3D}" destId="{7506B7A3-6931-4CBB-86F7-AD944E23D8AF}"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C42F8A-5039-4D38-83FC-C66256C8C7F8}"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N"/>
        </a:p>
      </dgm:t>
    </dgm:pt>
    <dgm:pt modelId="{4017EB05-F15B-45D7-9F73-D65B8C45BF43}">
      <dgm:prSet phldrT="[Text]"/>
      <dgm:spPr/>
      <dgm:t>
        <a:bodyPr/>
        <a:lstStyle/>
        <a:p>
          <a:r>
            <a:rPr lang="en-IN" dirty="0"/>
            <a:t>Handling Missing Values</a:t>
          </a:r>
        </a:p>
      </dgm:t>
    </dgm:pt>
    <dgm:pt modelId="{812588F3-2612-41C0-ADCE-82131B9A32B4}" type="parTrans" cxnId="{E3CEA535-3EF2-4B80-80A4-5D38512FB55B}">
      <dgm:prSet/>
      <dgm:spPr/>
      <dgm:t>
        <a:bodyPr/>
        <a:lstStyle/>
        <a:p>
          <a:endParaRPr lang="en-IN"/>
        </a:p>
      </dgm:t>
    </dgm:pt>
    <dgm:pt modelId="{5AB2EF20-3BF0-4AB5-A4A2-2C51092337A5}" type="sibTrans" cxnId="{E3CEA535-3EF2-4B80-80A4-5D38512FB55B}">
      <dgm:prSet/>
      <dgm:spPr/>
      <dgm:t>
        <a:bodyPr/>
        <a:lstStyle/>
        <a:p>
          <a:endParaRPr lang="en-IN"/>
        </a:p>
      </dgm:t>
    </dgm:pt>
    <dgm:pt modelId="{F41A54E1-125B-4E4F-A9C1-0383693F9E5F}">
      <dgm:prSet phldrT="[Text]"/>
      <dgm:spPr/>
      <dgm:t>
        <a:bodyPr/>
        <a:lstStyle/>
        <a:p>
          <a:r>
            <a:rPr lang="en-IN" dirty="0"/>
            <a:t>Outlier Detection &amp; Correction</a:t>
          </a:r>
        </a:p>
      </dgm:t>
    </dgm:pt>
    <dgm:pt modelId="{D560CFF8-8C78-4F88-A51A-001174505394}" type="parTrans" cxnId="{59590D56-AFE1-401D-B806-62D0CB2F4F0F}">
      <dgm:prSet/>
      <dgm:spPr/>
      <dgm:t>
        <a:bodyPr/>
        <a:lstStyle/>
        <a:p>
          <a:endParaRPr lang="en-IN"/>
        </a:p>
      </dgm:t>
    </dgm:pt>
    <dgm:pt modelId="{DFACF996-6B0C-4D7F-B8C0-B4847B7FEC44}" type="sibTrans" cxnId="{59590D56-AFE1-401D-B806-62D0CB2F4F0F}">
      <dgm:prSet/>
      <dgm:spPr/>
      <dgm:t>
        <a:bodyPr/>
        <a:lstStyle/>
        <a:p>
          <a:endParaRPr lang="en-IN"/>
        </a:p>
      </dgm:t>
    </dgm:pt>
    <dgm:pt modelId="{8FE210C9-22E2-408B-8ECE-C887EF4E3E06}">
      <dgm:prSet phldrT="[Text]"/>
      <dgm:spPr/>
      <dgm:t>
        <a:bodyPr/>
        <a:lstStyle/>
        <a:p>
          <a:r>
            <a:rPr lang="en-IN" dirty="0"/>
            <a:t>Improving Quality of Data </a:t>
          </a:r>
        </a:p>
      </dgm:t>
    </dgm:pt>
    <dgm:pt modelId="{7F9F3A68-B0BF-4652-8225-32BA480F2370}" type="parTrans" cxnId="{51500882-A338-4B3D-8A82-796837662B9B}">
      <dgm:prSet/>
      <dgm:spPr/>
      <dgm:t>
        <a:bodyPr/>
        <a:lstStyle/>
        <a:p>
          <a:endParaRPr lang="en-IN"/>
        </a:p>
      </dgm:t>
    </dgm:pt>
    <dgm:pt modelId="{7081887B-B3C7-47BC-878A-77DD3FDBDC90}" type="sibTrans" cxnId="{51500882-A338-4B3D-8A82-796837662B9B}">
      <dgm:prSet/>
      <dgm:spPr/>
      <dgm:t>
        <a:bodyPr/>
        <a:lstStyle/>
        <a:p>
          <a:endParaRPr lang="en-IN"/>
        </a:p>
      </dgm:t>
    </dgm:pt>
    <dgm:pt modelId="{C0C95F01-AAD1-44A9-B59D-2BD398139A3D}" type="pres">
      <dgm:prSet presAssocID="{62C42F8A-5039-4D38-83FC-C66256C8C7F8}" presName="Name0" presStyleCnt="0">
        <dgm:presLayoutVars>
          <dgm:chMax val="11"/>
          <dgm:chPref val="11"/>
          <dgm:dir/>
          <dgm:resizeHandles/>
        </dgm:presLayoutVars>
      </dgm:prSet>
      <dgm:spPr/>
    </dgm:pt>
    <dgm:pt modelId="{6D4CD3DA-DFC6-4A11-94FC-2B3E0488DEFD}" type="pres">
      <dgm:prSet presAssocID="{8FE210C9-22E2-408B-8ECE-C887EF4E3E06}" presName="Accent3" presStyleCnt="0"/>
      <dgm:spPr/>
    </dgm:pt>
    <dgm:pt modelId="{F9856C17-DAA8-4735-AF36-8B69078236D0}" type="pres">
      <dgm:prSet presAssocID="{8FE210C9-22E2-408B-8ECE-C887EF4E3E06}" presName="Accent" presStyleLbl="node1" presStyleIdx="0" presStyleCnt="3"/>
      <dgm:spPr/>
    </dgm:pt>
    <dgm:pt modelId="{8DED75DA-CADD-4440-9CE0-DDE348CF2665}" type="pres">
      <dgm:prSet presAssocID="{8FE210C9-22E2-408B-8ECE-C887EF4E3E06}" presName="ParentBackground3" presStyleCnt="0"/>
      <dgm:spPr/>
    </dgm:pt>
    <dgm:pt modelId="{B94A121A-6063-4BF3-87CC-D53E263A189A}" type="pres">
      <dgm:prSet presAssocID="{8FE210C9-22E2-408B-8ECE-C887EF4E3E06}" presName="ParentBackground" presStyleLbl="fgAcc1" presStyleIdx="0" presStyleCnt="3"/>
      <dgm:spPr/>
    </dgm:pt>
    <dgm:pt modelId="{A1C91C36-90D9-42E2-87A0-64AEF3F8752D}" type="pres">
      <dgm:prSet presAssocID="{8FE210C9-22E2-408B-8ECE-C887EF4E3E06}" presName="Parent3" presStyleLbl="revTx" presStyleIdx="0" presStyleCnt="0">
        <dgm:presLayoutVars>
          <dgm:chMax val="1"/>
          <dgm:chPref val="1"/>
          <dgm:bulletEnabled val="1"/>
        </dgm:presLayoutVars>
      </dgm:prSet>
      <dgm:spPr/>
    </dgm:pt>
    <dgm:pt modelId="{53DDDB0D-C922-46D3-A8B5-F688ABD40735}" type="pres">
      <dgm:prSet presAssocID="{F41A54E1-125B-4E4F-A9C1-0383693F9E5F}" presName="Accent2" presStyleCnt="0"/>
      <dgm:spPr/>
    </dgm:pt>
    <dgm:pt modelId="{564F41D9-6011-45D9-9913-D74763F47E05}" type="pres">
      <dgm:prSet presAssocID="{F41A54E1-125B-4E4F-A9C1-0383693F9E5F}" presName="Accent" presStyleLbl="node1" presStyleIdx="1" presStyleCnt="3"/>
      <dgm:spPr/>
    </dgm:pt>
    <dgm:pt modelId="{A29EF773-BA43-4995-AFA6-B3459194C0A6}" type="pres">
      <dgm:prSet presAssocID="{F41A54E1-125B-4E4F-A9C1-0383693F9E5F}" presName="ParentBackground2" presStyleCnt="0"/>
      <dgm:spPr/>
    </dgm:pt>
    <dgm:pt modelId="{135F8EDE-EA48-4A6B-A642-FF1036FE7EE7}" type="pres">
      <dgm:prSet presAssocID="{F41A54E1-125B-4E4F-A9C1-0383693F9E5F}" presName="ParentBackground" presStyleLbl="fgAcc1" presStyleIdx="1" presStyleCnt="3"/>
      <dgm:spPr/>
    </dgm:pt>
    <dgm:pt modelId="{D0DA3ACB-B8D2-4C5B-9927-7C75C8D50ACA}" type="pres">
      <dgm:prSet presAssocID="{F41A54E1-125B-4E4F-A9C1-0383693F9E5F}" presName="Parent2" presStyleLbl="revTx" presStyleIdx="0" presStyleCnt="0">
        <dgm:presLayoutVars>
          <dgm:chMax val="1"/>
          <dgm:chPref val="1"/>
          <dgm:bulletEnabled val="1"/>
        </dgm:presLayoutVars>
      </dgm:prSet>
      <dgm:spPr/>
    </dgm:pt>
    <dgm:pt modelId="{33F5AD51-8188-469A-827D-8329D7AED4D2}" type="pres">
      <dgm:prSet presAssocID="{4017EB05-F15B-45D7-9F73-D65B8C45BF43}" presName="Accent1" presStyleCnt="0"/>
      <dgm:spPr/>
    </dgm:pt>
    <dgm:pt modelId="{E4F83F1B-1D41-41AD-8995-5A459168EEA0}" type="pres">
      <dgm:prSet presAssocID="{4017EB05-F15B-45D7-9F73-D65B8C45BF43}" presName="Accent" presStyleLbl="node1" presStyleIdx="2" presStyleCnt="3"/>
      <dgm:spPr/>
    </dgm:pt>
    <dgm:pt modelId="{14268C1F-7807-47D6-A570-884B1824788B}" type="pres">
      <dgm:prSet presAssocID="{4017EB05-F15B-45D7-9F73-D65B8C45BF43}" presName="ParentBackground1" presStyleCnt="0"/>
      <dgm:spPr/>
    </dgm:pt>
    <dgm:pt modelId="{4A27473B-07DA-400D-8C88-9420F24CDADD}" type="pres">
      <dgm:prSet presAssocID="{4017EB05-F15B-45D7-9F73-D65B8C45BF43}" presName="ParentBackground" presStyleLbl="fgAcc1" presStyleIdx="2" presStyleCnt="3"/>
      <dgm:spPr/>
    </dgm:pt>
    <dgm:pt modelId="{B9FBF6EA-61E0-49A7-9F6A-487B524C14E2}" type="pres">
      <dgm:prSet presAssocID="{4017EB05-F15B-45D7-9F73-D65B8C45BF43}" presName="Parent1" presStyleLbl="revTx" presStyleIdx="0" presStyleCnt="0">
        <dgm:presLayoutVars>
          <dgm:chMax val="1"/>
          <dgm:chPref val="1"/>
          <dgm:bulletEnabled val="1"/>
        </dgm:presLayoutVars>
      </dgm:prSet>
      <dgm:spPr/>
    </dgm:pt>
  </dgm:ptLst>
  <dgm:cxnLst>
    <dgm:cxn modelId="{DF0DB510-507E-432F-BD41-12A1B017D99B}" type="presOf" srcId="{F41A54E1-125B-4E4F-A9C1-0383693F9E5F}" destId="{D0DA3ACB-B8D2-4C5B-9927-7C75C8D50ACA}" srcOrd="1" destOrd="0" presId="urn:microsoft.com/office/officeart/2011/layout/CircleProcess"/>
    <dgm:cxn modelId="{E3CEA535-3EF2-4B80-80A4-5D38512FB55B}" srcId="{62C42F8A-5039-4D38-83FC-C66256C8C7F8}" destId="{4017EB05-F15B-45D7-9F73-D65B8C45BF43}" srcOrd="0" destOrd="0" parTransId="{812588F3-2612-41C0-ADCE-82131B9A32B4}" sibTransId="{5AB2EF20-3BF0-4AB5-A4A2-2C51092337A5}"/>
    <dgm:cxn modelId="{93363D37-43F1-499D-9CFD-EAD426672BDD}" type="presOf" srcId="{62C42F8A-5039-4D38-83FC-C66256C8C7F8}" destId="{C0C95F01-AAD1-44A9-B59D-2BD398139A3D}" srcOrd="0" destOrd="0" presId="urn:microsoft.com/office/officeart/2011/layout/CircleProcess"/>
    <dgm:cxn modelId="{F0FD826A-526A-4084-B5E0-549CBDC5F41D}" type="presOf" srcId="{4017EB05-F15B-45D7-9F73-D65B8C45BF43}" destId="{4A27473B-07DA-400D-8C88-9420F24CDADD}" srcOrd="0" destOrd="0" presId="urn:microsoft.com/office/officeart/2011/layout/CircleProcess"/>
    <dgm:cxn modelId="{3122BE6C-A2CE-4FEB-88B8-B9C31F7CE096}" type="presOf" srcId="{8FE210C9-22E2-408B-8ECE-C887EF4E3E06}" destId="{A1C91C36-90D9-42E2-87A0-64AEF3F8752D}" srcOrd="1" destOrd="0" presId="urn:microsoft.com/office/officeart/2011/layout/CircleProcess"/>
    <dgm:cxn modelId="{5ED3236D-D85C-481C-B445-83A1199D5F2E}" type="presOf" srcId="{8FE210C9-22E2-408B-8ECE-C887EF4E3E06}" destId="{B94A121A-6063-4BF3-87CC-D53E263A189A}" srcOrd="0" destOrd="0" presId="urn:microsoft.com/office/officeart/2011/layout/CircleProcess"/>
    <dgm:cxn modelId="{59590D56-AFE1-401D-B806-62D0CB2F4F0F}" srcId="{62C42F8A-5039-4D38-83FC-C66256C8C7F8}" destId="{F41A54E1-125B-4E4F-A9C1-0383693F9E5F}" srcOrd="1" destOrd="0" parTransId="{D560CFF8-8C78-4F88-A51A-001174505394}" sibTransId="{DFACF996-6B0C-4D7F-B8C0-B4847B7FEC44}"/>
    <dgm:cxn modelId="{51500882-A338-4B3D-8A82-796837662B9B}" srcId="{62C42F8A-5039-4D38-83FC-C66256C8C7F8}" destId="{8FE210C9-22E2-408B-8ECE-C887EF4E3E06}" srcOrd="2" destOrd="0" parTransId="{7F9F3A68-B0BF-4652-8225-32BA480F2370}" sibTransId="{7081887B-B3C7-47BC-878A-77DD3FDBDC90}"/>
    <dgm:cxn modelId="{530C96E5-A9AE-4C33-8855-7C9E80C07F8E}" type="presOf" srcId="{4017EB05-F15B-45D7-9F73-D65B8C45BF43}" destId="{B9FBF6EA-61E0-49A7-9F6A-487B524C14E2}" srcOrd="1" destOrd="0" presId="urn:microsoft.com/office/officeart/2011/layout/CircleProcess"/>
    <dgm:cxn modelId="{4F5EEDEA-2BD2-46C7-A0A1-C06554A540B6}" type="presOf" srcId="{F41A54E1-125B-4E4F-A9C1-0383693F9E5F}" destId="{135F8EDE-EA48-4A6B-A642-FF1036FE7EE7}" srcOrd="0" destOrd="0" presId="urn:microsoft.com/office/officeart/2011/layout/CircleProcess"/>
    <dgm:cxn modelId="{CC7B2613-8D0F-4016-BF86-09A7406734F3}" type="presParOf" srcId="{C0C95F01-AAD1-44A9-B59D-2BD398139A3D}" destId="{6D4CD3DA-DFC6-4A11-94FC-2B3E0488DEFD}" srcOrd="0" destOrd="0" presId="urn:microsoft.com/office/officeart/2011/layout/CircleProcess"/>
    <dgm:cxn modelId="{14B87B17-CFF7-4B92-8713-73A79B1D96E7}" type="presParOf" srcId="{6D4CD3DA-DFC6-4A11-94FC-2B3E0488DEFD}" destId="{F9856C17-DAA8-4735-AF36-8B69078236D0}" srcOrd="0" destOrd="0" presId="urn:microsoft.com/office/officeart/2011/layout/CircleProcess"/>
    <dgm:cxn modelId="{A8BAD647-661A-48D6-960F-DFF74C94424E}" type="presParOf" srcId="{C0C95F01-AAD1-44A9-B59D-2BD398139A3D}" destId="{8DED75DA-CADD-4440-9CE0-DDE348CF2665}" srcOrd="1" destOrd="0" presId="urn:microsoft.com/office/officeart/2011/layout/CircleProcess"/>
    <dgm:cxn modelId="{E0403F4A-7E5A-4D74-90C1-ADAC89E1F38A}" type="presParOf" srcId="{8DED75DA-CADD-4440-9CE0-DDE348CF2665}" destId="{B94A121A-6063-4BF3-87CC-D53E263A189A}" srcOrd="0" destOrd="0" presId="urn:microsoft.com/office/officeart/2011/layout/CircleProcess"/>
    <dgm:cxn modelId="{CE3E2D36-4AB9-4442-B249-BB28A7A28884}" type="presParOf" srcId="{C0C95F01-AAD1-44A9-B59D-2BD398139A3D}" destId="{A1C91C36-90D9-42E2-87A0-64AEF3F8752D}" srcOrd="2" destOrd="0" presId="urn:microsoft.com/office/officeart/2011/layout/CircleProcess"/>
    <dgm:cxn modelId="{5F50E68D-6BFF-4666-A655-16268491F421}" type="presParOf" srcId="{C0C95F01-AAD1-44A9-B59D-2BD398139A3D}" destId="{53DDDB0D-C922-46D3-A8B5-F688ABD40735}" srcOrd="3" destOrd="0" presId="urn:microsoft.com/office/officeart/2011/layout/CircleProcess"/>
    <dgm:cxn modelId="{4079D908-ABB7-444D-B4C2-46F58BF4412A}" type="presParOf" srcId="{53DDDB0D-C922-46D3-A8B5-F688ABD40735}" destId="{564F41D9-6011-45D9-9913-D74763F47E05}" srcOrd="0" destOrd="0" presId="urn:microsoft.com/office/officeart/2011/layout/CircleProcess"/>
    <dgm:cxn modelId="{F34773D8-B6BA-44AE-ADF7-56A3D2548CA8}" type="presParOf" srcId="{C0C95F01-AAD1-44A9-B59D-2BD398139A3D}" destId="{A29EF773-BA43-4995-AFA6-B3459194C0A6}" srcOrd="4" destOrd="0" presId="urn:microsoft.com/office/officeart/2011/layout/CircleProcess"/>
    <dgm:cxn modelId="{F4B91ECA-7099-45D5-AB45-9E4FB0DA8372}" type="presParOf" srcId="{A29EF773-BA43-4995-AFA6-B3459194C0A6}" destId="{135F8EDE-EA48-4A6B-A642-FF1036FE7EE7}" srcOrd="0" destOrd="0" presId="urn:microsoft.com/office/officeart/2011/layout/CircleProcess"/>
    <dgm:cxn modelId="{FB7AC37F-0D9E-49E8-9BBC-5C94AC008081}" type="presParOf" srcId="{C0C95F01-AAD1-44A9-B59D-2BD398139A3D}" destId="{D0DA3ACB-B8D2-4C5B-9927-7C75C8D50ACA}" srcOrd="5" destOrd="0" presId="urn:microsoft.com/office/officeart/2011/layout/CircleProcess"/>
    <dgm:cxn modelId="{E01A764D-C9C8-4F1A-80CC-C10F81B41C93}" type="presParOf" srcId="{C0C95F01-AAD1-44A9-B59D-2BD398139A3D}" destId="{33F5AD51-8188-469A-827D-8329D7AED4D2}" srcOrd="6" destOrd="0" presId="urn:microsoft.com/office/officeart/2011/layout/CircleProcess"/>
    <dgm:cxn modelId="{0191F19C-5D84-4741-A09C-C81F0EA17832}" type="presParOf" srcId="{33F5AD51-8188-469A-827D-8329D7AED4D2}" destId="{E4F83F1B-1D41-41AD-8995-5A459168EEA0}" srcOrd="0" destOrd="0" presId="urn:microsoft.com/office/officeart/2011/layout/CircleProcess"/>
    <dgm:cxn modelId="{205674FF-CFEC-4204-961E-FC757B8ABC87}" type="presParOf" srcId="{C0C95F01-AAD1-44A9-B59D-2BD398139A3D}" destId="{14268C1F-7807-47D6-A570-884B1824788B}" srcOrd="7" destOrd="0" presId="urn:microsoft.com/office/officeart/2011/layout/CircleProcess"/>
    <dgm:cxn modelId="{DCBD361A-930E-41E9-89C9-061794C4B9B3}" type="presParOf" srcId="{14268C1F-7807-47D6-A570-884B1824788B}" destId="{4A27473B-07DA-400D-8C88-9420F24CDADD}" srcOrd="0" destOrd="0" presId="urn:microsoft.com/office/officeart/2011/layout/CircleProcess"/>
    <dgm:cxn modelId="{149770E3-CCF5-4BCE-A2B1-C715BF1D3E1F}" type="presParOf" srcId="{C0C95F01-AAD1-44A9-B59D-2BD398139A3D}" destId="{B9FBF6EA-61E0-49A7-9F6A-487B524C14E2}"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E1DDCA-BEAC-46ED-B081-42D5FFA9F7A0}" type="doc">
      <dgm:prSet loTypeId="urn:microsoft.com/office/officeart/2005/8/layout/hProcess9" loCatId="process" qsTypeId="urn:microsoft.com/office/officeart/2005/8/quickstyle/simple1" qsCatId="simple" csTypeId="urn:microsoft.com/office/officeart/2005/8/colors/accent1_2" csCatId="accent1" phldr="1"/>
      <dgm:spPr/>
    </dgm:pt>
    <dgm:pt modelId="{B06E35D9-86CE-4B40-9437-8374449747B6}">
      <dgm:prSet phldrT="[Text]"/>
      <dgm:spPr/>
      <dgm:t>
        <a:bodyPr/>
        <a:lstStyle/>
        <a:p>
          <a:r>
            <a:rPr lang="en-IN" dirty="0"/>
            <a:t>Logistic Regression</a:t>
          </a:r>
        </a:p>
      </dgm:t>
    </dgm:pt>
    <dgm:pt modelId="{290A26D0-5187-4C37-A7AF-45772825D8E9}" type="sibTrans" cxnId="{9F4D6577-B1B1-4B3E-A03C-F2BF2BB774C4}">
      <dgm:prSet/>
      <dgm:spPr/>
      <dgm:t>
        <a:bodyPr/>
        <a:lstStyle/>
        <a:p>
          <a:endParaRPr lang="en-IN"/>
        </a:p>
      </dgm:t>
    </dgm:pt>
    <dgm:pt modelId="{EA43FCFA-8626-417F-A892-633249AE80EC}" type="parTrans" cxnId="{9F4D6577-B1B1-4B3E-A03C-F2BF2BB774C4}">
      <dgm:prSet/>
      <dgm:spPr/>
      <dgm:t>
        <a:bodyPr/>
        <a:lstStyle/>
        <a:p>
          <a:endParaRPr lang="en-IN"/>
        </a:p>
      </dgm:t>
    </dgm:pt>
    <dgm:pt modelId="{C3810B7A-BA81-494C-807F-D738E531DBD1}">
      <dgm:prSet/>
      <dgm:spPr/>
      <dgm:t>
        <a:bodyPr/>
        <a:lstStyle/>
        <a:p>
          <a:r>
            <a:rPr lang="en-IN" dirty="0"/>
            <a:t>Random Forest</a:t>
          </a:r>
        </a:p>
      </dgm:t>
    </dgm:pt>
    <dgm:pt modelId="{9D8C72E5-D61C-427A-9715-D805656FEF4F}" type="sibTrans" cxnId="{E26C3267-96B4-427D-90FB-235879EAC470}">
      <dgm:prSet/>
      <dgm:spPr/>
      <dgm:t>
        <a:bodyPr/>
        <a:lstStyle/>
        <a:p>
          <a:endParaRPr lang="en-IN"/>
        </a:p>
      </dgm:t>
    </dgm:pt>
    <dgm:pt modelId="{14768D5D-4F95-4C54-B789-41825EE46AF6}" type="parTrans" cxnId="{E26C3267-96B4-427D-90FB-235879EAC470}">
      <dgm:prSet/>
      <dgm:spPr/>
      <dgm:t>
        <a:bodyPr/>
        <a:lstStyle/>
        <a:p>
          <a:endParaRPr lang="en-IN"/>
        </a:p>
      </dgm:t>
    </dgm:pt>
    <dgm:pt modelId="{E0AE867E-D818-46F6-800F-11DAD64F7946}">
      <dgm:prSet phldrT="[Text]"/>
      <dgm:spPr/>
      <dgm:t>
        <a:bodyPr/>
        <a:lstStyle/>
        <a:p>
          <a:r>
            <a:rPr lang="en-IN" dirty="0"/>
            <a:t>SVC</a:t>
          </a:r>
        </a:p>
      </dgm:t>
    </dgm:pt>
    <dgm:pt modelId="{DE9AFF6B-F473-41E0-A3F3-D16E5E69AFB5}" type="sibTrans" cxnId="{A434517F-839C-4201-8815-1E77E0F15401}">
      <dgm:prSet/>
      <dgm:spPr/>
      <dgm:t>
        <a:bodyPr/>
        <a:lstStyle/>
        <a:p>
          <a:endParaRPr lang="en-IN"/>
        </a:p>
      </dgm:t>
    </dgm:pt>
    <dgm:pt modelId="{081A07AF-FB19-4C83-AA12-B213B857C25A}" type="parTrans" cxnId="{A434517F-839C-4201-8815-1E77E0F15401}">
      <dgm:prSet/>
      <dgm:spPr/>
      <dgm:t>
        <a:bodyPr/>
        <a:lstStyle/>
        <a:p>
          <a:endParaRPr lang="en-IN"/>
        </a:p>
      </dgm:t>
    </dgm:pt>
    <dgm:pt modelId="{EB43D2FF-9211-4681-A765-C8CBF9D271A0}">
      <dgm:prSet phldrT="[Text]"/>
      <dgm:spPr/>
      <dgm:t>
        <a:bodyPr/>
        <a:lstStyle/>
        <a:p>
          <a:r>
            <a:rPr lang="en-IN" dirty="0"/>
            <a:t>KNN</a:t>
          </a:r>
        </a:p>
      </dgm:t>
    </dgm:pt>
    <dgm:pt modelId="{C261872C-3BB7-465F-ACB6-B8A29802C4C5}" type="sibTrans" cxnId="{8B6F95B9-AC21-4F39-B047-326B0E965EDC}">
      <dgm:prSet/>
      <dgm:spPr/>
      <dgm:t>
        <a:bodyPr/>
        <a:lstStyle/>
        <a:p>
          <a:endParaRPr lang="en-IN"/>
        </a:p>
      </dgm:t>
    </dgm:pt>
    <dgm:pt modelId="{42B2C1D1-F9B2-4974-90B5-44C961DD0091}" type="parTrans" cxnId="{8B6F95B9-AC21-4F39-B047-326B0E965EDC}">
      <dgm:prSet/>
      <dgm:spPr/>
      <dgm:t>
        <a:bodyPr/>
        <a:lstStyle/>
        <a:p>
          <a:endParaRPr lang="en-IN"/>
        </a:p>
      </dgm:t>
    </dgm:pt>
    <dgm:pt modelId="{A36C7B3E-636B-4010-8671-65E3A4F155B1}" type="pres">
      <dgm:prSet presAssocID="{18E1DDCA-BEAC-46ED-B081-42D5FFA9F7A0}" presName="CompostProcess" presStyleCnt="0">
        <dgm:presLayoutVars>
          <dgm:dir/>
          <dgm:resizeHandles val="exact"/>
        </dgm:presLayoutVars>
      </dgm:prSet>
      <dgm:spPr/>
    </dgm:pt>
    <dgm:pt modelId="{B44CBB9C-C787-4872-A502-77A933C37057}" type="pres">
      <dgm:prSet presAssocID="{18E1DDCA-BEAC-46ED-B081-42D5FFA9F7A0}" presName="arrow" presStyleLbl="bgShp" presStyleIdx="0" presStyleCnt="1"/>
      <dgm:spPr/>
    </dgm:pt>
    <dgm:pt modelId="{91411CF2-EB1C-4F52-979F-311CAF7B143A}" type="pres">
      <dgm:prSet presAssocID="{18E1DDCA-BEAC-46ED-B081-42D5FFA9F7A0}" presName="linearProcess" presStyleCnt="0"/>
      <dgm:spPr/>
    </dgm:pt>
    <dgm:pt modelId="{787DF0BB-27BF-4A3C-83B1-09CBC9674CB1}" type="pres">
      <dgm:prSet presAssocID="{B06E35D9-86CE-4B40-9437-8374449747B6}" presName="textNode" presStyleLbl="node1" presStyleIdx="0" presStyleCnt="4" custLinFactNeighborX="7764" custLinFactNeighborY="0">
        <dgm:presLayoutVars>
          <dgm:bulletEnabled val="1"/>
        </dgm:presLayoutVars>
      </dgm:prSet>
      <dgm:spPr/>
    </dgm:pt>
    <dgm:pt modelId="{E1972D72-8F61-44F3-9F2A-5AC9D1444345}" type="pres">
      <dgm:prSet presAssocID="{290A26D0-5187-4C37-A7AF-45772825D8E9}" presName="sibTrans" presStyleCnt="0"/>
      <dgm:spPr/>
    </dgm:pt>
    <dgm:pt modelId="{04AA5BA5-F2A1-4576-BD16-E3CE10BA4F69}" type="pres">
      <dgm:prSet presAssocID="{C3810B7A-BA81-494C-807F-D738E531DBD1}" presName="textNode" presStyleLbl="node1" presStyleIdx="1" presStyleCnt="4">
        <dgm:presLayoutVars>
          <dgm:bulletEnabled val="1"/>
        </dgm:presLayoutVars>
      </dgm:prSet>
      <dgm:spPr/>
    </dgm:pt>
    <dgm:pt modelId="{CD17E4AC-1D4E-44EC-947B-996704C305AA}" type="pres">
      <dgm:prSet presAssocID="{9D8C72E5-D61C-427A-9715-D805656FEF4F}" presName="sibTrans" presStyleCnt="0"/>
      <dgm:spPr/>
    </dgm:pt>
    <dgm:pt modelId="{824FA45D-768E-4DEC-868C-5D58CA8D6701}" type="pres">
      <dgm:prSet presAssocID="{E0AE867E-D818-46F6-800F-11DAD64F7946}" presName="textNode" presStyleLbl="node1" presStyleIdx="2" presStyleCnt="4">
        <dgm:presLayoutVars>
          <dgm:bulletEnabled val="1"/>
        </dgm:presLayoutVars>
      </dgm:prSet>
      <dgm:spPr/>
    </dgm:pt>
    <dgm:pt modelId="{EC6EEFEF-66E7-4E44-8BDE-9D128A7D0504}" type="pres">
      <dgm:prSet presAssocID="{DE9AFF6B-F473-41E0-A3F3-D16E5E69AFB5}" presName="sibTrans" presStyleCnt="0"/>
      <dgm:spPr/>
    </dgm:pt>
    <dgm:pt modelId="{56787D32-574A-423D-8E5A-933C18056FF5}" type="pres">
      <dgm:prSet presAssocID="{EB43D2FF-9211-4681-A765-C8CBF9D271A0}" presName="textNode" presStyleLbl="node1" presStyleIdx="3" presStyleCnt="4">
        <dgm:presLayoutVars>
          <dgm:bulletEnabled val="1"/>
        </dgm:presLayoutVars>
      </dgm:prSet>
      <dgm:spPr/>
    </dgm:pt>
  </dgm:ptLst>
  <dgm:cxnLst>
    <dgm:cxn modelId="{468BF201-0F54-43F5-B96A-56BB4B0FC045}" type="presOf" srcId="{B06E35D9-86CE-4B40-9437-8374449747B6}" destId="{787DF0BB-27BF-4A3C-83B1-09CBC9674CB1}" srcOrd="0" destOrd="0" presId="urn:microsoft.com/office/officeart/2005/8/layout/hProcess9"/>
    <dgm:cxn modelId="{E26C3267-96B4-427D-90FB-235879EAC470}" srcId="{18E1DDCA-BEAC-46ED-B081-42D5FFA9F7A0}" destId="{C3810B7A-BA81-494C-807F-D738E531DBD1}" srcOrd="1" destOrd="0" parTransId="{14768D5D-4F95-4C54-B789-41825EE46AF6}" sibTransId="{9D8C72E5-D61C-427A-9715-D805656FEF4F}"/>
    <dgm:cxn modelId="{9F4D6577-B1B1-4B3E-A03C-F2BF2BB774C4}" srcId="{18E1DDCA-BEAC-46ED-B081-42D5FFA9F7A0}" destId="{B06E35D9-86CE-4B40-9437-8374449747B6}" srcOrd="0" destOrd="0" parTransId="{EA43FCFA-8626-417F-A892-633249AE80EC}" sibTransId="{290A26D0-5187-4C37-A7AF-45772825D8E9}"/>
    <dgm:cxn modelId="{A434517F-839C-4201-8815-1E77E0F15401}" srcId="{18E1DDCA-BEAC-46ED-B081-42D5FFA9F7A0}" destId="{E0AE867E-D818-46F6-800F-11DAD64F7946}" srcOrd="2" destOrd="0" parTransId="{081A07AF-FB19-4C83-AA12-B213B857C25A}" sibTransId="{DE9AFF6B-F473-41E0-A3F3-D16E5E69AFB5}"/>
    <dgm:cxn modelId="{D923A39E-9AC3-4DAF-8494-8669B472877F}" type="presOf" srcId="{18E1DDCA-BEAC-46ED-B081-42D5FFA9F7A0}" destId="{A36C7B3E-636B-4010-8671-65E3A4F155B1}" srcOrd="0" destOrd="0" presId="urn:microsoft.com/office/officeart/2005/8/layout/hProcess9"/>
    <dgm:cxn modelId="{8B6F95B9-AC21-4F39-B047-326B0E965EDC}" srcId="{18E1DDCA-BEAC-46ED-B081-42D5FFA9F7A0}" destId="{EB43D2FF-9211-4681-A765-C8CBF9D271A0}" srcOrd="3" destOrd="0" parTransId="{42B2C1D1-F9B2-4974-90B5-44C961DD0091}" sibTransId="{C261872C-3BB7-465F-ACB6-B8A29802C4C5}"/>
    <dgm:cxn modelId="{9C8CB9DC-5D7F-49B6-A8CD-6474F4D2F5D7}" type="presOf" srcId="{C3810B7A-BA81-494C-807F-D738E531DBD1}" destId="{04AA5BA5-F2A1-4576-BD16-E3CE10BA4F69}" srcOrd="0" destOrd="0" presId="urn:microsoft.com/office/officeart/2005/8/layout/hProcess9"/>
    <dgm:cxn modelId="{F42D0AE9-A479-4AAB-A0B0-DDE133AE09F7}" type="presOf" srcId="{EB43D2FF-9211-4681-A765-C8CBF9D271A0}" destId="{56787D32-574A-423D-8E5A-933C18056FF5}" srcOrd="0" destOrd="0" presId="urn:microsoft.com/office/officeart/2005/8/layout/hProcess9"/>
    <dgm:cxn modelId="{DC8C9CEB-B16D-4412-A091-0846034C424C}" type="presOf" srcId="{E0AE867E-D818-46F6-800F-11DAD64F7946}" destId="{824FA45D-768E-4DEC-868C-5D58CA8D6701}" srcOrd="0" destOrd="0" presId="urn:microsoft.com/office/officeart/2005/8/layout/hProcess9"/>
    <dgm:cxn modelId="{D293CDF4-8899-4A54-9F43-FFAE66F14960}" type="presParOf" srcId="{A36C7B3E-636B-4010-8671-65E3A4F155B1}" destId="{B44CBB9C-C787-4872-A502-77A933C37057}" srcOrd="0" destOrd="0" presId="urn:microsoft.com/office/officeart/2005/8/layout/hProcess9"/>
    <dgm:cxn modelId="{20693D89-2531-493E-92DB-C129843976A8}" type="presParOf" srcId="{A36C7B3E-636B-4010-8671-65E3A4F155B1}" destId="{91411CF2-EB1C-4F52-979F-311CAF7B143A}" srcOrd="1" destOrd="0" presId="urn:microsoft.com/office/officeart/2005/8/layout/hProcess9"/>
    <dgm:cxn modelId="{C83376BA-5C43-401D-8107-49BFE60828D1}" type="presParOf" srcId="{91411CF2-EB1C-4F52-979F-311CAF7B143A}" destId="{787DF0BB-27BF-4A3C-83B1-09CBC9674CB1}" srcOrd="0" destOrd="0" presId="urn:microsoft.com/office/officeart/2005/8/layout/hProcess9"/>
    <dgm:cxn modelId="{3E978898-98DB-423A-8F30-4A21502E62A4}" type="presParOf" srcId="{91411CF2-EB1C-4F52-979F-311CAF7B143A}" destId="{E1972D72-8F61-44F3-9F2A-5AC9D1444345}" srcOrd="1" destOrd="0" presId="urn:microsoft.com/office/officeart/2005/8/layout/hProcess9"/>
    <dgm:cxn modelId="{0CF7657E-3B36-4DD2-BBC3-55CD686C818B}" type="presParOf" srcId="{91411CF2-EB1C-4F52-979F-311CAF7B143A}" destId="{04AA5BA5-F2A1-4576-BD16-E3CE10BA4F69}" srcOrd="2" destOrd="0" presId="urn:microsoft.com/office/officeart/2005/8/layout/hProcess9"/>
    <dgm:cxn modelId="{E0D020CC-DF54-4D05-8C27-550DA0AB137E}" type="presParOf" srcId="{91411CF2-EB1C-4F52-979F-311CAF7B143A}" destId="{CD17E4AC-1D4E-44EC-947B-996704C305AA}" srcOrd="3" destOrd="0" presId="urn:microsoft.com/office/officeart/2005/8/layout/hProcess9"/>
    <dgm:cxn modelId="{20FDDB10-9BF3-47E7-8E6D-BE7C6D3F33F8}" type="presParOf" srcId="{91411CF2-EB1C-4F52-979F-311CAF7B143A}" destId="{824FA45D-768E-4DEC-868C-5D58CA8D6701}" srcOrd="4" destOrd="0" presId="urn:microsoft.com/office/officeart/2005/8/layout/hProcess9"/>
    <dgm:cxn modelId="{1C2AD603-E84C-4B5E-AE29-06A7FD371175}" type="presParOf" srcId="{91411CF2-EB1C-4F52-979F-311CAF7B143A}" destId="{EC6EEFEF-66E7-4E44-8BDE-9D128A7D0504}" srcOrd="5" destOrd="0" presId="urn:microsoft.com/office/officeart/2005/8/layout/hProcess9"/>
    <dgm:cxn modelId="{CE1AB03A-248E-4DDC-A5DF-78D452179C80}" type="presParOf" srcId="{91411CF2-EB1C-4F52-979F-311CAF7B143A}" destId="{56787D32-574A-423D-8E5A-933C18056FF5}"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53F1C1-A4EC-4CB5-BB0E-9959719B2A83}"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en-IN"/>
        </a:p>
      </dgm:t>
    </dgm:pt>
    <dgm:pt modelId="{F81A085D-1C23-4712-BEB4-C48C4C99EC5F}">
      <dgm:prSet phldrT="[Text]"/>
      <dgm:spPr/>
      <dgm:t>
        <a:bodyPr/>
        <a:lstStyle/>
        <a:p>
          <a:r>
            <a:rPr lang="en-IN" dirty="0"/>
            <a:t>Number of Instances: 2059 </a:t>
          </a:r>
        </a:p>
      </dgm:t>
    </dgm:pt>
    <dgm:pt modelId="{6FF1A88D-10D1-4283-AF4E-32EAACB0C3BA}" type="parTrans" cxnId="{14B38A1F-594E-4EF3-8A97-483A9CBF4800}">
      <dgm:prSet/>
      <dgm:spPr/>
      <dgm:t>
        <a:bodyPr/>
        <a:lstStyle/>
        <a:p>
          <a:endParaRPr lang="en-IN"/>
        </a:p>
      </dgm:t>
    </dgm:pt>
    <dgm:pt modelId="{CBA73AB6-7A31-48A3-BE44-8EBA6A1E75F1}" type="sibTrans" cxnId="{14B38A1F-594E-4EF3-8A97-483A9CBF4800}">
      <dgm:prSet/>
      <dgm:spPr/>
      <dgm:t>
        <a:bodyPr/>
        <a:lstStyle/>
        <a:p>
          <a:endParaRPr lang="en-IN"/>
        </a:p>
      </dgm:t>
    </dgm:pt>
    <dgm:pt modelId="{96B1EA25-899E-4026-928B-864CAF12C3BA}">
      <dgm:prSet phldrT="[Text]"/>
      <dgm:spPr/>
      <dgm:t>
        <a:bodyPr/>
        <a:lstStyle/>
        <a:p>
          <a:r>
            <a:rPr lang="en-IN" dirty="0"/>
            <a:t>Number of Features:20</a:t>
          </a:r>
        </a:p>
      </dgm:t>
    </dgm:pt>
    <dgm:pt modelId="{E5B69505-73F7-4D76-90CC-0DC1F8BA1DD9}" type="parTrans" cxnId="{2A6F83D5-539F-4055-BA13-F438EACE6ACF}">
      <dgm:prSet/>
      <dgm:spPr/>
      <dgm:t>
        <a:bodyPr/>
        <a:lstStyle/>
        <a:p>
          <a:endParaRPr lang="en-IN"/>
        </a:p>
      </dgm:t>
    </dgm:pt>
    <dgm:pt modelId="{8FD5FF81-2A6D-45FA-B11B-916FCA32DDD8}" type="sibTrans" cxnId="{2A6F83D5-539F-4055-BA13-F438EACE6ACF}">
      <dgm:prSet/>
      <dgm:spPr/>
      <dgm:t>
        <a:bodyPr/>
        <a:lstStyle/>
        <a:p>
          <a:endParaRPr lang="en-IN"/>
        </a:p>
      </dgm:t>
    </dgm:pt>
    <dgm:pt modelId="{32FE1863-5BB8-485C-B1C9-83C717DB4678}">
      <dgm:prSet phldrT="[Text]"/>
      <dgm:spPr/>
      <dgm:t>
        <a:bodyPr/>
        <a:lstStyle/>
        <a:p>
          <a:r>
            <a:rPr lang="en-IN" dirty="0"/>
            <a:t>Data Types:</a:t>
          </a:r>
        </a:p>
        <a:p>
          <a:r>
            <a:rPr lang="en-IN" dirty="0"/>
            <a:t>Numeric, Categorical </a:t>
          </a:r>
        </a:p>
      </dgm:t>
    </dgm:pt>
    <dgm:pt modelId="{E951DB00-27F8-4987-B167-A591A304174E}" type="parTrans" cxnId="{DCA05A22-A154-4610-943D-A445AE66B506}">
      <dgm:prSet/>
      <dgm:spPr/>
      <dgm:t>
        <a:bodyPr/>
        <a:lstStyle/>
        <a:p>
          <a:endParaRPr lang="en-IN"/>
        </a:p>
      </dgm:t>
    </dgm:pt>
    <dgm:pt modelId="{0C0FF87A-1366-4871-9DB3-0FF80CB33A8F}" type="sibTrans" cxnId="{DCA05A22-A154-4610-943D-A445AE66B506}">
      <dgm:prSet/>
      <dgm:spPr/>
      <dgm:t>
        <a:bodyPr/>
        <a:lstStyle/>
        <a:p>
          <a:endParaRPr lang="en-IN"/>
        </a:p>
      </dgm:t>
    </dgm:pt>
    <dgm:pt modelId="{0B4C520D-206A-4F26-AA63-FDE18C2115E7}" type="pres">
      <dgm:prSet presAssocID="{A553F1C1-A4EC-4CB5-BB0E-9959719B2A83}" presName="compositeShape" presStyleCnt="0">
        <dgm:presLayoutVars>
          <dgm:dir/>
          <dgm:resizeHandles/>
        </dgm:presLayoutVars>
      </dgm:prSet>
      <dgm:spPr/>
    </dgm:pt>
    <dgm:pt modelId="{19E4557A-5DAA-498B-B728-9A2024885C0C}" type="pres">
      <dgm:prSet presAssocID="{A553F1C1-A4EC-4CB5-BB0E-9959719B2A83}" presName="pyramid" presStyleLbl="node1" presStyleIdx="0" presStyleCnt="1" custScaleX="122129" custLinFactNeighborX="2572" custLinFactNeighborY="-763"/>
      <dgm:spPr/>
    </dgm:pt>
    <dgm:pt modelId="{573D1BC5-39F3-41E2-86CC-97AC2B655E3D}" type="pres">
      <dgm:prSet presAssocID="{A553F1C1-A4EC-4CB5-BB0E-9959719B2A83}" presName="theList" presStyleCnt="0"/>
      <dgm:spPr/>
    </dgm:pt>
    <dgm:pt modelId="{C9B9BE52-11A6-401C-84AE-C4F3FF80B58E}" type="pres">
      <dgm:prSet presAssocID="{F81A085D-1C23-4712-BEB4-C48C4C99EC5F}" presName="aNode" presStyleLbl="fgAcc1" presStyleIdx="0" presStyleCnt="3" custLinFactNeighborX="1608" custLinFactNeighborY="2692">
        <dgm:presLayoutVars>
          <dgm:bulletEnabled val="1"/>
        </dgm:presLayoutVars>
      </dgm:prSet>
      <dgm:spPr/>
    </dgm:pt>
    <dgm:pt modelId="{2E890FFF-B8E3-422D-9CF3-2421BC067000}" type="pres">
      <dgm:prSet presAssocID="{F81A085D-1C23-4712-BEB4-C48C4C99EC5F}" presName="aSpace" presStyleCnt="0"/>
      <dgm:spPr/>
    </dgm:pt>
    <dgm:pt modelId="{AA093359-D782-47C3-8226-17848A22E145}" type="pres">
      <dgm:prSet presAssocID="{96B1EA25-899E-4026-928B-864CAF12C3BA}" presName="aNode" presStyleLbl="fgAcc1" presStyleIdx="1" presStyleCnt="3">
        <dgm:presLayoutVars>
          <dgm:bulletEnabled val="1"/>
        </dgm:presLayoutVars>
      </dgm:prSet>
      <dgm:spPr/>
    </dgm:pt>
    <dgm:pt modelId="{AF1823F8-DD12-43D1-AC74-1E721213999C}" type="pres">
      <dgm:prSet presAssocID="{96B1EA25-899E-4026-928B-864CAF12C3BA}" presName="aSpace" presStyleCnt="0"/>
      <dgm:spPr/>
    </dgm:pt>
    <dgm:pt modelId="{D6DF5AC1-F772-48A8-A215-0735E9A3C62F}" type="pres">
      <dgm:prSet presAssocID="{32FE1863-5BB8-485C-B1C9-83C717DB4678}" presName="aNode" presStyleLbl="fgAcc1" presStyleIdx="2" presStyleCnt="3">
        <dgm:presLayoutVars>
          <dgm:bulletEnabled val="1"/>
        </dgm:presLayoutVars>
      </dgm:prSet>
      <dgm:spPr/>
    </dgm:pt>
    <dgm:pt modelId="{7506B7A3-6931-4CBB-86F7-AD944E23D8AF}" type="pres">
      <dgm:prSet presAssocID="{32FE1863-5BB8-485C-B1C9-83C717DB4678}" presName="aSpace" presStyleCnt="0"/>
      <dgm:spPr/>
    </dgm:pt>
  </dgm:ptLst>
  <dgm:cxnLst>
    <dgm:cxn modelId="{F0DA3F17-442C-4CFE-AF35-427A9A77BADE}" type="presOf" srcId="{32FE1863-5BB8-485C-B1C9-83C717DB4678}" destId="{D6DF5AC1-F772-48A8-A215-0735E9A3C62F}" srcOrd="0" destOrd="0" presId="urn:microsoft.com/office/officeart/2005/8/layout/pyramid2"/>
    <dgm:cxn modelId="{14B38A1F-594E-4EF3-8A97-483A9CBF4800}" srcId="{A553F1C1-A4EC-4CB5-BB0E-9959719B2A83}" destId="{F81A085D-1C23-4712-BEB4-C48C4C99EC5F}" srcOrd="0" destOrd="0" parTransId="{6FF1A88D-10D1-4283-AF4E-32EAACB0C3BA}" sibTransId="{CBA73AB6-7A31-48A3-BE44-8EBA6A1E75F1}"/>
    <dgm:cxn modelId="{55741D21-091C-48E1-8C5E-1294C0023534}" type="presOf" srcId="{F81A085D-1C23-4712-BEB4-C48C4C99EC5F}" destId="{C9B9BE52-11A6-401C-84AE-C4F3FF80B58E}" srcOrd="0" destOrd="0" presId="urn:microsoft.com/office/officeart/2005/8/layout/pyramid2"/>
    <dgm:cxn modelId="{DCA05A22-A154-4610-943D-A445AE66B506}" srcId="{A553F1C1-A4EC-4CB5-BB0E-9959719B2A83}" destId="{32FE1863-5BB8-485C-B1C9-83C717DB4678}" srcOrd="2" destOrd="0" parTransId="{E951DB00-27F8-4987-B167-A591A304174E}" sibTransId="{0C0FF87A-1366-4871-9DB3-0FF80CB33A8F}"/>
    <dgm:cxn modelId="{56CAC15C-EF40-4554-8C09-588FA6B80E1E}" type="presOf" srcId="{96B1EA25-899E-4026-928B-864CAF12C3BA}" destId="{AA093359-D782-47C3-8226-17848A22E145}" srcOrd="0" destOrd="0" presId="urn:microsoft.com/office/officeart/2005/8/layout/pyramid2"/>
    <dgm:cxn modelId="{337FF79A-ED85-4453-8B53-BB6106F3210C}" type="presOf" srcId="{A553F1C1-A4EC-4CB5-BB0E-9959719B2A83}" destId="{0B4C520D-206A-4F26-AA63-FDE18C2115E7}" srcOrd="0" destOrd="0" presId="urn:microsoft.com/office/officeart/2005/8/layout/pyramid2"/>
    <dgm:cxn modelId="{2A6F83D5-539F-4055-BA13-F438EACE6ACF}" srcId="{A553F1C1-A4EC-4CB5-BB0E-9959719B2A83}" destId="{96B1EA25-899E-4026-928B-864CAF12C3BA}" srcOrd="1" destOrd="0" parTransId="{E5B69505-73F7-4D76-90CC-0DC1F8BA1DD9}" sibTransId="{8FD5FF81-2A6D-45FA-B11B-916FCA32DDD8}"/>
    <dgm:cxn modelId="{84D37F24-2EA9-4311-B885-6F2C9842C052}" type="presParOf" srcId="{0B4C520D-206A-4F26-AA63-FDE18C2115E7}" destId="{19E4557A-5DAA-498B-B728-9A2024885C0C}" srcOrd="0" destOrd="0" presId="urn:microsoft.com/office/officeart/2005/8/layout/pyramid2"/>
    <dgm:cxn modelId="{12675489-5260-4D44-BD70-2B6A7F0D6F69}" type="presParOf" srcId="{0B4C520D-206A-4F26-AA63-FDE18C2115E7}" destId="{573D1BC5-39F3-41E2-86CC-97AC2B655E3D}" srcOrd="1" destOrd="0" presId="urn:microsoft.com/office/officeart/2005/8/layout/pyramid2"/>
    <dgm:cxn modelId="{F591BE99-9CE0-4F5B-A943-40FD795BDCA7}" type="presParOf" srcId="{573D1BC5-39F3-41E2-86CC-97AC2B655E3D}" destId="{C9B9BE52-11A6-401C-84AE-C4F3FF80B58E}" srcOrd="0" destOrd="0" presId="urn:microsoft.com/office/officeart/2005/8/layout/pyramid2"/>
    <dgm:cxn modelId="{A3192B96-694D-4D1F-B08D-0B8B467EEA75}" type="presParOf" srcId="{573D1BC5-39F3-41E2-86CC-97AC2B655E3D}" destId="{2E890FFF-B8E3-422D-9CF3-2421BC067000}" srcOrd="1" destOrd="0" presId="urn:microsoft.com/office/officeart/2005/8/layout/pyramid2"/>
    <dgm:cxn modelId="{DD035EBD-A046-4B0D-821F-3614DA749165}" type="presParOf" srcId="{573D1BC5-39F3-41E2-86CC-97AC2B655E3D}" destId="{AA093359-D782-47C3-8226-17848A22E145}" srcOrd="2" destOrd="0" presId="urn:microsoft.com/office/officeart/2005/8/layout/pyramid2"/>
    <dgm:cxn modelId="{E4177DED-5115-477D-885A-CB5A6A420E88}" type="presParOf" srcId="{573D1BC5-39F3-41E2-86CC-97AC2B655E3D}" destId="{AF1823F8-DD12-43D1-AC74-1E721213999C}" srcOrd="3" destOrd="0" presId="urn:microsoft.com/office/officeart/2005/8/layout/pyramid2"/>
    <dgm:cxn modelId="{5309BF0F-2193-4EB0-822E-2AE420CF5B62}" type="presParOf" srcId="{573D1BC5-39F3-41E2-86CC-97AC2B655E3D}" destId="{D6DF5AC1-F772-48A8-A215-0735E9A3C62F}" srcOrd="4" destOrd="0" presId="urn:microsoft.com/office/officeart/2005/8/layout/pyramid2"/>
    <dgm:cxn modelId="{B78330ED-AB88-46AE-B460-E0F75075F1C2}" type="presParOf" srcId="{573D1BC5-39F3-41E2-86CC-97AC2B655E3D}" destId="{7506B7A3-6931-4CBB-86F7-AD944E23D8AF}"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C42F8A-5039-4D38-83FC-C66256C8C7F8}"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N"/>
        </a:p>
      </dgm:t>
    </dgm:pt>
    <dgm:pt modelId="{4017EB05-F15B-45D7-9F73-D65B8C45BF43}">
      <dgm:prSet phldrT="[Text]"/>
      <dgm:spPr/>
      <dgm:t>
        <a:bodyPr/>
        <a:lstStyle/>
        <a:p>
          <a:r>
            <a:rPr lang="en-IN" dirty="0"/>
            <a:t>Handling Missing Values</a:t>
          </a:r>
        </a:p>
      </dgm:t>
    </dgm:pt>
    <dgm:pt modelId="{812588F3-2612-41C0-ADCE-82131B9A32B4}" type="parTrans" cxnId="{E3CEA535-3EF2-4B80-80A4-5D38512FB55B}">
      <dgm:prSet/>
      <dgm:spPr/>
      <dgm:t>
        <a:bodyPr/>
        <a:lstStyle/>
        <a:p>
          <a:endParaRPr lang="en-IN"/>
        </a:p>
      </dgm:t>
    </dgm:pt>
    <dgm:pt modelId="{5AB2EF20-3BF0-4AB5-A4A2-2C51092337A5}" type="sibTrans" cxnId="{E3CEA535-3EF2-4B80-80A4-5D38512FB55B}">
      <dgm:prSet/>
      <dgm:spPr/>
      <dgm:t>
        <a:bodyPr/>
        <a:lstStyle/>
        <a:p>
          <a:endParaRPr lang="en-IN"/>
        </a:p>
      </dgm:t>
    </dgm:pt>
    <dgm:pt modelId="{F41A54E1-125B-4E4F-A9C1-0383693F9E5F}">
      <dgm:prSet phldrT="[Text]"/>
      <dgm:spPr/>
      <dgm:t>
        <a:bodyPr/>
        <a:lstStyle/>
        <a:p>
          <a:r>
            <a:rPr lang="en-IN" dirty="0"/>
            <a:t>Outlier Detection &amp; Correction</a:t>
          </a:r>
        </a:p>
      </dgm:t>
    </dgm:pt>
    <dgm:pt modelId="{D560CFF8-8C78-4F88-A51A-001174505394}" type="parTrans" cxnId="{59590D56-AFE1-401D-B806-62D0CB2F4F0F}">
      <dgm:prSet/>
      <dgm:spPr/>
      <dgm:t>
        <a:bodyPr/>
        <a:lstStyle/>
        <a:p>
          <a:endParaRPr lang="en-IN"/>
        </a:p>
      </dgm:t>
    </dgm:pt>
    <dgm:pt modelId="{DFACF996-6B0C-4D7F-B8C0-B4847B7FEC44}" type="sibTrans" cxnId="{59590D56-AFE1-401D-B806-62D0CB2F4F0F}">
      <dgm:prSet/>
      <dgm:spPr/>
      <dgm:t>
        <a:bodyPr/>
        <a:lstStyle/>
        <a:p>
          <a:endParaRPr lang="en-IN"/>
        </a:p>
      </dgm:t>
    </dgm:pt>
    <dgm:pt modelId="{8FE210C9-22E2-408B-8ECE-C887EF4E3E06}">
      <dgm:prSet phldrT="[Text]"/>
      <dgm:spPr/>
      <dgm:t>
        <a:bodyPr/>
        <a:lstStyle/>
        <a:p>
          <a:r>
            <a:rPr lang="en-IN" dirty="0"/>
            <a:t>Improving Quality of Data </a:t>
          </a:r>
        </a:p>
      </dgm:t>
    </dgm:pt>
    <dgm:pt modelId="{7F9F3A68-B0BF-4652-8225-32BA480F2370}" type="parTrans" cxnId="{51500882-A338-4B3D-8A82-796837662B9B}">
      <dgm:prSet/>
      <dgm:spPr/>
      <dgm:t>
        <a:bodyPr/>
        <a:lstStyle/>
        <a:p>
          <a:endParaRPr lang="en-IN"/>
        </a:p>
      </dgm:t>
    </dgm:pt>
    <dgm:pt modelId="{7081887B-B3C7-47BC-878A-77DD3FDBDC90}" type="sibTrans" cxnId="{51500882-A338-4B3D-8A82-796837662B9B}">
      <dgm:prSet/>
      <dgm:spPr/>
      <dgm:t>
        <a:bodyPr/>
        <a:lstStyle/>
        <a:p>
          <a:endParaRPr lang="en-IN"/>
        </a:p>
      </dgm:t>
    </dgm:pt>
    <dgm:pt modelId="{C0C95F01-AAD1-44A9-B59D-2BD398139A3D}" type="pres">
      <dgm:prSet presAssocID="{62C42F8A-5039-4D38-83FC-C66256C8C7F8}" presName="Name0" presStyleCnt="0">
        <dgm:presLayoutVars>
          <dgm:chMax val="11"/>
          <dgm:chPref val="11"/>
          <dgm:dir/>
          <dgm:resizeHandles/>
        </dgm:presLayoutVars>
      </dgm:prSet>
      <dgm:spPr/>
    </dgm:pt>
    <dgm:pt modelId="{6D4CD3DA-DFC6-4A11-94FC-2B3E0488DEFD}" type="pres">
      <dgm:prSet presAssocID="{8FE210C9-22E2-408B-8ECE-C887EF4E3E06}" presName="Accent3" presStyleCnt="0"/>
      <dgm:spPr/>
    </dgm:pt>
    <dgm:pt modelId="{F9856C17-DAA8-4735-AF36-8B69078236D0}" type="pres">
      <dgm:prSet presAssocID="{8FE210C9-22E2-408B-8ECE-C887EF4E3E06}" presName="Accent" presStyleLbl="node1" presStyleIdx="0" presStyleCnt="3"/>
      <dgm:spPr/>
    </dgm:pt>
    <dgm:pt modelId="{8DED75DA-CADD-4440-9CE0-DDE348CF2665}" type="pres">
      <dgm:prSet presAssocID="{8FE210C9-22E2-408B-8ECE-C887EF4E3E06}" presName="ParentBackground3" presStyleCnt="0"/>
      <dgm:spPr/>
    </dgm:pt>
    <dgm:pt modelId="{B94A121A-6063-4BF3-87CC-D53E263A189A}" type="pres">
      <dgm:prSet presAssocID="{8FE210C9-22E2-408B-8ECE-C887EF4E3E06}" presName="ParentBackground" presStyleLbl="fgAcc1" presStyleIdx="0" presStyleCnt="3"/>
      <dgm:spPr/>
    </dgm:pt>
    <dgm:pt modelId="{A1C91C36-90D9-42E2-87A0-64AEF3F8752D}" type="pres">
      <dgm:prSet presAssocID="{8FE210C9-22E2-408B-8ECE-C887EF4E3E06}" presName="Parent3" presStyleLbl="revTx" presStyleIdx="0" presStyleCnt="0">
        <dgm:presLayoutVars>
          <dgm:chMax val="1"/>
          <dgm:chPref val="1"/>
          <dgm:bulletEnabled val="1"/>
        </dgm:presLayoutVars>
      </dgm:prSet>
      <dgm:spPr/>
    </dgm:pt>
    <dgm:pt modelId="{53DDDB0D-C922-46D3-A8B5-F688ABD40735}" type="pres">
      <dgm:prSet presAssocID="{F41A54E1-125B-4E4F-A9C1-0383693F9E5F}" presName="Accent2" presStyleCnt="0"/>
      <dgm:spPr/>
    </dgm:pt>
    <dgm:pt modelId="{564F41D9-6011-45D9-9913-D74763F47E05}" type="pres">
      <dgm:prSet presAssocID="{F41A54E1-125B-4E4F-A9C1-0383693F9E5F}" presName="Accent" presStyleLbl="node1" presStyleIdx="1" presStyleCnt="3" custLinFactNeighborX="-93" custLinFactNeighborY="0"/>
      <dgm:spPr/>
    </dgm:pt>
    <dgm:pt modelId="{A29EF773-BA43-4995-AFA6-B3459194C0A6}" type="pres">
      <dgm:prSet presAssocID="{F41A54E1-125B-4E4F-A9C1-0383693F9E5F}" presName="ParentBackground2" presStyleCnt="0"/>
      <dgm:spPr/>
    </dgm:pt>
    <dgm:pt modelId="{135F8EDE-EA48-4A6B-A642-FF1036FE7EE7}" type="pres">
      <dgm:prSet presAssocID="{F41A54E1-125B-4E4F-A9C1-0383693F9E5F}" presName="ParentBackground" presStyleLbl="fgAcc1" presStyleIdx="1" presStyleCnt="3" custLinFactNeighborX="-543" custLinFactNeighborY="-9"/>
      <dgm:spPr/>
    </dgm:pt>
    <dgm:pt modelId="{D0DA3ACB-B8D2-4C5B-9927-7C75C8D50ACA}" type="pres">
      <dgm:prSet presAssocID="{F41A54E1-125B-4E4F-A9C1-0383693F9E5F}" presName="Parent2" presStyleLbl="revTx" presStyleIdx="0" presStyleCnt="0">
        <dgm:presLayoutVars>
          <dgm:chMax val="1"/>
          <dgm:chPref val="1"/>
          <dgm:bulletEnabled val="1"/>
        </dgm:presLayoutVars>
      </dgm:prSet>
      <dgm:spPr/>
    </dgm:pt>
    <dgm:pt modelId="{33F5AD51-8188-469A-827D-8329D7AED4D2}" type="pres">
      <dgm:prSet presAssocID="{4017EB05-F15B-45D7-9F73-D65B8C45BF43}" presName="Accent1" presStyleCnt="0"/>
      <dgm:spPr/>
    </dgm:pt>
    <dgm:pt modelId="{E4F83F1B-1D41-41AD-8995-5A459168EEA0}" type="pres">
      <dgm:prSet presAssocID="{4017EB05-F15B-45D7-9F73-D65B8C45BF43}" presName="Accent" presStyleLbl="node1" presStyleIdx="2" presStyleCnt="3"/>
      <dgm:spPr/>
    </dgm:pt>
    <dgm:pt modelId="{14268C1F-7807-47D6-A570-884B1824788B}" type="pres">
      <dgm:prSet presAssocID="{4017EB05-F15B-45D7-9F73-D65B8C45BF43}" presName="ParentBackground1" presStyleCnt="0"/>
      <dgm:spPr/>
    </dgm:pt>
    <dgm:pt modelId="{4A27473B-07DA-400D-8C88-9420F24CDADD}" type="pres">
      <dgm:prSet presAssocID="{4017EB05-F15B-45D7-9F73-D65B8C45BF43}" presName="ParentBackground" presStyleLbl="fgAcc1" presStyleIdx="2" presStyleCnt="3"/>
      <dgm:spPr/>
    </dgm:pt>
    <dgm:pt modelId="{B9FBF6EA-61E0-49A7-9F6A-487B524C14E2}" type="pres">
      <dgm:prSet presAssocID="{4017EB05-F15B-45D7-9F73-D65B8C45BF43}" presName="Parent1" presStyleLbl="revTx" presStyleIdx="0" presStyleCnt="0">
        <dgm:presLayoutVars>
          <dgm:chMax val="1"/>
          <dgm:chPref val="1"/>
          <dgm:bulletEnabled val="1"/>
        </dgm:presLayoutVars>
      </dgm:prSet>
      <dgm:spPr/>
    </dgm:pt>
  </dgm:ptLst>
  <dgm:cxnLst>
    <dgm:cxn modelId="{DF0DB510-507E-432F-BD41-12A1B017D99B}" type="presOf" srcId="{F41A54E1-125B-4E4F-A9C1-0383693F9E5F}" destId="{D0DA3ACB-B8D2-4C5B-9927-7C75C8D50ACA}" srcOrd="1" destOrd="0" presId="urn:microsoft.com/office/officeart/2011/layout/CircleProcess"/>
    <dgm:cxn modelId="{E3CEA535-3EF2-4B80-80A4-5D38512FB55B}" srcId="{62C42F8A-5039-4D38-83FC-C66256C8C7F8}" destId="{4017EB05-F15B-45D7-9F73-D65B8C45BF43}" srcOrd="0" destOrd="0" parTransId="{812588F3-2612-41C0-ADCE-82131B9A32B4}" sibTransId="{5AB2EF20-3BF0-4AB5-A4A2-2C51092337A5}"/>
    <dgm:cxn modelId="{93363D37-43F1-499D-9CFD-EAD426672BDD}" type="presOf" srcId="{62C42F8A-5039-4D38-83FC-C66256C8C7F8}" destId="{C0C95F01-AAD1-44A9-B59D-2BD398139A3D}" srcOrd="0" destOrd="0" presId="urn:microsoft.com/office/officeart/2011/layout/CircleProcess"/>
    <dgm:cxn modelId="{F0FD826A-526A-4084-B5E0-549CBDC5F41D}" type="presOf" srcId="{4017EB05-F15B-45D7-9F73-D65B8C45BF43}" destId="{4A27473B-07DA-400D-8C88-9420F24CDADD}" srcOrd="0" destOrd="0" presId="urn:microsoft.com/office/officeart/2011/layout/CircleProcess"/>
    <dgm:cxn modelId="{3122BE6C-A2CE-4FEB-88B8-B9C31F7CE096}" type="presOf" srcId="{8FE210C9-22E2-408B-8ECE-C887EF4E3E06}" destId="{A1C91C36-90D9-42E2-87A0-64AEF3F8752D}" srcOrd="1" destOrd="0" presId="urn:microsoft.com/office/officeart/2011/layout/CircleProcess"/>
    <dgm:cxn modelId="{5ED3236D-D85C-481C-B445-83A1199D5F2E}" type="presOf" srcId="{8FE210C9-22E2-408B-8ECE-C887EF4E3E06}" destId="{B94A121A-6063-4BF3-87CC-D53E263A189A}" srcOrd="0" destOrd="0" presId="urn:microsoft.com/office/officeart/2011/layout/CircleProcess"/>
    <dgm:cxn modelId="{59590D56-AFE1-401D-B806-62D0CB2F4F0F}" srcId="{62C42F8A-5039-4D38-83FC-C66256C8C7F8}" destId="{F41A54E1-125B-4E4F-A9C1-0383693F9E5F}" srcOrd="1" destOrd="0" parTransId="{D560CFF8-8C78-4F88-A51A-001174505394}" sibTransId="{DFACF996-6B0C-4D7F-B8C0-B4847B7FEC44}"/>
    <dgm:cxn modelId="{51500882-A338-4B3D-8A82-796837662B9B}" srcId="{62C42F8A-5039-4D38-83FC-C66256C8C7F8}" destId="{8FE210C9-22E2-408B-8ECE-C887EF4E3E06}" srcOrd="2" destOrd="0" parTransId="{7F9F3A68-B0BF-4652-8225-32BA480F2370}" sibTransId="{7081887B-B3C7-47BC-878A-77DD3FDBDC90}"/>
    <dgm:cxn modelId="{530C96E5-A9AE-4C33-8855-7C9E80C07F8E}" type="presOf" srcId="{4017EB05-F15B-45D7-9F73-D65B8C45BF43}" destId="{B9FBF6EA-61E0-49A7-9F6A-487B524C14E2}" srcOrd="1" destOrd="0" presId="urn:microsoft.com/office/officeart/2011/layout/CircleProcess"/>
    <dgm:cxn modelId="{4F5EEDEA-2BD2-46C7-A0A1-C06554A540B6}" type="presOf" srcId="{F41A54E1-125B-4E4F-A9C1-0383693F9E5F}" destId="{135F8EDE-EA48-4A6B-A642-FF1036FE7EE7}" srcOrd="0" destOrd="0" presId="urn:microsoft.com/office/officeart/2011/layout/CircleProcess"/>
    <dgm:cxn modelId="{CC7B2613-8D0F-4016-BF86-09A7406734F3}" type="presParOf" srcId="{C0C95F01-AAD1-44A9-B59D-2BD398139A3D}" destId="{6D4CD3DA-DFC6-4A11-94FC-2B3E0488DEFD}" srcOrd="0" destOrd="0" presId="urn:microsoft.com/office/officeart/2011/layout/CircleProcess"/>
    <dgm:cxn modelId="{14B87B17-CFF7-4B92-8713-73A79B1D96E7}" type="presParOf" srcId="{6D4CD3DA-DFC6-4A11-94FC-2B3E0488DEFD}" destId="{F9856C17-DAA8-4735-AF36-8B69078236D0}" srcOrd="0" destOrd="0" presId="urn:microsoft.com/office/officeart/2011/layout/CircleProcess"/>
    <dgm:cxn modelId="{A8BAD647-661A-48D6-960F-DFF74C94424E}" type="presParOf" srcId="{C0C95F01-AAD1-44A9-B59D-2BD398139A3D}" destId="{8DED75DA-CADD-4440-9CE0-DDE348CF2665}" srcOrd="1" destOrd="0" presId="urn:microsoft.com/office/officeart/2011/layout/CircleProcess"/>
    <dgm:cxn modelId="{E0403F4A-7E5A-4D74-90C1-ADAC89E1F38A}" type="presParOf" srcId="{8DED75DA-CADD-4440-9CE0-DDE348CF2665}" destId="{B94A121A-6063-4BF3-87CC-D53E263A189A}" srcOrd="0" destOrd="0" presId="urn:microsoft.com/office/officeart/2011/layout/CircleProcess"/>
    <dgm:cxn modelId="{CE3E2D36-4AB9-4442-B249-BB28A7A28884}" type="presParOf" srcId="{C0C95F01-AAD1-44A9-B59D-2BD398139A3D}" destId="{A1C91C36-90D9-42E2-87A0-64AEF3F8752D}" srcOrd="2" destOrd="0" presId="urn:microsoft.com/office/officeart/2011/layout/CircleProcess"/>
    <dgm:cxn modelId="{5F50E68D-6BFF-4666-A655-16268491F421}" type="presParOf" srcId="{C0C95F01-AAD1-44A9-B59D-2BD398139A3D}" destId="{53DDDB0D-C922-46D3-A8B5-F688ABD40735}" srcOrd="3" destOrd="0" presId="urn:microsoft.com/office/officeart/2011/layout/CircleProcess"/>
    <dgm:cxn modelId="{4079D908-ABB7-444D-B4C2-46F58BF4412A}" type="presParOf" srcId="{53DDDB0D-C922-46D3-A8B5-F688ABD40735}" destId="{564F41D9-6011-45D9-9913-D74763F47E05}" srcOrd="0" destOrd="0" presId="urn:microsoft.com/office/officeart/2011/layout/CircleProcess"/>
    <dgm:cxn modelId="{F34773D8-B6BA-44AE-ADF7-56A3D2548CA8}" type="presParOf" srcId="{C0C95F01-AAD1-44A9-B59D-2BD398139A3D}" destId="{A29EF773-BA43-4995-AFA6-B3459194C0A6}" srcOrd="4" destOrd="0" presId="urn:microsoft.com/office/officeart/2011/layout/CircleProcess"/>
    <dgm:cxn modelId="{F4B91ECA-7099-45D5-AB45-9E4FB0DA8372}" type="presParOf" srcId="{A29EF773-BA43-4995-AFA6-B3459194C0A6}" destId="{135F8EDE-EA48-4A6B-A642-FF1036FE7EE7}" srcOrd="0" destOrd="0" presId="urn:microsoft.com/office/officeart/2011/layout/CircleProcess"/>
    <dgm:cxn modelId="{FB7AC37F-0D9E-49E8-9BBC-5C94AC008081}" type="presParOf" srcId="{C0C95F01-AAD1-44A9-B59D-2BD398139A3D}" destId="{D0DA3ACB-B8D2-4C5B-9927-7C75C8D50ACA}" srcOrd="5" destOrd="0" presId="urn:microsoft.com/office/officeart/2011/layout/CircleProcess"/>
    <dgm:cxn modelId="{E01A764D-C9C8-4F1A-80CC-C10F81B41C93}" type="presParOf" srcId="{C0C95F01-AAD1-44A9-B59D-2BD398139A3D}" destId="{33F5AD51-8188-469A-827D-8329D7AED4D2}" srcOrd="6" destOrd="0" presId="urn:microsoft.com/office/officeart/2011/layout/CircleProcess"/>
    <dgm:cxn modelId="{0191F19C-5D84-4741-A09C-C81F0EA17832}" type="presParOf" srcId="{33F5AD51-8188-469A-827D-8329D7AED4D2}" destId="{E4F83F1B-1D41-41AD-8995-5A459168EEA0}" srcOrd="0" destOrd="0" presId="urn:microsoft.com/office/officeart/2011/layout/CircleProcess"/>
    <dgm:cxn modelId="{205674FF-CFEC-4204-961E-FC757B8ABC87}" type="presParOf" srcId="{C0C95F01-AAD1-44A9-B59D-2BD398139A3D}" destId="{14268C1F-7807-47D6-A570-884B1824788B}" srcOrd="7" destOrd="0" presId="urn:microsoft.com/office/officeart/2011/layout/CircleProcess"/>
    <dgm:cxn modelId="{DCBD361A-930E-41E9-89C9-061794C4B9B3}" type="presParOf" srcId="{14268C1F-7807-47D6-A570-884B1824788B}" destId="{4A27473B-07DA-400D-8C88-9420F24CDADD}" srcOrd="0" destOrd="0" presId="urn:microsoft.com/office/officeart/2011/layout/CircleProcess"/>
    <dgm:cxn modelId="{149770E3-CCF5-4BCE-A2B1-C715BF1D3E1F}" type="presParOf" srcId="{C0C95F01-AAD1-44A9-B59D-2BD398139A3D}" destId="{B9FBF6EA-61E0-49A7-9F6A-487B524C14E2}"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E1DDCA-BEAC-46ED-B081-42D5FFA9F7A0}" type="doc">
      <dgm:prSet loTypeId="urn:microsoft.com/office/officeart/2005/8/layout/hProcess9" loCatId="process" qsTypeId="urn:microsoft.com/office/officeart/2005/8/quickstyle/simple1" qsCatId="simple" csTypeId="urn:microsoft.com/office/officeart/2005/8/colors/accent1_2" csCatId="accent1" phldr="1"/>
      <dgm:spPr/>
    </dgm:pt>
    <dgm:pt modelId="{B06E35D9-86CE-4B40-9437-8374449747B6}">
      <dgm:prSet phldrT="[Text]"/>
      <dgm:spPr/>
      <dgm:t>
        <a:bodyPr/>
        <a:lstStyle/>
        <a:p>
          <a:r>
            <a:rPr lang="en-IN" dirty="0"/>
            <a:t>Linear Regression</a:t>
          </a:r>
        </a:p>
      </dgm:t>
    </dgm:pt>
    <dgm:pt modelId="{290A26D0-5187-4C37-A7AF-45772825D8E9}" type="sibTrans" cxnId="{9F4D6577-B1B1-4B3E-A03C-F2BF2BB774C4}">
      <dgm:prSet/>
      <dgm:spPr/>
      <dgm:t>
        <a:bodyPr/>
        <a:lstStyle/>
        <a:p>
          <a:endParaRPr lang="en-IN"/>
        </a:p>
      </dgm:t>
    </dgm:pt>
    <dgm:pt modelId="{EA43FCFA-8626-417F-A892-633249AE80EC}" type="parTrans" cxnId="{9F4D6577-B1B1-4B3E-A03C-F2BF2BB774C4}">
      <dgm:prSet/>
      <dgm:spPr/>
      <dgm:t>
        <a:bodyPr/>
        <a:lstStyle/>
        <a:p>
          <a:endParaRPr lang="en-IN"/>
        </a:p>
      </dgm:t>
    </dgm:pt>
    <dgm:pt modelId="{C3810B7A-BA81-494C-807F-D738E531DBD1}">
      <dgm:prSet/>
      <dgm:spPr/>
      <dgm:t>
        <a:bodyPr/>
        <a:lstStyle/>
        <a:p>
          <a:r>
            <a:rPr lang="en-IN" dirty="0"/>
            <a:t>Ridge Regression</a:t>
          </a:r>
        </a:p>
      </dgm:t>
    </dgm:pt>
    <dgm:pt modelId="{9D8C72E5-D61C-427A-9715-D805656FEF4F}" type="sibTrans" cxnId="{E26C3267-96B4-427D-90FB-235879EAC470}">
      <dgm:prSet/>
      <dgm:spPr/>
      <dgm:t>
        <a:bodyPr/>
        <a:lstStyle/>
        <a:p>
          <a:endParaRPr lang="en-IN"/>
        </a:p>
      </dgm:t>
    </dgm:pt>
    <dgm:pt modelId="{14768D5D-4F95-4C54-B789-41825EE46AF6}" type="parTrans" cxnId="{E26C3267-96B4-427D-90FB-235879EAC470}">
      <dgm:prSet/>
      <dgm:spPr/>
      <dgm:t>
        <a:bodyPr/>
        <a:lstStyle/>
        <a:p>
          <a:endParaRPr lang="en-IN"/>
        </a:p>
      </dgm:t>
    </dgm:pt>
    <dgm:pt modelId="{E0AE867E-D818-46F6-800F-11DAD64F7946}">
      <dgm:prSet phldrT="[Text]"/>
      <dgm:spPr/>
      <dgm:t>
        <a:bodyPr/>
        <a:lstStyle/>
        <a:p>
          <a:r>
            <a:rPr lang="en-IN" dirty="0"/>
            <a:t>Lasso Regression</a:t>
          </a:r>
        </a:p>
      </dgm:t>
    </dgm:pt>
    <dgm:pt modelId="{DE9AFF6B-F473-41E0-A3F3-D16E5E69AFB5}" type="sibTrans" cxnId="{A434517F-839C-4201-8815-1E77E0F15401}">
      <dgm:prSet/>
      <dgm:spPr/>
      <dgm:t>
        <a:bodyPr/>
        <a:lstStyle/>
        <a:p>
          <a:endParaRPr lang="en-IN"/>
        </a:p>
      </dgm:t>
    </dgm:pt>
    <dgm:pt modelId="{081A07AF-FB19-4C83-AA12-B213B857C25A}" type="parTrans" cxnId="{A434517F-839C-4201-8815-1E77E0F15401}">
      <dgm:prSet/>
      <dgm:spPr/>
      <dgm:t>
        <a:bodyPr/>
        <a:lstStyle/>
        <a:p>
          <a:endParaRPr lang="en-IN"/>
        </a:p>
      </dgm:t>
    </dgm:pt>
    <dgm:pt modelId="{6876A8E2-7D7A-4862-980E-FA471F339ECB}">
      <dgm:prSet phldrT="[Text]"/>
      <dgm:spPr/>
      <dgm:t>
        <a:bodyPr/>
        <a:lstStyle/>
        <a:p>
          <a:r>
            <a:rPr lang="en-IN" dirty="0"/>
            <a:t>Random Forest Regressor</a:t>
          </a:r>
        </a:p>
      </dgm:t>
    </dgm:pt>
    <dgm:pt modelId="{5687EBB6-53E1-443A-A146-7ABE07D69E99}" type="sibTrans" cxnId="{BDEA8E2B-EA4D-473D-9820-7B02D883A0A7}">
      <dgm:prSet/>
      <dgm:spPr/>
      <dgm:t>
        <a:bodyPr/>
        <a:lstStyle/>
        <a:p>
          <a:endParaRPr lang="en-IN"/>
        </a:p>
      </dgm:t>
    </dgm:pt>
    <dgm:pt modelId="{BE3051B3-A104-43CE-8392-3086222E6B03}" type="parTrans" cxnId="{BDEA8E2B-EA4D-473D-9820-7B02D883A0A7}">
      <dgm:prSet/>
      <dgm:spPr/>
      <dgm:t>
        <a:bodyPr/>
        <a:lstStyle/>
        <a:p>
          <a:endParaRPr lang="en-IN"/>
        </a:p>
      </dgm:t>
    </dgm:pt>
    <dgm:pt modelId="{EB43D2FF-9211-4681-A765-C8CBF9D271A0}">
      <dgm:prSet phldrT="[Text]"/>
      <dgm:spPr/>
      <dgm:t>
        <a:bodyPr/>
        <a:lstStyle/>
        <a:p>
          <a:r>
            <a:rPr lang="en-IN" dirty="0"/>
            <a:t>Support vector Regressor</a:t>
          </a:r>
        </a:p>
      </dgm:t>
    </dgm:pt>
    <dgm:pt modelId="{C261872C-3BB7-465F-ACB6-B8A29802C4C5}" type="sibTrans" cxnId="{8B6F95B9-AC21-4F39-B047-326B0E965EDC}">
      <dgm:prSet/>
      <dgm:spPr/>
      <dgm:t>
        <a:bodyPr/>
        <a:lstStyle/>
        <a:p>
          <a:endParaRPr lang="en-IN"/>
        </a:p>
      </dgm:t>
    </dgm:pt>
    <dgm:pt modelId="{42B2C1D1-F9B2-4974-90B5-44C961DD0091}" type="parTrans" cxnId="{8B6F95B9-AC21-4F39-B047-326B0E965EDC}">
      <dgm:prSet/>
      <dgm:spPr/>
      <dgm:t>
        <a:bodyPr/>
        <a:lstStyle/>
        <a:p>
          <a:endParaRPr lang="en-IN"/>
        </a:p>
      </dgm:t>
    </dgm:pt>
    <dgm:pt modelId="{A36C7B3E-636B-4010-8671-65E3A4F155B1}" type="pres">
      <dgm:prSet presAssocID="{18E1DDCA-BEAC-46ED-B081-42D5FFA9F7A0}" presName="CompostProcess" presStyleCnt="0">
        <dgm:presLayoutVars>
          <dgm:dir/>
          <dgm:resizeHandles val="exact"/>
        </dgm:presLayoutVars>
      </dgm:prSet>
      <dgm:spPr/>
    </dgm:pt>
    <dgm:pt modelId="{B44CBB9C-C787-4872-A502-77A933C37057}" type="pres">
      <dgm:prSet presAssocID="{18E1DDCA-BEAC-46ED-B081-42D5FFA9F7A0}" presName="arrow" presStyleLbl="bgShp" presStyleIdx="0" presStyleCnt="1"/>
      <dgm:spPr/>
    </dgm:pt>
    <dgm:pt modelId="{91411CF2-EB1C-4F52-979F-311CAF7B143A}" type="pres">
      <dgm:prSet presAssocID="{18E1DDCA-BEAC-46ED-B081-42D5FFA9F7A0}" presName="linearProcess" presStyleCnt="0"/>
      <dgm:spPr/>
    </dgm:pt>
    <dgm:pt modelId="{787DF0BB-27BF-4A3C-83B1-09CBC9674CB1}" type="pres">
      <dgm:prSet presAssocID="{B06E35D9-86CE-4B40-9437-8374449747B6}" presName="textNode" presStyleLbl="node1" presStyleIdx="0" presStyleCnt="5" custLinFactNeighborX="7764" custLinFactNeighborY="0">
        <dgm:presLayoutVars>
          <dgm:bulletEnabled val="1"/>
        </dgm:presLayoutVars>
      </dgm:prSet>
      <dgm:spPr/>
    </dgm:pt>
    <dgm:pt modelId="{E1972D72-8F61-44F3-9F2A-5AC9D1444345}" type="pres">
      <dgm:prSet presAssocID="{290A26D0-5187-4C37-A7AF-45772825D8E9}" presName="sibTrans" presStyleCnt="0"/>
      <dgm:spPr/>
    </dgm:pt>
    <dgm:pt modelId="{04AA5BA5-F2A1-4576-BD16-E3CE10BA4F69}" type="pres">
      <dgm:prSet presAssocID="{C3810B7A-BA81-494C-807F-D738E531DBD1}" presName="textNode" presStyleLbl="node1" presStyleIdx="1" presStyleCnt="5">
        <dgm:presLayoutVars>
          <dgm:bulletEnabled val="1"/>
        </dgm:presLayoutVars>
      </dgm:prSet>
      <dgm:spPr/>
    </dgm:pt>
    <dgm:pt modelId="{CD17E4AC-1D4E-44EC-947B-996704C305AA}" type="pres">
      <dgm:prSet presAssocID="{9D8C72E5-D61C-427A-9715-D805656FEF4F}" presName="sibTrans" presStyleCnt="0"/>
      <dgm:spPr/>
    </dgm:pt>
    <dgm:pt modelId="{824FA45D-768E-4DEC-868C-5D58CA8D6701}" type="pres">
      <dgm:prSet presAssocID="{E0AE867E-D818-46F6-800F-11DAD64F7946}" presName="textNode" presStyleLbl="node1" presStyleIdx="2" presStyleCnt="5" custLinFactNeighborX="-24477" custLinFactNeighborY="-811">
        <dgm:presLayoutVars>
          <dgm:bulletEnabled val="1"/>
        </dgm:presLayoutVars>
      </dgm:prSet>
      <dgm:spPr/>
    </dgm:pt>
    <dgm:pt modelId="{EC6EEFEF-66E7-4E44-8BDE-9D128A7D0504}" type="pres">
      <dgm:prSet presAssocID="{DE9AFF6B-F473-41E0-A3F3-D16E5E69AFB5}" presName="sibTrans" presStyleCnt="0"/>
      <dgm:spPr/>
    </dgm:pt>
    <dgm:pt modelId="{19BF3A07-7C06-4260-A448-F405CC373753}" type="pres">
      <dgm:prSet presAssocID="{6876A8E2-7D7A-4862-980E-FA471F339ECB}" presName="textNode" presStyleLbl="node1" presStyleIdx="3" presStyleCnt="5" custLinFactNeighborX="-24524" custLinFactNeighborY="-811">
        <dgm:presLayoutVars>
          <dgm:bulletEnabled val="1"/>
        </dgm:presLayoutVars>
      </dgm:prSet>
      <dgm:spPr/>
    </dgm:pt>
    <dgm:pt modelId="{AF790970-7E7B-4E67-AAD4-1359D2572D05}" type="pres">
      <dgm:prSet presAssocID="{5687EBB6-53E1-443A-A146-7ABE07D69E99}" presName="sibTrans" presStyleCnt="0"/>
      <dgm:spPr/>
    </dgm:pt>
    <dgm:pt modelId="{56787D32-574A-423D-8E5A-933C18056FF5}" type="pres">
      <dgm:prSet presAssocID="{EB43D2FF-9211-4681-A765-C8CBF9D271A0}" presName="textNode" presStyleLbl="node1" presStyleIdx="4" presStyleCnt="5">
        <dgm:presLayoutVars>
          <dgm:bulletEnabled val="1"/>
        </dgm:presLayoutVars>
      </dgm:prSet>
      <dgm:spPr/>
    </dgm:pt>
  </dgm:ptLst>
  <dgm:cxnLst>
    <dgm:cxn modelId="{468BF201-0F54-43F5-B96A-56BB4B0FC045}" type="presOf" srcId="{B06E35D9-86CE-4B40-9437-8374449747B6}" destId="{787DF0BB-27BF-4A3C-83B1-09CBC9674CB1}" srcOrd="0" destOrd="0" presId="urn:microsoft.com/office/officeart/2005/8/layout/hProcess9"/>
    <dgm:cxn modelId="{11A8B527-A541-4BCF-A70D-A84692457BDD}" type="presOf" srcId="{6876A8E2-7D7A-4862-980E-FA471F339ECB}" destId="{19BF3A07-7C06-4260-A448-F405CC373753}" srcOrd="0" destOrd="0" presId="urn:microsoft.com/office/officeart/2005/8/layout/hProcess9"/>
    <dgm:cxn modelId="{BDEA8E2B-EA4D-473D-9820-7B02D883A0A7}" srcId="{18E1DDCA-BEAC-46ED-B081-42D5FFA9F7A0}" destId="{6876A8E2-7D7A-4862-980E-FA471F339ECB}" srcOrd="3" destOrd="0" parTransId="{BE3051B3-A104-43CE-8392-3086222E6B03}" sibTransId="{5687EBB6-53E1-443A-A146-7ABE07D69E99}"/>
    <dgm:cxn modelId="{E26C3267-96B4-427D-90FB-235879EAC470}" srcId="{18E1DDCA-BEAC-46ED-B081-42D5FFA9F7A0}" destId="{C3810B7A-BA81-494C-807F-D738E531DBD1}" srcOrd="1" destOrd="0" parTransId="{14768D5D-4F95-4C54-B789-41825EE46AF6}" sibTransId="{9D8C72E5-D61C-427A-9715-D805656FEF4F}"/>
    <dgm:cxn modelId="{9F4D6577-B1B1-4B3E-A03C-F2BF2BB774C4}" srcId="{18E1DDCA-BEAC-46ED-B081-42D5FFA9F7A0}" destId="{B06E35D9-86CE-4B40-9437-8374449747B6}" srcOrd="0" destOrd="0" parTransId="{EA43FCFA-8626-417F-A892-633249AE80EC}" sibTransId="{290A26D0-5187-4C37-A7AF-45772825D8E9}"/>
    <dgm:cxn modelId="{A434517F-839C-4201-8815-1E77E0F15401}" srcId="{18E1DDCA-BEAC-46ED-B081-42D5FFA9F7A0}" destId="{E0AE867E-D818-46F6-800F-11DAD64F7946}" srcOrd="2" destOrd="0" parTransId="{081A07AF-FB19-4C83-AA12-B213B857C25A}" sibTransId="{DE9AFF6B-F473-41E0-A3F3-D16E5E69AFB5}"/>
    <dgm:cxn modelId="{D923A39E-9AC3-4DAF-8494-8669B472877F}" type="presOf" srcId="{18E1DDCA-BEAC-46ED-B081-42D5FFA9F7A0}" destId="{A36C7B3E-636B-4010-8671-65E3A4F155B1}" srcOrd="0" destOrd="0" presId="urn:microsoft.com/office/officeart/2005/8/layout/hProcess9"/>
    <dgm:cxn modelId="{8B6F95B9-AC21-4F39-B047-326B0E965EDC}" srcId="{18E1DDCA-BEAC-46ED-B081-42D5FFA9F7A0}" destId="{EB43D2FF-9211-4681-A765-C8CBF9D271A0}" srcOrd="4" destOrd="0" parTransId="{42B2C1D1-F9B2-4974-90B5-44C961DD0091}" sibTransId="{C261872C-3BB7-465F-ACB6-B8A29802C4C5}"/>
    <dgm:cxn modelId="{9C8CB9DC-5D7F-49B6-A8CD-6474F4D2F5D7}" type="presOf" srcId="{C3810B7A-BA81-494C-807F-D738E531DBD1}" destId="{04AA5BA5-F2A1-4576-BD16-E3CE10BA4F69}" srcOrd="0" destOrd="0" presId="urn:microsoft.com/office/officeart/2005/8/layout/hProcess9"/>
    <dgm:cxn modelId="{F42D0AE9-A479-4AAB-A0B0-DDE133AE09F7}" type="presOf" srcId="{EB43D2FF-9211-4681-A765-C8CBF9D271A0}" destId="{56787D32-574A-423D-8E5A-933C18056FF5}" srcOrd="0" destOrd="0" presId="urn:microsoft.com/office/officeart/2005/8/layout/hProcess9"/>
    <dgm:cxn modelId="{DC8C9CEB-B16D-4412-A091-0846034C424C}" type="presOf" srcId="{E0AE867E-D818-46F6-800F-11DAD64F7946}" destId="{824FA45D-768E-4DEC-868C-5D58CA8D6701}" srcOrd="0" destOrd="0" presId="urn:microsoft.com/office/officeart/2005/8/layout/hProcess9"/>
    <dgm:cxn modelId="{D293CDF4-8899-4A54-9F43-FFAE66F14960}" type="presParOf" srcId="{A36C7B3E-636B-4010-8671-65E3A4F155B1}" destId="{B44CBB9C-C787-4872-A502-77A933C37057}" srcOrd="0" destOrd="0" presId="urn:microsoft.com/office/officeart/2005/8/layout/hProcess9"/>
    <dgm:cxn modelId="{20693D89-2531-493E-92DB-C129843976A8}" type="presParOf" srcId="{A36C7B3E-636B-4010-8671-65E3A4F155B1}" destId="{91411CF2-EB1C-4F52-979F-311CAF7B143A}" srcOrd="1" destOrd="0" presId="urn:microsoft.com/office/officeart/2005/8/layout/hProcess9"/>
    <dgm:cxn modelId="{C83376BA-5C43-401D-8107-49BFE60828D1}" type="presParOf" srcId="{91411CF2-EB1C-4F52-979F-311CAF7B143A}" destId="{787DF0BB-27BF-4A3C-83B1-09CBC9674CB1}" srcOrd="0" destOrd="0" presId="urn:microsoft.com/office/officeart/2005/8/layout/hProcess9"/>
    <dgm:cxn modelId="{3E978898-98DB-423A-8F30-4A21502E62A4}" type="presParOf" srcId="{91411CF2-EB1C-4F52-979F-311CAF7B143A}" destId="{E1972D72-8F61-44F3-9F2A-5AC9D1444345}" srcOrd="1" destOrd="0" presId="urn:microsoft.com/office/officeart/2005/8/layout/hProcess9"/>
    <dgm:cxn modelId="{0CF7657E-3B36-4DD2-BBC3-55CD686C818B}" type="presParOf" srcId="{91411CF2-EB1C-4F52-979F-311CAF7B143A}" destId="{04AA5BA5-F2A1-4576-BD16-E3CE10BA4F69}" srcOrd="2" destOrd="0" presId="urn:microsoft.com/office/officeart/2005/8/layout/hProcess9"/>
    <dgm:cxn modelId="{E0D020CC-DF54-4D05-8C27-550DA0AB137E}" type="presParOf" srcId="{91411CF2-EB1C-4F52-979F-311CAF7B143A}" destId="{CD17E4AC-1D4E-44EC-947B-996704C305AA}" srcOrd="3" destOrd="0" presId="urn:microsoft.com/office/officeart/2005/8/layout/hProcess9"/>
    <dgm:cxn modelId="{20FDDB10-9BF3-47E7-8E6D-BE7C6D3F33F8}" type="presParOf" srcId="{91411CF2-EB1C-4F52-979F-311CAF7B143A}" destId="{824FA45D-768E-4DEC-868C-5D58CA8D6701}" srcOrd="4" destOrd="0" presId="urn:microsoft.com/office/officeart/2005/8/layout/hProcess9"/>
    <dgm:cxn modelId="{1C2AD603-E84C-4B5E-AE29-06A7FD371175}" type="presParOf" srcId="{91411CF2-EB1C-4F52-979F-311CAF7B143A}" destId="{EC6EEFEF-66E7-4E44-8BDE-9D128A7D0504}" srcOrd="5" destOrd="0" presId="urn:microsoft.com/office/officeart/2005/8/layout/hProcess9"/>
    <dgm:cxn modelId="{2EDE5AA3-8034-478E-A9F1-9384EE54AD1B}" type="presParOf" srcId="{91411CF2-EB1C-4F52-979F-311CAF7B143A}" destId="{19BF3A07-7C06-4260-A448-F405CC373753}" srcOrd="6" destOrd="0" presId="urn:microsoft.com/office/officeart/2005/8/layout/hProcess9"/>
    <dgm:cxn modelId="{CB9DF1BB-7C13-47F4-8F26-B75385B6FF97}" type="presParOf" srcId="{91411CF2-EB1C-4F52-979F-311CAF7B143A}" destId="{AF790970-7E7B-4E67-AAD4-1359D2572D05}" srcOrd="7" destOrd="0" presId="urn:microsoft.com/office/officeart/2005/8/layout/hProcess9"/>
    <dgm:cxn modelId="{CE1AB03A-248E-4DDC-A5DF-78D452179C80}" type="presParOf" srcId="{91411CF2-EB1C-4F52-979F-311CAF7B143A}" destId="{56787D32-574A-423D-8E5A-933C18056FF5}"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E4557A-5DAA-498B-B728-9A2024885C0C}">
      <dsp:nvSpPr>
        <dsp:cNvPr id="0" name=""/>
        <dsp:cNvSpPr/>
      </dsp:nvSpPr>
      <dsp:spPr>
        <a:xfrm>
          <a:off x="727702" y="0"/>
          <a:ext cx="4032424" cy="5229200"/>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B9BE52-11A6-401C-84AE-C4F3FF80B58E}">
      <dsp:nvSpPr>
        <dsp:cNvPr id="0" name=""/>
        <dsp:cNvSpPr/>
      </dsp:nvSpPr>
      <dsp:spPr>
        <a:xfrm>
          <a:off x="2693503" y="529894"/>
          <a:ext cx="2146153" cy="1237849"/>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Number of Instances: 1025 </a:t>
          </a:r>
        </a:p>
      </dsp:txBody>
      <dsp:txXfrm>
        <a:off x="2753930" y="590321"/>
        <a:ext cx="2025299" cy="1116995"/>
      </dsp:txXfrm>
    </dsp:sp>
    <dsp:sp modelId="{AA093359-D782-47C3-8226-17848A22E145}">
      <dsp:nvSpPr>
        <dsp:cNvPr id="0" name=""/>
        <dsp:cNvSpPr/>
      </dsp:nvSpPr>
      <dsp:spPr>
        <a:xfrm>
          <a:off x="2658993" y="1918309"/>
          <a:ext cx="2146153" cy="1237849"/>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Number of Features: 13</a:t>
          </a:r>
        </a:p>
      </dsp:txBody>
      <dsp:txXfrm>
        <a:off x="2719420" y="1978736"/>
        <a:ext cx="2025299" cy="1116995"/>
      </dsp:txXfrm>
    </dsp:sp>
    <dsp:sp modelId="{D6DF5AC1-F772-48A8-A215-0735E9A3C62F}">
      <dsp:nvSpPr>
        <dsp:cNvPr id="0" name=""/>
        <dsp:cNvSpPr/>
      </dsp:nvSpPr>
      <dsp:spPr>
        <a:xfrm>
          <a:off x="2658993" y="3310890"/>
          <a:ext cx="2146153" cy="1237849"/>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Data Types:</a:t>
          </a:r>
        </a:p>
        <a:p>
          <a:pPr marL="0" lvl="0" indent="0" algn="ctr" defTabSz="977900">
            <a:lnSpc>
              <a:spcPct val="90000"/>
            </a:lnSpc>
            <a:spcBef>
              <a:spcPct val="0"/>
            </a:spcBef>
            <a:spcAft>
              <a:spcPct val="35000"/>
            </a:spcAft>
            <a:buNone/>
          </a:pPr>
          <a:r>
            <a:rPr lang="en-IN" sz="2200" kern="1200" dirty="0"/>
            <a:t>Numeric, Categorical </a:t>
          </a:r>
        </a:p>
      </dsp:txBody>
      <dsp:txXfrm>
        <a:off x="2719420" y="3371317"/>
        <a:ext cx="2025299" cy="1116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56C17-DAA8-4735-AF36-8B69078236D0}">
      <dsp:nvSpPr>
        <dsp:cNvPr id="0" name=""/>
        <dsp:cNvSpPr/>
      </dsp:nvSpPr>
      <dsp:spPr>
        <a:xfrm>
          <a:off x="6971100" y="1176251"/>
          <a:ext cx="3066135" cy="306670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4A121A-6063-4BF3-87CC-D53E263A189A}">
      <dsp:nvSpPr>
        <dsp:cNvPr id="0" name=""/>
        <dsp:cNvSpPr/>
      </dsp:nvSpPr>
      <dsp:spPr>
        <a:xfrm>
          <a:off x="7072905" y="1278492"/>
          <a:ext cx="2862524" cy="2862220"/>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IN" sz="3700" kern="1200" dirty="0"/>
            <a:t>Improving Quality of Data </a:t>
          </a:r>
        </a:p>
      </dsp:txBody>
      <dsp:txXfrm>
        <a:off x="7482123" y="1687457"/>
        <a:ext cx="2044090" cy="2044289"/>
      </dsp:txXfrm>
    </dsp:sp>
    <dsp:sp modelId="{564F41D9-6011-45D9-9913-D74763F47E05}">
      <dsp:nvSpPr>
        <dsp:cNvPr id="0" name=""/>
        <dsp:cNvSpPr/>
      </dsp:nvSpPr>
      <dsp:spPr>
        <a:xfrm rot="2700000">
          <a:off x="3805854" y="1179958"/>
          <a:ext cx="3058750" cy="3058750"/>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5F8EDE-EA48-4A6B-A642-FF1036FE7EE7}">
      <dsp:nvSpPr>
        <dsp:cNvPr id="0" name=""/>
        <dsp:cNvSpPr/>
      </dsp:nvSpPr>
      <dsp:spPr>
        <a:xfrm>
          <a:off x="3903967" y="1278492"/>
          <a:ext cx="2862524" cy="2862220"/>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IN" sz="3700" kern="1200" dirty="0"/>
            <a:t>Outlier Detection &amp; Correction</a:t>
          </a:r>
        </a:p>
      </dsp:txBody>
      <dsp:txXfrm>
        <a:off x="4313184" y="1687457"/>
        <a:ext cx="2044090" cy="2044289"/>
      </dsp:txXfrm>
    </dsp:sp>
    <dsp:sp modelId="{E4F83F1B-1D41-41AD-8995-5A459168EEA0}">
      <dsp:nvSpPr>
        <dsp:cNvPr id="0" name=""/>
        <dsp:cNvSpPr/>
      </dsp:nvSpPr>
      <dsp:spPr>
        <a:xfrm rot="2700000">
          <a:off x="636915" y="1179958"/>
          <a:ext cx="3058750" cy="3058750"/>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27473B-07DA-400D-8C88-9420F24CDADD}">
      <dsp:nvSpPr>
        <dsp:cNvPr id="0" name=""/>
        <dsp:cNvSpPr/>
      </dsp:nvSpPr>
      <dsp:spPr>
        <a:xfrm>
          <a:off x="735028" y="1278492"/>
          <a:ext cx="2862524" cy="2862220"/>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IN" sz="3700" kern="1200" dirty="0"/>
            <a:t>Handling Missing Values</a:t>
          </a:r>
        </a:p>
      </dsp:txBody>
      <dsp:txXfrm>
        <a:off x="1144245" y="1687457"/>
        <a:ext cx="2044090" cy="20442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4CBB9C-C787-4872-A502-77A933C37057}">
      <dsp:nvSpPr>
        <dsp:cNvPr id="0" name=""/>
        <dsp:cNvSpPr/>
      </dsp:nvSpPr>
      <dsp:spPr>
        <a:xfrm>
          <a:off x="905449" y="0"/>
          <a:ext cx="10261764" cy="187220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7DF0BB-27BF-4A3C-83B1-09CBC9674CB1}">
      <dsp:nvSpPr>
        <dsp:cNvPr id="0" name=""/>
        <dsp:cNvSpPr/>
      </dsp:nvSpPr>
      <dsp:spPr>
        <a:xfrm>
          <a:off x="21877" y="561662"/>
          <a:ext cx="2828425" cy="74888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Logistic Regression</a:t>
          </a:r>
        </a:p>
      </dsp:txBody>
      <dsp:txXfrm>
        <a:off x="58434" y="598219"/>
        <a:ext cx="2755311" cy="675769"/>
      </dsp:txXfrm>
    </dsp:sp>
    <dsp:sp modelId="{04AA5BA5-F2A1-4576-BD16-E3CE10BA4F69}">
      <dsp:nvSpPr>
        <dsp:cNvPr id="0" name=""/>
        <dsp:cNvSpPr/>
      </dsp:nvSpPr>
      <dsp:spPr>
        <a:xfrm>
          <a:off x="3082198" y="561662"/>
          <a:ext cx="2828425" cy="74888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Random Forest</a:t>
          </a:r>
        </a:p>
      </dsp:txBody>
      <dsp:txXfrm>
        <a:off x="3118755" y="598219"/>
        <a:ext cx="2755311" cy="675769"/>
      </dsp:txXfrm>
    </dsp:sp>
    <dsp:sp modelId="{824FA45D-768E-4DEC-868C-5D58CA8D6701}">
      <dsp:nvSpPr>
        <dsp:cNvPr id="0" name=""/>
        <dsp:cNvSpPr/>
      </dsp:nvSpPr>
      <dsp:spPr>
        <a:xfrm>
          <a:off x="6162039" y="561662"/>
          <a:ext cx="2828425" cy="74888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SVC</a:t>
          </a:r>
        </a:p>
      </dsp:txBody>
      <dsp:txXfrm>
        <a:off x="6198596" y="598219"/>
        <a:ext cx="2755311" cy="675769"/>
      </dsp:txXfrm>
    </dsp:sp>
    <dsp:sp modelId="{56787D32-574A-423D-8E5A-933C18056FF5}">
      <dsp:nvSpPr>
        <dsp:cNvPr id="0" name=""/>
        <dsp:cNvSpPr/>
      </dsp:nvSpPr>
      <dsp:spPr>
        <a:xfrm>
          <a:off x="9241880" y="561662"/>
          <a:ext cx="2828425" cy="74888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KNN</a:t>
          </a:r>
        </a:p>
      </dsp:txBody>
      <dsp:txXfrm>
        <a:off x="9278437" y="598219"/>
        <a:ext cx="2755311" cy="6757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E4557A-5DAA-498B-B728-9A2024885C0C}">
      <dsp:nvSpPr>
        <dsp:cNvPr id="0" name=""/>
        <dsp:cNvSpPr/>
      </dsp:nvSpPr>
      <dsp:spPr>
        <a:xfrm>
          <a:off x="727702" y="0"/>
          <a:ext cx="4032424" cy="5229200"/>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B9BE52-11A6-401C-84AE-C4F3FF80B58E}">
      <dsp:nvSpPr>
        <dsp:cNvPr id="0" name=""/>
        <dsp:cNvSpPr/>
      </dsp:nvSpPr>
      <dsp:spPr>
        <a:xfrm>
          <a:off x="2693503" y="529894"/>
          <a:ext cx="2146153" cy="1237849"/>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Number of Instances: 2059 </a:t>
          </a:r>
        </a:p>
      </dsp:txBody>
      <dsp:txXfrm>
        <a:off x="2753930" y="590321"/>
        <a:ext cx="2025299" cy="1116995"/>
      </dsp:txXfrm>
    </dsp:sp>
    <dsp:sp modelId="{AA093359-D782-47C3-8226-17848A22E145}">
      <dsp:nvSpPr>
        <dsp:cNvPr id="0" name=""/>
        <dsp:cNvSpPr/>
      </dsp:nvSpPr>
      <dsp:spPr>
        <a:xfrm>
          <a:off x="2658993" y="1918309"/>
          <a:ext cx="2146153" cy="1237849"/>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Number of Features:20</a:t>
          </a:r>
        </a:p>
      </dsp:txBody>
      <dsp:txXfrm>
        <a:off x="2719420" y="1978736"/>
        <a:ext cx="2025299" cy="1116995"/>
      </dsp:txXfrm>
    </dsp:sp>
    <dsp:sp modelId="{D6DF5AC1-F772-48A8-A215-0735E9A3C62F}">
      <dsp:nvSpPr>
        <dsp:cNvPr id="0" name=""/>
        <dsp:cNvSpPr/>
      </dsp:nvSpPr>
      <dsp:spPr>
        <a:xfrm>
          <a:off x="2658993" y="3310890"/>
          <a:ext cx="2146153" cy="1237849"/>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Data Types:</a:t>
          </a:r>
        </a:p>
        <a:p>
          <a:pPr marL="0" lvl="0" indent="0" algn="ctr" defTabSz="977900">
            <a:lnSpc>
              <a:spcPct val="90000"/>
            </a:lnSpc>
            <a:spcBef>
              <a:spcPct val="0"/>
            </a:spcBef>
            <a:spcAft>
              <a:spcPct val="35000"/>
            </a:spcAft>
            <a:buNone/>
          </a:pPr>
          <a:r>
            <a:rPr lang="en-IN" sz="2200" kern="1200" dirty="0"/>
            <a:t>Numeric, Categorical </a:t>
          </a:r>
        </a:p>
      </dsp:txBody>
      <dsp:txXfrm>
        <a:off x="2719420" y="3371317"/>
        <a:ext cx="2025299" cy="11169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56C17-DAA8-4735-AF36-8B69078236D0}">
      <dsp:nvSpPr>
        <dsp:cNvPr id="0" name=""/>
        <dsp:cNvSpPr/>
      </dsp:nvSpPr>
      <dsp:spPr>
        <a:xfrm>
          <a:off x="6971100" y="1176251"/>
          <a:ext cx="3066135" cy="306670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4A121A-6063-4BF3-87CC-D53E263A189A}">
      <dsp:nvSpPr>
        <dsp:cNvPr id="0" name=""/>
        <dsp:cNvSpPr/>
      </dsp:nvSpPr>
      <dsp:spPr>
        <a:xfrm>
          <a:off x="7072905" y="1278492"/>
          <a:ext cx="2862524" cy="2862220"/>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IN" sz="3700" kern="1200" dirty="0"/>
            <a:t>Improving Quality of Data </a:t>
          </a:r>
        </a:p>
      </dsp:txBody>
      <dsp:txXfrm>
        <a:off x="7482123" y="1687457"/>
        <a:ext cx="2044090" cy="2044289"/>
      </dsp:txXfrm>
    </dsp:sp>
    <dsp:sp modelId="{564F41D9-6011-45D9-9913-D74763F47E05}">
      <dsp:nvSpPr>
        <dsp:cNvPr id="0" name=""/>
        <dsp:cNvSpPr/>
      </dsp:nvSpPr>
      <dsp:spPr>
        <a:xfrm rot="2700000">
          <a:off x="3801831" y="1179958"/>
          <a:ext cx="3058750" cy="3058750"/>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5F8EDE-EA48-4A6B-A642-FF1036FE7EE7}">
      <dsp:nvSpPr>
        <dsp:cNvPr id="0" name=""/>
        <dsp:cNvSpPr/>
      </dsp:nvSpPr>
      <dsp:spPr>
        <a:xfrm>
          <a:off x="3888423" y="1278234"/>
          <a:ext cx="2862524" cy="2862220"/>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IN" sz="3700" kern="1200" dirty="0"/>
            <a:t>Outlier Detection &amp; Correction</a:t>
          </a:r>
        </a:p>
      </dsp:txBody>
      <dsp:txXfrm>
        <a:off x="4297641" y="1687200"/>
        <a:ext cx="2044090" cy="2044289"/>
      </dsp:txXfrm>
    </dsp:sp>
    <dsp:sp modelId="{E4F83F1B-1D41-41AD-8995-5A459168EEA0}">
      <dsp:nvSpPr>
        <dsp:cNvPr id="0" name=""/>
        <dsp:cNvSpPr/>
      </dsp:nvSpPr>
      <dsp:spPr>
        <a:xfrm rot="2700000">
          <a:off x="636915" y="1179958"/>
          <a:ext cx="3058750" cy="3058750"/>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27473B-07DA-400D-8C88-9420F24CDADD}">
      <dsp:nvSpPr>
        <dsp:cNvPr id="0" name=""/>
        <dsp:cNvSpPr/>
      </dsp:nvSpPr>
      <dsp:spPr>
        <a:xfrm>
          <a:off x="735028" y="1278492"/>
          <a:ext cx="2862524" cy="2862220"/>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IN" sz="3700" kern="1200" dirty="0"/>
            <a:t>Handling Missing Values</a:t>
          </a:r>
        </a:p>
      </dsp:txBody>
      <dsp:txXfrm>
        <a:off x="1144245" y="1687457"/>
        <a:ext cx="2044090" cy="20442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4CBB9C-C787-4872-A502-77A933C37057}">
      <dsp:nvSpPr>
        <dsp:cNvPr id="0" name=""/>
        <dsp:cNvSpPr/>
      </dsp:nvSpPr>
      <dsp:spPr>
        <a:xfrm>
          <a:off x="905449" y="0"/>
          <a:ext cx="10261764" cy="259228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7DF0BB-27BF-4A3C-83B1-09CBC9674CB1}">
      <dsp:nvSpPr>
        <dsp:cNvPr id="0" name=""/>
        <dsp:cNvSpPr/>
      </dsp:nvSpPr>
      <dsp:spPr>
        <a:xfrm>
          <a:off x="19955" y="777686"/>
          <a:ext cx="2246768" cy="10369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Linear Regression</a:t>
          </a:r>
        </a:p>
      </dsp:txBody>
      <dsp:txXfrm>
        <a:off x="70573" y="828304"/>
        <a:ext cx="2145532" cy="935679"/>
      </dsp:txXfrm>
    </dsp:sp>
    <dsp:sp modelId="{04AA5BA5-F2A1-4576-BD16-E3CE10BA4F69}">
      <dsp:nvSpPr>
        <dsp:cNvPr id="0" name=""/>
        <dsp:cNvSpPr/>
      </dsp:nvSpPr>
      <dsp:spPr>
        <a:xfrm>
          <a:off x="2458384" y="777686"/>
          <a:ext cx="2246768" cy="10369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Ridge Regression</a:t>
          </a:r>
        </a:p>
      </dsp:txBody>
      <dsp:txXfrm>
        <a:off x="2509002" y="828304"/>
        <a:ext cx="2145532" cy="935679"/>
      </dsp:txXfrm>
    </dsp:sp>
    <dsp:sp modelId="{824FA45D-768E-4DEC-868C-5D58CA8D6701}">
      <dsp:nvSpPr>
        <dsp:cNvPr id="0" name=""/>
        <dsp:cNvSpPr/>
      </dsp:nvSpPr>
      <dsp:spPr>
        <a:xfrm>
          <a:off x="4862085" y="769277"/>
          <a:ext cx="2246768" cy="10369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Lasso Regression</a:t>
          </a:r>
        </a:p>
      </dsp:txBody>
      <dsp:txXfrm>
        <a:off x="4912703" y="819895"/>
        <a:ext cx="2145532" cy="935679"/>
      </dsp:txXfrm>
    </dsp:sp>
    <dsp:sp modelId="{19BF3A07-7C06-4260-A448-F405CC373753}">
      <dsp:nvSpPr>
        <dsp:cNvPr id="0" name=""/>
        <dsp:cNvSpPr/>
      </dsp:nvSpPr>
      <dsp:spPr>
        <a:xfrm>
          <a:off x="7316550" y="769277"/>
          <a:ext cx="2246768" cy="10369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Random Forest Regressor</a:t>
          </a:r>
        </a:p>
      </dsp:txBody>
      <dsp:txXfrm>
        <a:off x="7367168" y="819895"/>
        <a:ext cx="2145532" cy="935679"/>
      </dsp:txXfrm>
    </dsp:sp>
    <dsp:sp modelId="{56787D32-574A-423D-8E5A-933C18056FF5}">
      <dsp:nvSpPr>
        <dsp:cNvPr id="0" name=""/>
        <dsp:cNvSpPr/>
      </dsp:nvSpPr>
      <dsp:spPr>
        <a:xfrm>
          <a:off x="9822072" y="777686"/>
          <a:ext cx="2246768" cy="10369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Support vector Regressor</a:t>
          </a:r>
        </a:p>
      </dsp:txBody>
      <dsp:txXfrm>
        <a:off x="9872690" y="828304"/>
        <a:ext cx="2145532" cy="935679"/>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9/23/2024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9/23/2024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29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2903164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1375A4-56A4-47D6-9801-1991572033F7}"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135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109973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272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133772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9/23/2024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275362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9/23/2024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151760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9/23/2024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119679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082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74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7CC0096-1860-4642-9CD2-0079EA5E7CD1}" type="datetimeFigureOut">
              <a:rPr lang="en-US" smtClean="0"/>
              <a:pPr/>
              <a:t>9/23/2024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31375A4-56A4-47D6-9801-1991572033F7}"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23927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4.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59.png"/><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5" Type="http://schemas.openxmlformats.org/officeDocument/2006/relationships/image" Target="../media/image65.png"/><Relationship Id="rId4" Type="http://schemas.openxmlformats.org/officeDocument/2006/relationships/image" Target="../media/image64.pn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a:extLst>
              <a:ext uri="{FF2B5EF4-FFF2-40B4-BE49-F238E27FC236}">
                <a16:creationId xmlns:a16="http://schemas.microsoft.com/office/drawing/2014/main" id="{610A29B0-F4EC-4834-93E2-3CF57152A9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4E5FDE11-B211-4679-8F4B-FCB8019BC08D}"/>
              </a:ext>
            </a:extLst>
          </p:cNvPr>
          <p:cNvGraphicFramePr>
            <a:graphicFrameLocks noGrp="1"/>
          </p:cNvGraphicFramePr>
          <p:nvPr>
            <p:extLst>
              <p:ext uri="{D42A27DB-BD31-4B8C-83A1-F6EECF244321}">
                <p14:modId xmlns:p14="http://schemas.microsoft.com/office/powerpoint/2010/main" val="2495378069"/>
              </p:ext>
            </p:extLst>
          </p:nvPr>
        </p:nvGraphicFramePr>
        <p:xfrm>
          <a:off x="0" y="0"/>
          <a:ext cx="12191998" cy="6858000"/>
        </p:xfrm>
        <a:graphic>
          <a:graphicData uri="http://schemas.openxmlformats.org/drawingml/2006/table">
            <a:tbl>
              <a:tblPr firstRow="1" bandRow="1">
                <a:tableStyleId>{21E4AEA4-8DFA-4A89-87EB-49C32662AFE0}</a:tableStyleId>
              </a:tblPr>
              <a:tblGrid>
                <a:gridCol w="1741714">
                  <a:extLst>
                    <a:ext uri="{9D8B030D-6E8A-4147-A177-3AD203B41FA5}">
                      <a16:colId xmlns:a16="http://schemas.microsoft.com/office/drawing/2014/main" val="3850585986"/>
                    </a:ext>
                  </a:extLst>
                </a:gridCol>
                <a:gridCol w="1741714">
                  <a:extLst>
                    <a:ext uri="{9D8B030D-6E8A-4147-A177-3AD203B41FA5}">
                      <a16:colId xmlns:a16="http://schemas.microsoft.com/office/drawing/2014/main" val="3748609808"/>
                    </a:ext>
                  </a:extLst>
                </a:gridCol>
                <a:gridCol w="1741714">
                  <a:extLst>
                    <a:ext uri="{9D8B030D-6E8A-4147-A177-3AD203B41FA5}">
                      <a16:colId xmlns:a16="http://schemas.microsoft.com/office/drawing/2014/main" val="305199686"/>
                    </a:ext>
                  </a:extLst>
                </a:gridCol>
                <a:gridCol w="1741714">
                  <a:extLst>
                    <a:ext uri="{9D8B030D-6E8A-4147-A177-3AD203B41FA5}">
                      <a16:colId xmlns:a16="http://schemas.microsoft.com/office/drawing/2014/main" val="3475721591"/>
                    </a:ext>
                  </a:extLst>
                </a:gridCol>
                <a:gridCol w="1741714">
                  <a:extLst>
                    <a:ext uri="{9D8B030D-6E8A-4147-A177-3AD203B41FA5}">
                      <a16:colId xmlns:a16="http://schemas.microsoft.com/office/drawing/2014/main" val="1356582166"/>
                    </a:ext>
                  </a:extLst>
                </a:gridCol>
                <a:gridCol w="1741714">
                  <a:extLst>
                    <a:ext uri="{9D8B030D-6E8A-4147-A177-3AD203B41FA5}">
                      <a16:colId xmlns:a16="http://schemas.microsoft.com/office/drawing/2014/main" val="1859185220"/>
                    </a:ext>
                  </a:extLst>
                </a:gridCol>
                <a:gridCol w="1741714">
                  <a:extLst>
                    <a:ext uri="{9D8B030D-6E8A-4147-A177-3AD203B41FA5}">
                      <a16:colId xmlns:a16="http://schemas.microsoft.com/office/drawing/2014/main" val="1123249243"/>
                    </a:ext>
                  </a:extLst>
                </a:gridCol>
              </a:tblGrid>
              <a:tr h="1143000">
                <a:tc>
                  <a:txBody>
                    <a:bodyPr/>
                    <a:lstStyle/>
                    <a:p>
                      <a:endParaRPr lang="en-IN"/>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endParaRPr lang="en-I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endParaRPr lang="en-I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815952134"/>
                  </a:ext>
                </a:extLst>
              </a:tr>
              <a:tr h="1143000">
                <a:tc>
                  <a:txBody>
                    <a:bodyPr/>
                    <a:lstStyle/>
                    <a:p>
                      <a:endParaRPr lang="en-IN"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I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IN" dirty="0"/>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931817"/>
                  </a:ext>
                </a:extLst>
              </a:tr>
              <a:tr h="1143000">
                <a:tc>
                  <a:txBody>
                    <a:bodyPr/>
                    <a:lstStyle/>
                    <a:p>
                      <a:endParaRPr lang="en-IN"/>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I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I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I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IN" dirty="0"/>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860220501"/>
                  </a:ext>
                </a:extLst>
              </a:tr>
              <a:tr h="1143000">
                <a:tc>
                  <a:txBody>
                    <a:bodyPr/>
                    <a:lstStyle/>
                    <a:p>
                      <a:endParaRPr lang="en-IN"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IN"/>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824352347"/>
                  </a:ext>
                </a:extLst>
              </a:tr>
              <a:tr h="1143000">
                <a:tc>
                  <a:txBody>
                    <a:bodyPr/>
                    <a:lstStyle/>
                    <a:p>
                      <a:endParaRPr lang="en-IN"/>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I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IN" dirty="0"/>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3963541313"/>
                  </a:ext>
                </a:extLst>
              </a:tr>
              <a:tr h="1143000">
                <a:tc>
                  <a:txBody>
                    <a:bodyPr/>
                    <a:lstStyle/>
                    <a:p>
                      <a:endParaRPr lang="en-IN"/>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I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I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I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I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IN" dirty="0"/>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noFill/>
                  </a:tcPr>
                </a:tc>
                <a:extLst>
                  <a:ext uri="{0D108BD9-81ED-4DB2-BD59-A6C34878D82A}">
                    <a16:rowId xmlns:a16="http://schemas.microsoft.com/office/drawing/2014/main" val="3855495476"/>
                  </a:ext>
                </a:extLst>
              </a:tr>
            </a:tbl>
          </a:graphicData>
        </a:graphic>
      </p:graphicFrame>
      <p:sp>
        <p:nvSpPr>
          <p:cNvPr id="8" name="Rectangle 7">
            <a:extLst>
              <a:ext uri="{FF2B5EF4-FFF2-40B4-BE49-F238E27FC236}">
                <a16:creationId xmlns:a16="http://schemas.microsoft.com/office/drawing/2014/main" id="{A9668298-E475-4DD0-9D64-41C916153A65}"/>
              </a:ext>
            </a:extLst>
          </p:cNvPr>
          <p:cNvSpPr/>
          <p:nvPr/>
        </p:nvSpPr>
        <p:spPr>
          <a:xfrm>
            <a:off x="191344" y="3717032"/>
            <a:ext cx="6552728" cy="16561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i="1" dirty="0">
                <a:solidFill>
                  <a:schemeClr val="tx1"/>
                </a:solidFill>
              </a:rPr>
              <a:t>Machine Learning for Classification and Regression Tasks</a:t>
            </a:r>
            <a:endParaRPr lang="en-IN" sz="3600" b="1" i="1" dirty="0">
              <a:solidFill>
                <a:schemeClr val="tx1"/>
              </a:solidFill>
            </a:endParaRPr>
          </a:p>
        </p:txBody>
      </p:sp>
    </p:spTree>
    <p:extLst>
      <p:ext uri="{BB962C8B-B14F-4D97-AF65-F5344CB8AC3E}">
        <p14:creationId xmlns:p14="http://schemas.microsoft.com/office/powerpoint/2010/main" val="97044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0E3D7EA-5688-4ABE-9BBC-EA8B4CD526B0}"/>
              </a:ext>
            </a:extLst>
          </p:cNvPr>
          <p:cNvSpPr/>
          <p:nvPr/>
        </p:nvSpPr>
        <p:spPr>
          <a:xfrm>
            <a:off x="263352" y="1201806"/>
            <a:ext cx="3528392" cy="55376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153334D6-D23B-4DD1-B2B7-4D2604D1EEBD}"/>
              </a:ext>
            </a:extLst>
          </p:cNvPr>
          <p:cNvSpPr/>
          <p:nvPr/>
        </p:nvSpPr>
        <p:spPr>
          <a:xfrm>
            <a:off x="263352" y="471876"/>
            <a:ext cx="3384376"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Checking For Missing Values in the Data Set</a:t>
            </a:r>
          </a:p>
        </p:txBody>
      </p:sp>
      <p:pic>
        <p:nvPicPr>
          <p:cNvPr id="11" name="Picture 10">
            <a:extLst>
              <a:ext uri="{FF2B5EF4-FFF2-40B4-BE49-F238E27FC236}">
                <a16:creationId xmlns:a16="http://schemas.microsoft.com/office/drawing/2014/main" id="{45BAD370-B6F3-4328-87ED-2E372F8D6050}"/>
              </a:ext>
            </a:extLst>
          </p:cNvPr>
          <p:cNvPicPr>
            <a:picLocks noChangeAspect="1"/>
          </p:cNvPicPr>
          <p:nvPr/>
        </p:nvPicPr>
        <p:blipFill rotWithShape="1">
          <a:blip r:embed="rId2"/>
          <a:srcRect r="50523"/>
          <a:stretch/>
        </p:blipFill>
        <p:spPr>
          <a:xfrm>
            <a:off x="551384" y="2665718"/>
            <a:ext cx="2664296" cy="2990476"/>
          </a:xfrm>
          <a:prstGeom prst="rect">
            <a:avLst/>
          </a:prstGeom>
        </p:spPr>
      </p:pic>
      <p:sp>
        <p:nvSpPr>
          <p:cNvPr id="12" name="Rectangle: Rounded Corners 11">
            <a:extLst>
              <a:ext uri="{FF2B5EF4-FFF2-40B4-BE49-F238E27FC236}">
                <a16:creationId xmlns:a16="http://schemas.microsoft.com/office/drawing/2014/main" id="{FF905BC6-AE83-4872-8C15-8ABD92A33665}"/>
              </a:ext>
            </a:extLst>
          </p:cNvPr>
          <p:cNvSpPr/>
          <p:nvPr/>
        </p:nvSpPr>
        <p:spPr>
          <a:xfrm>
            <a:off x="3863752" y="116632"/>
            <a:ext cx="7848872" cy="6630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p>
        </p:txBody>
      </p:sp>
      <p:sp>
        <p:nvSpPr>
          <p:cNvPr id="13" name="Rectangle: Rounded Corners 12">
            <a:extLst>
              <a:ext uri="{FF2B5EF4-FFF2-40B4-BE49-F238E27FC236}">
                <a16:creationId xmlns:a16="http://schemas.microsoft.com/office/drawing/2014/main" id="{A632A2CC-5BA5-4754-BAAD-7256F10AB923}"/>
              </a:ext>
            </a:extLst>
          </p:cNvPr>
          <p:cNvSpPr/>
          <p:nvPr/>
        </p:nvSpPr>
        <p:spPr>
          <a:xfrm>
            <a:off x="6762361" y="1916832"/>
            <a:ext cx="2448272" cy="100811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dirty="0"/>
              <a:t>Outlier Detection Using Box plots</a:t>
            </a:r>
          </a:p>
        </p:txBody>
      </p:sp>
      <p:pic>
        <p:nvPicPr>
          <p:cNvPr id="14" name="Picture 13">
            <a:extLst>
              <a:ext uri="{FF2B5EF4-FFF2-40B4-BE49-F238E27FC236}">
                <a16:creationId xmlns:a16="http://schemas.microsoft.com/office/drawing/2014/main" id="{916EF7A5-BD86-4C16-A94B-4EA23C52F1E1}"/>
              </a:ext>
            </a:extLst>
          </p:cNvPr>
          <p:cNvPicPr>
            <a:picLocks noChangeAspect="1"/>
          </p:cNvPicPr>
          <p:nvPr/>
        </p:nvPicPr>
        <p:blipFill>
          <a:blip r:embed="rId3"/>
          <a:stretch>
            <a:fillRect/>
          </a:stretch>
        </p:blipFill>
        <p:spPr>
          <a:xfrm>
            <a:off x="3899756" y="1576267"/>
            <a:ext cx="2664296" cy="4194912"/>
          </a:xfrm>
          <a:prstGeom prst="rect">
            <a:avLst/>
          </a:prstGeom>
        </p:spPr>
      </p:pic>
      <p:pic>
        <p:nvPicPr>
          <p:cNvPr id="15" name="Picture 14">
            <a:extLst>
              <a:ext uri="{FF2B5EF4-FFF2-40B4-BE49-F238E27FC236}">
                <a16:creationId xmlns:a16="http://schemas.microsoft.com/office/drawing/2014/main" id="{2F81596B-136D-4C72-A804-715BF9A9C339}"/>
              </a:ext>
            </a:extLst>
          </p:cNvPr>
          <p:cNvPicPr>
            <a:picLocks noChangeAspect="1"/>
          </p:cNvPicPr>
          <p:nvPr/>
        </p:nvPicPr>
        <p:blipFill>
          <a:blip r:embed="rId4"/>
          <a:stretch>
            <a:fillRect/>
          </a:stretch>
        </p:blipFill>
        <p:spPr>
          <a:xfrm>
            <a:off x="9354649" y="1551996"/>
            <a:ext cx="2285967" cy="4194912"/>
          </a:xfrm>
          <a:prstGeom prst="rect">
            <a:avLst/>
          </a:prstGeom>
        </p:spPr>
      </p:pic>
      <p:pic>
        <p:nvPicPr>
          <p:cNvPr id="16" name="Picture 15">
            <a:extLst>
              <a:ext uri="{FF2B5EF4-FFF2-40B4-BE49-F238E27FC236}">
                <a16:creationId xmlns:a16="http://schemas.microsoft.com/office/drawing/2014/main" id="{8FC20793-FA52-479D-B2AC-F428047E9841}"/>
              </a:ext>
            </a:extLst>
          </p:cNvPr>
          <p:cNvPicPr>
            <a:picLocks noChangeAspect="1"/>
          </p:cNvPicPr>
          <p:nvPr/>
        </p:nvPicPr>
        <p:blipFill>
          <a:blip r:embed="rId5"/>
          <a:stretch>
            <a:fillRect/>
          </a:stretch>
        </p:blipFill>
        <p:spPr>
          <a:xfrm>
            <a:off x="6735214" y="3709062"/>
            <a:ext cx="2448272" cy="2017436"/>
          </a:xfrm>
          <a:prstGeom prst="rect">
            <a:avLst/>
          </a:prstGeom>
        </p:spPr>
      </p:pic>
    </p:spTree>
    <p:extLst>
      <p:ext uri="{BB962C8B-B14F-4D97-AF65-F5344CB8AC3E}">
        <p14:creationId xmlns:p14="http://schemas.microsoft.com/office/powerpoint/2010/main" val="40098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675E869-07BE-40B1-A79C-B0AD289E7807}"/>
              </a:ext>
            </a:extLst>
          </p:cNvPr>
          <p:cNvSpPr/>
          <p:nvPr/>
        </p:nvSpPr>
        <p:spPr>
          <a:xfrm>
            <a:off x="2459596" y="11088"/>
            <a:ext cx="727280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Improving Quality of Data</a:t>
            </a:r>
          </a:p>
        </p:txBody>
      </p:sp>
      <p:sp>
        <p:nvSpPr>
          <p:cNvPr id="5" name="Rectangle 4">
            <a:extLst>
              <a:ext uri="{FF2B5EF4-FFF2-40B4-BE49-F238E27FC236}">
                <a16:creationId xmlns:a16="http://schemas.microsoft.com/office/drawing/2014/main" id="{EAC9484E-11E5-4D60-A4D1-FF3173729775}"/>
              </a:ext>
            </a:extLst>
          </p:cNvPr>
          <p:cNvSpPr/>
          <p:nvPr/>
        </p:nvSpPr>
        <p:spPr>
          <a:xfrm>
            <a:off x="551384" y="1340768"/>
            <a:ext cx="11089232" cy="5328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A8439BB0-CFB1-4D97-BEFA-98ED04383AE5}"/>
              </a:ext>
            </a:extLst>
          </p:cNvPr>
          <p:cNvPicPr>
            <a:picLocks noChangeAspect="1"/>
          </p:cNvPicPr>
          <p:nvPr/>
        </p:nvPicPr>
        <p:blipFill rotWithShape="1">
          <a:blip r:embed="rId2"/>
          <a:srcRect t="1301"/>
          <a:stretch/>
        </p:blipFill>
        <p:spPr>
          <a:xfrm>
            <a:off x="623392" y="1484784"/>
            <a:ext cx="10945216" cy="5040560"/>
          </a:xfrm>
          <a:prstGeom prst="rect">
            <a:avLst/>
          </a:prstGeom>
        </p:spPr>
      </p:pic>
    </p:spTree>
    <p:extLst>
      <p:ext uri="{BB962C8B-B14F-4D97-AF65-F5344CB8AC3E}">
        <p14:creationId xmlns:p14="http://schemas.microsoft.com/office/powerpoint/2010/main" val="347265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F3CB51-E70A-4C2F-B119-C962C0B46DA2}"/>
              </a:ext>
            </a:extLst>
          </p:cNvPr>
          <p:cNvSpPr/>
          <p:nvPr/>
        </p:nvSpPr>
        <p:spPr>
          <a:xfrm>
            <a:off x="1415480" y="1556792"/>
            <a:ext cx="9649072" cy="5184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956C3111-05E1-478E-AC7A-07A0CC502F40}"/>
              </a:ext>
            </a:extLst>
          </p:cNvPr>
          <p:cNvPicPr>
            <a:picLocks noChangeAspect="1"/>
          </p:cNvPicPr>
          <p:nvPr/>
        </p:nvPicPr>
        <p:blipFill rotWithShape="1">
          <a:blip r:embed="rId2"/>
          <a:srcRect l="6294" t="20581" r="28738" b="26907"/>
          <a:stretch/>
        </p:blipFill>
        <p:spPr>
          <a:xfrm>
            <a:off x="1559496" y="1772816"/>
            <a:ext cx="9361040" cy="4824536"/>
          </a:xfrm>
          <a:prstGeom prst="rect">
            <a:avLst/>
          </a:prstGeom>
        </p:spPr>
      </p:pic>
      <p:sp>
        <p:nvSpPr>
          <p:cNvPr id="6" name="Rectangle: Rounded Corners 5">
            <a:extLst>
              <a:ext uri="{FF2B5EF4-FFF2-40B4-BE49-F238E27FC236}">
                <a16:creationId xmlns:a16="http://schemas.microsoft.com/office/drawing/2014/main" id="{53BDA96A-C695-4DE2-A052-6BD19C50280B}"/>
              </a:ext>
            </a:extLst>
          </p:cNvPr>
          <p:cNvSpPr/>
          <p:nvPr/>
        </p:nvSpPr>
        <p:spPr>
          <a:xfrm>
            <a:off x="2423592" y="188640"/>
            <a:ext cx="7488832"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a:t>Cleaned Data Set</a:t>
            </a:r>
          </a:p>
        </p:txBody>
      </p:sp>
    </p:spTree>
    <p:extLst>
      <p:ext uri="{BB962C8B-B14F-4D97-AF65-F5344CB8AC3E}">
        <p14:creationId xmlns:p14="http://schemas.microsoft.com/office/powerpoint/2010/main" val="142137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5D653B5-66A6-48A9-8138-1D01A4536FE6}"/>
              </a:ext>
            </a:extLst>
          </p:cNvPr>
          <p:cNvSpPr/>
          <p:nvPr/>
        </p:nvSpPr>
        <p:spPr>
          <a:xfrm>
            <a:off x="839416" y="0"/>
            <a:ext cx="10297144" cy="764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t>Univariate Analysis (categorical columns)</a:t>
            </a:r>
          </a:p>
        </p:txBody>
      </p:sp>
      <p:graphicFrame>
        <p:nvGraphicFramePr>
          <p:cNvPr id="5" name="Table 5">
            <a:extLst>
              <a:ext uri="{FF2B5EF4-FFF2-40B4-BE49-F238E27FC236}">
                <a16:creationId xmlns:a16="http://schemas.microsoft.com/office/drawing/2014/main" id="{9F48E9C3-F362-4654-B087-F1C74653AACB}"/>
              </a:ext>
            </a:extLst>
          </p:cNvPr>
          <p:cNvGraphicFramePr>
            <a:graphicFrameLocks noGrp="1"/>
          </p:cNvGraphicFramePr>
          <p:nvPr>
            <p:extLst>
              <p:ext uri="{D42A27DB-BD31-4B8C-83A1-F6EECF244321}">
                <p14:modId xmlns:p14="http://schemas.microsoft.com/office/powerpoint/2010/main" val="705610007"/>
              </p:ext>
            </p:extLst>
          </p:nvPr>
        </p:nvGraphicFramePr>
        <p:xfrm>
          <a:off x="0" y="836712"/>
          <a:ext cx="12192000" cy="640080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1110718590"/>
                    </a:ext>
                  </a:extLst>
                </a:gridCol>
                <a:gridCol w="4064000">
                  <a:extLst>
                    <a:ext uri="{9D8B030D-6E8A-4147-A177-3AD203B41FA5}">
                      <a16:colId xmlns:a16="http://schemas.microsoft.com/office/drawing/2014/main" val="887039216"/>
                    </a:ext>
                  </a:extLst>
                </a:gridCol>
                <a:gridCol w="4064000">
                  <a:extLst>
                    <a:ext uri="{9D8B030D-6E8A-4147-A177-3AD203B41FA5}">
                      <a16:colId xmlns:a16="http://schemas.microsoft.com/office/drawing/2014/main" val="2702037561"/>
                    </a:ext>
                  </a:extLst>
                </a:gridCol>
              </a:tblGrid>
              <a:tr h="6021288">
                <a:tc>
                  <a: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b="1" dirty="0"/>
                        <a:t>1</a:t>
                      </a:r>
                      <a:r>
                        <a:rPr lang="en-IN" dirty="0"/>
                        <a:t> = Male   </a:t>
                      </a:r>
                    </a:p>
                    <a:p>
                      <a:r>
                        <a:rPr lang="en-IN" b="1" dirty="0"/>
                        <a:t>0</a:t>
                      </a:r>
                      <a:r>
                        <a:rPr lang="en-IN" dirty="0"/>
                        <a:t> = Female</a:t>
                      </a:r>
                    </a:p>
                  </a:txBody>
                  <a:tcPr/>
                </a:tc>
                <a:tc>
                  <a: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GB" dirty="0"/>
                        <a:t>Different types of chest pain are encoded as numerical values</a:t>
                      </a:r>
                    </a:p>
                    <a:p>
                      <a:r>
                        <a:rPr lang="en-GB" dirty="0"/>
                        <a:t>0 = Typical Angina</a:t>
                      </a:r>
                    </a:p>
                    <a:p>
                      <a:r>
                        <a:rPr lang="en-GB" dirty="0"/>
                        <a:t>1 = Atypical Angina</a:t>
                      </a:r>
                    </a:p>
                    <a:p>
                      <a:r>
                        <a:rPr lang="en-GB" dirty="0"/>
                        <a:t>2 = Non-Anginal Pain</a:t>
                      </a:r>
                    </a:p>
                    <a:p>
                      <a:r>
                        <a:rPr lang="en-GB" dirty="0"/>
                        <a:t>3 = Asymptomatic</a:t>
                      </a:r>
                    </a:p>
                    <a:p>
                      <a:endParaRPr lang="en-IN" dirty="0"/>
                    </a:p>
                  </a:txBody>
                  <a:tcPr/>
                </a:tc>
                <a:tc>
                  <a: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GB" dirty="0"/>
                        <a:t>This indicates whether a patient has heart disease. It is encoded as:</a:t>
                      </a:r>
                    </a:p>
                    <a:p>
                      <a:r>
                        <a:rPr lang="en-GB" dirty="0"/>
                        <a:t>0 = No heart disease</a:t>
                      </a:r>
                    </a:p>
                    <a:p>
                      <a:r>
                        <a:rPr lang="en-GB" dirty="0"/>
                        <a:t>1 = Heart disease detected</a:t>
                      </a:r>
                      <a:endParaRPr lang="en-IN" dirty="0"/>
                    </a:p>
                  </a:txBody>
                  <a:tcPr/>
                </a:tc>
                <a:extLst>
                  <a:ext uri="{0D108BD9-81ED-4DB2-BD59-A6C34878D82A}">
                    <a16:rowId xmlns:a16="http://schemas.microsoft.com/office/drawing/2014/main" val="891638386"/>
                  </a:ext>
                </a:extLst>
              </a:tr>
            </a:tbl>
          </a:graphicData>
        </a:graphic>
      </p:graphicFrame>
      <p:pic>
        <p:nvPicPr>
          <p:cNvPr id="6" name="Picture 5">
            <a:extLst>
              <a:ext uri="{FF2B5EF4-FFF2-40B4-BE49-F238E27FC236}">
                <a16:creationId xmlns:a16="http://schemas.microsoft.com/office/drawing/2014/main" id="{97DD1E23-0D72-4969-89EE-8540A06B9B86}"/>
              </a:ext>
            </a:extLst>
          </p:cNvPr>
          <p:cNvPicPr>
            <a:picLocks noChangeAspect="1"/>
          </p:cNvPicPr>
          <p:nvPr/>
        </p:nvPicPr>
        <p:blipFill>
          <a:blip r:embed="rId2"/>
          <a:stretch>
            <a:fillRect/>
          </a:stretch>
        </p:blipFill>
        <p:spPr>
          <a:xfrm>
            <a:off x="119335" y="908718"/>
            <a:ext cx="3816425" cy="4104458"/>
          </a:xfrm>
          <a:prstGeom prst="rect">
            <a:avLst/>
          </a:prstGeom>
        </p:spPr>
      </p:pic>
      <p:pic>
        <p:nvPicPr>
          <p:cNvPr id="8" name="Picture 7">
            <a:extLst>
              <a:ext uri="{FF2B5EF4-FFF2-40B4-BE49-F238E27FC236}">
                <a16:creationId xmlns:a16="http://schemas.microsoft.com/office/drawing/2014/main" id="{495A82F0-8E3A-47CA-9B75-7B29DFC830CE}"/>
              </a:ext>
            </a:extLst>
          </p:cNvPr>
          <p:cNvPicPr>
            <a:picLocks noChangeAspect="1"/>
          </p:cNvPicPr>
          <p:nvPr/>
        </p:nvPicPr>
        <p:blipFill>
          <a:blip r:embed="rId3"/>
          <a:stretch>
            <a:fillRect/>
          </a:stretch>
        </p:blipFill>
        <p:spPr>
          <a:xfrm>
            <a:off x="4159884" y="836712"/>
            <a:ext cx="3935760" cy="4176464"/>
          </a:xfrm>
          <a:prstGeom prst="rect">
            <a:avLst/>
          </a:prstGeom>
        </p:spPr>
      </p:pic>
      <p:pic>
        <p:nvPicPr>
          <p:cNvPr id="10" name="Picture 9">
            <a:extLst>
              <a:ext uri="{FF2B5EF4-FFF2-40B4-BE49-F238E27FC236}">
                <a16:creationId xmlns:a16="http://schemas.microsoft.com/office/drawing/2014/main" id="{642A445F-F3EC-4C11-8056-82734E89785E}"/>
              </a:ext>
            </a:extLst>
          </p:cNvPr>
          <p:cNvPicPr>
            <a:picLocks noChangeAspect="1"/>
          </p:cNvPicPr>
          <p:nvPr/>
        </p:nvPicPr>
        <p:blipFill>
          <a:blip r:embed="rId4"/>
          <a:stretch>
            <a:fillRect/>
          </a:stretch>
        </p:blipFill>
        <p:spPr>
          <a:xfrm>
            <a:off x="8256239" y="836710"/>
            <a:ext cx="3816425" cy="4104458"/>
          </a:xfrm>
          <a:prstGeom prst="rect">
            <a:avLst/>
          </a:prstGeom>
        </p:spPr>
      </p:pic>
    </p:spTree>
    <p:extLst>
      <p:ext uri="{BB962C8B-B14F-4D97-AF65-F5344CB8AC3E}">
        <p14:creationId xmlns:p14="http://schemas.microsoft.com/office/powerpoint/2010/main" val="1200600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263727E-04F8-47C8-906A-716D78509047}"/>
              </a:ext>
            </a:extLst>
          </p:cNvPr>
          <p:cNvSpPr/>
          <p:nvPr/>
        </p:nvSpPr>
        <p:spPr>
          <a:xfrm>
            <a:off x="1775520" y="-4553"/>
            <a:ext cx="8640960"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t>Univariate Analysis (Numerical Columns)</a:t>
            </a:r>
          </a:p>
        </p:txBody>
      </p:sp>
      <p:graphicFrame>
        <p:nvGraphicFramePr>
          <p:cNvPr id="3" name="Table 3">
            <a:extLst>
              <a:ext uri="{FF2B5EF4-FFF2-40B4-BE49-F238E27FC236}">
                <a16:creationId xmlns:a16="http://schemas.microsoft.com/office/drawing/2014/main" id="{B762C8F1-B79B-4926-BFCE-B54B3AB6D74D}"/>
              </a:ext>
            </a:extLst>
          </p:cNvPr>
          <p:cNvGraphicFramePr>
            <a:graphicFrameLocks noGrp="1"/>
          </p:cNvGraphicFramePr>
          <p:nvPr>
            <p:extLst>
              <p:ext uri="{D42A27DB-BD31-4B8C-83A1-F6EECF244321}">
                <p14:modId xmlns:p14="http://schemas.microsoft.com/office/powerpoint/2010/main" val="3265224503"/>
              </p:ext>
            </p:extLst>
          </p:nvPr>
        </p:nvGraphicFramePr>
        <p:xfrm>
          <a:off x="0" y="719666"/>
          <a:ext cx="12192000" cy="6138334"/>
        </p:xfrm>
        <a:graphic>
          <a:graphicData uri="http://schemas.openxmlformats.org/drawingml/2006/table">
            <a:tbl>
              <a:tblPr firstRow="1" bandRow="1">
                <a:tableStyleId>{21E4AEA4-8DFA-4A89-87EB-49C32662AFE0}</a:tableStyleId>
              </a:tblPr>
              <a:tblGrid>
                <a:gridCol w="12192000">
                  <a:extLst>
                    <a:ext uri="{9D8B030D-6E8A-4147-A177-3AD203B41FA5}">
                      <a16:colId xmlns:a16="http://schemas.microsoft.com/office/drawing/2014/main" val="3680655563"/>
                    </a:ext>
                  </a:extLst>
                </a:gridCol>
              </a:tblGrid>
              <a:tr h="6138334">
                <a:tc>
                  <a:txBody>
                    <a:bodyPr/>
                    <a:lstStyle/>
                    <a:p>
                      <a:endParaRPr lang="en-IN" dirty="0"/>
                    </a:p>
                  </a:txBody>
                  <a:tcPr/>
                </a:tc>
                <a:extLst>
                  <a:ext uri="{0D108BD9-81ED-4DB2-BD59-A6C34878D82A}">
                    <a16:rowId xmlns:a16="http://schemas.microsoft.com/office/drawing/2014/main" val="2777800002"/>
                  </a:ext>
                </a:extLst>
              </a:tr>
            </a:tbl>
          </a:graphicData>
        </a:graphic>
      </p:graphicFrame>
      <p:pic>
        <p:nvPicPr>
          <p:cNvPr id="5" name="Picture 4">
            <a:extLst>
              <a:ext uri="{FF2B5EF4-FFF2-40B4-BE49-F238E27FC236}">
                <a16:creationId xmlns:a16="http://schemas.microsoft.com/office/drawing/2014/main" id="{675A508E-8777-4916-A1A9-E8603D790CD2}"/>
              </a:ext>
            </a:extLst>
          </p:cNvPr>
          <p:cNvPicPr>
            <a:picLocks noChangeAspect="1"/>
          </p:cNvPicPr>
          <p:nvPr/>
        </p:nvPicPr>
        <p:blipFill>
          <a:blip r:embed="rId2"/>
          <a:stretch>
            <a:fillRect/>
          </a:stretch>
        </p:blipFill>
        <p:spPr>
          <a:xfrm>
            <a:off x="140290" y="836712"/>
            <a:ext cx="7827918" cy="5552381"/>
          </a:xfrm>
          <a:prstGeom prst="rect">
            <a:avLst/>
          </a:prstGeom>
        </p:spPr>
      </p:pic>
      <p:pic>
        <p:nvPicPr>
          <p:cNvPr id="9" name="Picture 8">
            <a:extLst>
              <a:ext uri="{FF2B5EF4-FFF2-40B4-BE49-F238E27FC236}">
                <a16:creationId xmlns:a16="http://schemas.microsoft.com/office/drawing/2014/main" id="{88A73428-97BF-45AC-B996-41624E5BE4B6}"/>
              </a:ext>
            </a:extLst>
          </p:cNvPr>
          <p:cNvPicPr>
            <a:picLocks noChangeAspect="1"/>
          </p:cNvPicPr>
          <p:nvPr/>
        </p:nvPicPr>
        <p:blipFill>
          <a:blip r:embed="rId3"/>
          <a:stretch>
            <a:fillRect/>
          </a:stretch>
        </p:blipFill>
        <p:spPr>
          <a:xfrm>
            <a:off x="8103427" y="836713"/>
            <a:ext cx="3948284" cy="5552380"/>
          </a:xfrm>
          <a:prstGeom prst="rect">
            <a:avLst/>
          </a:prstGeom>
        </p:spPr>
      </p:pic>
    </p:spTree>
    <p:extLst>
      <p:ext uri="{BB962C8B-B14F-4D97-AF65-F5344CB8AC3E}">
        <p14:creationId xmlns:p14="http://schemas.microsoft.com/office/powerpoint/2010/main" val="3275944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338D18D-6099-4CC3-AF26-0ADFF0EDB3E8}"/>
              </a:ext>
            </a:extLst>
          </p:cNvPr>
          <p:cNvSpPr/>
          <p:nvPr/>
        </p:nvSpPr>
        <p:spPr>
          <a:xfrm>
            <a:off x="2567608" y="144016"/>
            <a:ext cx="7056784" cy="836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t>Correlation Matrix</a:t>
            </a:r>
          </a:p>
        </p:txBody>
      </p:sp>
      <p:sp>
        <p:nvSpPr>
          <p:cNvPr id="6" name="Rectangle 5">
            <a:extLst>
              <a:ext uri="{FF2B5EF4-FFF2-40B4-BE49-F238E27FC236}">
                <a16:creationId xmlns:a16="http://schemas.microsoft.com/office/drawing/2014/main" id="{650E870D-B88D-4D9A-8EC9-8AD2B8A35312}"/>
              </a:ext>
            </a:extLst>
          </p:cNvPr>
          <p:cNvSpPr/>
          <p:nvPr/>
        </p:nvSpPr>
        <p:spPr>
          <a:xfrm>
            <a:off x="1343472" y="980728"/>
            <a:ext cx="9865096" cy="5688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E52F8A0A-B242-4949-A79E-DADA29781851}"/>
              </a:ext>
            </a:extLst>
          </p:cNvPr>
          <p:cNvPicPr>
            <a:picLocks noChangeAspect="1"/>
          </p:cNvPicPr>
          <p:nvPr/>
        </p:nvPicPr>
        <p:blipFill>
          <a:blip r:embed="rId2"/>
          <a:stretch>
            <a:fillRect/>
          </a:stretch>
        </p:blipFill>
        <p:spPr>
          <a:xfrm>
            <a:off x="1415480" y="1224238"/>
            <a:ext cx="9740854" cy="5301106"/>
          </a:xfrm>
          <a:prstGeom prst="rect">
            <a:avLst/>
          </a:prstGeom>
        </p:spPr>
      </p:pic>
    </p:spTree>
    <p:extLst>
      <p:ext uri="{BB962C8B-B14F-4D97-AF65-F5344CB8AC3E}">
        <p14:creationId xmlns:p14="http://schemas.microsoft.com/office/powerpoint/2010/main" val="2511920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4EBCA79-F6B3-4394-9C7A-AA8CF6B7E5E0}"/>
              </a:ext>
            </a:extLst>
          </p:cNvPr>
          <p:cNvSpPr/>
          <p:nvPr/>
        </p:nvSpPr>
        <p:spPr>
          <a:xfrm>
            <a:off x="2495600" y="0"/>
            <a:ext cx="7416824" cy="764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t>Heat Map using Correlation Matrix</a:t>
            </a:r>
          </a:p>
        </p:txBody>
      </p:sp>
      <p:pic>
        <p:nvPicPr>
          <p:cNvPr id="4" name="Picture 3">
            <a:extLst>
              <a:ext uri="{FF2B5EF4-FFF2-40B4-BE49-F238E27FC236}">
                <a16:creationId xmlns:a16="http://schemas.microsoft.com/office/drawing/2014/main" id="{7B030A58-622C-4485-BBFD-6EB531DF2398}"/>
              </a:ext>
            </a:extLst>
          </p:cNvPr>
          <p:cNvPicPr>
            <a:picLocks noChangeAspect="1"/>
          </p:cNvPicPr>
          <p:nvPr/>
        </p:nvPicPr>
        <p:blipFill>
          <a:blip r:embed="rId2"/>
          <a:stretch>
            <a:fillRect/>
          </a:stretch>
        </p:blipFill>
        <p:spPr>
          <a:xfrm>
            <a:off x="0" y="662333"/>
            <a:ext cx="12192000" cy="6195667"/>
          </a:xfrm>
          <a:prstGeom prst="rect">
            <a:avLst/>
          </a:prstGeom>
        </p:spPr>
      </p:pic>
    </p:spTree>
    <p:extLst>
      <p:ext uri="{BB962C8B-B14F-4D97-AF65-F5344CB8AC3E}">
        <p14:creationId xmlns:p14="http://schemas.microsoft.com/office/powerpoint/2010/main" val="244834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AE85766-4F20-4DC1-B8B1-71220E3AF074}"/>
              </a:ext>
            </a:extLst>
          </p:cNvPr>
          <p:cNvSpPr/>
          <p:nvPr/>
        </p:nvSpPr>
        <p:spPr>
          <a:xfrm>
            <a:off x="3431704" y="0"/>
            <a:ext cx="5832648" cy="6926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t>Model Selection</a:t>
            </a:r>
          </a:p>
        </p:txBody>
      </p:sp>
      <p:sp>
        <p:nvSpPr>
          <p:cNvPr id="10" name="Rectangle: Rounded Corners 9">
            <a:extLst>
              <a:ext uri="{FF2B5EF4-FFF2-40B4-BE49-F238E27FC236}">
                <a16:creationId xmlns:a16="http://schemas.microsoft.com/office/drawing/2014/main" id="{281333B1-3481-4195-AF1C-BC81216196F4}"/>
              </a:ext>
            </a:extLst>
          </p:cNvPr>
          <p:cNvSpPr/>
          <p:nvPr/>
        </p:nvSpPr>
        <p:spPr>
          <a:xfrm>
            <a:off x="587388" y="692696"/>
            <a:ext cx="11017224"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we applied various machine learning models to predict the presence of heart disease based on the features of the data set. Our main goal is to identify best performing model for accurate prediction. </a:t>
            </a:r>
          </a:p>
        </p:txBody>
      </p:sp>
      <p:graphicFrame>
        <p:nvGraphicFramePr>
          <p:cNvPr id="14" name="Diagram 13">
            <a:extLst>
              <a:ext uri="{FF2B5EF4-FFF2-40B4-BE49-F238E27FC236}">
                <a16:creationId xmlns:a16="http://schemas.microsoft.com/office/drawing/2014/main" id="{A1577CF7-F479-4271-AE72-F45CBA4AF688}"/>
              </a:ext>
            </a:extLst>
          </p:cNvPr>
          <p:cNvGraphicFramePr/>
          <p:nvPr>
            <p:extLst>
              <p:ext uri="{D42A27DB-BD31-4B8C-83A1-F6EECF244321}">
                <p14:modId xmlns:p14="http://schemas.microsoft.com/office/powerpoint/2010/main" val="556754962"/>
              </p:ext>
            </p:extLst>
          </p:nvPr>
        </p:nvGraphicFramePr>
        <p:xfrm>
          <a:off x="0" y="2204864"/>
          <a:ext cx="12072664" cy="1872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Rectangle: Rounded Corners 16">
            <a:extLst>
              <a:ext uri="{FF2B5EF4-FFF2-40B4-BE49-F238E27FC236}">
                <a16:creationId xmlns:a16="http://schemas.microsoft.com/office/drawing/2014/main" id="{B1A25EDF-7C53-4BD3-9E96-013EA8649842}"/>
              </a:ext>
            </a:extLst>
          </p:cNvPr>
          <p:cNvSpPr/>
          <p:nvPr/>
        </p:nvSpPr>
        <p:spPr>
          <a:xfrm>
            <a:off x="155340" y="3861048"/>
            <a:ext cx="2844316" cy="2808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t>Data Splitting</a:t>
            </a:r>
          </a:p>
        </p:txBody>
      </p:sp>
      <p:sp>
        <p:nvSpPr>
          <p:cNvPr id="18" name="Rectangle: Rounded Corners 17">
            <a:extLst>
              <a:ext uri="{FF2B5EF4-FFF2-40B4-BE49-F238E27FC236}">
                <a16:creationId xmlns:a16="http://schemas.microsoft.com/office/drawing/2014/main" id="{24901E81-5D9C-4695-85DB-D57342688662}"/>
              </a:ext>
            </a:extLst>
          </p:cNvPr>
          <p:cNvSpPr/>
          <p:nvPr/>
        </p:nvSpPr>
        <p:spPr>
          <a:xfrm>
            <a:off x="2903452" y="3897052"/>
            <a:ext cx="9133208" cy="2808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T</a:t>
            </a:r>
            <a:r>
              <a:rPr lang="en-GB" dirty="0"/>
              <a:t>o prepare the dataset for modeling, we need to separate the features (independent variables) from the target (dependent variable). </a:t>
            </a:r>
          </a:p>
          <a:p>
            <a:endParaRPr lang="en-GB" dirty="0"/>
          </a:p>
          <a:p>
            <a:endParaRPr lang="en-GB" dirty="0"/>
          </a:p>
          <a:p>
            <a:endParaRPr lang="en-GB" dirty="0"/>
          </a:p>
          <a:p>
            <a:endParaRPr lang="en-GB" dirty="0"/>
          </a:p>
          <a:p>
            <a:endParaRPr lang="en-GB" dirty="0"/>
          </a:p>
          <a:p>
            <a:endParaRPr lang="en-GB" dirty="0"/>
          </a:p>
          <a:p>
            <a:endParaRPr lang="en-IN" dirty="0"/>
          </a:p>
        </p:txBody>
      </p:sp>
      <p:pic>
        <p:nvPicPr>
          <p:cNvPr id="19" name="Picture 18">
            <a:extLst>
              <a:ext uri="{FF2B5EF4-FFF2-40B4-BE49-F238E27FC236}">
                <a16:creationId xmlns:a16="http://schemas.microsoft.com/office/drawing/2014/main" id="{B4208CDD-42C9-4960-B2CF-2F9D4C34C8D4}"/>
              </a:ext>
            </a:extLst>
          </p:cNvPr>
          <p:cNvPicPr>
            <a:picLocks noChangeAspect="1"/>
          </p:cNvPicPr>
          <p:nvPr/>
        </p:nvPicPr>
        <p:blipFill>
          <a:blip r:embed="rId7"/>
          <a:stretch>
            <a:fillRect/>
          </a:stretch>
        </p:blipFill>
        <p:spPr>
          <a:xfrm>
            <a:off x="2992331" y="4827083"/>
            <a:ext cx="8947641" cy="1780952"/>
          </a:xfrm>
          <a:prstGeom prst="rect">
            <a:avLst/>
          </a:prstGeom>
        </p:spPr>
      </p:pic>
    </p:spTree>
    <p:extLst>
      <p:ext uri="{BB962C8B-B14F-4D97-AF65-F5344CB8AC3E}">
        <p14:creationId xmlns:p14="http://schemas.microsoft.com/office/powerpoint/2010/main" val="207812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5F11D057-8EC8-4209-9D5C-53C0FC1D4FA6}"/>
              </a:ext>
            </a:extLst>
          </p:cNvPr>
          <p:cNvSpPr/>
          <p:nvPr/>
        </p:nvSpPr>
        <p:spPr>
          <a:xfrm>
            <a:off x="3364100" y="0"/>
            <a:ext cx="5904656" cy="836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b="1" dirty="0"/>
          </a:p>
          <a:p>
            <a:pPr algn="ctr"/>
            <a:r>
              <a:rPr lang="en-IN" sz="4000" b="1" dirty="0"/>
              <a:t>Logistic Regression</a:t>
            </a:r>
          </a:p>
          <a:p>
            <a:pPr algn="ctr"/>
            <a:endParaRPr lang="en-IN" sz="4000" b="1" dirty="0"/>
          </a:p>
        </p:txBody>
      </p:sp>
      <p:graphicFrame>
        <p:nvGraphicFramePr>
          <p:cNvPr id="10" name="Table 10">
            <a:extLst>
              <a:ext uri="{FF2B5EF4-FFF2-40B4-BE49-F238E27FC236}">
                <a16:creationId xmlns:a16="http://schemas.microsoft.com/office/drawing/2014/main" id="{B6759438-2991-4009-8002-03F935F2D9FF}"/>
              </a:ext>
            </a:extLst>
          </p:cNvPr>
          <p:cNvGraphicFramePr>
            <a:graphicFrameLocks noGrp="1"/>
          </p:cNvGraphicFramePr>
          <p:nvPr>
            <p:extLst>
              <p:ext uri="{D42A27DB-BD31-4B8C-83A1-F6EECF244321}">
                <p14:modId xmlns:p14="http://schemas.microsoft.com/office/powerpoint/2010/main" val="3960497086"/>
              </p:ext>
            </p:extLst>
          </p:nvPr>
        </p:nvGraphicFramePr>
        <p:xfrm>
          <a:off x="0" y="719666"/>
          <a:ext cx="12192000" cy="6138334"/>
        </p:xfrm>
        <a:graphic>
          <a:graphicData uri="http://schemas.openxmlformats.org/drawingml/2006/table">
            <a:tbl>
              <a:tblPr firstRow="1" bandRow="1">
                <a:tableStyleId>{21E4AEA4-8DFA-4A89-87EB-49C32662AFE0}</a:tableStyleId>
              </a:tblPr>
              <a:tblGrid>
                <a:gridCol w="6096000">
                  <a:extLst>
                    <a:ext uri="{9D8B030D-6E8A-4147-A177-3AD203B41FA5}">
                      <a16:colId xmlns:a16="http://schemas.microsoft.com/office/drawing/2014/main" val="4002818821"/>
                    </a:ext>
                  </a:extLst>
                </a:gridCol>
                <a:gridCol w="6096000">
                  <a:extLst>
                    <a:ext uri="{9D8B030D-6E8A-4147-A177-3AD203B41FA5}">
                      <a16:colId xmlns:a16="http://schemas.microsoft.com/office/drawing/2014/main" val="200035837"/>
                    </a:ext>
                  </a:extLst>
                </a:gridCol>
              </a:tblGrid>
              <a:tr h="6138334">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39878967"/>
                  </a:ext>
                </a:extLst>
              </a:tr>
            </a:tbl>
          </a:graphicData>
        </a:graphic>
      </p:graphicFrame>
      <p:pic>
        <p:nvPicPr>
          <p:cNvPr id="12" name="Picture 11">
            <a:extLst>
              <a:ext uri="{FF2B5EF4-FFF2-40B4-BE49-F238E27FC236}">
                <a16:creationId xmlns:a16="http://schemas.microsoft.com/office/drawing/2014/main" id="{6FB72B94-E98F-4C98-BBFF-FD2B13A3BBEE}"/>
              </a:ext>
            </a:extLst>
          </p:cNvPr>
          <p:cNvPicPr>
            <a:picLocks noChangeAspect="1"/>
          </p:cNvPicPr>
          <p:nvPr/>
        </p:nvPicPr>
        <p:blipFill>
          <a:blip r:embed="rId2"/>
          <a:stretch>
            <a:fillRect/>
          </a:stretch>
        </p:blipFill>
        <p:spPr>
          <a:xfrm>
            <a:off x="119336" y="836712"/>
            <a:ext cx="5904656" cy="5951320"/>
          </a:xfrm>
          <a:prstGeom prst="rect">
            <a:avLst/>
          </a:prstGeom>
        </p:spPr>
      </p:pic>
      <p:pic>
        <p:nvPicPr>
          <p:cNvPr id="14" name="Picture 13">
            <a:extLst>
              <a:ext uri="{FF2B5EF4-FFF2-40B4-BE49-F238E27FC236}">
                <a16:creationId xmlns:a16="http://schemas.microsoft.com/office/drawing/2014/main" id="{062B9D08-A040-451A-9394-95D392FA5133}"/>
              </a:ext>
            </a:extLst>
          </p:cNvPr>
          <p:cNvPicPr>
            <a:picLocks noChangeAspect="1"/>
          </p:cNvPicPr>
          <p:nvPr/>
        </p:nvPicPr>
        <p:blipFill>
          <a:blip r:embed="rId3"/>
          <a:stretch>
            <a:fillRect/>
          </a:stretch>
        </p:blipFill>
        <p:spPr>
          <a:xfrm>
            <a:off x="6168008" y="839214"/>
            <a:ext cx="5904657" cy="3932719"/>
          </a:xfrm>
          <a:prstGeom prst="rect">
            <a:avLst/>
          </a:prstGeom>
        </p:spPr>
      </p:pic>
      <p:pic>
        <p:nvPicPr>
          <p:cNvPr id="16" name="Picture 15">
            <a:extLst>
              <a:ext uri="{FF2B5EF4-FFF2-40B4-BE49-F238E27FC236}">
                <a16:creationId xmlns:a16="http://schemas.microsoft.com/office/drawing/2014/main" id="{B24B294D-F7D7-4142-A433-584E11171717}"/>
              </a:ext>
            </a:extLst>
          </p:cNvPr>
          <p:cNvPicPr>
            <a:picLocks noChangeAspect="1"/>
          </p:cNvPicPr>
          <p:nvPr/>
        </p:nvPicPr>
        <p:blipFill>
          <a:blip r:embed="rId4"/>
          <a:stretch>
            <a:fillRect/>
          </a:stretch>
        </p:blipFill>
        <p:spPr>
          <a:xfrm>
            <a:off x="6168008" y="4824873"/>
            <a:ext cx="5904656" cy="1915932"/>
          </a:xfrm>
          <a:prstGeom prst="rect">
            <a:avLst/>
          </a:prstGeom>
        </p:spPr>
      </p:pic>
    </p:spTree>
    <p:extLst>
      <p:ext uri="{BB962C8B-B14F-4D97-AF65-F5344CB8AC3E}">
        <p14:creationId xmlns:p14="http://schemas.microsoft.com/office/powerpoint/2010/main" val="491075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5F11D057-8EC8-4209-9D5C-53C0FC1D4FA6}"/>
              </a:ext>
            </a:extLst>
          </p:cNvPr>
          <p:cNvSpPr/>
          <p:nvPr/>
        </p:nvSpPr>
        <p:spPr>
          <a:xfrm>
            <a:off x="3364100" y="0"/>
            <a:ext cx="5904656" cy="836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t>Random Forests</a:t>
            </a:r>
            <a:endParaRPr lang="en-IN" sz="4000" b="1" dirty="0"/>
          </a:p>
        </p:txBody>
      </p:sp>
      <p:graphicFrame>
        <p:nvGraphicFramePr>
          <p:cNvPr id="10" name="Table 10">
            <a:extLst>
              <a:ext uri="{FF2B5EF4-FFF2-40B4-BE49-F238E27FC236}">
                <a16:creationId xmlns:a16="http://schemas.microsoft.com/office/drawing/2014/main" id="{B6759438-2991-4009-8002-03F935F2D9FF}"/>
              </a:ext>
            </a:extLst>
          </p:cNvPr>
          <p:cNvGraphicFramePr>
            <a:graphicFrameLocks noGrp="1"/>
          </p:cNvGraphicFramePr>
          <p:nvPr/>
        </p:nvGraphicFramePr>
        <p:xfrm>
          <a:off x="0" y="719666"/>
          <a:ext cx="12192000" cy="6138334"/>
        </p:xfrm>
        <a:graphic>
          <a:graphicData uri="http://schemas.openxmlformats.org/drawingml/2006/table">
            <a:tbl>
              <a:tblPr firstRow="1" bandRow="1">
                <a:tableStyleId>{21E4AEA4-8DFA-4A89-87EB-49C32662AFE0}</a:tableStyleId>
              </a:tblPr>
              <a:tblGrid>
                <a:gridCol w="6096000">
                  <a:extLst>
                    <a:ext uri="{9D8B030D-6E8A-4147-A177-3AD203B41FA5}">
                      <a16:colId xmlns:a16="http://schemas.microsoft.com/office/drawing/2014/main" val="4002818821"/>
                    </a:ext>
                  </a:extLst>
                </a:gridCol>
                <a:gridCol w="6096000">
                  <a:extLst>
                    <a:ext uri="{9D8B030D-6E8A-4147-A177-3AD203B41FA5}">
                      <a16:colId xmlns:a16="http://schemas.microsoft.com/office/drawing/2014/main" val="200035837"/>
                    </a:ext>
                  </a:extLst>
                </a:gridCol>
              </a:tblGrid>
              <a:tr h="6138334">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39878967"/>
                  </a:ext>
                </a:extLst>
              </a:tr>
            </a:tbl>
          </a:graphicData>
        </a:graphic>
      </p:graphicFrame>
      <p:pic>
        <p:nvPicPr>
          <p:cNvPr id="3" name="Picture 2">
            <a:extLst>
              <a:ext uri="{FF2B5EF4-FFF2-40B4-BE49-F238E27FC236}">
                <a16:creationId xmlns:a16="http://schemas.microsoft.com/office/drawing/2014/main" id="{1AABE67F-EE5C-4794-9860-D72894000E97}"/>
              </a:ext>
            </a:extLst>
          </p:cNvPr>
          <p:cNvPicPr>
            <a:picLocks noChangeAspect="1"/>
          </p:cNvPicPr>
          <p:nvPr/>
        </p:nvPicPr>
        <p:blipFill>
          <a:blip r:embed="rId2"/>
          <a:stretch>
            <a:fillRect/>
          </a:stretch>
        </p:blipFill>
        <p:spPr>
          <a:xfrm>
            <a:off x="119336" y="836712"/>
            <a:ext cx="5904658" cy="5904093"/>
          </a:xfrm>
          <a:prstGeom prst="rect">
            <a:avLst/>
          </a:prstGeom>
        </p:spPr>
      </p:pic>
      <p:pic>
        <p:nvPicPr>
          <p:cNvPr id="5" name="Picture 4">
            <a:extLst>
              <a:ext uri="{FF2B5EF4-FFF2-40B4-BE49-F238E27FC236}">
                <a16:creationId xmlns:a16="http://schemas.microsoft.com/office/drawing/2014/main" id="{91B276AD-CB07-454B-A93C-D2051DFCE052}"/>
              </a:ext>
            </a:extLst>
          </p:cNvPr>
          <p:cNvPicPr>
            <a:picLocks noChangeAspect="1"/>
          </p:cNvPicPr>
          <p:nvPr/>
        </p:nvPicPr>
        <p:blipFill>
          <a:blip r:embed="rId3"/>
          <a:stretch>
            <a:fillRect/>
          </a:stretch>
        </p:blipFill>
        <p:spPr>
          <a:xfrm>
            <a:off x="6175626" y="827088"/>
            <a:ext cx="5904656" cy="3754040"/>
          </a:xfrm>
          <a:prstGeom prst="rect">
            <a:avLst/>
          </a:prstGeom>
        </p:spPr>
      </p:pic>
      <p:pic>
        <p:nvPicPr>
          <p:cNvPr id="7" name="Picture 6">
            <a:extLst>
              <a:ext uri="{FF2B5EF4-FFF2-40B4-BE49-F238E27FC236}">
                <a16:creationId xmlns:a16="http://schemas.microsoft.com/office/drawing/2014/main" id="{F32D3FCE-2CEF-4722-86A2-DFB522C9ECA4}"/>
              </a:ext>
            </a:extLst>
          </p:cNvPr>
          <p:cNvPicPr>
            <a:picLocks noChangeAspect="1"/>
          </p:cNvPicPr>
          <p:nvPr/>
        </p:nvPicPr>
        <p:blipFill>
          <a:blip r:embed="rId4"/>
          <a:stretch>
            <a:fillRect/>
          </a:stretch>
        </p:blipFill>
        <p:spPr>
          <a:xfrm>
            <a:off x="6175627" y="4583660"/>
            <a:ext cx="5897038" cy="2104762"/>
          </a:xfrm>
          <a:prstGeom prst="rect">
            <a:avLst/>
          </a:prstGeom>
        </p:spPr>
      </p:pic>
    </p:spTree>
    <p:extLst>
      <p:ext uri="{BB962C8B-B14F-4D97-AF65-F5344CB8AC3E}">
        <p14:creationId xmlns:p14="http://schemas.microsoft.com/office/powerpoint/2010/main" val="363722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What is Machine Learning? | How it Works | Advantages">
            <a:extLst>
              <a:ext uri="{FF2B5EF4-FFF2-40B4-BE49-F238E27FC236}">
                <a16:creationId xmlns:a16="http://schemas.microsoft.com/office/drawing/2014/main" id="{31104F29-6125-48B0-AEA3-97C726F445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46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5F11D057-8EC8-4209-9D5C-53C0FC1D4FA6}"/>
              </a:ext>
            </a:extLst>
          </p:cNvPr>
          <p:cNvSpPr/>
          <p:nvPr/>
        </p:nvSpPr>
        <p:spPr>
          <a:xfrm>
            <a:off x="3364100" y="0"/>
            <a:ext cx="5904656" cy="836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t>SVC</a:t>
            </a:r>
          </a:p>
        </p:txBody>
      </p:sp>
      <p:graphicFrame>
        <p:nvGraphicFramePr>
          <p:cNvPr id="10" name="Table 10">
            <a:extLst>
              <a:ext uri="{FF2B5EF4-FFF2-40B4-BE49-F238E27FC236}">
                <a16:creationId xmlns:a16="http://schemas.microsoft.com/office/drawing/2014/main" id="{B6759438-2991-4009-8002-03F935F2D9FF}"/>
              </a:ext>
            </a:extLst>
          </p:cNvPr>
          <p:cNvGraphicFramePr>
            <a:graphicFrameLocks noGrp="1"/>
          </p:cNvGraphicFramePr>
          <p:nvPr>
            <p:extLst>
              <p:ext uri="{D42A27DB-BD31-4B8C-83A1-F6EECF244321}">
                <p14:modId xmlns:p14="http://schemas.microsoft.com/office/powerpoint/2010/main" val="2750018538"/>
              </p:ext>
            </p:extLst>
          </p:nvPr>
        </p:nvGraphicFramePr>
        <p:xfrm>
          <a:off x="-63263" y="753766"/>
          <a:ext cx="12192000" cy="6138334"/>
        </p:xfrm>
        <a:graphic>
          <a:graphicData uri="http://schemas.openxmlformats.org/drawingml/2006/table">
            <a:tbl>
              <a:tblPr firstRow="1" bandRow="1">
                <a:tableStyleId>{21E4AEA4-8DFA-4A89-87EB-49C32662AFE0}</a:tableStyleId>
              </a:tblPr>
              <a:tblGrid>
                <a:gridCol w="6023992">
                  <a:extLst>
                    <a:ext uri="{9D8B030D-6E8A-4147-A177-3AD203B41FA5}">
                      <a16:colId xmlns:a16="http://schemas.microsoft.com/office/drawing/2014/main" val="4002818821"/>
                    </a:ext>
                  </a:extLst>
                </a:gridCol>
                <a:gridCol w="6168008">
                  <a:extLst>
                    <a:ext uri="{9D8B030D-6E8A-4147-A177-3AD203B41FA5}">
                      <a16:colId xmlns:a16="http://schemas.microsoft.com/office/drawing/2014/main" val="200035837"/>
                    </a:ext>
                  </a:extLst>
                </a:gridCol>
              </a:tblGrid>
              <a:tr h="6138334">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39878967"/>
                  </a:ext>
                </a:extLst>
              </a:tr>
            </a:tbl>
          </a:graphicData>
        </a:graphic>
      </p:graphicFrame>
      <p:pic>
        <p:nvPicPr>
          <p:cNvPr id="3" name="Picture 2">
            <a:extLst>
              <a:ext uri="{FF2B5EF4-FFF2-40B4-BE49-F238E27FC236}">
                <a16:creationId xmlns:a16="http://schemas.microsoft.com/office/drawing/2014/main" id="{0B42EBAF-CE7D-4F46-99F3-BEF5D5ED71D4}"/>
              </a:ext>
            </a:extLst>
          </p:cNvPr>
          <p:cNvPicPr>
            <a:picLocks noChangeAspect="1"/>
          </p:cNvPicPr>
          <p:nvPr/>
        </p:nvPicPr>
        <p:blipFill>
          <a:blip r:embed="rId2"/>
          <a:stretch>
            <a:fillRect/>
          </a:stretch>
        </p:blipFill>
        <p:spPr>
          <a:xfrm>
            <a:off x="26481" y="811220"/>
            <a:ext cx="5904656" cy="5955225"/>
          </a:xfrm>
          <a:prstGeom prst="rect">
            <a:avLst/>
          </a:prstGeom>
        </p:spPr>
      </p:pic>
      <p:pic>
        <p:nvPicPr>
          <p:cNvPr id="5" name="Picture 4">
            <a:extLst>
              <a:ext uri="{FF2B5EF4-FFF2-40B4-BE49-F238E27FC236}">
                <a16:creationId xmlns:a16="http://schemas.microsoft.com/office/drawing/2014/main" id="{695F8EE3-F6BB-4871-B97D-7CEE9713DAC4}"/>
              </a:ext>
            </a:extLst>
          </p:cNvPr>
          <p:cNvPicPr>
            <a:picLocks noChangeAspect="1"/>
          </p:cNvPicPr>
          <p:nvPr/>
        </p:nvPicPr>
        <p:blipFill>
          <a:blip r:embed="rId3"/>
          <a:stretch>
            <a:fillRect/>
          </a:stretch>
        </p:blipFill>
        <p:spPr>
          <a:xfrm>
            <a:off x="6020881" y="839519"/>
            <a:ext cx="5979775" cy="3813618"/>
          </a:xfrm>
          <a:prstGeom prst="rect">
            <a:avLst/>
          </a:prstGeom>
        </p:spPr>
      </p:pic>
      <p:pic>
        <p:nvPicPr>
          <p:cNvPr id="7" name="Picture 6">
            <a:extLst>
              <a:ext uri="{FF2B5EF4-FFF2-40B4-BE49-F238E27FC236}">
                <a16:creationId xmlns:a16="http://schemas.microsoft.com/office/drawing/2014/main" id="{89E6DB66-F1AE-43EF-9404-1073950D1728}"/>
              </a:ext>
            </a:extLst>
          </p:cNvPr>
          <p:cNvPicPr>
            <a:picLocks noChangeAspect="1"/>
          </p:cNvPicPr>
          <p:nvPr/>
        </p:nvPicPr>
        <p:blipFill>
          <a:blip r:embed="rId4"/>
          <a:stretch>
            <a:fillRect/>
          </a:stretch>
        </p:blipFill>
        <p:spPr>
          <a:xfrm>
            <a:off x="6020881" y="4615476"/>
            <a:ext cx="5979775" cy="2150969"/>
          </a:xfrm>
          <a:prstGeom prst="rect">
            <a:avLst/>
          </a:prstGeom>
        </p:spPr>
      </p:pic>
    </p:spTree>
    <p:extLst>
      <p:ext uri="{BB962C8B-B14F-4D97-AF65-F5344CB8AC3E}">
        <p14:creationId xmlns:p14="http://schemas.microsoft.com/office/powerpoint/2010/main" val="97891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5F11D057-8EC8-4209-9D5C-53C0FC1D4FA6}"/>
              </a:ext>
            </a:extLst>
          </p:cNvPr>
          <p:cNvSpPr/>
          <p:nvPr/>
        </p:nvSpPr>
        <p:spPr>
          <a:xfrm>
            <a:off x="3364100" y="0"/>
            <a:ext cx="5904656" cy="836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t>KNN</a:t>
            </a:r>
          </a:p>
        </p:txBody>
      </p:sp>
      <p:graphicFrame>
        <p:nvGraphicFramePr>
          <p:cNvPr id="10" name="Table 10">
            <a:extLst>
              <a:ext uri="{FF2B5EF4-FFF2-40B4-BE49-F238E27FC236}">
                <a16:creationId xmlns:a16="http://schemas.microsoft.com/office/drawing/2014/main" id="{B6759438-2991-4009-8002-03F935F2D9FF}"/>
              </a:ext>
            </a:extLst>
          </p:cNvPr>
          <p:cNvGraphicFramePr>
            <a:graphicFrameLocks noGrp="1"/>
          </p:cNvGraphicFramePr>
          <p:nvPr/>
        </p:nvGraphicFramePr>
        <p:xfrm>
          <a:off x="0" y="719666"/>
          <a:ext cx="12192000" cy="6138334"/>
        </p:xfrm>
        <a:graphic>
          <a:graphicData uri="http://schemas.openxmlformats.org/drawingml/2006/table">
            <a:tbl>
              <a:tblPr firstRow="1" bandRow="1">
                <a:tableStyleId>{21E4AEA4-8DFA-4A89-87EB-49C32662AFE0}</a:tableStyleId>
              </a:tblPr>
              <a:tblGrid>
                <a:gridCol w="6096000">
                  <a:extLst>
                    <a:ext uri="{9D8B030D-6E8A-4147-A177-3AD203B41FA5}">
                      <a16:colId xmlns:a16="http://schemas.microsoft.com/office/drawing/2014/main" val="4002818821"/>
                    </a:ext>
                  </a:extLst>
                </a:gridCol>
                <a:gridCol w="6096000">
                  <a:extLst>
                    <a:ext uri="{9D8B030D-6E8A-4147-A177-3AD203B41FA5}">
                      <a16:colId xmlns:a16="http://schemas.microsoft.com/office/drawing/2014/main" val="200035837"/>
                    </a:ext>
                  </a:extLst>
                </a:gridCol>
              </a:tblGrid>
              <a:tr h="6138334">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39878967"/>
                  </a:ext>
                </a:extLst>
              </a:tr>
            </a:tbl>
          </a:graphicData>
        </a:graphic>
      </p:graphicFrame>
      <p:pic>
        <p:nvPicPr>
          <p:cNvPr id="3" name="Picture 2">
            <a:extLst>
              <a:ext uri="{FF2B5EF4-FFF2-40B4-BE49-F238E27FC236}">
                <a16:creationId xmlns:a16="http://schemas.microsoft.com/office/drawing/2014/main" id="{D038063A-C330-46B3-BA83-0EAAEFA87C56}"/>
              </a:ext>
            </a:extLst>
          </p:cNvPr>
          <p:cNvPicPr>
            <a:picLocks noChangeAspect="1"/>
          </p:cNvPicPr>
          <p:nvPr/>
        </p:nvPicPr>
        <p:blipFill>
          <a:blip r:embed="rId2"/>
          <a:stretch>
            <a:fillRect/>
          </a:stretch>
        </p:blipFill>
        <p:spPr>
          <a:xfrm>
            <a:off x="191344" y="777982"/>
            <a:ext cx="5760640" cy="6021702"/>
          </a:xfrm>
          <a:prstGeom prst="rect">
            <a:avLst/>
          </a:prstGeom>
        </p:spPr>
      </p:pic>
      <p:pic>
        <p:nvPicPr>
          <p:cNvPr id="5" name="Picture 4">
            <a:extLst>
              <a:ext uri="{FF2B5EF4-FFF2-40B4-BE49-F238E27FC236}">
                <a16:creationId xmlns:a16="http://schemas.microsoft.com/office/drawing/2014/main" id="{8CA497A7-C339-43A1-B82B-931242F554CF}"/>
              </a:ext>
            </a:extLst>
          </p:cNvPr>
          <p:cNvPicPr>
            <a:picLocks noChangeAspect="1"/>
          </p:cNvPicPr>
          <p:nvPr/>
        </p:nvPicPr>
        <p:blipFill>
          <a:blip r:embed="rId3"/>
          <a:stretch>
            <a:fillRect/>
          </a:stretch>
        </p:blipFill>
        <p:spPr>
          <a:xfrm>
            <a:off x="6188482" y="777982"/>
            <a:ext cx="5904656" cy="2651018"/>
          </a:xfrm>
          <a:prstGeom prst="rect">
            <a:avLst/>
          </a:prstGeom>
        </p:spPr>
      </p:pic>
      <p:pic>
        <p:nvPicPr>
          <p:cNvPr id="7" name="Picture 6">
            <a:extLst>
              <a:ext uri="{FF2B5EF4-FFF2-40B4-BE49-F238E27FC236}">
                <a16:creationId xmlns:a16="http://schemas.microsoft.com/office/drawing/2014/main" id="{399726FC-5694-4B38-B6B1-4D6EF98BA813}"/>
              </a:ext>
            </a:extLst>
          </p:cNvPr>
          <p:cNvPicPr>
            <a:picLocks noChangeAspect="1"/>
          </p:cNvPicPr>
          <p:nvPr/>
        </p:nvPicPr>
        <p:blipFill>
          <a:blip r:embed="rId4"/>
          <a:stretch>
            <a:fillRect/>
          </a:stretch>
        </p:blipFill>
        <p:spPr>
          <a:xfrm>
            <a:off x="6190603" y="3429000"/>
            <a:ext cx="5902535" cy="3312368"/>
          </a:xfrm>
          <a:prstGeom prst="rect">
            <a:avLst/>
          </a:prstGeom>
        </p:spPr>
      </p:pic>
    </p:spTree>
    <p:extLst>
      <p:ext uri="{BB962C8B-B14F-4D97-AF65-F5344CB8AC3E}">
        <p14:creationId xmlns:p14="http://schemas.microsoft.com/office/powerpoint/2010/main" val="273229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867C4EA-C2AA-415D-B74E-A4F2A77CF3FA}"/>
              </a:ext>
            </a:extLst>
          </p:cNvPr>
          <p:cNvSpPr/>
          <p:nvPr/>
        </p:nvSpPr>
        <p:spPr>
          <a:xfrm>
            <a:off x="3575720" y="0"/>
            <a:ext cx="4608512" cy="6926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t>Conclusion</a:t>
            </a:r>
          </a:p>
        </p:txBody>
      </p:sp>
      <p:sp>
        <p:nvSpPr>
          <p:cNvPr id="5" name="Rectangle 4">
            <a:extLst>
              <a:ext uri="{FF2B5EF4-FFF2-40B4-BE49-F238E27FC236}">
                <a16:creationId xmlns:a16="http://schemas.microsoft.com/office/drawing/2014/main" id="{FBC63DE8-9B2D-4DF3-A035-AE2EA8EB8832}"/>
              </a:ext>
            </a:extLst>
          </p:cNvPr>
          <p:cNvSpPr/>
          <p:nvPr/>
        </p:nvSpPr>
        <p:spPr>
          <a:xfrm>
            <a:off x="59668" y="711200"/>
            <a:ext cx="12072664" cy="614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GB" sz="2000" b="1" dirty="0"/>
          </a:p>
          <a:p>
            <a:pPr marL="342900" indent="-342900">
              <a:buFont typeface="Arial" panose="020B0604020202020204" pitchFamily="34" charset="0"/>
              <a:buChar char="•"/>
            </a:pPr>
            <a:endParaRPr lang="en-GB" sz="2000" b="1" dirty="0"/>
          </a:p>
          <a:p>
            <a:pPr marL="342900" indent="-342900">
              <a:buFont typeface="Arial" panose="020B0604020202020204" pitchFamily="34" charset="0"/>
              <a:buChar char="•"/>
            </a:pPr>
            <a:endParaRPr lang="en-GB" sz="2000" b="1" dirty="0"/>
          </a:p>
          <a:p>
            <a:pPr marL="342900" indent="-342900">
              <a:buFont typeface="Arial" panose="020B0604020202020204" pitchFamily="34" charset="0"/>
              <a:buChar char="•"/>
            </a:pPr>
            <a:endParaRPr lang="en-GB" sz="2000" b="1" dirty="0"/>
          </a:p>
          <a:p>
            <a:pPr marL="342900" indent="-342900">
              <a:buFont typeface="Arial" panose="020B0604020202020204" pitchFamily="34" charset="0"/>
              <a:buChar char="•"/>
            </a:pPr>
            <a:r>
              <a:rPr lang="en-GB" sz="2000" b="1" dirty="0"/>
              <a:t>RandomForestClassifier:</a:t>
            </a:r>
            <a:r>
              <a:rPr lang="en-GB" sz="2000" dirty="0"/>
              <a:t>  </a:t>
            </a:r>
            <a:r>
              <a:rPr lang="en-GB" sz="2000" b="1" dirty="0"/>
              <a:t>Accuracy:</a:t>
            </a:r>
            <a:r>
              <a:rPr lang="en-GB" sz="2000" dirty="0"/>
              <a:t>    </a:t>
            </a:r>
            <a:r>
              <a:rPr lang="en-GB" sz="2000" b="1" dirty="0"/>
              <a:t>99%</a:t>
            </a:r>
            <a:endParaRPr lang="en-GB" sz="2000" dirty="0"/>
          </a:p>
          <a:p>
            <a:pPr marL="342900" indent="-342900">
              <a:buFont typeface="Arial" panose="020B0604020202020204" pitchFamily="34" charset="0"/>
              <a:buChar char="•"/>
            </a:pPr>
            <a:r>
              <a:rPr lang="en-GB" sz="2000" b="1" dirty="0"/>
              <a:t>K-Nearest Neighbors (KNN) Classifier:</a:t>
            </a:r>
            <a:r>
              <a:rPr lang="en-GB" sz="2000" dirty="0"/>
              <a:t>  </a:t>
            </a:r>
            <a:r>
              <a:rPr lang="en-GB" sz="2000" b="1" dirty="0"/>
              <a:t>Accuracy:</a:t>
            </a:r>
            <a:r>
              <a:rPr lang="en-GB" sz="2000" dirty="0"/>
              <a:t>  </a:t>
            </a:r>
            <a:r>
              <a:rPr lang="en-GB" sz="2000" b="1" dirty="0"/>
              <a:t>90%</a:t>
            </a:r>
            <a:endParaRPr lang="en-GB" sz="2000" dirty="0"/>
          </a:p>
          <a:p>
            <a:pPr marL="342900" indent="-342900">
              <a:buFont typeface="Arial" panose="020B0604020202020204" pitchFamily="34" charset="0"/>
              <a:buChar char="•"/>
            </a:pPr>
            <a:r>
              <a:rPr lang="en-GB" sz="2000" b="1" dirty="0"/>
              <a:t>Linear Regression:</a:t>
            </a:r>
            <a:r>
              <a:rPr lang="en-GB" sz="2000" dirty="0"/>
              <a:t>  </a:t>
            </a:r>
            <a:r>
              <a:rPr lang="en-GB" sz="2000" b="1" dirty="0"/>
              <a:t>Accuracy:</a:t>
            </a:r>
            <a:r>
              <a:rPr lang="en-GB" sz="2000" dirty="0"/>
              <a:t>    </a:t>
            </a:r>
            <a:r>
              <a:rPr lang="en-GB" sz="2000" b="1" dirty="0"/>
              <a:t>80%</a:t>
            </a:r>
            <a:endParaRPr lang="en-GB" sz="2000" dirty="0"/>
          </a:p>
          <a:p>
            <a:pPr marL="342900" indent="-342900">
              <a:buFont typeface="Arial" panose="020B0604020202020204" pitchFamily="34" charset="0"/>
              <a:buChar char="•"/>
            </a:pPr>
            <a:r>
              <a:rPr lang="en-GB" sz="2000" b="1" dirty="0"/>
              <a:t>Support Vector Classifier (SVC):</a:t>
            </a:r>
            <a:r>
              <a:rPr lang="en-GB" sz="2000" dirty="0"/>
              <a:t> </a:t>
            </a:r>
            <a:r>
              <a:rPr lang="en-GB" sz="2000" b="1" dirty="0"/>
              <a:t>Accuracy:  </a:t>
            </a:r>
            <a:r>
              <a:rPr lang="en-GB" sz="2000" dirty="0"/>
              <a:t> </a:t>
            </a:r>
            <a:r>
              <a:rPr lang="en-GB" sz="2000" b="1" dirty="0"/>
              <a:t>79%</a:t>
            </a:r>
          </a:p>
          <a:p>
            <a:endParaRPr lang="en-GB" sz="2000" b="1" dirty="0"/>
          </a:p>
          <a:p>
            <a:r>
              <a:rPr lang="en-GB" sz="2000" dirty="0"/>
              <a:t>The RandomForestClassifier emerged as the superior model for heart disease prediction, with an impressive accuracy of 99%. This indicates its robustness and effectiveness in capturing the complex patterns in the dataset. The KNN Classifier also performed well but fell short of the RandomForest’s accuracy. Linear Regression and SVC, while providing valuable insights and serving as baseline models, demonstrated lower performance. This analysis highlights the importance of selecting advanced, ensemble-based methods like RandomForest for achieving optimal predictive accuracy in complex classification tasks.</a:t>
            </a:r>
            <a:endParaRPr lang="en-GB" sz="2000" b="1" dirty="0"/>
          </a:p>
          <a:p>
            <a:pPr marL="342900" indent="-342900">
              <a:buFont typeface="Arial" panose="020B0604020202020204" pitchFamily="34" charset="0"/>
              <a:buChar char="•"/>
            </a:pPr>
            <a:endParaRPr lang="en-GB" sz="2000" b="1" dirty="0"/>
          </a:p>
          <a:p>
            <a:pPr marL="342900" indent="-342900">
              <a:buFont typeface="Arial" panose="020B0604020202020204" pitchFamily="34" charset="0"/>
              <a:buChar char="•"/>
            </a:pPr>
            <a:endParaRPr lang="en-GB" sz="2000" b="1" dirty="0"/>
          </a:p>
          <a:p>
            <a:pPr marL="342900" indent="-342900">
              <a:buFont typeface="Arial" panose="020B0604020202020204" pitchFamily="34" charset="0"/>
              <a:buChar char="•"/>
            </a:pPr>
            <a:endParaRPr lang="en-GB" sz="2000" b="1" dirty="0"/>
          </a:p>
          <a:p>
            <a:pPr marL="342900" indent="-342900">
              <a:buFont typeface="Arial" panose="020B0604020202020204" pitchFamily="34" charset="0"/>
              <a:buChar char="•"/>
            </a:pPr>
            <a:endParaRPr lang="en-GB" sz="2000" b="1" dirty="0"/>
          </a:p>
          <a:p>
            <a:pPr marL="342900" indent="-342900">
              <a:buFont typeface="Arial" panose="020B0604020202020204" pitchFamily="34" charset="0"/>
              <a:buChar char="•"/>
            </a:pPr>
            <a:endParaRPr lang="en-GB" sz="2000" b="1" dirty="0"/>
          </a:p>
          <a:p>
            <a:pPr marL="342900" indent="-342900">
              <a:buFont typeface="Arial" panose="020B0604020202020204" pitchFamily="34" charset="0"/>
              <a:buChar char="•"/>
            </a:pPr>
            <a:endParaRPr lang="en-GB" sz="2000" b="1" dirty="0"/>
          </a:p>
          <a:p>
            <a:pPr marL="342900" indent="-342900">
              <a:buFont typeface="Arial" panose="020B0604020202020204" pitchFamily="34" charset="0"/>
              <a:buChar char="•"/>
            </a:pPr>
            <a:endParaRPr lang="en-GB" sz="2000" b="1" dirty="0"/>
          </a:p>
          <a:p>
            <a:pPr marL="342900" indent="-342900">
              <a:buFont typeface="Arial" panose="020B0604020202020204" pitchFamily="34" charset="0"/>
              <a:buChar char="•"/>
            </a:pPr>
            <a:endParaRPr lang="en-GB" sz="2000" dirty="0"/>
          </a:p>
          <a:p>
            <a:endParaRPr lang="en-GB" dirty="0"/>
          </a:p>
          <a:p>
            <a:endParaRPr lang="en-IN" dirty="0"/>
          </a:p>
        </p:txBody>
      </p:sp>
    </p:spTree>
    <p:extLst>
      <p:ext uri="{BB962C8B-B14F-4D97-AF65-F5344CB8AC3E}">
        <p14:creationId xmlns:p14="http://schemas.microsoft.com/office/powerpoint/2010/main" val="2748075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7D2EAC0-326D-480E-A3A2-9536B6CAB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384"/>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77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4917754-9CA3-423B-9128-BB82007EF85C}"/>
              </a:ext>
            </a:extLst>
          </p:cNvPr>
          <p:cNvSpPr/>
          <p:nvPr/>
        </p:nvSpPr>
        <p:spPr>
          <a:xfrm>
            <a:off x="3431704" y="188640"/>
            <a:ext cx="5544616"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t>INTRODUCTION</a:t>
            </a:r>
          </a:p>
        </p:txBody>
      </p:sp>
      <p:sp>
        <p:nvSpPr>
          <p:cNvPr id="6" name="Rectangle: Rounded Corners 5">
            <a:extLst>
              <a:ext uri="{FF2B5EF4-FFF2-40B4-BE49-F238E27FC236}">
                <a16:creationId xmlns:a16="http://schemas.microsoft.com/office/drawing/2014/main" id="{3B7CAAA1-EB6C-4C2D-8222-80CBFD2B27D5}"/>
              </a:ext>
            </a:extLst>
          </p:cNvPr>
          <p:cNvSpPr/>
          <p:nvPr/>
        </p:nvSpPr>
        <p:spPr>
          <a:xfrm>
            <a:off x="0" y="1301820"/>
            <a:ext cx="12192000" cy="5555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t>Objective:</a:t>
            </a:r>
            <a:r>
              <a:rPr lang="en-GB" sz="3600" dirty="0"/>
              <a:t> </a:t>
            </a:r>
          </a:p>
          <a:p>
            <a:endParaRPr lang="en-GB" sz="2000" dirty="0"/>
          </a:p>
          <a:p>
            <a:r>
              <a:rPr lang="en-GB" sz="2000" dirty="0"/>
              <a:t>The goal of this analysis is to use regression techniques to predict the price of cars based on various factors such as make, model, year, kilometers driven, fuel type, engine capacity, and other relevant features. By building and evaluating different regression models, we aim to identify the key factors that influence car prices and develop a model that provides accurate price predictions for used cars.</a:t>
            </a:r>
          </a:p>
          <a:p>
            <a:pPr algn="ctr"/>
            <a:endParaRPr lang="en-IN" dirty="0"/>
          </a:p>
        </p:txBody>
      </p:sp>
    </p:spTree>
    <p:extLst>
      <p:ext uri="{BB962C8B-B14F-4D97-AF65-F5344CB8AC3E}">
        <p14:creationId xmlns:p14="http://schemas.microsoft.com/office/powerpoint/2010/main" val="44076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7134AF3-D222-4B65-B0B6-A763058866F4}"/>
              </a:ext>
            </a:extLst>
          </p:cNvPr>
          <p:cNvSpPr/>
          <p:nvPr/>
        </p:nvSpPr>
        <p:spPr>
          <a:xfrm>
            <a:off x="2999656" y="116632"/>
            <a:ext cx="604867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Data Description</a:t>
            </a:r>
          </a:p>
        </p:txBody>
      </p:sp>
      <p:graphicFrame>
        <p:nvGraphicFramePr>
          <p:cNvPr id="8" name="Table 8">
            <a:extLst>
              <a:ext uri="{FF2B5EF4-FFF2-40B4-BE49-F238E27FC236}">
                <a16:creationId xmlns:a16="http://schemas.microsoft.com/office/drawing/2014/main" id="{038D1575-02C9-4C00-8F96-EA292D907AA1}"/>
              </a:ext>
            </a:extLst>
          </p:cNvPr>
          <p:cNvGraphicFramePr>
            <a:graphicFrameLocks noGrp="1"/>
          </p:cNvGraphicFramePr>
          <p:nvPr>
            <p:extLst>
              <p:ext uri="{D42A27DB-BD31-4B8C-83A1-F6EECF244321}">
                <p14:modId xmlns:p14="http://schemas.microsoft.com/office/powerpoint/2010/main" val="3170945251"/>
              </p:ext>
            </p:extLst>
          </p:nvPr>
        </p:nvGraphicFramePr>
        <p:xfrm>
          <a:off x="119336" y="836712"/>
          <a:ext cx="6624736" cy="5760720"/>
        </p:xfrm>
        <a:graphic>
          <a:graphicData uri="http://schemas.openxmlformats.org/drawingml/2006/table">
            <a:tbl>
              <a:tblPr firstRow="1" bandRow="1">
                <a:tableStyleId>{21E4AEA4-8DFA-4A89-87EB-49C32662AFE0}</a:tableStyleId>
              </a:tblPr>
              <a:tblGrid>
                <a:gridCol w="6624736">
                  <a:extLst>
                    <a:ext uri="{9D8B030D-6E8A-4147-A177-3AD203B41FA5}">
                      <a16:colId xmlns:a16="http://schemas.microsoft.com/office/drawing/2014/main" val="3714343602"/>
                    </a:ext>
                  </a:extLst>
                </a:gridCol>
              </a:tblGrid>
              <a:tr h="362513">
                <a:tc>
                  <a:txBody>
                    <a:bodyPr/>
                    <a:lstStyle/>
                    <a:p>
                      <a:r>
                        <a:rPr lang="en-IN"/>
                        <a:t>Features</a:t>
                      </a:r>
                      <a:endParaRPr lang="en-IN" dirty="0"/>
                    </a:p>
                  </a:txBody>
                  <a:tcPr/>
                </a:tc>
                <a:extLst>
                  <a:ext uri="{0D108BD9-81ED-4DB2-BD59-A6C34878D82A}">
                    <a16:rowId xmlns:a16="http://schemas.microsoft.com/office/drawing/2014/main" val="370446845"/>
                  </a:ext>
                </a:extLst>
              </a:tr>
              <a:tr h="362513">
                <a:tc>
                  <a:txBody>
                    <a:bodyPr/>
                    <a:lstStyle/>
                    <a:p>
                      <a:r>
                        <a:rPr lang="en-GB" b="1" dirty="0"/>
                        <a:t>Make</a:t>
                      </a:r>
                      <a:r>
                        <a:rPr lang="en-GB" dirty="0"/>
                        <a:t>: The brand of the car (e.g., Honda, Maruti Suzuki, Toyota).</a:t>
                      </a:r>
                      <a:endParaRPr lang="en-IN" dirty="0"/>
                    </a:p>
                  </a:txBody>
                  <a:tcPr/>
                </a:tc>
                <a:extLst>
                  <a:ext uri="{0D108BD9-81ED-4DB2-BD59-A6C34878D82A}">
                    <a16:rowId xmlns:a16="http://schemas.microsoft.com/office/drawing/2014/main" val="2264699709"/>
                  </a:ext>
                </a:extLst>
              </a:tr>
              <a:tr h="362513">
                <a:tc>
                  <a:txBody>
                    <a:bodyPr/>
                    <a:lstStyle/>
                    <a:p>
                      <a:r>
                        <a:rPr lang="en-GB" b="1" dirty="0"/>
                        <a:t>Model</a:t>
                      </a:r>
                      <a:r>
                        <a:rPr lang="en-GB" dirty="0"/>
                        <a:t>: The specific model of the car.</a:t>
                      </a:r>
                      <a:endParaRPr lang="en-IN" dirty="0"/>
                    </a:p>
                  </a:txBody>
                  <a:tcPr/>
                </a:tc>
                <a:extLst>
                  <a:ext uri="{0D108BD9-81ED-4DB2-BD59-A6C34878D82A}">
                    <a16:rowId xmlns:a16="http://schemas.microsoft.com/office/drawing/2014/main" val="4154776498"/>
                  </a:ext>
                </a:extLst>
              </a:tr>
              <a:tr h="362513">
                <a:tc>
                  <a:txBody>
                    <a:bodyPr/>
                    <a:lstStyle/>
                    <a:p>
                      <a:r>
                        <a:rPr lang="en-GB" b="1" dirty="0"/>
                        <a:t>Price</a:t>
                      </a:r>
                      <a:r>
                        <a:rPr lang="en-GB" dirty="0"/>
                        <a:t>: The selling price of the car (target variable).</a:t>
                      </a:r>
                      <a:endParaRPr lang="en-IN" dirty="0"/>
                    </a:p>
                  </a:txBody>
                  <a:tcPr/>
                </a:tc>
                <a:extLst>
                  <a:ext uri="{0D108BD9-81ED-4DB2-BD59-A6C34878D82A}">
                    <a16:rowId xmlns:a16="http://schemas.microsoft.com/office/drawing/2014/main" val="2757973570"/>
                  </a:ext>
                </a:extLst>
              </a:tr>
              <a:tr h="362513">
                <a:tc>
                  <a:txBody>
                    <a:bodyPr/>
                    <a:lstStyle/>
                    <a:p>
                      <a:r>
                        <a:rPr lang="en-GB" b="1" dirty="0"/>
                        <a:t>Year</a:t>
                      </a:r>
                      <a:r>
                        <a:rPr lang="en-GB" dirty="0"/>
                        <a:t>: The manufacturing year of the car.</a:t>
                      </a:r>
                      <a:endParaRPr lang="en-IN" dirty="0"/>
                    </a:p>
                  </a:txBody>
                  <a:tcPr/>
                </a:tc>
                <a:extLst>
                  <a:ext uri="{0D108BD9-81ED-4DB2-BD59-A6C34878D82A}">
                    <a16:rowId xmlns:a16="http://schemas.microsoft.com/office/drawing/2014/main" val="1966095028"/>
                  </a:ext>
                </a:extLst>
              </a:tr>
              <a:tr h="362513">
                <a:tc>
                  <a:txBody>
                    <a:bodyPr/>
                    <a:lstStyle/>
                    <a:p>
                      <a:r>
                        <a:rPr lang="en-GB" b="1" dirty="0"/>
                        <a:t>Kilometer</a:t>
                      </a:r>
                      <a:r>
                        <a:rPr lang="en-GB" dirty="0"/>
                        <a:t>: The total kilometers the car has been driven.</a:t>
                      </a:r>
                      <a:endParaRPr lang="en-IN" dirty="0"/>
                    </a:p>
                  </a:txBody>
                  <a:tcPr/>
                </a:tc>
                <a:extLst>
                  <a:ext uri="{0D108BD9-81ED-4DB2-BD59-A6C34878D82A}">
                    <a16:rowId xmlns:a16="http://schemas.microsoft.com/office/drawing/2014/main" val="1486319877"/>
                  </a:ext>
                </a:extLst>
              </a:tr>
              <a:tr h="362513">
                <a:tc>
                  <a:txBody>
                    <a:bodyPr/>
                    <a:lstStyle/>
                    <a:p>
                      <a:r>
                        <a:rPr lang="en-GB" b="1" dirty="0"/>
                        <a:t>Fuel Type</a:t>
                      </a:r>
                      <a:r>
                        <a:rPr lang="en-GB" dirty="0"/>
                        <a:t>: The type of fuel used (e.g., Petrol, Diesel)</a:t>
                      </a:r>
                      <a:endParaRPr lang="en-IN" dirty="0"/>
                    </a:p>
                  </a:txBody>
                  <a:tcPr/>
                </a:tc>
                <a:extLst>
                  <a:ext uri="{0D108BD9-81ED-4DB2-BD59-A6C34878D82A}">
                    <a16:rowId xmlns:a16="http://schemas.microsoft.com/office/drawing/2014/main" val="692170994"/>
                  </a:ext>
                </a:extLst>
              </a:tr>
              <a:tr h="362513">
                <a:tc>
                  <a:txBody>
                    <a:bodyPr/>
                    <a:lstStyle/>
                    <a:p>
                      <a:r>
                        <a:rPr lang="en-GB" b="1" dirty="0"/>
                        <a:t>Fuel Type</a:t>
                      </a:r>
                      <a:r>
                        <a:rPr lang="en-GB" dirty="0"/>
                        <a:t>: The type of fuel used (e.g., Petrol, Diesel).</a:t>
                      </a:r>
                      <a:endParaRPr lang="en-IN" dirty="0"/>
                    </a:p>
                  </a:txBody>
                  <a:tcPr/>
                </a:tc>
                <a:extLst>
                  <a:ext uri="{0D108BD9-81ED-4DB2-BD59-A6C34878D82A}">
                    <a16:rowId xmlns:a16="http://schemas.microsoft.com/office/drawing/2014/main" val="3516158438"/>
                  </a:ext>
                </a:extLst>
              </a:tr>
              <a:tr h="362513">
                <a:tc>
                  <a:txBody>
                    <a:bodyPr/>
                    <a:lstStyle/>
                    <a:p>
                      <a:r>
                        <a:rPr lang="en-GB" b="1" dirty="0"/>
                        <a:t>Transmission</a:t>
                      </a:r>
                      <a:r>
                        <a:rPr lang="en-GB" dirty="0"/>
                        <a:t>: The type of transmission (Manual or Automatic).</a:t>
                      </a:r>
                      <a:endParaRPr lang="en-IN" dirty="0"/>
                    </a:p>
                  </a:txBody>
                  <a:tcPr/>
                </a:tc>
                <a:extLst>
                  <a:ext uri="{0D108BD9-81ED-4DB2-BD59-A6C34878D82A}">
                    <a16:rowId xmlns:a16="http://schemas.microsoft.com/office/drawing/2014/main" val="262621872"/>
                  </a:ext>
                </a:extLst>
              </a:tr>
              <a:tr h="362513">
                <a:tc>
                  <a:txBody>
                    <a:bodyPr/>
                    <a:lstStyle/>
                    <a:p>
                      <a:r>
                        <a:rPr lang="en-GB" b="1" dirty="0"/>
                        <a:t>Location</a:t>
                      </a:r>
                      <a:r>
                        <a:rPr lang="en-GB" dirty="0"/>
                        <a:t>: The city where the car is being sold.</a:t>
                      </a:r>
                      <a:endParaRPr lang="en-IN" dirty="0"/>
                    </a:p>
                  </a:txBody>
                  <a:tcPr/>
                </a:tc>
                <a:extLst>
                  <a:ext uri="{0D108BD9-81ED-4DB2-BD59-A6C34878D82A}">
                    <a16:rowId xmlns:a16="http://schemas.microsoft.com/office/drawing/2014/main" val="3050647394"/>
                  </a:ext>
                </a:extLst>
              </a:tr>
              <a:tr h="3625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Drivetrain</a:t>
                      </a:r>
                      <a:r>
                        <a:rPr lang="en-GB" dirty="0"/>
                        <a:t>: Whether the car is Front Wheel Drive (FWD) or (RWD).</a:t>
                      </a:r>
                      <a:endParaRPr lang="en-IN" dirty="0"/>
                    </a:p>
                  </a:txBody>
                  <a:tcPr/>
                </a:tc>
                <a:extLst>
                  <a:ext uri="{0D108BD9-81ED-4DB2-BD59-A6C34878D82A}">
                    <a16:rowId xmlns:a16="http://schemas.microsoft.com/office/drawing/2014/main" val="1092722305"/>
                  </a:ext>
                </a:extLst>
              </a:tr>
              <a:tr h="362513">
                <a:tc>
                  <a:txBody>
                    <a:bodyPr/>
                    <a:lstStyle/>
                    <a:p>
                      <a:r>
                        <a:rPr lang="en-GB" b="1" dirty="0"/>
                        <a:t>Owner</a:t>
                      </a:r>
                      <a:r>
                        <a:rPr lang="en-GB" dirty="0"/>
                        <a:t>: The number of previous owners (First, Second, etc.).</a:t>
                      </a:r>
                      <a:endParaRPr lang="en-IN" dirty="0"/>
                    </a:p>
                  </a:txBody>
                  <a:tcPr/>
                </a:tc>
                <a:extLst>
                  <a:ext uri="{0D108BD9-81ED-4DB2-BD59-A6C34878D82A}">
                    <a16:rowId xmlns:a16="http://schemas.microsoft.com/office/drawing/2014/main" val="1612586551"/>
                  </a:ext>
                </a:extLst>
              </a:tr>
              <a:tr h="362513">
                <a:tc>
                  <a:txBody>
                    <a:bodyPr/>
                    <a:lstStyle/>
                    <a:p>
                      <a:r>
                        <a:rPr lang="en-GB" b="1" dirty="0"/>
                        <a:t>Seller Type</a:t>
                      </a:r>
                      <a:r>
                        <a:rPr lang="en-GB" dirty="0"/>
                        <a:t>: The type of seller (e.g., Corporate, Individual).</a:t>
                      </a:r>
                      <a:endParaRPr lang="en-IN" dirty="0"/>
                    </a:p>
                  </a:txBody>
                  <a:tcPr/>
                </a:tc>
                <a:extLst>
                  <a:ext uri="{0D108BD9-81ED-4DB2-BD59-A6C34878D82A}">
                    <a16:rowId xmlns:a16="http://schemas.microsoft.com/office/drawing/2014/main" val="1984069008"/>
                  </a:ext>
                </a:extLst>
              </a:tr>
              <a:tr h="362513">
                <a:tc>
                  <a:txBody>
                    <a:bodyPr/>
                    <a:lstStyle/>
                    <a:p>
                      <a:r>
                        <a:rPr lang="en-GB" b="1" dirty="0"/>
                        <a:t>Engine</a:t>
                      </a:r>
                      <a:r>
                        <a:rPr lang="en-GB" dirty="0"/>
                        <a:t>: The engine capacity of the car in cubic </a:t>
                      </a:r>
                      <a:r>
                        <a:rPr lang="en-GB" dirty="0" err="1"/>
                        <a:t>centimeters</a:t>
                      </a:r>
                      <a:r>
                        <a:rPr lang="en-GB" dirty="0"/>
                        <a:t> (cc)</a:t>
                      </a:r>
                      <a:endParaRPr lang="en-IN" dirty="0"/>
                    </a:p>
                  </a:txBody>
                  <a:tcPr/>
                </a:tc>
                <a:extLst>
                  <a:ext uri="{0D108BD9-81ED-4DB2-BD59-A6C34878D82A}">
                    <a16:rowId xmlns:a16="http://schemas.microsoft.com/office/drawing/2014/main" val="1214562367"/>
                  </a:ext>
                </a:extLst>
              </a:tr>
              <a:tr h="634397">
                <a:tc>
                  <a:txBody>
                    <a:bodyPr/>
                    <a:lstStyle/>
                    <a:p>
                      <a:r>
                        <a:rPr lang="en-GB" b="1" dirty="0"/>
                        <a:t>Fuel Tank Capacity</a:t>
                      </a:r>
                      <a:r>
                        <a:rPr lang="en-GB" dirty="0"/>
                        <a:t>: The maximum fuel the car’s tank can hold, measured in </a:t>
                      </a:r>
                      <a:r>
                        <a:rPr lang="en-GB" dirty="0" err="1"/>
                        <a:t>liters</a:t>
                      </a:r>
                      <a:r>
                        <a:rPr lang="en-GB" dirty="0"/>
                        <a:t>.</a:t>
                      </a:r>
                      <a:endParaRPr lang="en-IN" dirty="0"/>
                    </a:p>
                  </a:txBody>
                  <a:tcPr/>
                </a:tc>
                <a:extLst>
                  <a:ext uri="{0D108BD9-81ED-4DB2-BD59-A6C34878D82A}">
                    <a16:rowId xmlns:a16="http://schemas.microsoft.com/office/drawing/2014/main" val="3245941980"/>
                  </a:ext>
                </a:extLst>
              </a:tr>
            </a:tbl>
          </a:graphicData>
        </a:graphic>
      </p:graphicFrame>
      <p:graphicFrame>
        <p:nvGraphicFramePr>
          <p:cNvPr id="9" name="Diagram 8">
            <a:extLst>
              <a:ext uri="{FF2B5EF4-FFF2-40B4-BE49-F238E27FC236}">
                <a16:creationId xmlns:a16="http://schemas.microsoft.com/office/drawing/2014/main" id="{C1A08242-714B-4278-9178-C31606BE3551}"/>
              </a:ext>
            </a:extLst>
          </p:cNvPr>
          <p:cNvGraphicFramePr/>
          <p:nvPr>
            <p:extLst>
              <p:ext uri="{D42A27DB-BD31-4B8C-83A1-F6EECF244321}">
                <p14:modId xmlns:p14="http://schemas.microsoft.com/office/powerpoint/2010/main" val="1245983104"/>
              </p:ext>
            </p:extLst>
          </p:nvPr>
        </p:nvGraphicFramePr>
        <p:xfrm>
          <a:off x="6744072" y="1628800"/>
          <a:ext cx="5447928" cy="52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18BAF0E1-1A02-4E59-8EEC-AE2433BACD76}"/>
              </a:ext>
            </a:extLst>
          </p:cNvPr>
          <p:cNvSpPr txBox="1"/>
          <p:nvPr/>
        </p:nvSpPr>
        <p:spPr>
          <a:xfrm>
            <a:off x="7752184" y="6165304"/>
            <a:ext cx="3240360" cy="523220"/>
          </a:xfrm>
          <a:prstGeom prst="rect">
            <a:avLst/>
          </a:prstGeom>
          <a:noFill/>
        </p:spPr>
        <p:txBody>
          <a:bodyPr wrap="square" rtlCol="0">
            <a:spAutoFit/>
          </a:bodyPr>
          <a:lstStyle/>
          <a:p>
            <a:r>
              <a:rPr lang="en-IN" sz="2800" b="1" dirty="0">
                <a:solidFill>
                  <a:schemeClr val="bg1"/>
                </a:solidFill>
              </a:rPr>
              <a:t>Data Summary:</a:t>
            </a:r>
          </a:p>
        </p:txBody>
      </p:sp>
    </p:spTree>
    <p:extLst>
      <p:ext uri="{BB962C8B-B14F-4D97-AF65-F5344CB8AC3E}">
        <p14:creationId xmlns:p14="http://schemas.microsoft.com/office/powerpoint/2010/main" val="38754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04097C-8C2B-4DBA-B37A-BF9526045148}"/>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201FCC78-F23A-4240-90D9-78B23BCB8C0C}"/>
              </a:ext>
            </a:extLst>
          </p:cNvPr>
          <p:cNvPicPr>
            <a:picLocks noChangeAspect="1"/>
          </p:cNvPicPr>
          <p:nvPr/>
        </p:nvPicPr>
        <p:blipFill rotWithShape="1">
          <a:blip r:embed="rId2">
            <a:extLst>
              <a:ext uri="{28A0092B-C50C-407E-A947-70E740481C1C}">
                <a14:useLocalDpi xmlns:a14="http://schemas.microsoft.com/office/drawing/2010/main" val="0"/>
              </a:ext>
            </a:extLst>
          </a:blip>
          <a:srcRect l="5704" t="18484" r="5704" b="7981"/>
          <a:stretch/>
        </p:blipFill>
        <p:spPr>
          <a:xfrm>
            <a:off x="695400" y="94054"/>
            <a:ext cx="10801200" cy="6624736"/>
          </a:xfrm>
          <a:prstGeom prst="rect">
            <a:avLst/>
          </a:prstGeom>
        </p:spPr>
      </p:pic>
    </p:spTree>
    <p:extLst>
      <p:ext uri="{BB962C8B-B14F-4D97-AF65-F5344CB8AC3E}">
        <p14:creationId xmlns:p14="http://schemas.microsoft.com/office/powerpoint/2010/main" val="1121566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13D09A9-DAA0-4A88-B85C-7EC19A73B529}"/>
              </a:ext>
            </a:extLst>
          </p:cNvPr>
          <p:cNvSpPr/>
          <p:nvPr/>
        </p:nvSpPr>
        <p:spPr>
          <a:xfrm>
            <a:off x="3143672" y="-1736"/>
            <a:ext cx="5420614"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a:t>Data Preprocessing</a:t>
            </a:r>
          </a:p>
        </p:txBody>
      </p:sp>
      <p:graphicFrame>
        <p:nvGraphicFramePr>
          <p:cNvPr id="8" name="Diagram 7">
            <a:extLst>
              <a:ext uri="{FF2B5EF4-FFF2-40B4-BE49-F238E27FC236}">
                <a16:creationId xmlns:a16="http://schemas.microsoft.com/office/drawing/2014/main" id="{503EDBD3-1FA8-4C66-AB96-8D1461D1CD61}"/>
              </a:ext>
            </a:extLst>
          </p:cNvPr>
          <p:cNvGraphicFramePr/>
          <p:nvPr>
            <p:extLst>
              <p:ext uri="{D42A27DB-BD31-4B8C-83A1-F6EECF244321}">
                <p14:modId xmlns:p14="http://schemas.microsoft.com/office/powerpoint/2010/main" val="1928221831"/>
              </p:ext>
            </p:extLst>
          </p:nvPr>
        </p:nvGraphicFramePr>
        <p:xfrm>
          <a:off x="119336" y="719666"/>
          <a:ext cx="1004066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6804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A8B4E3-1805-4DD6-9FB6-91A5CE97C018}"/>
              </a:ext>
            </a:extLst>
          </p:cNvPr>
          <p:cNvSpPr/>
          <p:nvPr/>
        </p:nvSpPr>
        <p:spPr>
          <a:xfrm>
            <a:off x="695401" y="237499"/>
            <a:ext cx="7056783" cy="3456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id="{50FBDA7B-E644-4165-94DD-CA4B854EAC0B}"/>
              </a:ext>
            </a:extLst>
          </p:cNvPr>
          <p:cNvGrpSpPr/>
          <p:nvPr/>
        </p:nvGrpSpPr>
        <p:grpSpPr>
          <a:xfrm>
            <a:off x="0" y="692696"/>
            <a:ext cx="2862524" cy="2862220"/>
            <a:chOff x="735028" y="1278492"/>
            <a:chExt cx="2862524" cy="2862220"/>
          </a:xfrm>
        </p:grpSpPr>
        <p:sp>
          <p:nvSpPr>
            <p:cNvPr id="12" name="Oval 11">
              <a:extLst>
                <a:ext uri="{FF2B5EF4-FFF2-40B4-BE49-F238E27FC236}">
                  <a16:creationId xmlns:a16="http://schemas.microsoft.com/office/drawing/2014/main" id="{BADF78DA-8DCD-4627-95B7-AFC04248C44D}"/>
                </a:ext>
              </a:extLst>
            </p:cNvPr>
            <p:cNvSpPr/>
            <p:nvPr/>
          </p:nvSpPr>
          <p:spPr>
            <a:xfrm>
              <a:off x="735028" y="1278492"/>
              <a:ext cx="2862524" cy="286222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 name="Oval 4">
              <a:extLst>
                <a:ext uri="{FF2B5EF4-FFF2-40B4-BE49-F238E27FC236}">
                  <a16:creationId xmlns:a16="http://schemas.microsoft.com/office/drawing/2014/main" id="{BCBB28F3-8077-4742-81B3-1F0F263F01D3}"/>
                </a:ext>
              </a:extLst>
            </p:cNvPr>
            <p:cNvSpPr txBox="1"/>
            <p:nvPr/>
          </p:nvSpPr>
          <p:spPr>
            <a:xfrm>
              <a:off x="1144245" y="1687457"/>
              <a:ext cx="2044090" cy="204428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IN" sz="3700" kern="1200" dirty="0"/>
                <a:t>Handling Missing Values</a:t>
              </a:r>
            </a:p>
          </p:txBody>
        </p:sp>
      </p:grpSp>
      <p:pic>
        <p:nvPicPr>
          <p:cNvPr id="14" name="Picture 13">
            <a:extLst>
              <a:ext uri="{FF2B5EF4-FFF2-40B4-BE49-F238E27FC236}">
                <a16:creationId xmlns:a16="http://schemas.microsoft.com/office/drawing/2014/main" id="{91DD1331-EB77-4011-BA9C-86F25A1C4235}"/>
              </a:ext>
            </a:extLst>
          </p:cNvPr>
          <p:cNvPicPr>
            <a:picLocks noChangeAspect="1"/>
          </p:cNvPicPr>
          <p:nvPr/>
        </p:nvPicPr>
        <p:blipFill>
          <a:blip r:embed="rId2"/>
          <a:stretch>
            <a:fillRect/>
          </a:stretch>
        </p:blipFill>
        <p:spPr>
          <a:xfrm>
            <a:off x="2862525" y="332656"/>
            <a:ext cx="4745644" cy="3361227"/>
          </a:xfrm>
          <a:prstGeom prst="rect">
            <a:avLst/>
          </a:prstGeom>
        </p:spPr>
      </p:pic>
      <p:sp>
        <p:nvSpPr>
          <p:cNvPr id="19" name="Rectangle 18">
            <a:extLst>
              <a:ext uri="{FF2B5EF4-FFF2-40B4-BE49-F238E27FC236}">
                <a16:creationId xmlns:a16="http://schemas.microsoft.com/office/drawing/2014/main" id="{BCCE2649-B1C5-47EC-9831-0061E7357826}"/>
              </a:ext>
            </a:extLst>
          </p:cNvPr>
          <p:cNvSpPr/>
          <p:nvPr/>
        </p:nvSpPr>
        <p:spPr>
          <a:xfrm>
            <a:off x="695401" y="3812190"/>
            <a:ext cx="5112567" cy="3103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FB4B0270-05E2-4212-B61D-61C543D81434}"/>
              </a:ext>
            </a:extLst>
          </p:cNvPr>
          <p:cNvGrpSpPr/>
          <p:nvPr/>
        </p:nvGrpSpPr>
        <p:grpSpPr>
          <a:xfrm>
            <a:off x="505147" y="3866669"/>
            <a:ext cx="2862524" cy="2862220"/>
            <a:chOff x="1087775" y="4300065"/>
            <a:chExt cx="2862524" cy="2862220"/>
          </a:xfrm>
        </p:grpSpPr>
        <p:sp>
          <p:nvSpPr>
            <p:cNvPr id="22" name="Oval 21">
              <a:extLst>
                <a:ext uri="{FF2B5EF4-FFF2-40B4-BE49-F238E27FC236}">
                  <a16:creationId xmlns:a16="http://schemas.microsoft.com/office/drawing/2014/main" id="{DF7C968B-ECFC-4028-8D27-BC5B32CA9E15}"/>
                </a:ext>
              </a:extLst>
            </p:cNvPr>
            <p:cNvSpPr/>
            <p:nvPr/>
          </p:nvSpPr>
          <p:spPr>
            <a:xfrm>
              <a:off x="1087775" y="4300065"/>
              <a:ext cx="2862524" cy="286222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3" name="Oval 4">
              <a:extLst>
                <a:ext uri="{FF2B5EF4-FFF2-40B4-BE49-F238E27FC236}">
                  <a16:creationId xmlns:a16="http://schemas.microsoft.com/office/drawing/2014/main" id="{1347C031-E885-436A-95A1-4D3400413C54}"/>
                </a:ext>
              </a:extLst>
            </p:cNvPr>
            <p:cNvSpPr txBox="1"/>
            <p:nvPr/>
          </p:nvSpPr>
          <p:spPr>
            <a:xfrm>
              <a:off x="1496992" y="4585833"/>
              <a:ext cx="2044090" cy="204428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IN" sz="3700" dirty="0"/>
                <a:t>After Correction</a:t>
              </a:r>
              <a:endParaRPr lang="en-IN" sz="3700" kern="1200" dirty="0"/>
            </a:p>
          </p:txBody>
        </p:sp>
      </p:grpSp>
      <p:pic>
        <p:nvPicPr>
          <p:cNvPr id="25" name="Picture 24">
            <a:extLst>
              <a:ext uri="{FF2B5EF4-FFF2-40B4-BE49-F238E27FC236}">
                <a16:creationId xmlns:a16="http://schemas.microsoft.com/office/drawing/2014/main" id="{52CB0FA5-A785-43F2-B07A-A140FDC6A46D}"/>
              </a:ext>
            </a:extLst>
          </p:cNvPr>
          <p:cNvPicPr>
            <a:picLocks noChangeAspect="1"/>
          </p:cNvPicPr>
          <p:nvPr/>
        </p:nvPicPr>
        <p:blipFill>
          <a:blip r:embed="rId3"/>
          <a:stretch>
            <a:fillRect/>
          </a:stretch>
        </p:blipFill>
        <p:spPr>
          <a:xfrm>
            <a:off x="3368933" y="3866669"/>
            <a:ext cx="2439035" cy="2991332"/>
          </a:xfrm>
          <a:prstGeom prst="rect">
            <a:avLst/>
          </a:prstGeom>
        </p:spPr>
      </p:pic>
      <p:sp>
        <p:nvSpPr>
          <p:cNvPr id="26" name="Rectangle 25">
            <a:extLst>
              <a:ext uri="{FF2B5EF4-FFF2-40B4-BE49-F238E27FC236}">
                <a16:creationId xmlns:a16="http://schemas.microsoft.com/office/drawing/2014/main" id="{4F8AF1A1-77BB-4127-A41D-6FB8D7768DAD}"/>
              </a:ext>
            </a:extLst>
          </p:cNvPr>
          <p:cNvSpPr/>
          <p:nvPr/>
        </p:nvSpPr>
        <p:spPr>
          <a:xfrm>
            <a:off x="6041203" y="3789040"/>
            <a:ext cx="6031461" cy="3068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51DD3A3A-E92E-4964-9CD1-32CEF980C19E}"/>
              </a:ext>
            </a:extLst>
          </p:cNvPr>
          <p:cNvSpPr/>
          <p:nvPr/>
        </p:nvSpPr>
        <p:spPr>
          <a:xfrm>
            <a:off x="8256240" y="2708920"/>
            <a:ext cx="3600400"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Statistical Summary</a:t>
            </a:r>
          </a:p>
        </p:txBody>
      </p:sp>
      <p:pic>
        <p:nvPicPr>
          <p:cNvPr id="29" name="Picture 28">
            <a:extLst>
              <a:ext uri="{FF2B5EF4-FFF2-40B4-BE49-F238E27FC236}">
                <a16:creationId xmlns:a16="http://schemas.microsoft.com/office/drawing/2014/main" id="{9D379AA5-E9CE-40DD-90BB-048E767E552C}"/>
              </a:ext>
            </a:extLst>
          </p:cNvPr>
          <p:cNvPicPr>
            <a:picLocks noChangeAspect="1"/>
          </p:cNvPicPr>
          <p:nvPr/>
        </p:nvPicPr>
        <p:blipFill>
          <a:blip r:embed="rId4"/>
          <a:stretch>
            <a:fillRect/>
          </a:stretch>
        </p:blipFill>
        <p:spPr>
          <a:xfrm>
            <a:off x="6240016" y="4090794"/>
            <a:ext cx="5760640" cy="2638095"/>
          </a:xfrm>
          <a:prstGeom prst="rect">
            <a:avLst/>
          </a:prstGeom>
        </p:spPr>
      </p:pic>
    </p:spTree>
    <p:extLst>
      <p:ext uri="{BB962C8B-B14F-4D97-AF65-F5344CB8AC3E}">
        <p14:creationId xmlns:p14="http://schemas.microsoft.com/office/powerpoint/2010/main" val="306240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1A470C8-F70E-442C-B8D7-B7222A0B22C6}"/>
              </a:ext>
            </a:extLst>
          </p:cNvPr>
          <p:cNvSpPr/>
          <p:nvPr/>
        </p:nvSpPr>
        <p:spPr>
          <a:xfrm>
            <a:off x="191344" y="26742"/>
            <a:ext cx="11809312" cy="6601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96B0AD69-9801-4866-914D-C16D85980F60}"/>
              </a:ext>
            </a:extLst>
          </p:cNvPr>
          <p:cNvGrpSpPr/>
          <p:nvPr/>
        </p:nvGrpSpPr>
        <p:grpSpPr>
          <a:xfrm>
            <a:off x="695400" y="404664"/>
            <a:ext cx="4176464" cy="1864741"/>
            <a:chOff x="7621304" y="1700681"/>
            <a:chExt cx="2862524" cy="2862220"/>
          </a:xfrm>
        </p:grpSpPr>
        <p:sp>
          <p:nvSpPr>
            <p:cNvPr id="14" name="Oval 13">
              <a:extLst>
                <a:ext uri="{FF2B5EF4-FFF2-40B4-BE49-F238E27FC236}">
                  <a16:creationId xmlns:a16="http://schemas.microsoft.com/office/drawing/2014/main" id="{52704263-8C1C-4CEA-BCED-DB62D3990E17}"/>
                </a:ext>
              </a:extLst>
            </p:cNvPr>
            <p:cNvSpPr/>
            <p:nvPr/>
          </p:nvSpPr>
          <p:spPr>
            <a:xfrm>
              <a:off x="7621304" y="1700681"/>
              <a:ext cx="2862524" cy="286222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 name="Oval 4">
              <a:extLst>
                <a:ext uri="{FF2B5EF4-FFF2-40B4-BE49-F238E27FC236}">
                  <a16:creationId xmlns:a16="http://schemas.microsoft.com/office/drawing/2014/main" id="{40A1EFFF-A894-4946-B01F-07A5C900CA91}"/>
                </a:ext>
              </a:extLst>
            </p:cNvPr>
            <p:cNvSpPr txBox="1"/>
            <p:nvPr/>
          </p:nvSpPr>
          <p:spPr>
            <a:xfrm>
              <a:off x="8030521" y="1815256"/>
              <a:ext cx="2044090" cy="204428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IN" sz="2000" kern="1200" dirty="0"/>
                <a:t>Outlier Detection &amp; Correction</a:t>
              </a:r>
            </a:p>
          </p:txBody>
        </p:sp>
      </p:grpSp>
      <p:pic>
        <p:nvPicPr>
          <p:cNvPr id="16" name="Picture 15">
            <a:extLst>
              <a:ext uri="{FF2B5EF4-FFF2-40B4-BE49-F238E27FC236}">
                <a16:creationId xmlns:a16="http://schemas.microsoft.com/office/drawing/2014/main" id="{3F95A2FB-B984-4B30-BD9D-69420E118D20}"/>
              </a:ext>
            </a:extLst>
          </p:cNvPr>
          <p:cNvPicPr>
            <a:picLocks noChangeAspect="1"/>
          </p:cNvPicPr>
          <p:nvPr/>
        </p:nvPicPr>
        <p:blipFill>
          <a:blip r:embed="rId2"/>
          <a:stretch>
            <a:fillRect/>
          </a:stretch>
        </p:blipFill>
        <p:spPr>
          <a:xfrm>
            <a:off x="356090" y="1716851"/>
            <a:ext cx="2569483" cy="4908939"/>
          </a:xfrm>
          <a:prstGeom prst="rect">
            <a:avLst/>
          </a:prstGeom>
        </p:spPr>
      </p:pic>
      <p:pic>
        <p:nvPicPr>
          <p:cNvPr id="18" name="Picture 17">
            <a:extLst>
              <a:ext uri="{FF2B5EF4-FFF2-40B4-BE49-F238E27FC236}">
                <a16:creationId xmlns:a16="http://schemas.microsoft.com/office/drawing/2014/main" id="{ED4F0135-3DAB-4DA6-A3F3-F3058C69C109}"/>
              </a:ext>
            </a:extLst>
          </p:cNvPr>
          <p:cNvPicPr>
            <a:picLocks noChangeAspect="1"/>
          </p:cNvPicPr>
          <p:nvPr/>
        </p:nvPicPr>
        <p:blipFill>
          <a:blip r:embed="rId3"/>
          <a:stretch>
            <a:fillRect/>
          </a:stretch>
        </p:blipFill>
        <p:spPr>
          <a:xfrm>
            <a:off x="2925573" y="1742416"/>
            <a:ext cx="2569484" cy="4875073"/>
          </a:xfrm>
          <a:prstGeom prst="rect">
            <a:avLst/>
          </a:prstGeom>
        </p:spPr>
      </p:pic>
      <p:sp>
        <p:nvSpPr>
          <p:cNvPr id="19" name="Rectangle: Rounded Corners 18">
            <a:extLst>
              <a:ext uri="{FF2B5EF4-FFF2-40B4-BE49-F238E27FC236}">
                <a16:creationId xmlns:a16="http://schemas.microsoft.com/office/drawing/2014/main" id="{C381C74F-7D8F-4AD6-961F-17856F09C6A6}"/>
              </a:ext>
            </a:extLst>
          </p:cNvPr>
          <p:cNvSpPr/>
          <p:nvPr/>
        </p:nvSpPr>
        <p:spPr>
          <a:xfrm>
            <a:off x="6156614" y="620688"/>
            <a:ext cx="4968552" cy="93610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chemeClr val="tx1"/>
                </a:solidFill>
              </a:rPr>
              <a:t>Improving Quality of data</a:t>
            </a:r>
          </a:p>
        </p:txBody>
      </p:sp>
      <p:pic>
        <p:nvPicPr>
          <p:cNvPr id="21" name="Picture 20">
            <a:extLst>
              <a:ext uri="{FF2B5EF4-FFF2-40B4-BE49-F238E27FC236}">
                <a16:creationId xmlns:a16="http://schemas.microsoft.com/office/drawing/2014/main" id="{406A840D-3A75-42BB-861B-D0409EAC4980}"/>
              </a:ext>
            </a:extLst>
          </p:cNvPr>
          <p:cNvPicPr>
            <a:picLocks noChangeAspect="1"/>
          </p:cNvPicPr>
          <p:nvPr/>
        </p:nvPicPr>
        <p:blipFill>
          <a:blip r:embed="rId4"/>
          <a:stretch>
            <a:fillRect/>
          </a:stretch>
        </p:blipFill>
        <p:spPr>
          <a:xfrm>
            <a:off x="5735961" y="1556792"/>
            <a:ext cx="5809859" cy="4933391"/>
          </a:xfrm>
          <a:prstGeom prst="rect">
            <a:avLst/>
          </a:prstGeom>
        </p:spPr>
      </p:pic>
    </p:spTree>
    <p:extLst>
      <p:ext uri="{BB962C8B-B14F-4D97-AF65-F5344CB8AC3E}">
        <p14:creationId xmlns:p14="http://schemas.microsoft.com/office/powerpoint/2010/main" val="292994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achine Learning: What It is, Tutorial, Definition, Types - Javatpoint">
            <a:extLst>
              <a:ext uri="{FF2B5EF4-FFF2-40B4-BE49-F238E27FC236}">
                <a16:creationId xmlns:a16="http://schemas.microsoft.com/office/drawing/2014/main" id="{6D163AC0-FE14-4FBD-A9D9-FBE1138DBB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44624"/>
            <a:ext cx="12072664"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714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F3CB51-E70A-4C2F-B119-C962C0B46DA2}"/>
              </a:ext>
            </a:extLst>
          </p:cNvPr>
          <p:cNvSpPr/>
          <p:nvPr/>
        </p:nvSpPr>
        <p:spPr>
          <a:xfrm>
            <a:off x="1415480" y="1556792"/>
            <a:ext cx="9649072" cy="5184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53BDA96A-C695-4DE2-A052-6BD19C50280B}"/>
              </a:ext>
            </a:extLst>
          </p:cNvPr>
          <p:cNvSpPr/>
          <p:nvPr/>
        </p:nvSpPr>
        <p:spPr>
          <a:xfrm>
            <a:off x="2423592" y="188640"/>
            <a:ext cx="7488832"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a:t>Cleaned Data Set</a:t>
            </a:r>
          </a:p>
        </p:txBody>
      </p:sp>
      <p:pic>
        <p:nvPicPr>
          <p:cNvPr id="8" name="Picture 7">
            <a:extLst>
              <a:ext uri="{FF2B5EF4-FFF2-40B4-BE49-F238E27FC236}">
                <a16:creationId xmlns:a16="http://schemas.microsoft.com/office/drawing/2014/main" id="{841B44D9-B6AE-4084-88D4-7938E4DDB0C4}"/>
              </a:ext>
            </a:extLst>
          </p:cNvPr>
          <p:cNvPicPr>
            <a:picLocks noChangeAspect="1"/>
          </p:cNvPicPr>
          <p:nvPr/>
        </p:nvPicPr>
        <p:blipFill>
          <a:blip r:embed="rId2"/>
          <a:stretch>
            <a:fillRect/>
          </a:stretch>
        </p:blipFill>
        <p:spPr>
          <a:xfrm>
            <a:off x="1451484" y="1602709"/>
            <a:ext cx="9577064" cy="5092741"/>
          </a:xfrm>
          <a:prstGeom prst="rect">
            <a:avLst/>
          </a:prstGeom>
        </p:spPr>
      </p:pic>
    </p:spTree>
    <p:extLst>
      <p:ext uri="{BB962C8B-B14F-4D97-AF65-F5344CB8AC3E}">
        <p14:creationId xmlns:p14="http://schemas.microsoft.com/office/powerpoint/2010/main" val="4246854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16C09E0-2B04-4FFD-8F5B-B5826C4772B7}"/>
              </a:ext>
            </a:extLst>
          </p:cNvPr>
          <p:cNvSpPr/>
          <p:nvPr/>
        </p:nvSpPr>
        <p:spPr>
          <a:xfrm>
            <a:off x="3611724" y="216024"/>
            <a:ext cx="4320480" cy="836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Univariate Analysis using Pie Chart</a:t>
            </a:r>
          </a:p>
        </p:txBody>
      </p:sp>
      <p:sp>
        <p:nvSpPr>
          <p:cNvPr id="5" name="Rectangle 4">
            <a:extLst>
              <a:ext uri="{FF2B5EF4-FFF2-40B4-BE49-F238E27FC236}">
                <a16:creationId xmlns:a16="http://schemas.microsoft.com/office/drawing/2014/main" id="{37686C8A-D673-4352-877D-14DE9F19D9F4}"/>
              </a:ext>
            </a:extLst>
          </p:cNvPr>
          <p:cNvSpPr/>
          <p:nvPr/>
        </p:nvSpPr>
        <p:spPr>
          <a:xfrm>
            <a:off x="2135560" y="908720"/>
            <a:ext cx="7272808" cy="4896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9AAC8D70-D254-466E-AE23-F271AC1E2843}"/>
              </a:ext>
            </a:extLst>
          </p:cNvPr>
          <p:cNvPicPr>
            <a:picLocks noChangeAspect="1"/>
          </p:cNvPicPr>
          <p:nvPr/>
        </p:nvPicPr>
        <p:blipFill>
          <a:blip r:embed="rId2"/>
          <a:stretch>
            <a:fillRect/>
          </a:stretch>
        </p:blipFill>
        <p:spPr>
          <a:xfrm>
            <a:off x="2207568" y="940969"/>
            <a:ext cx="7128792" cy="4792287"/>
          </a:xfrm>
          <a:prstGeom prst="rect">
            <a:avLst/>
          </a:prstGeom>
        </p:spPr>
      </p:pic>
    </p:spTree>
    <p:extLst>
      <p:ext uri="{BB962C8B-B14F-4D97-AF65-F5344CB8AC3E}">
        <p14:creationId xmlns:p14="http://schemas.microsoft.com/office/powerpoint/2010/main" val="349200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6C3C03F-0259-4557-9C61-2BB502C5862C}"/>
              </a:ext>
            </a:extLst>
          </p:cNvPr>
          <p:cNvSpPr/>
          <p:nvPr/>
        </p:nvSpPr>
        <p:spPr>
          <a:xfrm>
            <a:off x="2135560" y="-27384"/>
            <a:ext cx="6696744" cy="6926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Univariate Analysis using histogram</a:t>
            </a:r>
          </a:p>
        </p:txBody>
      </p:sp>
      <p:graphicFrame>
        <p:nvGraphicFramePr>
          <p:cNvPr id="3" name="Table 3">
            <a:extLst>
              <a:ext uri="{FF2B5EF4-FFF2-40B4-BE49-F238E27FC236}">
                <a16:creationId xmlns:a16="http://schemas.microsoft.com/office/drawing/2014/main" id="{6950A4B6-1CBB-4E5A-962B-10689FA6D46D}"/>
              </a:ext>
            </a:extLst>
          </p:cNvPr>
          <p:cNvGraphicFramePr>
            <a:graphicFrameLocks noGrp="1"/>
          </p:cNvGraphicFramePr>
          <p:nvPr>
            <p:extLst>
              <p:ext uri="{D42A27DB-BD31-4B8C-83A1-F6EECF244321}">
                <p14:modId xmlns:p14="http://schemas.microsoft.com/office/powerpoint/2010/main" val="498250950"/>
              </p:ext>
            </p:extLst>
          </p:nvPr>
        </p:nvGraphicFramePr>
        <p:xfrm>
          <a:off x="0" y="719666"/>
          <a:ext cx="12192000" cy="6138334"/>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2602603593"/>
                    </a:ext>
                  </a:extLst>
                </a:gridCol>
                <a:gridCol w="4064000">
                  <a:extLst>
                    <a:ext uri="{9D8B030D-6E8A-4147-A177-3AD203B41FA5}">
                      <a16:colId xmlns:a16="http://schemas.microsoft.com/office/drawing/2014/main" val="3919815519"/>
                    </a:ext>
                  </a:extLst>
                </a:gridCol>
                <a:gridCol w="4064000">
                  <a:extLst>
                    <a:ext uri="{9D8B030D-6E8A-4147-A177-3AD203B41FA5}">
                      <a16:colId xmlns:a16="http://schemas.microsoft.com/office/drawing/2014/main" val="2790347003"/>
                    </a:ext>
                  </a:extLst>
                </a:gridCol>
              </a:tblGrid>
              <a:tr h="6138334">
                <a:tc>
                  <a: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GB" dirty="0"/>
                        <a:t>The dataset consists mostly of cars priced below a certain range (as indicated by the first bar), with fewer entries for higher-priced cars.</a:t>
                      </a:r>
                      <a:endParaRPr lang="en-IN" dirty="0"/>
                    </a:p>
                  </a:txBody>
                  <a:tcPr/>
                </a:tc>
                <a:tc>
                  <a: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GB" dirty="0"/>
                        <a:t>The bars are more concentrated between the years 2010 and 2020, meaning most of the cars in the dataset are relatively new, built in the last 10-15 years.</a:t>
                      </a:r>
                      <a:endParaRPr lang="en-IN" dirty="0"/>
                    </a:p>
                    <a:p>
                      <a:endParaRPr lang="en-IN" dirty="0"/>
                    </a:p>
                    <a:p>
                      <a:endParaRPr lang="en-IN" dirty="0"/>
                    </a:p>
                  </a:txBody>
                  <a:tcPr/>
                </a:tc>
                <a:tc>
                  <a: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GB" dirty="0"/>
                        <a:t>majority of the cars having travelled fewer kilometres. The histogram shows that most cars have covered fewer distances, and there are very few cars with high mileage.</a:t>
                      </a:r>
                      <a:endParaRPr lang="en-IN" dirty="0"/>
                    </a:p>
                    <a:p>
                      <a:endParaRPr lang="en-IN" dirty="0"/>
                    </a:p>
                    <a:p>
                      <a:endParaRPr lang="en-IN" dirty="0"/>
                    </a:p>
                  </a:txBody>
                  <a:tcPr/>
                </a:tc>
                <a:extLst>
                  <a:ext uri="{0D108BD9-81ED-4DB2-BD59-A6C34878D82A}">
                    <a16:rowId xmlns:a16="http://schemas.microsoft.com/office/drawing/2014/main" val="3330930001"/>
                  </a:ext>
                </a:extLst>
              </a:tr>
            </a:tbl>
          </a:graphicData>
        </a:graphic>
      </p:graphicFrame>
      <p:pic>
        <p:nvPicPr>
          <p:cNvPr id="5" name="Picture 4">
            <a:extLst>
              <a:ext uri="{FF2B5EF4-FFF2-40B4-BE49-F238E27FC236}">
                <a16:creationId xmlns:a16="http://schemas.microsoft.com/office/drawing/2014/main" id="{0FAEA3A1-4285-4E9C-8E7B-E35967A2815D}"/>
              </a:ext>
            </a:extLst>
          </p:cNvPr>
          <p:cNvPicPr>
            <a:picLocks noChangeAspect="1"/>
          </p:cNvPicPr>
          <p:nvPr/>
        </p:nvPicPr>
        <p:blipFill>
          <a:blip r:embed="rId2"/>
          <a:stretch>
            <a:fillRect/>
          </a:stretch>
        </p:blipFill>
        <p:spPr>
          <a:xfrm>
            <a:off x="0" y="728133"/>
            <a:ext cx="12192000" cy="540627"/>
          </a:xfrm>
          <a:prstGeom prst="rect">
            <a:avLst/>
          </a:prstGeom>
        </p:spPr>
      </p:pic>
      <p:pic>
        <p:nvPicPr>
          <p:cNvPr id="7" name="Picture 6">
            <a:extLst>
              <a:ext uri="{FF2B5EF4-FFF2-40B4-BE49-F238E27FC236}">
                <a16:creationId xmlns:a16="http://schemas.microsoft.com/office/drawing/2014/main" id="{CD9A89F9-0719-446B-A766-F01836C90F09}"/>
              </a:ext>
            </a:extLst>
          </p:cNvPr>
          <p:cNvPicPr>
            <a:picLocks noChangeAspect="1"/>
          </p:cNvPicPr>
          <p:nvPr/>
        </p:nvPicPr>
        <p:blipFill>
          <a:blip r:embed="rId3"/>
          <a:stretch>
            <a:fillRect/>
          </a:stretch>
        </p:blipFill>
        <p:spPr>
          <a:xfrm>
            <a:off x="119336" y="1302331"/>
            <a:ext cx="3888432" cy="2968187"/>
          </a:xfrm>
          <a:prstGeom prst="rect">
            <a:avLst/>
          </a:prstGeom>
        </p:spPr>
      </p:pic>
      <p:pic>
        <p:nvPicPr>
          <p:cNvPr id="9" name="Picture 8">
            <a:extLst>
              <a:ext uri="{FF2B5EF4-FFF2-40B4-BE49-F238E27FC236}">
                <a16:creationId xmlns:a16="http://schemas.microsoft.com/office/drawing/2014/main" id="{75B0976B-2210-4221-9640-C76AFEC448EA}"/>
              </a:ext>
            </a:extLst>
          </p:cNvPr>
          <p:cNvPicPr>
            <a:picLocks noChangeAspect="1"/>
          </p:cNvPicPr>
          <p:nvPr/>
        </p:nvPicPr>
        <p:blipFill>
          <a:blip r:embed="rId4"/>
          <a:stretch>
            <a:fillRect/>
          </a:stretch>
        </p:blipFill>
        <p:spPr>
          <a:xfrm>
            <a:off x="4127104" y="1324908"/>
            <a:ext cx="3888432" cy="2968188"/>
          </a:xfrm>
          <a:prstGeom prst="rect">
            <a:avLst/>
          </a:prstGeom>
        </p:spPr>
      </p:pic>
      <p:pic>
        <p:nvPicPr>
          <p:cNvPr id="11" name="Picture 10">
            <a:extLst>
              <a:ext uri="{FF2B5EF4-FFF2-40B4-BE49-F238E27FC236}">
                <a16:creationId xmlns:a16="http://schemas.microsoft.com/office/drawing/2014/main" id="{644A2FCB-30A6-489B-83FE-982C5F2BE943}"/>
              </a:ext>
            </a:extLst>
          </p:cNvPr>
          <p:cNvPicPr>
            <a:picLocks noChangeAspect="1"/>
          </p:cNvPicPr>
          <p:nvPr/>
        </p:nvPicPr>
        <p:blipFill>
          <a:blip r:embed="rId5"/>
          <a:stretch>
            <a:fillRect/>
          </a:stretch>
        </p:blipFill>
        <p:spPr>
          <a:xfrm>
            <a:off x="8254208" y="1324908"/>
            <a:ext cx="3888432" cy="2968188"/>
          </a:xfrm>
          <a:prstGeom prst="rect">
            <a:avLst/>
          </a:prstGeom>
        </p:spPr>
      </p:pic>
    </p:spTree>
    <p:extLst>
      <p:ext uri="{BB962C8B-B14F-4D97-AF65-F5344CB8AC3E}">
        <p14:creationId xmlns:p14="http://schemas.microsoft.com/office/powerpoint/2010/main" val="289221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5267ADF-146A-4BA7-9EB2-46030769DF45}"/>
              </a:ext>
            </a:extLst>
          </p:cNvPr>
          <p:cNvSpPr/>
          <p:nvPr/>
        </p:nvSpPr>
        <p:spPr>
          <a:xfrm>
            <a:off x="4079776" y="0"/>
            <a:ext cx="4248472" cy="6206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Correlation Matrix and Heat map</a:t>
            </a:r>
          </a:p>
        </p:txBody>
      </p:sp>
      <p:sp>
        <p:nvSpPr>
          <p:cNvPr id="4" name="Rectangle 3">
            <a:extLst>
              <a:ext uri="{FF2B5EF4-FFF2-40B4-BE49-F238E27FC236}">
                <a16:creationId xmlns:a16="http://schemas.microsoft.com/office/drawing/2014/main" id="{957D3271-1923-4BB2-A5C6-994D0F197B5B}"/>
              </a:ext>
            </a:extLst>
          </p:cNvPr>
          <p:cNvSpPr/>
          <p:nvPr/>
        </p:nvSpPr>
        <p:spPr>
          <a:xfrm>
            <a:off x="407368" y="620688"/>
            <a:ext cx="11593288" cy="4752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79A96570-9A3E-4E2E-AC85-075D6CE2D632}"/>
              </a:ext>
            </a:extLst>
          </p:cNvPr>
          <p:cNvPicPr>
            <a:picLocks noChangeAspect="1"/>
          </p:cNvPicPr>
          <p:nvPr/>
        </p:nvPicPr>
        <p:blipFill>
          <a:blip r:embed="rId2"/>
          <a:stretch>
            <a:fillRect/>
          </a:stretch>
        </p:blipFill>
        <p:spPr>
          <a:xfrm>
            <a:off x="479376" y="764704"/>
            <a:ext cx="4809524" cy="3528392"/>
          </a:xfrm>
          <a:prstGeom prst="rect">
            <a:avLst/>
          </a:prstGeom>
        </p:spPr>
      </p:pic>
      <p:pic>
        <p:nvPicPr>
          <p:cNvPr id="10" name="Picture 9">
            <a:extLst>
              <a:ext uri="{FF2B5EF4-FFF2-40B4-BE49-F238E27FC236}">
                <a16:creationId xmlns:a16="http://schemas.microsoft.com/office/drawing/2014/main" id="{14209F71-26CE-43C5-9D86-31F0ECB4F47F}"/>
              </a:ext>
            </a:extLst>
          </p:cNvPr>
          <p:cNvPicPr>
            <a:picLocks noChangeAspect="1"/>
          </p:cNvPicPr>
          <p:nvPr/>
        </p:nvPicPr>
        <p:blipFill rotWithShape="1">
          <a:blip r:embed="rId3"/>
          <a:srcRect r="25129"/>
          <a:stretch/>
        </p:blipFill>
        <p:spPr>
          <a:xfrm>
            <a:off x="5360908" y="764705"/>
            <a:ext cx="6567740" cy="4392488"/>
          </a:xfrm>
          <a:prstGeom prst="rect">
            <a:avLst/>
          </a:prstGeom>
        </p:spPr>
      </p:pic>
    </p:spTree>
    <p:extLst>
      <p:ext uri="{BB962C8B-B14F-4D97-AF65-F5344CB8AC3E}">
        <p14:creationId xmlns:p14="http://schemas.microsoft.com/office/powerpoint/2010/main" val="884375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87862FA-D23F-4EE4-848E-753AF15BDE9B}"/>
              </a:ext>
            </a:extLst>
          </p:cNvPr>
          <p:cNvSpPr/>
          <p:nvPr/>
        </p:nvSpPr>
        <p:spPr>
          <a:xfrm>
            <a:off x="3140991" y="0"/>
            <a:ext cx="5112568" cy="6206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t>Pairplot</a:t>
            </a:r>
            <a:r>
              <a:rPr lang="en-IN" dirty="0"/>
              <a:t> </a:t>
            </a:r>
          </a:p>
        </p:txBody>
      </p:sp>
      <p:pic>
        <p:nvPicPr>
          <p:cNvPr id="4" name="Picture 3">
            <a:extLst>
              <a:ext uri="{FF2B5EF4-FFF2-40B4-BE49-F238E27FC236}">
                <a16:creationId xmlns:a16="http://schemas.microsoft.com/office/drawing/2014/main" id="{69DFBC29-454B-4F29-8AFD-372D991FD936}"/>
              </a:ext>
            </a:extLst>
          </p:cNvPr>
          <p:cNvPicPr>
            <a:picLocks noChangeAspect="1"/>
          </p:cNvPicPr>
          <p:nvPr/>
        </p:nvPicPr>
        <p:blipFill>
          <a:blip r:embed="rId2"/>
          <a:stretch>
            <a:fillRect/>
          </a:stretch>
        </p:blipFill>
        <p:spPr>
          <a:xfrm>
            <a:off x="2135560" y="620688"/>
            <a:ext cx="7123430" cy="2448272"/>
          </a:xfrm>
          <a:prstGeom prst="rect">
            <a:avLst/>
          </a:prstGeom>
        </p:spPr>
      </p:pic>
      <p:pic>
        <p:nvPicPr>
          <p:cNvPr id="6" name="Picture 5">
            <a:extLst>
              <a:ext uri="{FF2B5EF4-FFF2-40B4-BE49-F238E27FC236}">
                <a16:creationId xmlns:a16="http://schemas.microsoft.com/office/drawing/2014/main" id="{13E1F0DF-8F9C-4645-BB21-4F7D9FDCEC05}"/>
              </a:ext>
            </a:extLst>
          </p:cNvPr>
          <p:cNvPicPr>
            <a:picLocks noChangeAspect="1"/>
          </p:cNvPicPr>
          <p:nvPr/>
        </p:nvPicPr>
        <p:blipFill rotWithShape="1">
          <a:blip r:embed="rId3"/>
          <a:srcRect t="12794" r="1074"/>
          <a:stretch/>
        </p:blipFill>
        <p:spPr>
          <a:xfrm>
            <a:off x="2135560" y="3068960"/>
            <a:ext cx="7123430" cy="3645628"/>
          </a:xfrm>
          <a:prstGeom prst="rect">
            <a:avLst/>
          </a:prstGeom>
        </p:spPr>
      </p:pic>
    </p:spTree>
    <p:extLst>
      <p:ext uri="{BB962C8B-B14F-4D97-AF65-F5344CB8AC3E}">
        <p14:creationId xmlns:p14="http://schemas.microsoft.com/office/powerpoint/2010/main" val="3464748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E3E93F4-3D4C-4673-B1FD-F6440501302B}"/>
              </a:ext>
            </a:extLst>
          </p:cNvPr>
          <p:cNvSpPr/>
          <p:nvPr/>
        </p:nvSpPr>
        <p:spPr>
          <a:xfrm>
            <a:off x="263352" y="332655"/>
            <a:ext cx="4968552" cy="561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t>Label Encoding</a:t>
            </a:r>
          </a:p>
        </p:txBody>
      </p:sp>
      <p:sp>
        <p:nvSpPr>
          <p:cNvPr id="3" name="Rectangle 2">
            <a:extLst>
              <a:ext uri="{FF2B5EF4-FFF2-40B4-BE49-F238E27FC236}">
                <a16:creationId xmlns:a16="http://schemas.microsoft.com/office/drawing/2014/main" id="{5DA90063-0EA8-4F38-B04B-892977F388EA}"/>
              </a:ext>
            </a:extLst>
          </p:cNvPr>
          <p:cNvSpPr/>
          <p:nvPr/>
        </p:nvSpPr>
        <p:spPr>
          <a:xfrm>
            <a:off x="119336" y="978992"/>
            <a:ext cx="11737304" cy="5398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42344371-1F6C-49EB-B44D-AD2C0016FBF3}"/>
              </a:ext>
            </a:extLst>
          </p:cNvPr>
          <p:cNvPicPr>
            <a:picLocks noChangeAspect="1"/>
          </p:cNvPicPr>
          <p:nvPr/>
        </p:nvPicPr>
        <p:blipFill>
          <a:blip r:embed="rId2"/>
          <a:stretch>
            <a:fillRect/>
          </a:stretch>
        </p:blipFill>
        <p:spPr>
          <a:xfrm>
            <a:off x="152636" y="1025812"/>
            <a:ext cx="5241386" cy="2738042"/>
          </a:xfrm>
          <a:prstGeom prst="rect">
            <a:avLst/>
          </a:prstGeom>
        </p:spPr>
      </p:pic>
      <p:pic>
        <p:nvPicPr>
          <p:cNvPr id="8" name="Picture 7">
            <a:extLst>
              <a:ext uri="{FF2B5EF4-FFF2-40B4-BE49-F238E27FC236}">
                <a16:creationId xmlns:a16="http://schemas.microsoft.com/office/drawing/2014/main" id="{C4A84284-6595-49EC-9988-B913BF180E9C}"/>
              </a:ext>
            </a:extLst>
          </p:cNvPr>
          <p:cNvPicPr>
            <a:picLocks noChangeAspect="1"/>
          </p:cNvPicPr>
          <p:nvPr/>
        </p:nvPicPr>
        <p:blipFill>
          <a:blip r:embed="rId3"/>
          <a:stretch>
            <a:fillRect/>
          </a:stretch>
        </p:blipFill>
        <p:spPr>
          <a:xfrm>
            <a:off x="130176" y="3767668"/>
            <a:ext cx="11726464" cy="2553060"/>
          </a:xfrm>
          <a:prstGeom prst="rect">
            <a:avLst/>
          </a:prstGeom>
        </p:spPr>
      </p:pic>
      <p:sp>
        <p:nvSpPr>
          <p:cNvPr id="11" name="TextBox 10">
            <a:extLst>
              <a:ext uri="{FF2B5EF4-FFF2-40B4-BE49-F238E27FC236}">
                <a16:creationId xmlns:a16="http://schemas.microsoft.com/office/drawing/2014/main" id="{D52E7320-07F1-4808-B13D-38BD42FD3675}"/>
              </a:ext>
            </a:extLst>
          </p:cNvPr>
          <p:cNvSpPr txBox="1"/>
          <p:nvPr/>
        </p:nvSpPr>
        <p:spPr>
          <a:xfrm>
            <a:off x="5416482" y="945126"/>
            <a:ext cx="6584174" cy="2822542"/>
          </a:xfrm>
          <a:prstGeom prst="rect">
            <a:avLst/>
          </a:prstGeom>
          <a:solidFill>
            <a:schemeClr val="bg1"/>
          </a:solidFill>
        </p:spPr>
        <p:txBody>
          <a:bodyPr wrap="square" rtlCol="0">
            <a:spAutoFit/>
          </a:bodyPr>
          <a:lstStyle/>
          <a:p>
            <a:endParaRPr lang="en-IN" dirty="0"/>
          </a:p>
        </p:txBody>
      </p:sp>
      <p:sp>
        <p:nvSpPr>
          <p:cNvPr id="12" name="Rectangle: Rounded Corners 11">
            <a:extLst>
              <a:ext uri="{FF2B5EF4-FFF2-40B4-BE49-F238E27FC236}">
                <a16:creationId xmlns:a16="http://schemas.microsoft.com/office/drawing/2014/main" id="{879F6DF7-3901-498F-88AF-7BF76A97598E}"/>
              </a:ext>
            </a:extLst>
          </p:cNvPr>
          <p:cNvSpPr/>
          <p:nvPr/>
        </p:nvSpPr>
        <p:spPr>
          <a:xfrm>
            <a:off x="5347118" y="3376102"/>
            <a:ext cx="6569308" cy="6038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Statistical Summary Showing Variations After Data Cleaning and Label Encoding</a:t>
            </a:r>
            <a:endParaRPr lang="en-IN" dirty="0"/>
          </a:p>
        </p:txBody>
      </p:sp>
    </p:spTree>
    <p:extLst>
      <p:ext uri="{BB962C8B-B14F-4D97-AF65-F5344CB8AC3E}">
        <p14:creationId xmlns:p14="http://schemas.microsoft.com/office/powerpoint/2010/main" val="255041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4F14D8-AD7B-4E45-B35B-069E04AA1A82}"/>
              </a:ext>
            </a:extLst>
          </p:cNvPr>
          <p:cNvSpPr/>
          <p:nvPr/>
        </p:nvSpPr>
        <p:spPr>
          <a:xfrm>
            <a:off x="531309" y="546605"/>
            <a:ext cx="5420676" cy="5412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32116EE8-106B-408D-B565-2F7ABCCAF26C}"/>
              </a:ext>
            </a:extLst>
          </p:cNvPr>
          <p:cNvPicPr>
            <a:picLocks noChangeAspect="1"/>
          </p:cNvPicPr>
          <p:nvPr/>
        </p:nvPicPr>
        <p:blipFill>
          <a:blip r:embed="rId2"/>
          <a:stretch>
            <a:fillRect/>
          </a:stretch>
        </p:blipFill>
        <p:spPr>
          <a:xfrm>
            <a:off x="577350" y="705107"/>
            <a:ext cx="5328593" cy="5266667"/>
          </a:xfrm>
          <a:prstGeom prst="rect">
            <a:avLst/>
          </a:prstGeom>
        </p:spPr>
      </p:pic>
      <p:sp>
        <p:nvSpPr>
          <p:cNvPr id="7" name="Rectangle: Rounded Corners 6">
            <a:extLst>
              <a:ext uri="{FF2B5EF4-FFF2-40B4-BE49-F238E27FC236}">
                <a16:creationId xmlns:a16="http://schemas.microsoft.com/office/drawing/2014/main" id="{B2E5BE8B-0AFF-4D16-9D6C-EF294A72E9FB}"/>
              </a:ext>
            </a:extLst>
          </p:cNvPr>
          <p:cNvSpPr/>
          <p:nvPr/>
        </p:nvSpPr>
        <p:spPr>
          <a:xfrm>
            <a:off x="531309" y="5832588"/>
            <a:ext cx="5420676" cy="548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Feature Scaling Using Standard Scaler for Normalized Data Distribution</a:t>
            </a:r>
            <a:endParaRPr lang="en-IN" dirty="0"/>
          </a:p>
        </p:txBody>
      </p:sp>
      <p:sp>
        <p:nvSpPr>
          <p:cNvPr id="10" name="Rectangle: Rounded Corners 9">
            <a:extLst>
              <a:ext uri="{FF2B5EF4-FFF2-40B4-BE49-F238E27FC236}">
                <a16:creationId xmlns:a16="http://schemas.microsoft.com/office/drawing/2014/main" id="{98E597E6-E77E-45F7-97C0-9BF7D4E0CF36}"/>
              </a:ext>
            </a:extLst>
          </p:cNvPr>
          <p:cNvSpPr/>
          <p:nvPr/>
        </p:nvSpPr>
        <p:spPr>
          <a:xfrm>
            <a:off x="6096000" y="1196753"/>
            <a:ext cx="5580620" cy="24482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T</a:t>
            </a:r>
            <a:r>
              <a:rPr lang="en-GB" dirty="0"/>
              <a:t>o prepare the dataset for modeling, we need to separate the features (independent variables) from the target (dependent variable). </a:t>
            </a:r>
          </a:p>
          <a:p>
            <a:endParaRPr lang="en-GB" dirty="0"/>
          </a:p>
          <a:p>
            <a:endParaRPr lang="en-GB" dirty="0"/>
          </a:p>
          <a:p>
            <a:endParaRPr lang="en-GB" dirty="0"/>
          </a:p>
          <a:p>
            <a:endParaRPr lang="en-GB" dirty="0"/>
          </a:p>
          <a:p>
            <a:endParaRPr lang="en-GB" dirty="0"/>
          </a:p>
        </p:txBody>
      </p:sp>
      <p:pic>
        <p:nvPicPr>
          <p:cNvPr id="12" name="Picture 11">
            <a:extLst>
              <a:ext uri="{FF2B5EF4-FFF2-40B4-BE49-F238E27FC236}">
                <a16:creationId xmlns:a16="http://schemas.microsoft.com/office/drawing/2014/main" id="{FDE9D626-512F-41AE-94BD-05C14419C13F}"/>
              </a:ext>
            </a:extLst>
          </p:cNvPr>
          <p:cNvPicPr>
            <a:picLocks noChangeAspect="1"/>
          </p:cNvPicPr>
          <p:nvPr/>
        </p:nvPicPr>
        <p:blipFill rotWithShape="1">
          <a:blip r:embed="rId3"/>
          <a:srcRect b="73149"/>
          <a:stretch/>
        </p:blipFill>
        <p:spPr>
          <a:xfrm>
            <a:off x="6157970" y="2285413"/>
            <a:ext cx="5456680" cy="855555"/>
          </a:xfrm>
          <a:prstGeom prst="rect">
            <a:avLst/>
          </a:prstGeom>
        </p:spPr>
      </p:pic>
    </p:spTree>
    <p:extLst>
      <p:ext uri="{BB962C8B-B14F-4D97-AF65-F5344CB8AC3E}">
        <p14:creationId xmlns:p14="http://schemas.microsoft.com/office/powerpoint/2010/main" val="213382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AE85766-4F20-4DC1-B8B1-71220E3AF074}"/>
              </a:ext>
            </a:extLst>
          </p:cNvPr>
          <p:cNvSpPr/>
          <p:nvPr/>
        </p:nvSpPr>
        <p:spPr>
          <a:xfrm>
            <a:off x="3431704" y="0"/>
            <a:ext cx="6480720" cy="6926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"Model Selection for Regression Analysis</a:t>
            </a:r>
          </a:p>
        </p:txBody>
      </p:sp>
      <p:sp>
        <p:nvSpPr>
          <p:cNvPr id="10" name="Rectangle: Rounded Corners 9">
            <a:extLst>
              <a:ext uri="{FF2B5EF4-FFF2-40B4-BE49-F238E27FC236}">
                <a16:creationId xmlns:a16="http://schemas.microsoft.com/office/drawing/2014/main" id="{281333B1-3481-4195-AF1C-BC81216196F4}"/>
              </a:ext>
            </a:extLst>
          </p:cNvPr>
          <p:cNvSpPr/>
          <p:nvPr/>
        </p:nvSpPr>
        <p:spPr>
          <a:xfrm>
            <a:off x="587388" y="692696"/>
            <a:ext cx="1101722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t>For predicting car prices, the following machine learning regression models were applied:</a:t>
            </a:r>
          </a:p>
        </p:txBody>
      </p:sp>
      <p:graphicFrame>
        <p:nvGraphicFramePr>
          <p:cNvPr id="14" name="Diagram 13">
            <a:extLst>
              <a:ext uri="{FF2B5EF4-FFF2-40B4-BE49-F238E27FC236}">
                <a16:creationId xmlns:a16="http://schemas.microsoft.com/office/drawing/2014/main" id="{A1577CF7-F479-4271-AE72-F45CBA4AF688}"/>
              </a:ext>
            </a:extLst>
          </p:cNvPr>
          <p:cNvGraphicFramePr/>
          <p:nvPr>
            <p:extLst>
              <p:ext uri="{D42A27DB-BD31-4B8C-83A1-F6EECF244321}">
                <p14:modId xmlns:p14="http://schemas.microsoft.com/office/powerpoint/2010/main" val="4165280710"/>
              </p:ext>
            </p:extLst>
          </p:nvPr>
        </p:nvGraphicFramePr>
        <p:xfrm>
          <a:off x="0" y="1484784"/>
          <a:ext cx="12072664" cy="2592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Rounded Corners 8">
            <a:extLst>
              <a:ext uri="{FF2B5EF4-FFF2-40B4-BE49-F238E27FC236}">
                <a16:creationId xmlns:a16="http://schemas.microsoft.com/office/drawing/2014/main" id="{B4C8894A-8957-4D74-A933-2EEC9E1F2A37}"/>
              </a:ext>
            </a:extLst>
          </p:cNvPr>
          <p:cNvSpPr/>
          <p:nvPr/>
        </p:nvSpPr>
        <p:spPr>
          <a:xfrm>
            <a:off x="2725934" y="3686975"/>
            <a:ext cx="7892260" cy="30956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ardrop 11">
            <a:extLst>
              <a:ext uri="{FF2B5EF4-FFF2-40B4-BE49-F238E27FC236}">
                <a16:creationId xmlns:a16="http://schemas.microsoft.com/office/drawing/2014/main" id="{FB51DA30-AC3A-4707-AC7A-71F6828EA5B9}"/>
              </a:ext>
            </a:extLst>
          </p:cNvPr>
          <p:cNvSpPr/>
          <p:nvPr/>
        </p:nvSpPr>
        <p:spPr>
          <a:xfrm rot="2700000">
            <a:off x="404127" y="3846665"/>
            <a:ext cx="3058750" cy="3058750"/>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3" name="Group 12">
            <a:extLst>
              <a:ext uri="{FF2B5EF4-FFF2-40B4-BE49-F238E27FC236}">
                <a16:creationId xmlns:a16="http://schemas.microsoft.com/office/drawing/2014/main" id="{79016BB3-797E-433C-9018-B31822E159BC}"/>
              </a:ext>
            </a:extLst>
          </p:cNvPr>
          <p:cNvGrpSpPr/>
          <p:nvPr/>
        </p:nvGrpSpPr>
        <p:grpSpPr>
          <a:xfrm>
            <a:off x="598051" y="3942106"/>
            <a:ext cx="2862524" cy="2862220"/>
            <a:chOff x="735028" y="1278492"/>
            <a:chExt cx="2862524" cy="2862220"/>
          </a:xfrm>
        </p:grpSpPr>
        <p:sp>
          <p:nvSpPr>
            <p:cNvPr id="15" name="Oval 14">
              <a:extLst>
                <a:ext uri="{FF2B5EF4-FFF2-40B4-BE49-F238E27FC236}">
                  <a16:creationId xmlns:a16="http://schemas.microsoft.com/office/drawing/2014/main" id="{84EFC407-CBC3-4627-A45D-7DF6D5742EFC}"/>
                </a:ext>
              </a:extLst>
            </p:cNvPr>
            <p:cNvSpPr/>
            <p:nvPr/>
          </p:nvSpPr>
          <p:spPr>
            <a:xfrm>
              <a:off x="735028" y="1278492"/>
              <a:ext cx="2862524" cy="286222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Oval 4">
              <a:extLst>
                <a:ext uri="{FF2B5EF4-FFF2-40B4-BE49-F238E27FC236}">
                  <a16:creationId xmlns:a16="http://schemas.microsoft.com/office/drawing/2014/main" id="{431A1DCE-6137-4117-BC1F-809FA91804C2}"/>
                </a:ext>
              </a:extLst>
            </p:cNvPr>
            <p:cNvSpPr txBox="1"/>
            <p:nvPr/>
          </p:nvSpPr>
          <p:spPr>
            <a:xfrm>
              <a:off x="1144245" y="1687457"/>
              <a:ext cx="2044090" cy="204428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6990" tIns="46990" rIns="46990" bIns="46990" numCol="1" spcCol="1270" anchor="ctr" anchorCtr="0">
              <a:noAutofit/>
            </a:bodyPr>
            <a:lstStyle/>
            <a:p>
              <a:pPr algn="ctr" defTabSz="1644650">
                <a:lnSpc>
                  <a:spcPct val="90000"/>
                </a:lnSpc>
                <a:spcBef>
                  <a:spcPct val="0"/>
                </a:spcBef>
                <a:spcAft>
                  <a:spcPct val="35000"/>
                </a:spcAft>
              </a:pPr>
              <a:r>
                <a:rPr lang="en-IN" sz="3600" dirty="0"/>
                <a:t>Linear Regression</a:t>
              </a:r>
            </a:p>
            <a:p>
              <a:pPr marL="0" lvl="0" indent="0" algn="ctr" defTabSz="1644650">
                <a:lnSpc>
                  <a:spcPct val="90000"/>
                </a:lnSpc>
                <a:spcBef>
                  <a:spcPct val="0"/>
                </a:spcBef>
                <a:spcAft>
                  <a:spcPct val="35000"/>
                </a:spcAft>
                <a:buNone/>
              </a:pPr>
              <a:endParaRPr lang="en-IN" sz="3600" kern="1200" dirty="0"/>
            </a:p>
          </p:txBody>
        </p:sp>
      </p:grpSp>
      <p:pic>
        <p:nvPicPr>
          <p:cNvPr id="5" name="Picture 4">
            <a:extLst>
              <a:ext uri="{FF2B5EF4-FFF2-40B4-BE49-F238E27FC236}">
                <a16:creationId xmlns:a16="http://schemas.microsoft.com/office/drawing/2014/main" id="{DF96ED87-00BA-49A1-871D-E5381A0C1065}"/>
              </a:ext>
            </a:extLst>
          </p:cNvPr>
          <p:cNvPicPr>
            <a:picLocks noChangeAspect="1"/>
          </p:cNvPicPr>
          <p:nvPr/>
        </p:nvPicPr>
        <p:blipFill>
          <a:blip r:embed="rId7"/>
          <a:stretch>
            <a:fillRect/>
          </a:stretch>
        </p:blipFill>
        <p:spPr>
          <a:xfrm>
            <a:off x="4071748" y="3789040"/>
            <a:ext cx="6344732" cy="2862220"/>
          </a:xfrm>
          <a:prstGeom prst="rect">
            <a:avLst/>
          </a:prstGeom>
        </p:spPr>
      </p:pic>
    </p:spTree>
    <p:extLst>
      <p:ext uri="{BB962C8B-B14F-4D97-AF65-F5344CB8AC3E}">
        <p14:creationId xmlns:p14="http://schemas.microsoft.com/office/powerpoint/2010/main" val="1418374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5F11D057-8EC8-4209-9D5C-53C0FC1D4FA6}"/>
              </a:ext>
            </a:extLst>
          </p:cNvPr>
          <p:cNvSpPr/>
          <p:nvPr/>
        </p:nvSpPr>
        <p:spPr>
          <a:xfrm>
            <a:off x="2207568" y="0"/>
            <a:ext cx="8208912" cy="836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t>Ridge &amp; Lasso Regression</a:t>
            </a:r>
          </a:p>
        </p:txBody>
      </p:sp>
      <p:graphicFrame>
        <p:nvGraphicFramePr>
          <p:cNvPr id="10" name="Table 10">
            <a:extLst>
              <a:ext uri="{FF2B5EF4-FFF2-40B4-BE49-F238E27FC236}">
                <a16:creationId xmlns:a16="http://schemas.microsoft.com/office/drawing/2014/main" id="{B6759438-2991-4009-8002-03F935F2D9FF}"/>
              </a:ext>
            </a:extLst>
          </p:cNvPr>
          <p:cNvGraphicFramePr>
            <a:graphicFrameLocks noGrp="1"/>
          </p:cNvGraphicFramePr>
          <p:nvPr/>
        </p:nvGraphicFramePr>
        <p:xfrm>
          <a:off x="0" y="719666"/>
          <a:ext cx="12192000" cy="6138334"/>
        </p:xfrm>
        <a:graphic>
          <a:graphicData uri="http://schemas.openxmlformats.org/drawingml/2006/table">
            <a:tbl>
              <a:tblPr firstRow="1" bandRow="1">
                <a:tableStyleId>{21E4AEA4-8DFA-4A89-87EB-49C32662AFE0}</a:tableStyleId>
              </a:tblPr>
              <a:tblGrid>
                <a:gridCol w="6096000">
                  <a:extLst>
                    <a:ext uri="{9D8B030D-6E8A-4147-A177-3AD203B41FA5}">
                      <a16:colId xmlns:a16="http://schemas.microsoft.com/office/drawing/2014/main" val="4002818821"/>
                    </a:ext>
                  </a:extLst>
                </a:gridCol>
                <a:gridCol w="6096000">
                  <a:extLst>
                    <a:ext uri="{9D8B030D-6E8A-4147-A177-3AD203B41FA5}">
                      <a16:colId xmlns:a16="http://schemas.microsoft.com/office/drawing/2014/main" val="200035837"/>
                    </a:ext>
                  </a:extLst>
                </a:gridCol>
              </a:tblGrid>
              <a:tr h="6138334">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39878967"/>
                  </a:ext>
                </a:extLst>
              </a:tr>
            </a:tbl>
          </a:graphicData>
        </a:graphic>
      </p:graphicFrame>
      <p:pic>
        <p:nvPicPr>
          <p:cNvPr id="5" name="Picture 4">
            <a:extLst>
              <a:ext uri="{FF2B5EF4-FFF2-40B4-BE49-F238E27FC236}">
                <a16:creationId xmlns:a16="http://schemas.microsoft.com/office/drawing/2014/main" id="{B3EAE227-C6E7-4104-85D5-C8630AC47E26}"/>
              </a:ext>
            </a:extLst>
          </p:cNvPr>
          <p:cNvPicPr>
            <a:picLocks noChangeAspect="1"/>
          </p:cNvPicPr>
          <p:nvPr/>
        </p:nvPicPr>
        <p:blipFill>
          <a:blip r:embed="rId2"/>
          <a:stretch>
            <a:fillRect/>
          </a:stretch>
        </p:blipFill>
        <p:spPr>
          <a:xfrm>
            <a:off x="113865" y="836712"/>
            <a:ext cx="5934808" cy="5904093"/>
          </a:xfrm>
          <a:prstGeom prst="rect">
            <a:avLst/>
          </a:prstGeom>
        </p:spPr>
      </p:pic>
      <p:pic>
        <p:nvPicPr>
          <p:cNvPr id="7" name="Picture 6">
            <a:extLst>
              <a:ext uri="{FF2B5EF4-FFF2-40B4-BE49-F238E27FC236}">
                <a16:creationId xmlns:a16="http://schemas.microsoft.com/office/drawing/2014/main" id="{1F291659-E77C-4684-A810-3A8BF723A73F}"/>
              </a:ext>
            </a:extLst>
          </p:cNvPr>
          <p:cNvPicPr>
            <a:picLocks noChangeAspect="1"/>
          </p:cNvPicPr>
          <p:nvPr/>
        </p:nvPicPr>
        <p:blipFill>
          <a:blip r:embed="rId3"/>
          <a:stretch>
            <a:fillRect/>
          </a:stretch>
        </p:blipFill>
        <p:spPr>
          <a:xfrm>
            <a:off x="6095999" y="836712"/>
            <a:ext cx="5982135" cy="5904093"/>
          </a:xfrm>
          <a:prstGeom prst="rect">
            <a:avLst/>
          </a:prstGeom>
        </p:spPr>
      </p:pic>
    </p:spTree>
    <p:extLst>
      <p:ext uri="{BB962C8B-B14F-4D97-AF65-F5344CB8AC3E}">
        <p14:creationId xmlns:p14="http://schemas.microsoft.com/office/powerpoint/2010/main" val="3241463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5F11D057-8EC8-4209-9D5C-53C0FC1D4FA6}"/>
              </a:ext>
            </a:extLst>
          </p:cNvPr>
          <p:cNvSpPr/>
          <p:nvPr/>
        </p:nvSpPr>
        <p:spPr>
          <a:xfrm>
            <a:off x="2207568" y="0"/>
            <a:ext cx="8208912" cy="836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t>Random Forest Regressor</a:t>
            </a:r>
          </a:p>
        </p:txBody>
      </p:sp>
      <p:graphicFrame>
        <p:nvGraphicFramePr>
          <p:cNvPr id="10" name="Table 10">
            <a:extLst>
              <a:ext uri="{FF2B5EF4-FFF2-40B4-BE49-F238E27FC236}">
                <a16:creationId xmlns:a16="http://schemas.microsoft.com/office/drawing/2014/main" id="{B6759438-2991-4009-8002-03F935F2D9FF}"/>
              </a:ext>
            </a:extLst>
          </p:cNvPr>
          <p:cNvGraphicFramePr>
            <a:graphicFrameLocks noGrp="1"/>
          </p:cNvGraphicFramePr>
          <p:nvPr/>
        </p:nvGraphicFramePr>
        <p:xfrm>
          <a:off x="0" y="719666"/>
          <a:ext cx="12192000" cy="6138334"/>
        </p:xfrm>
        <a:graphic>
          <a:graphicData uri="http://schemas.openxmlformats.org/drawingml/2006/table">
            <a:tbl>
              <a:tblPr firstRow="1" bandRow="1">
                <a:tableStyleId>{21E4AEA4-8DFA-4A89-87EB-49C32662AFE0}</a:tableStyleId>
              </a:tblPr>
              <a:tblGrid>
                <a:gridCol w="6096000">
                  <a:extLst>
                    <a:ext uri="{9D8B030D-6E8A-4147-A177-3AD203B41FA5}">
                      <a16:colId xmlns:a16="http://schemas.microsoft.com/office/drawing/2014/main" val="4002818821"/>
                    </a:ext>
                  </a:extLst>
                </a:gridCol>
                <a:gridCol w="6096000">
                  <a:extLst>
                    <a:ext uri="{9D8B030D-6E8A-4147-A177-3AD203B41FA5}">
                      <a16:colId xmlns:a16="http://schemas.microsoft.com/office/drawing/2014/main" val="200035837"/>
                    </a:ext>
                  </a:extLst>
                </a:gridCol>
              </a:tblGrid>
              <a:tr h="6138334">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39878967"/>
                  </a:ext>
                </a:extLst>
              </a:tr>
            </a:tbl>
          </a:graphicData>
        </a:graphic>
      </p:graphicFrame>
      <p:pic>
        <p:nvPicPr>
          <p:cNvPr id="3" name="Picture 2">
            <a:extLst>
              <a:ext uri="{FF2B5EF4-FFF2-40B4-BE49-F238E27FC236}">
                <a16:creationId xmlns:a16="http://schemas.microsoft.com/office/drawing/2014/main" id="{E7F742CD-8306-4599-9F97-C66A4952838B}"/>
              </a:ext>
            </a:extLst>
          </p:cNvPr>
          <p:cNvPicPr>
            <a:picLocks noChangeAspect="1"/>
          </p:cNvPicPr>
          <p:nvPr/>
        </p:nvPicPr>
        <p:blipFill>
          <a:blip r:embed="rId2"/>
          <a:stretch>
            <a:fillRect/>
          </a:stretch>
        </p:blipFill>
        <p:spPr>
          <a:xfrm>
            <a:off x="30979" y="765899"/>
            <a:ext cx="5993013" cy="4175269"/>
          </a:xfrm>
          <a:prstGeom prst="rect">
            <a:avLst/>
          </a:prstGeom>
        </p:spPr>
      </p:pic>
      <p:pic>
        <p:nvPicPr>
          <p:cNvPr id="6" name="Picture 5">
            <a:extLst>
              <a:ext uri="{FF2B5EF4-FFF2-40B4-BE49-F238E27FC236}">
                <a16:creationId xmlns:a16="http://schemas.microsoft.com/office/drawing/2014/main" id="{C0C6048C-25D8-4108-A2CB-52F7F8C9E5A9}"/>
              </a:ext>
            </a:extLst>
          </p:cNvPr>
          <p:cNvPicPr>
            <a:picLocks noChangeAspect="1"/>
          </p:cNvPicPr>
          <p:nvPr/>
        </p:nvPicPr>
        <p:blipFill>
          <a:blip r:embed="rId3"/>
          <a:stretch>
            <a:fillRect/>
          </a:stretch>
        </p:blipFill>
        <p:spPr>
          <a:xfrm>
            <a:off x="-24438" y="4941168"/>
            <a:ext cx="5993012" cy="1800200"/>
          </a:xfrm>
          <a:prstGeom prst="rect">
            <a:avLst/>
          </a:prstGeom>
        </p:spPr>
      </p:pic>
      <p:pic>
        <p:nvPicPr>
          <p:cNvPr id="11" name="Picture 10">
            <a:extLst>
              <a:ext uri="{FF2B5EF4-FFF2-40B4-BE49-F238E27FC236}">
                <a16:creationId xmlns:a16="http://schemas.microsoft.com/office/drawing/2014/main" id="{BA160BE4-6FE3-4795-842F-285BB6030F35}"/>
              </a:ext>
            </a:extLst>
          </p:cNvPr>
          <p:cNvPicPr>
            <a:picLocks noChangeAspect="1"/>
          </p:cNvPicPr>
          <p:nvPr/>
        </p:nvPicPr>
        <p:blipFill>
          <a:blip r:embed="rId4"/>
          <a:stretch>
            <a:fillRect/>
          </a:stretch>
        </p:blipFill>
        <p:spPr>
          <a:xfrm>
            <a:off x="6089638" y="784836"/>
            <a:ext cx="6140655" cy="2932196"/>
          </a:xfrm>
          <a:prstGeom prst="rect">
            <a:avLst/>
          </a:prstGeom>
        </p:spPr>
      </p:pic>
      <p:pic>
        <p:nvPicPr>
          <p:cNvPr id="13" name="Picture 12">
            <a:extLst>
              <a:ext uri="{FF2B5EF4-FFF2-40B4-BE49-F238E27FC236}">
                <a16:creationId xmlns:a16="http://schemas.microsoft.com/office/drawing/2014/main" id="{FE96471D-9932-4AE0-8CAE-B8A439380255}"/>
              </a:ext>
            </a:extLst>
          </p:cNvPr>
          <p:cNvPicPr>
            <a:picLocks noChangeAspect="1"/>
          </p:cNvPicPr>
          <p:nvPr/>
        </p:nvPicPr>
        <p:blipFill rotWithShape="1">
          <a:blip r:embed="rId5"/>
          <a:srcRect r="28680"/>
          <a:stretch/>
        </p:blipFill>
        <p:spPr>
          <a:xfrm>
            <a:off x="6089638" y="3717032"/>
            <a:ext cx="6071381" cy="3024336"/>
          </a:xfrm>
          <a:prstGeom prst="rect">
            <a:avLst/>
          </a:prstGeom>
        </p:spPr>
      </p:pic>
    </p:spTree>
    <p:extLst>
      <p:ext uri="{BB962C8B-B14F-4D97-AF65-F5344CB8AC3E}">
        <p14:creationId xmlns:p14="http://schemas.microsoft.com/office/powerpoint/2010/main" val="385714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BB30E9B2-9836-4DCC-8082-B8287EDECD9A}"/>
              </a:ext>
            </a:extLst>
          </p:cNvPr>
          <p:cNvSpPr/>
          <p:nvPr/>
        </p:nvSpPr>
        <p:spPr>
          <a:xfrm>
            <a:off x="2531604" y="26166"/>
            <a:ext cx="7128792"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a:t>Project Contents</a:t>
            </a:r>
          </a:p>
        </p:txBody>
      </p:sp>
      <p:sp>
        <p:nvSpPr>
          <p:cNvPr id="6" name="Rectangle: Rounded Corners 5">
            <a:extLst>
              <a:ext uri="{FF2B5EF4-FFF2-40B4-BE49-F238E27FC236}">
                <a16:creationId xmlns:a16="http://schemas.microsoft.com/office/drawing/2014/main" id="{A091EED1-17A2-4638-92BC-7E3856151C32}"/>
              </a:ext>
            </a:extLst>
          </p:cNvPr>
          <p:cNvSpPr/>
          <p:nvPr/>
        </p:nvSpPr>
        <p:spPr>
          <a:xfrm>
            <a:off x="3467708" y="1155610"/>
            <a:ext cx="525658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Introduction</a:t>
            </a:r>
          </a:p>
        </p:txBody>
      </p:sp>
      <p:sp>
        <p:nvSpPr>
          <p:cNvPr id="7" name="Rectangle: Rounded Corners 6">
            <a:extLst>
              <a:ext uri="{FF2B5EF4-FFF2-40B4-BE49-F238E27FC236}">
                <a16:creationId xmlns:a16="http://schemas.microsoft.com/office/drawing/2014/main" id="{AAEB61A5-7674-495A-8F1D-B3F868FB3F26}"/>
              </a:ext>
            </a:extLst>
          </p:cNvPr>
          <p:cNvSpPr/>
          <p:nvPr/>
        </p:nvSpPr>
        <p:spPr>
          <a:xfrm>
            <a:off x="3467708" y="2008234"/>
            <a:ext cx="525658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Data Description</a:t>
            </a:r>
          </a:p>
        </p:txBody>
      </p:sp>
      <p:sp>
        <p:nvSpPr>
          <p:cNvPr id="8" name="Rectangle: Rounded Corners 7">
            <a:extLst>
              <a:ext uri="{FF2B5EF4-FFF2-40B4-BE49-F238E27FC236}">
                <a16:creationId xmlns:a16="http://schemas.microsoft.com/office/drawing/2014/main" id="{C2DB79C9-7BB9-4EFA-97AD-7BF539319CA8}"/>
              </a:ext>
            </a:extLst>
          </p:cNvPr>
          <p:cNvSpPr/>
          <p:nvPr/>
        </p:nvSpPr>
        <p:spPr>
          <a:xfrm>
            <a:off x="3467708" y="2860858"/>
            <a:ext cx="525658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Data Preprocessing</a:t>
            </a:r>
          </a:p>
        </p:txBody>
      </p:sp>
      <p:sp>
        <p:nvSpPr>
          <p:cNvPr id="9" name="Rectangle: Rounded Corners 8">
            <a:extLst>
              <a:ext uri="{FF2B5EF4-FFF2-40B4-BE49-F238E27FC236}">
                <a16:creationId xmlns:a16="http://schemas.microsoft.com/office/drawing/2014/main" id="{49EC5F68-E243-4AE3-A6E8-22BF61662AA0}"/>
              </a:ext>
            </a:extLst>
          </p:cNvPr>
          <p:cNvSpPr/>
          <p:nvPr/>
        </p:nvSpPr>
        <p:spPr>
          <a:xfrm>
            <a:off x="3480667" y="3733429"/>
            <a:ext cx="525658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Model Selection</a:t>
            </a:r>
          </a:p>
        </p:txBody>
      </p:sp>
      <p:sp>
        <p:nvSpPr>
          <p:cNvPr id="10" name="Rectangle: Rounded Corners 9">
            <a:extLst>
              <a:ext uri="{FF2B5EF4-FFF2-40B4-BE49-F238E27FC236}">
                <a16:creationId xmlns:a16="http://schemas.microsoft.com/office/drawing/2014/main" id="{E6C0101C-6950-47AE-93C9-DF3C6BD41C1A}"/>
              </a:ext>
            </a:extLst>
          </p:cNvPr>
          <p:cNvSpPr/>
          <p:nvPr/>
        </p:nvSpPr>
        <p:spPr>
          <a:xfrm>
            <a:off x="3496308" y="4635352"/>
            <a:ext cx="525658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Model Training and Evaluation</a:t>
            </a:r>
          </a:p>
        </p:txBody>
      </p:sp>
      <p:sp>
        <p:nvSpPr>
          <p:cNvPr id="11" name="Rectangle: Rounded Corners 10">
            <a:extLst>
              <a:ext uri="{FF2B5EF4-FFF2-40B4-BE49-F238E27FC236}">
                <a16:creationId xmlns:a16="http://schemas.microsoft.com/office/drawing/2014/main" id="{6C43B43C-CB20-45C6-B4F2-65B91D7117B6}"/>
              </a:ext>
            </a:extLst>
          </p:cNvPr>
          <p:cNvSpPr/>
          <p:nvPr/>
        </p:nvSpPr>
        <p:spPr>
          <a:xfrm>
            <a:off x="3496308" y="5485266"/>
            <a:ext cx="525658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Conclusion</a:t>
            </a:r>
          </a:p>
        </p:txBody>
      </p:sp>
      <p:pic>
        <p:nvPicPr>
          <p:cNvPr id="23" name="Graphic 22" descr="Cursor with solid fill">
            <a:extLst>
              <a:ext uri="{FF2B5EF4-FFF2-40B4-BE49-F238E27FC236}">
                <a16:creationId xmlns:a16="http://schemas.microsoft.com/office/drawing/2014/main" id="{C57ABC27-E6AF-4E09-9F1A-8F762631E1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7951148">
            <a:off x="2180315" y="1120331"/>
            <a:ext cx="914400" cy="914400"/>
          </a:xfrm>
          <a:prstGeom prst="rect">
            <a:avLst/>
          </a:prstGeom>
        </p:spPr>
      </p:pic>
      <p:pic>
        <p:nvPicPr>
          <p:cNvPr id="24" name="Graphic 23" descr="Cursor with solid fill">
            <a:extLst>
              <a:ext uri="{FF2B5EF4-FFF2-40B4-BE49-F238E27FC236}">
                <a16:creationId xmlns:a16="http://schemas.microsoft.com/office/drawing/2014/main" id="{7FFEF8B6-1F2B-48D1-BEB3-E337A999F6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7951148">
            <a:off x="2180316" y="1923381"/>
            <a:ext cx="914400" cy="914400"/>
          </a:xfrm>
          <a:prstGeom prst="rect">
            <a:avLst/>
          </a:prstGeom>
        </p:spPr>
      </p:pic>
      <p:pic>
        <p:nvPicPr>
          <p:cNvPr id="25" name="Graphic 24" descr="Cursor with solid fill">
            <a:extLst>
              <a:ext uri="{FF2B5EF4-FFF2-40B4-BE49-F238E27FC236}">
                <a16:creationId xmlns:a16="http://schemas.microsoft.com/office/drawing/2014/main" id="{D5B57BAE-52BA-4CCA-98D6-8DDC0AC63D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7951148">
            <a:off x="2180316" y="2799701"/>
            <a:ext cx="914400" cy="914400"/>
          </a:xfrm>
          <a:prstGeom prst="rect">
            <a:avLst/>
          </a:prstGeom>
        </p:spPr>
      </p:pic>
      <p:pic>
        <p:nvPicPr>
          <p:cNvPr id="26" name="Graphic 25" descr="Cursor with solid fill">
            <a:extLst>
              <a:ext uri="{FF2B5EF4-FFF2-40B4-BE49-F238E27FC236}">
                <a16:creationId xmlns:a16="http://schemas.microsoft.com/office/drawing/2014/main" id="{859A006F-3C6C-4D70-823E-0F62AAE235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7951148">
            <a:off x="2180315" y="3676021"/>
            <a:ext cx="914400" cy="914400"/>
          </a:xfrm>
          <a:prstGeom prst="rect">
            <a:avLst/>
          </a:prstGeom>
        </p:spPr>
      </p:pic>
      <p:pic>
        <p:nvPicPr>
          <p:cNvPr id="27" name="Graphic 26" descr="Cursor with solid fill">
            <a:extLst>
              <a:ext uri="{FF2B5EF4-FFF2-40B4-BE49-F238E27FC236}">
                <a16:creationId xmlns:a16="http://schemas.microsoft.com/office/drawing/2014/main" id="{A2969921-251C-4AB1-ABF2-F1D10A9FF6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7951148">
            <a:off x="2180314" y="4584153"/>
            <a:ext cx="914400" cy="914400"/>
          </a:xfrm>
          <a:prstGeom prst="rect">
            <a:avLst/>
          </a:prstGeom>
        </p:spPr>
      </p:pic>
      <p:pic>
        <p:nvPicPr>
          <p:cNvPr id="28" name="Graphic 27" descr="Cursor with solid fill">
            <a:extLst>
              <a:ext uri="{FF2B5EF4-FFF2-40B4-BE49-F238E27FC236}">
                <a16:creationId xmlns:a16="http://schemas.microsoft.com/office/drawing/2014/main" id="{A3BC63B7-7FD8-4194-B052-7A4EDC36A7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7951148">
            <a:off x="2180313" y="5428661"/>
            <a:ext cx="914400" cy="914400"/>
          </a:xfrm>
          <a:prstGeom prst="rect">
            <a:avLst/>
          </a:prstGeom>
        </p:spPr>
      </p:pic>
    </p:spTree>
    <p:extLst>
      <p:ext uri="{BB962C8B-B14F-4D97-AF65-F5344CB8AC3E}">
        <p14:creationId xmlns:p14="http://schemas.microsoft.com/office/powerpoint/2010/main" val="1411553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5F11D057-8EC8-4209-9D5C-53C0FC1D4FA6}"/>
              </a:ext>
            </a:extLst>
          </p:cNvPr>
          <p:cNvSpPr/>
          <p:nvPr/>
        </p:nvSpPr>
        <p:spPr>
          <a:xfrm>
            <a:off x="2207568" y="0"/>
            <a:ext cx="8208912" cy="836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sz="4000" dirty="0"/>
              <a:t>Support vector Regressor</a:t>
            </a:r>
          </a:p>
        </p:txBody>
      </p:sp>
      <p:graphicFrame>
        <p:nvGraphicFramePr>
          <p:cNvPr id="10" name="Table 10">
            <a:extLst>
              <a:ext uri="{FF2B5EF4-FFF2-40B4-BE49-F238E27FC236}">
                <a16:creationId xmlns:a16="http://schemas.microsoft.com/office/drawing/2014/main" id="{B6759438-2991-4009-8002-03F935F2D9FF}"/>
              </a:ext>
            </a:extLst>
          </p:cNvPr>
          <p:cNvGraphicFramePr>
            <a:graphicFrameLocks noGrp="1"/>
          </p:cNvGraphicFramePr>
          <p:nvPr/>
        </p:nvGraphicFramePr>
        <p:xfrm>
          <a:off x="0" y="719666"/>
          <a:ext cx="12192000" cy="6138334"/>
        </p:xfrm>
        <a:graphic>
          <a:graphicData uri="http://schemas.openxmlformats.org/drawingml/2006/table">
            <a:tbl>
              <a:tblPr firstRow="1" bandRow="1">
                <a:tableStyleId>{21E4AEA4-8DFA-4A89-87EB-49C32662AFE0}</a:tableStyleId>
              </a:tblPr>
              <a:tblGrid>
                <a:gridCol w="6096000">
                  <a:extLst>
                    <a:ext uri="{9D8B030D-6E8A-4147-A177-3AD203B41FA5}">
                      <a16:colId xmlns:a16="http://schemas.microsoft.com/office/drawing/2014/main" val="4002818821"/>
                    </a:ext>
                  </a:extLst>
                </a:gridCol>
                <a:gridCol w="6096000">
                  <a:extLst>
                    <a:ext uri="{9D8B030D-6E8A-4147-A177-3AD203B41FA5}">
                      <a16:colId xmlns:a16="http://schemas.microsoft.com/office/drawing/2014/main" val="200035837"/>
                    </a:ext>
                  </a:extLst>
                </a:gridCol>
              </a:tblGrid>
              <a:tr h="6138334">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39878967"/>
                  </a:ext>
                </a:extLst>
              </a:tr>
            </a:tbl>
          </a:graphicData>
        </a:graphic>
      </p:graphicFrame>
      <p:pic>
        <p:nvPicPr>
          <p:cNvPr id="4" name="Picture 3">
            <a:extLst>
              <a:ext uri="{FF2B5EF4-FFF2-40B4-BE49-F238E27FC236}">
                <a16:creationId xmlns:a16="http://schemas.microsoft.com/office/drawing/2014/main" id="{8C2CFED2-C26F-437C-9194-3F5DC7890536}"/>
              </a:ext>
            </a:extLst>
          </p:cNvPr>
          <p:cNvPicPr>
            <a:picLocks noChangeAspect="1"/>
          </p:cNvPicPr>
          <p:nvPr/>
        </p:nvPicPr>
        <p:blipFill>
          <a:blip r:embed="rId2"/>
          <a:stretch>
            <a:fillRect/>
          </a:stretch>
        </p:blipFill>
        <p:spPr>
          <a:xfrm>
            <a:off x="119336" y="836712"/>
            <a:ext cx="5904656" cy="5904656"/>
          </a:xfrm>
          <a:prstGeom prst="rect">
            <a:avLst/>
          </a:prstGeom>
        </p:spPr>
      </p:pic>
      <p:pic>
        <p:nvPicPr>
          <p:cNvPr id="7" name="Picture 6">
            <a:extLst>
              <a:ext uri="{FF2B5EF4-FFF2-40B4-BE49-F238E27FC236}">
                <a16:creationId xmlns:a16="http://schemas.microsoft.com/office/drawing/2014/main" id="{26367042-AFF5-4AC2-A921-E47566800E75}"/>
              </a:ext>
            </a:extLst>
          </p:cNvPr>
          <p:cNvPicPr>
            <a:picLocks noChangeAspect="1"/>
          </p:cNvPicPr>
          <p:nvPr/>
        </p:nvPicPr>
        <p:blipFill>
          <a:blip r:embed="rId3"/>
          <a:stretch>
            <a:fillRect/>
          </a:stretch>
        </p:blipFill>
        <p:spPr>
          <a:xfrm>
            <a:off x="6155668" y="816909"/>
            <a:ext cx="5904656" cy="5904656"/>
          </a:xfrm>
          <a:prstGeom prst="rect">
            <a:avLst/>
          </a:prstGeom>
        </p:spPr>
      </p:pic>
    </p:spTree>
    <p:extLst>
      <p:ext uri="{BB962C8B-B14F-4D97-AF65-F5344CB8AC3E}">
        <p14:creationId xmlns:p14="http://schemas.microsoft.com/office/powerpoint/2010/main" val="4182282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867C4EA-C2AA-415D-B74E-A4F2A77CF3FA}"/>
              </a:ext>
            </a:extLst>
          </p:cNvPr>
          <p:cNvSpPr/>
          <p:nvPr/>
        </p:nvSpPr>
        <p:spPr>
          <a:xfrm>
            <a:off x="59668" y="18504"/>
            <a:ext cx="7188460" cy="6926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t>Conclusion of Regression Analysis</a:t>
            </a:r>
          </a:p>
        </p:txBody>
      </p:sp>
      <p:sp>
        <p:nvSpPr>
          <p:cNvPr id="5" name="Rectangle 4">
            <a:extLst>
              <a:ext uri="{FF2B5EF4-FFF2-40B4-BE49-F238E27FC236}">
                <a16:creationId xmlns:a16="http://schemas.microsoft.com/office/drawing/2014/main" id="{FBC63DE8-9B2D-4DF3-A035-AE2EA8EB8832}"/>
              </a:ext>
            </a:extLst>
          </p:cNvPr>
          <p:cNvSpPr/>
          <p:nvPr/>
        </p:nvSpPr>
        <p:spPr>
          <a:xfrm>
            <a:off x="59668" y="711200"/>
            <a:ext cx="12072664" cy="4445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t>Linear Regression (LR):</a:t>
            </a:r>
            <a:endParaRPr lang="en-IN" dirty="0"/>
          </a:p>
          <a:p>
            <a:pPr marL="742950" lvl="1" indent="-285750">
              <a:buFont typeface="Arial" panose="020B0604020202020204" pitchFamily="34" charset="0"/>
              <a:buChar char="•"/>
            </a:pPr>
            <a:r>
              <a:rPr lang="en-IN" dirty="0"/>
              <a:t>MSE: 0.2432</a:t>
            </a:r>
          </a:p>
          <a:p>
            <a:pPr marL="742950" lvl="1" indent="-285750">
              <a:buFont typeface="Arial" panose="020B0604020202020204" pitchFamily="34" charset="0"/>
              <a:buChar char="•"/>
            </a:pPr>
            <a:r>
              <a:rPr lang="en-IN" dirty="0"/>
              <a:t>R²: 0.4932</a:t>
            </a:r>
          </a:p>
          <a:p>
            <a:r>
              <a:rPr lang="en-IN" b="1" dirty="0"/>
              <a:t>Ridge Regression:</a:t>
            </a:r>
            <a:endParaRPr lang="en-IN" dirty="0"/>
          </a:p>
          <a:p>
            <a:pPr marL="742950" lvl="1" indent="-285750">
              <a:buFont typeface="Arial" panose="020B0604020202020204" pitchFamily="34" charset="0"/>
              <a:buChar char="•"/>
            </a:pPr>
            <a:r>
              <a:rPr lang="en-IN" dirty="0"/>
              <a:t>Test MSE: 0.2427 (Best MSE)</a:t>
            </a:r>
          </a:p>
          <a:p>
            <a:r>
              <a:rPr lang="en-IN" b="1" dirty="0"/>
              <a:t>Lasso Regression:</a:t>
            </a:r>
            <a:endParaRPr lang="en-IN" dirty="0"/>
          </a:p>
          <a:p>
            <a:pPr marL="742950" lvl="1" indent="-285750">
              <a:buFont typeface="Arial" panose="020B0604020202020204" pitchFamily="34" charset="0"/>
              <a:buChar char="•"/>
            </a:pPr>
            <a:r>
              <a:rPr lang="en-IN" dirty="0"/>
              <a:t>Test MSE: 0.2725</a:t>
            </a:r>
          </a:p>
          <a:p>
            <a:r>
              <a:rPr lang="en-IN" b="1" dirty="0"/>
              <a:t>Random Forest Regressor (With Hyperparameter Tuning):</a:t>
            </a:r>
            <a:endParaRPr lang="en-IN" dirty="0"/>
          </a:p>
          <a:p>
            <a:pPr marL="742950" lvl="1" indent="-285750">
              <a:buFont typeface="Arial" panose="020B0604020202020204" pitchFamily="34" charset="0"/>
              <a:buChar char="•"/>
            </a:pPr>
            <a:r>
              <a:rPr lang="en-IN" dirty="0"/>
              <a:t>MSE: 0.0875 (Best MSE overall)</a:t>
            </a:r>
          </a:p>
          <a:p>
            <a:pPr marL="742950" lvl="1" indent="-285750">
              <a:buFont typeface="Arial" panose="020B0604020202020204" pitchFamily="34" charset="0"/>
              <a:buChar char="•"/>
            </a:pPr>
            <a:r>
              <a:rPr lang="en-IN" dirty="0"/>
              <a:t>R²: 0.92 (Best R² overall)</a:t>
            </a:r>
          </a:p>
          <a:p>
            <a:r>
              <a:rPr lang="en-IN" b="1" dirty="0"/>
              <a:t>Support Vector Regressor (SVR):</a:t>
            </a:r>
            <a:endParaRPr lang="en-IN" dirty="0"/>
          </a:p>
          <a:p>
            <a:pPr marL="742950" lvl="1" indent="-285750">
              <a:buFont typeface="Arial" panose="020B0604020202020204" pitchFamily="34" charset="0"/>
              <a:buChar char="•"/>
            </a:pPr>
            <a:r>
              <a:rPr lang="en-IN" dirty="0"/>
              <a:t>Untuned R²: -0.0997, MSE: 1.1106</a:t>
            </a:r>
          </a:p>
          <a:p>
            <a:pPr marL="742950" lvl="1" indent="-285750">
              <a:buFont typeface="Arial" panose="020B0604020202020204" pitchFamily="34" charset="0"/>
              <a:buChar char="•"/>
            </a:pPr>
            <a:r>
              <a:rPr lang="en-IN" dirty="0"/>
              <a:t>Tuned R²: 0.1740, MSE: 0.8342</a:t>
            </a:r>
          </a:p>
          <a:p>
            <a:r>
              <a:rPr lang="en-IN" dirty="0"/>
              <a:t>The Random Forest Regressor without tuning provided the best MSE and R², outperforming the other models.</a:t>
            </a:r>
          </a:p>
          <a:p>
            <a:endParaRPr lang="en-IN" dirty="0"/>
          </a:p>
        </p:txBody>
      </p:sp>
    </p:spTree>
    <p:extLst>
      <p:ext uri="{BB962C8B-B14F-4D97-AF65-F5344CB8AC3E}">
        <p14:creationId xmlns:p14="http://schemas.microsoft.com/office/powerpoint/2010/main" val="46706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ABC31EF-EC3B-4C7B-B233-0F41FDC17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4671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dirty="0"/>
              <a:t>subtitle</a:t>
            </a:r>
          </a:p>
        </p:txBody>
      </p:sp>
      <p:pic>
        <p:nvPicPr>
          <p:cNvPr id="5" name="Picture 4">
            <a:extLst>
              <a:ext uri="{FF2B5EF4-FFF2-40B4-BE49-F238E27FC236}">
                <a16:creationId xmlns:a16="http://schemas.microsoft.com/office/drawing/2014/main" id="{B97CD918-BC4F-46BB-BE81-D9EA9443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5E2CB1E6-71B9-4430-A582-214A6D523F36}"/>
              </a:ext>
            </a:extLst>
          </p:cNvPr>
          <p:cNvSpPr txBox="1"/>
          <p:nvPr/>
        </p:nvSpPr>
        <p:spPr>
          <a:xfrm>
            <a:off x="1919536" y="4797152"/>
            <a:ext cx="2880320" cy="576064"/>
          </a:xfrm>
          <a:prstGeom prst="rect">
            <a:avLst/>
          </a:prstGeom>
          <a:solidFill>
            <a:schemeClr val="bg1"/>
          </a:solidFill>
        </p:spPr>
        <p:txBody>
          <a:bodyPr wrap="square" rtlCol="0">
            <a:spAutoFit/>
          </a:bodyPr>
          <a:lstStyle/>
          <a:p>
            <a:endParaRPr lang="en-IN" dirty="0"/>
          </a:p>
        </p:txBody>
      </p:sp>
      <p:pic>
        <p:nvPicPr>
          <p:cNvPr id="3074" name="Picture 2">
            <a:extLst>
              <a:ext uri="{FF2B5EF4-FFF2-40B4-BE49-F238E27FC236}">
                <a16:creationId xmlns:a16="http://schemas.microsoft.com/office/drawing/2014/main" id="{025A2678-B3E7-4B2C-9FCA-1E7E0F2708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000"/>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4917754-9CA3-423B-9128-BB82007EF85C}"/>
              </a:ext>
            </a:extLst>
          </p:cNvPr>
          <p:cNvSpPr/>
          <p:nvPr/>
        </p:nvSpPr>
        <p:spPr>
          <a:xfrm>
            <a:off x="3431704" y="188640"/>
            <a:ext cx="5544616"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t>INTRODUCTION</a:t>
            </a:r>
          </a:p>
        </p:txBody>
      </p:sp>
      <p:sp>
        <p:nvSpPr>
          <p:cNvPr id="6" name="Rectangle: Rounded Corners 5">
            <a:extLst>
              <a:ext uri="{FF2B5EF4-FFF2-40B4-BE49-F238E27FC236}">
                <a16:creationId xmlns:a16="http://schemas.microsoft.com/office/drawing/2014/main" id="{3B7CAAA1-EB6C-4C2D-8222-80CBFD2B27D5}"/>
              </a:ext>
            </a:extLst>
          </p:cNvPr>
          <p:cNvSpPr/>
          <p:nvPr/>
        </p:nvSpPr>
        <p:spPr>
          <a:xfrm>
            <a:off x="7459" y="1276286"/>
            <a:ext cx="12192000" cy="55558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a:t>Objective:</a:t>
            </a:r>
            <a:r>
              <a:rPr lang="en-GB" sz="2400" dirty="0"/>
              <a:t> </a:t>
            </a:r>
          </a:p>
          <a:p>
            <a:r>
              <a:rPr lang="en-GB" dirty="0"/>
              <a:t>The goal of this analysis is to utilize machine learning techniques to predict the presence or absence of heart disease in patients based on their medical data. By leveraging various classification algorithms, we aim to build and evaluate models that can assist in early diagnosis and decision-making in healthcare.</a:t>
            </a:r>
          </a:p>
          <a:p>
            <a:endParaRPr lang="en-GB" dirty="0"/>
          </a:p>
          <a:p>
            <a:r>
              <a:rPr lang="en-GB" sz="2400" b="1" dirty="0"/>
              <a:t>Analysis Goals:</a:t>
            </a:r>
            <a:endParaRPr lang="en-GB" sz="2400" dirty="0"/>
          </a:p>
          <a:p>
            <a:pPr>
              <a:buFont typeface="Arial" panose="020B0604020202020204" pitchFamily="34" charset="0"/>
              <a:buChar char="•"/>
            </a:pPr>
            <a:r>
              <a:rPr lang="en-GB" sz="2000" b="1" dirty="0"/>
              <a:t>Model Development:</a:t>
            </a:r>
            <a:r>
              <a:rPr lang="en-GB" sz="2000" dirty="0"/>
              <a:t> Implement and train several classification models to predict heart disease.</a:t>
            </a:r>
          </a:p>
          <a:p>
            <a:pPr>
              <a:buFont typeface="Arial" panose="020B0604020202020204" pitchFamily="34" charset="0"/>
              <a:buChar char="•"/>
            </a:pPr>
            <a:r>
              <a:rPr lang="en-GB" sz="2000" b="1" dirty="0"/>
              <a:t>Performance Evaluation:</a:t>
            </a:r>
            <a:r>
              <a:rPr lang="en-GB" sz="2000" dirty="0"/>
              <a:t> Compare model performance using metrics like accuracy, precision, recall, and F1-score.</a:t>
            </a:r>
          </a:p>
          <a:p>
            <a:pPr>
              <a:buFont typeface="Arial" panose="020B0604020202020204" pitchFamily="34" charset="0"/>
              <a:buChar char="•"/>
            </a:pPr>
            <a:r>
              <a:rPr lang="en-GB" sz="2000" b="1" dirty="0"/>
              <a:t>Feature Importance:</a:t>
            </a:r>
            <a:r>
              <a:rPr lang="en-GB" sz="2000" dirty="0"/>
              <a:t> Identify key features that significantly impact the prediction of heart disease.</a:t>
            </a:r>
          </a:p>
          <a:p>
            <a:pPr>
              <a:buFont typeface="Arial" panose="020B0604020202020204" pitchFamily="34" charset="0"/>
              <a:buChar char="•"/>
            </a:pPr>
            <a:r>
              <a:rPr lang="en-GB" sz="2000" b="1" dirty="0"/>
              <a:t>Visualization:</a:t>
            </a:r>
            <a:r>
              <a:rPr lang="en-GB" sz="2000" dirty="0"/>
              <a:t> Generate visualizations to better understand model performance and feature relationships.</a:t>
            </a:r>
          </a:p>
          <a:p>
            <a:r>
              <a:rPr lang="en-GB" sz="2000" dirty="0"/>
              <a:t>By achieving these goals, we aim to improve our understanding of heart disease prediction and enhance the accuracy of diagnostic tools in healthcare.</a:t>
            </a:r>
          </a:p>
          <a:p>
            <a:endParaRPr lang="en-GB" dirty="0"/>
          </a:p>
          <a:p>
            <a:endParaRPr lang="en-IN" dirty="0"/>
          </a:p>
        </p:txBody>
      </p:sp>
    </p:spTree>
    <p:extLst>
      <p:ext uri="{BB962C8B-B14F-4D97-AF65-F5344CB8AC3E}">
        <p14:creationId xmlns:p14="http://schemas.microsoft.com/office/powerpoint/2010/main" val="193614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7134AF3-D222-4B65-B0B6-A763058866F4}"/>
              </a:ext>
            </a:extLst>
          </p:cNvPr>
          <p:cNvSpPr/>
          <p:nvPr/>
        </p:nvSpPr>
        <p:spPr>
          <a:xfrm>
            <a:off x="2999656" y="116632"/>
            <a:ext cx="604867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Data Description</a:t>
            </a:r>
          </a:p>
        </p:txBody>
      </p:sp>
      <p:graphicFrame>
        <p:nvGraphicFramePr>
          <p:cNvPr id="8" name="Table 8">
            <a:extLst>
              <a:ext uri="{FF2B5EF4-FFF2-40B4-BE49-F238E27FC236}">
                <a16:creationId xmlns:a16="http://schemas.microsoft.com/office/drawing/2014/main" id="{038D1575-02C9-4C00-8F96-EA292D907AA1}"/>
              </a:ext>
            </a:extLst>
          </p:cNvPr>
          <p:cNvGraphicFramePr>
            <a:graphicFrameLocks noGrp="1"/>
          </p:cNvGraphicFramePr>
          <p:nvPr>
            <p:extLst>
              <p:ext uri="{D42A27DB-BD31-4B8C-83A1-F6EECF244321}">
                <p14:modId xmlns:p14="http://schemas.microsoft.com/office/powerpoint/2010/main" val="2676576136"/>
              </p:ext>
            </p:extLst>
          </p:nvPr>
        </p:nvGraphicFramePr>
        <p:xfrm>
          <a:off x="119336" y="961474"/>
          <a:ext cx="6408712" cy="5896526"/>
        </p:xfrm>
        <a:graphic>
          <a:graphicData uri="http://schemas.openxmlformats.org/drawingml/2006/table">
            <a:tbl>
              <a:tblPr firstRow="1" bandRow="1">
                <a:tableStyleId>{21E4AEA4-8DFA-4A89-87EB-49C32662AFE0}</a:tableStyleId>
              </a:tblPr>
              <a:tblGrid>
                <a:gridCol w="6408712">
                  <a:extLst>
                    <a:ext uri="{9D8B030D-6E8A-4147-A177-3AD203B41FA5}">
                      <a16:colId xmlns:a16="http://schemas.microsoft.com/office/drawing/2014/main" val="3714343602"/>
                    </a:ext>
                  </a:extLst>
                </a:gridCol>
              </a:tblGrid>
              <a:tr h="348646">
                <a:tc>
                  <a:txBody>
                    <a:bodyPr/>
                    <a:lstStyle/>
                    <a:p>
                      <a:r>
                        <a:rPr lang="en-IN" dirty="0"/>
                        <a:t>Features</a:t>
                      </a:r>
                    </a:p>
                  </a:txBody>
                  <a:tcPr/>
                </a:tc>
                <a:extLst>
                  <a:ext uri="{0D108BD9-81ED-4DB2-BD59-A6C34878D82A}">
                    <a16:rowId xmlns:a16="http://schemas.microsoft.com/office/drawing/2014/main" val="370446845"/>
                  </a:ext>
                </a:extLst>
              </a:tr>
              <a:tr h="348646">
                <a:tc>
                  <a:txBody>
                    <a:bodyPr/>
                    <a:lstStyle/>
                    <a:p>
                      <a:r>
                        <a:rPr lang="en-GB" b="1" dirty="0"/>
                        <a:t>age</a:t>
                      </a:r>
                      <a:r>
                        <a:rPr lang="en-GB" dirty="0"/>
                        <a:t>: Age of the patient (numeric)</a:t>
                      </a:r>
                      <a:endParaRPr lang="en-IN" dirty="0"/>
                    </a:p>
                  </a:txBody>
                  <a:tcPr/>
                </a:tc>
                <a:extLst>
                  <a:ext uri="{0D108BD9-81ED-4DB2-BD59-A6C34878D82A}">
                    <a16:rowId xmlns:a16="http://schemas.microsoft.com/office/drawing/2014/main" val="2264699709"/>
                  </a:ext>
                </a:extLst>
              </a:tr>
              <a:tr h="348646">
                <a:tc>
                  <a:txBody>
                    <a:bodyPr/>
                    <a:lstStyle/>
                    <a:p>
                      <a:r>
                        <a:rPr lang="en-IN" b="1" dirty="0"/>
                        <a:t>sex</a:t>
                      </a:r>
                      <a:r>
                        <a:rPr lang="en-IN" dirty="0"/>
                        <a:t>: Gender (1 = Male, 0 = Female)</a:t>
                      </a:r>
                    </a:p>
                  </a:txBody>
                  <a:tcPr/>
                </a:tc>
                <a:extLst>
                  <a:ext uri="{0D108BD9-81ED-4DB2-BD59-A6C34878D82A}">
                    <a16:rowId xmlns:a16="http://schemas.microsoft.com/office/drawing/2014/main" val="4154776498"/>
                  </a:ext>
                </a:extLst>
              </a:tr>
              <a:tr h="348646">
                <a:tc>
                  <a:txBody>
                    <a:bodyPr/>
                    <a:lstStyle/>
                    <a:p>
                      <a:r>
                        <a:rPr lang="en-GB" b="1" dirty="0"/>
                        <a:t>cp</a:t>
                      </a:r>
                      <a:r>
                        <a:rPr lang="en-GB" dirty="0"/>
                        <a:t>: Chest pain type (categorical, 4 types)</a:t>
                      </a:r>
                      <a:endParaRPr lang="en-IN" dirty="0"/>
                    </a:p>
                  </a:txBody>
                  <a:tcPr/>
                </a:tc>
                <a:extLst>
                  <a:ext uri="{0D108BD9-81ED-4DB2-BD59-A6C34878D82A}">
                    <a16:rowId xmlns:a16="http://schemas.microsoft.com/office/drawing/2014/main" val="2757973570"/>
                  </a:ext>
                </a:extLst>
              </a:tr>
              <a:tr h="348646">
                <a:tc>
                  <a:txBody>
                    <a:bodyPr/>
                    <a:lstStyle/>
                    <a:p>
                      <a:r>
                        <a:rPr lang="en-GB" b="1" dirty="0"/>
                        <a:t>trestbps</a:t>
                      </a:r>
                      <a:r>
                        <a:rPr lang="en-GB" dirty="0"/>
                        <a:t>: Resting blood pressure (numeric, mm Hg)</a:t>
                      </a:r>
                      <a:endParaRPr lang="en-IN" dirty="0"/>
                    </a:p>
                  </a:txBody>
                  <a:tcPr/>
                </a:tc>
                <a:extLst>
                  <a:ext uri="{0D108BD9-81ED-4DB2-BD59-A6C34878D82A}">
                    <a16:rowId xmlns:a16="http://schemas.microsoft.com/office/drawing/2014/main" val="1966095028"/>
                  </a:ext>
                </a:extLst>
              </a:tr>
              <a:tr h="348646">
                <a:tc>
                  <a:txBody>
                    <a:bodyPr/>
                    <a:lstStyle/>
                    <a:p>
                      <a:r>
                        <a:rPr lang="en-GB" b="1" dirty="0"/>
                        <a:t>chol</a:t>
                      </a:r>
                      <a:r>
                        <a:rPr lang="en-GB" dirty="0"/>
                        <a:t>: Serum cholesterol level (numeric, mg/dl)</a:t>
                      </a:r>
                      <a:endParaRPr lang="en-IN" dirty="0"/>
                    </a:p>
                  </a:txBody>
                  <a:tcPr/>
                </a:tc>
                <a:extLst>
                  <a:ext uri="{0D108BD9-81ED-4DB2-BD59-A6C34878D82A}">
                    <a16:rowId xmlns:a16="http://schemas.microsoft.com/office/drawing/2014/main" val="1486319877"/>
                  </a:ext>
                </a:extLst>
              </a:tr>
              <a:tr h="348646">
                <a:tc>
                  <a:txBody>
                    <a:bodyPr/>
                    <a:lstStyle/>
                    <a:p>
                      <a:r>
                        <a:rPr lang="en-IN" b="1" dirty="0"/>
                        <a:t>fbs</a:t>
                      </a:r>
                      <a:r>
                        <a:rPr lang="en-IN" dirty="0"/>
                        <a:t>: Fasting blood sugar (&gt; 120 mg/dl, 1 = true, 0 = false)</a:t>
                      </a:r>
                    </a:p>
                  </a:txBody>
                  <a:tcPr/>
                </a:tc>
                <a:extLst>
                  <a:ext uri="{0D108BD9-81ED-4DB2-BD59-A6C34878D82A}">
                    <a16:rowId xmlns:a16="http://schemas.microsoft.com/office/drawing/2014/main" val="692170994"/>
                  </a:ext>
                </a:extLst>
              </a:tr>
              <a:tr h="348646">
                <a:tc>
                  <a:txBody>
                    <a:bodyPr/>
                    <a:lstStyle/>
                    <a:p>
                      <a:r>
                        <a:rPr lang="en-IN" b="1" dirty="0"/>
                        <a:t>restecg</a:t>
                      </a:r>
                      <a:r>
                        <a:rPr lang="en-IN" dirty="0"/>
                        <a:t>: Resting electrocardiographic results (categorical)</a:t>
                      </a:r>
                    </a:p>
                  </a:txBody>
                  <a:tcPr/>
                </a:tc>
                <a:extLst>
                  <a:ext uri="{0D108BD9-81ED-4DB2-BD59-A6C34878D82A}">
                    <a16:rowId xmlns:a16="http://schemas.microsoft.com/office/drawing/2014/main" val="3516158438"/>
                  </a:ext>
                </a:extLst>
              </a:tr>
              <a:tr h="348646">
                <a:tc>
                  <a:txBody>
                    <a:bodyPr/>
                    <a:lstStyle/>
                    <a:p>
                      <a:r>
                        <a:rPr lang="en-GB" b="1" dirty="0"/>
                        <a:t>thalach</a:t>
                      </a:r>
                      <a:r>
                        <a:rPr lang="en-GB" dirty="0"/>
                        <a:t>: Maximum heart rate achieved (numeric)</a:t>
                      </a:r>
                      <a:endParaRPr lang="en-IN" dirty="0"/>
                    </a:p>
                  </a:txBody>
                  <a:tcPr/>
                </a:tc>
                <a:extLst>
                  <a:ext uri="{0D108BD9-81ED-4DB2-BD59-A6C34878D82A}">
                    <a16:rowId xmlns:a16="http://schemas.microsoft.com/office/drawing/2014/main" val="262621872"/>
                  </a:ext>
                </a:extLst>
              </a:tr>
              <a:tr h="348646">
                <a:tc>
                  <a:txBody>
                    <a:bodyPr/>
                    <a:lstStyle/>
                    <a:p>
                      <a:r>
                        <a:rPr lang="en-GB" b="1" dirty="0"/>
                        <a:t>exang</a:t>
                      </a:r>
                      <a:r>
                        <a:rPr lang="en-GB" dirty="0"/>
                        <a:t>: Exercise induced angina (1 = yes, 0 = no)</a:t>
                      </a:r>
                      <a:endParaRPr lang="en-IN" dirty="0"/>
                    </a:p>
                  </a:txBody>
                  <a:tcPr/>
                </a:tc>
                <a:extLst>
                  <a:ext uri="{0D108BD9-81ED-4DB2-BD59-A6C34878D82A}">
                    <a16:rowId xmlns:a16="http://schemas.microsoft.com/office/drawing/2014/main" val="3050647394"/>
                  </a:ext>
                </a:extLst>
              </a:tr>
              <a:tr h="348646">
                <a:tc>
                  <a:txBody>
                    <a:bodyPr/>
                    <a:lstStyle/>
                    <a:p>
                      <a:r>
                        <a:rPr lang="en-GB" b="1" dirty="0"/>
                        <a:t>oldpeak</a:t>
                      </a:r>
                      <a:r>
                        <a:rPr lang="en-GB" dirty="0"/>
                        <a:t>: Depression induced by exercise relative to rest (numeric)</a:t>
                      </a:r>
                      <a:endParaRPr lang="en-IN" dirty="0"/>
                    </a:p>
                  </a:txBody>
                  <a:tcPr/>
                </a:tc>
                <a:extLst>
                  <a:ext uri="{0D108BD9-81ED-4DB2-BD59-A6C34878D82A}">
                    <a16:rowId xmlns:a16="http://schemas.microsoft.com/office/drawing/2014/main" val="1092722305"/>
                  </a:ext>
                </a:extLst>
              </a:tr>
              <a:tr h="348646">
                <a:tc>
                  <a:txBody>
                    <a:bodyPr/>
                    <a:lstStyle/>
                    <a:p>
                      <a:r>
                        <a:rPr lang="en-GB" b="1" dirty="0"/>
                        <a:t>slope</a:t>
                      </a:r>
                      <a:r>
                        <a:rPr lang="en-GB" dirty="0"/>
                        <a:t>: Slope of the peak exercise ST segment (categorical)</a:t>
                      </a:r>
                      <a:endParaRPr lang="en-IN" dirty="0"/>
                    </a:p>
                  </a:txBody>
                  <a:tcPr/>
                </a:tc>
                <a:extLst>
                  <a:ext uri="{0D108BD9-81ED-4DB2-BD59-A6C34878D82A}">
                    <a16:rowId xmlns:a16="http://schemas.microsoft.com/office/drawing/2014/main" val="1612586551"/>
                  </a:ext>
                </a:extLst>
              </a:tr>
              <a:tr h="348646">
                <a:tc>
                  <a:txBody>
                    <a:bodyPr/>
                    <a:lstStyle/>
                    <a:p>
                      <a:r>
                        <a:rPr lang="en-GB" b="1" dirty="0"/>
                        <a:t>ca</a:t>
                      </a:r>
                      <a:r>
                        <a:rPr lang="en-GB" dirty="0"/>
                        <a:t>: Number of major vessels </a:t>
                      </a:r>
                      <a:r>
                        <a:rPr lang="en-GB" dirty="0" err="1"/>
                        <a:t>colored</a:t>
                      </a:r>
                      <a:r>
                        <a:rPr lang="en-GB" dirty="0"/>
                        <a:t> by fluoroscopy (numeric, 0-3)</a:t>
                      </a:r>
                      <a:endParaRPr lang="en-IN" dirty="0"/>
                    </a:p>
                  </a:txBody>
                  <a:tcPr/>
                </a:tc>
                <a:extLst>
                  <a:ext uri="{0D108BD9-81ED-4DB2-BD59-A6C34878D82A}">
                    <a16:rowId xmlns:a16="http://schemas.microsoft.com/office/drawing/2014/main" val="1984069008"/>
                  </a:ext>
                </a:extLst>
              </a:tr>
              <a:tr h="610130">
                <a:tc>
                  <a:txBody>
                    <a:bodyPr/>
                    <a:lstStyle/>
                    <a:p>
                      <a:r>
                        <a:rPr lang="en-IN" b="1" dirty="0"/>
                        <a:t>thal</a:t>
                      </a:r>
                      <a:r>
                        <a:rPr lang="en-IN" dirty="0"/>
                        <a:t>: Thalassemia (categorical, 3 = normal, 6 = fixed defect, 7 = reversible defect)</a:t>
                      </a:r>
                    </a:p>
                  </a:txBody>
                  <a:tcPr/>
                </a:tc>
                <a:extLst>
                  <a:ext uri="{0D108BD9-81ED-4DB2-BD59-A6C34878D82A}">
                    <a16:rowId xmlns:a16="http://schemas.microsoft.com/office/drawing/2014/main" val="1214562367"/>
                  </a:ext>
                </a:extLst>
              </a:tr>
              <a:tr h="501566">
                <a:tc>
                  <a:txBody>
                    <a:bodyPr/>
                    <a:lstStyle/>
                    <a:p>
                      <a:r>
                        <a:rPr lang="en-GB" b="1" dirty="0"/>
                        <a:t>target</a:t>
                      </a:r>
                      <a:r>
                        <a:rPr lang="en-GB" dirty="0"/>
                        <a:t>: Presence of heart disease (1 = Yes, 0 = No)</a:t>
                      </a:r>
                      <a:endParaRPr lang="en-IN" dirty="0"/>
                    </a:p>
                  </a:txBody>
                  <a:tcPr/>
                </a:tc>
                <a:extLst>
                  <a:ext uri="{0D108BD9-81ED-4DB2-BD59-A6C34878D82A}">
                    <a16:rowId xmlns:a16="http://schemas.microsoft.com/office/drawing/2014/main" val="3245941980"/>
                  </a:ext>
                </a:extLst>
              </a:tr>
            </a:tbl>
          </a:graphicData>
        </a:graphic>
      </p:graphicFrame>
      <p:graphicFrame>
        <p:nvGraphicFramePr>
          <p:cNvPr id="9" name="Diagram 8">
            <a:extLst>
              <a:ext uri="{FF2B5EF4-FFF2-40B4-BE49-F238E27FC236}">
                <a16:creationId xmlns:a16="http://schemas.microsoft.com/office/drawing/2014/main" id="{C1A08242-714B-4278-9178-C31606BE3551}"/>
              </a:ext>
            </a:extLst>
          </p:cNvPr>
          <p:cNvGraphicFramePr/>
          <p:nvPr>
            <p:extLst>
              <p:ext uri="{D42A27DB-BD31-4B8C-83A1-F6EECF244321}">
                <p14:modId xmlns:p14="http://schemas.microsoft.com/office/powerpoint/2010/main" val="3087927888"/>
              </p:ext>
            </p:extLst>
          </p:nvPr>
        </p:nvGraphicFramePr>
        <p:xfrm>
          <a:off x="6744072" y="1656184"/>
          <a:ext cx="5447928" cy="52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18BAF0E1-1A02-4E59-8EEC-AE2433BACD76}"/>
              </a:ext>
            </a:extLst>
          </p:cNvPr>
          <p:cNvSpPr txBox="1"/>
          <p:nvPr/>
        </p:nvSpPr>
        <p:spPr>
          <a:xfrm>
            <a:off x="7752184" y="6165304"/>
            <a:ext cx="3240360" cy="523220"/>
          </a:xfrm>
          <a:prstGeom prst="rect">
            <a:avLst/>
          </a:prstGeom>
          <a:noFill/>
        </p:spPr>
        <p:txBody>
          <a:bodyPr wrap="square" rtlCol="0">
            <a:spAutoFit/>
          </a:bodyPr>
          <a:lstStyle/>
          <a:p>
            <a:r>
              <a:rPr lang="en-IN" sz="2800" b="1" dirty="0">
                <a:solidFill>
                  <a:schemeClr val="bg1"/>
                </a:solidFill>
              </a:rPr>
              <a:t>Data Summary:</a:t>
            </a:r>
          </a:p>
        </p:txBody>
      </p:sp>
    </p:spTree>
    <p:extLst>
      <p:ext uri="{BB962C8B-B14F-4D97-AF65-F5344CB8AC3E}">
        <p14:creationId xmlns:p14="http://schemas.microsoft.com/office/powerpoint/2010/main" val="414351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04097C-8C2B-4DBA-B37A-BF9526045148}"/>
              </a:ext>
            </a:extLst>
          </p:cNvPr>
          <p:cNvSpPr/>
          <p:nvPr/>
        </p:nvSpPr>
        <p:spPr>
          <a:xfrm>
            <a:off x="0" y="-27384"/>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4213167A-25EF-4A77-A1FC-8FBDC91EE3FA}"/>
              </a:ext>
            </a:extLst>
          </p:cNvPr>
          <p:cNvPicPr>
            <a:picLocks noChangeAspect="1"/>
          </p:cNvPicPr>
          <p:nvPr/>
        </p:nvPicPr>
        <p:blipFill>
          <a:blip r:embed="rId2"/>
          <a:stretch>
            <a:fillRect/>
          </a:stretch>
        </p:blipFill>
        <p:spPr>
          <a:xfrm>
            <a:off x="639033" y="-8329"/>
            <a:ext cx="10273480" cy="4653136"/>
          </a:xfrm>
          <a:prstGeom prst="rect">
            <a:avLst/>
          </a:prstGeom>
        </p:spPr>
      </p:pic>
      <p:pic>
        <p:nvPicPr>
          <p:cNvPr id="4" name="Picture 3">
            <a:extLst>
              <a:ext uri="{FF2B5EF4-FFF2-40B4-BE49-F238E27FC236}">
                <a16:creationId xmlns:a16="http://schemas.microsoft.com/office/drawing/2014/main" id="{AF81BF36-46D0-410B-8CCB-52AC797D5FF2}"/>
              </a:ext>
            </a:extLst>
          </p:cNvPr>
          <p:cNvPicPr>
            <a:picLocks noChangeAspect="1"/>
          </p:cNvPicPr>
          <p:nvPr/>
        </p:nvPicPr>
        <p:blipFill>
          <a:blip r:embed="rId3"/>
          <a:stretch>
            <a:fillRect/>
          </a:stretch>
        </p:blipFill>
        <p:spPr>
          <a:xfrm>
            <a:off x="623392" y="4728276"/>
            <a:ext cx="10304762" cy="2054583"/>
          </a:xfrm>
          <a:prstGeom prst="rect">
            <a:avLst/>
          </a:prstGeom>
        </p:spPr>
      </p:pic>
    </p:spTree>
    <p:extLst>
      <p:ext uri="{BB962C8B-B14F-4D97-AF65-F5344CB8AC3E}">
        <p14:creationId xmlns:p14="http://schemas.microsoft.com/office/powerpoint/2010/main" val="407012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13D09A9-DAA0-4A88-B85C-7EC19A73B529}"/>
              </a:ext>
            </a:extLst>
          </p:cNvPr>
          <p:cNvSpPr/>
          <p:nvPr/>
        </p:nvSpPr>
        <p:spPr>
          <a:xfrm>
            <a:off x="3143672" y="-1736"/>
            <a:ext cx="5420614"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a:t>Data Preprocessing</a:t>
            </a:r>
          </a:p>
        </p:txBody>
      </p:sp>
      <p:graphicFrame>
        <p:nvGraphicFramePr>
          <p:cNvPr id="8" name="Diagram 7">
            <a:extLst>
              <a:ext uri="{FF2B5EF4-FFF2-40B4-BE49-F238E27FC236}">
                <a16:creationId xmlns:a16="http://schemas.microsoft.com/office/drawing/2014/main" id="{503EDBD3-1FA8-4C66-AB96-8D1461D1CD61}"/>
              </a:ext>
            </a:extLst>
          </p:cNvPr>
          <p:cNvGraphicFramePr/>
          <p:nvPr>
            <p:extLst>
              <p:ext uri="{D42A27DB-BD31-4B8C-83A1-F6EECF244321}">
                <p14:modId xmlns:p14="http://schemas.microsoft.com/office/powerpoint/2010/main" val="3665978337"/>
              </p:ext>
            </p:extLst>
          </p:nvPr>
        </p:nvGraphicFramePr>
        <p:xfrm>
          <a:off x="119336" y="719666"/>
          <a:ext cx="1004066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9258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4672</TotalTime>
  <Words>1286</Words>
  <Application>Microsoft Office PowerPoint</Application>
  <PresentationFormat>Widescreen</PresentationFormat>
  <Paragraphs>264</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Franklin Gothic Medium</vt:lpstr>
      <vt:lpstr>Tw Cen MT</vt:lpstr>
      <vt:lpstr>Tw Cen MT Condensed</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Shahina Manzoor</dc:creator>
  <cp:lastModifiedBy>Shahina Manzoor</cp:lastModifiedBy>
  <cp:revision>76</cp:revision>
  <dcterms:created xsi:type="dcterms:W3CDTF">2024-09-18T17:11:26Z</dcterms:created>
  <dcterms:modified xsi:type="dcterms:W3CDTF">2024-09-23T05:43:58Z</dcterms:modified>
</cp:coreProperties>
</file>