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2" r:id="rId1"/>
  </p:sldMasterIdLst>
  <p:sldIdLst>
    <p:sldId id="256" r:id="rId2"/>
    <p:sldId id="258" r:id="rId3"/>
    <p:sldId id="259" r:id="rId4"/>
    <p:sldId id="260" r:id="rId5"/>
    <p:sldId id="261" r:id="rId6"/>
    <p:sldId id="262" r:id="rId7"/>
    <p:sldId id="265"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SURVEY</c:v>
                </c:pt>
              </c:strCache>
            </c:strRef>
          </c:tx>
          <c:dPt>
            <c:idx val="0"/>
            <c:bubble3D val="0"/>
            <c:spPr>
              <a:solidFill>
                <a:schemeClr val="accent6">
                  <a:shade val="6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700-41F9-B453-7A5478E3149B}"/>
              </c:ext>
            </c:extLst>
          </c:dPt>
          <c:dPt>
            <c:idx val="1"/>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700-41F9-B453-7A5478E3149B}"/>
              </c:ext>
            </c:extLst>
          </c:dPt>
          <c:dPt>
            <c:idx val="2"/>
            <c:bubble3D val="0"/>
            <c:spPr>
              <a:solidFill>
                <a:schemeClr val="accent6">
                  <a:tint val="6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700-41F9-B453-7A5478E3149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Sheet1!$A$2:$A$4</c:f>
              <c:strCache>
                <c:ptCount val="3"/>
                <c:pt idx="0">
                  <c:v>YES</c:v>
                </c:pt>
                <c:pt idx="1">
                  <c:v>NO</c:v>
                </c:pt>
                <c:pt idx="2">
                  <c:v>THEY USE BUT DON’T KNOW ABOUT IT</c:v>
                </c:pt>
              </c:strCache>
            </c:strRef>
          </c:cat>
          <c:val>
            <c:numRef>
              <c:f>Sheet1!$B$2:$B$4</c:f>
              <c:numCache>
                <c:formatCode>General</c:formatCode>
                <c:ptCount val="3"/>
                <c:pt idx="0">
                  <c:v>40</c:v>
                </c:pt>
                <c:pt idx="1">
                  <c:v>20</c:v>
                </c:pt>
                <c:pt idx="2">
                  <c:v>50</c:v>
                </c:pt>
              </c:numCache>
            </c:numRef>
          </c:val>
          <c:extLst>
            <c:ext xmlns:c16="http://schemas.microsoft.com/office/drawing/2014/chart" uri="{C3380CC4-5D6E-409C-BE32-E72D297353CC}">
              <c16:uniqueId val="{00000006-6700-41F9-B453-7A5478E3149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dirty="0"/>
              <a:t>RISE OF CLOUD COMPUTING IN TOURISM INDUSTRY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5935162401574798E-2"/>
          <c:y val="0.1149258664538714"/>
          <c:w val="0.92687733759842517"/>
          <c:h val="0.76748654235442038"/>
        </c:manualLayout>
      </c:layout>
      <c:lineChart>
        <c:grouping val="standard"/>
        <c:varyColors val="0"/>
        <c:ser>
          <c:idx val="0"/>
          <c:order val="0"/>
          <c:tx>
            <c:strRef>
              <c:f>Sheet1!$B$1</c:f>
              <c:strCache>
                <c:ptCount val="1"/>
                <c:pt idx="0">
                  <c:v>Years</c:v>
                </c:pt>
              </c:strCache>
            </c:strRef>
          </c:tx>
          <c:spPr>
            <a:ln w="28575" cap="rnd">
              <a:solidFill>
                <a:schemeClr val="accent6"/>
              </a:solidFill>
              <a:round/>
            </a:ln>
            <a:effectLst/>
          </c:spPr>
          <c:marker>
            <c:symbol val="none"/>
          </c:marker>
          <c:dLbls>
            <c:spPr>
              <a:solidFill>
                <a:schemeClr val="bg1"/>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2008-2012</c:v>
                </c:pt>
                <c:pt idx="1">
                  <c:v>2013-2017</c:v>
                </c:pt>
                <c:pt idx="2">
                  <c:v>2018-2022</c:v>
                </c:pt>
              </c:strCache>
            </c:strRef>
          </c:cat>
          <c:val>
            <c:numRef>
              <c:f>Sheet1!$B$2:$B$4</c:f>
              <c:numCache>
                <c:formatCode>General</c:formatCode>
                <c:ptCount val="3"/>
                <c:pt idx="0">
                  <c:v>2</c:v>
                </c:pt>
                <c:pt idx="1">
                  <c:v>32.5</c:v>
                </c:pt>
                <c:pt idx="2">
                  <c:v>112</c:v>
                </c:pt>
              </c:numCache>
            </c:numRef>
          </c:val>
          <c:smooth val="0"/>
          <c:extLst>
            <c:ext xmlns:c16="http://schemas.microsoft.com/office/drawing/2014/chart" uri="{C3380CC4-5D6E-409C-BE32-E72D297353CC}">
              <c16:uniqueId val="{00000000-B2F3-4991-AB06-8BD232F60560}"/>
            </c:ext>
          </c:extLst>
        </c:ser>
        <c:dLbls>
          <c:dLblPos val="ctr"/>
          <c:showLegendKey val="0"/>
          <c:showVal val="1"/>
          <c:showCatName val="0"/>
          <c:showSerName val="0"/>
          <c:showPercent val="0"/>
          <c:showBubbleSize val="0"/>
        </c:dLbls>
        <c:smooth val="0"/>
        <c:axId val="396339152"/>
        <c:axId val="395946112"/>
      </c:lineChart>
      <c:catAx>
        <c:axId val="396339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5946112"/>
        <c:crosses val="autoZero"/>
        <c:auto val="1"/>
        <c:lblAlgn val="ctr"/>
        <c:lblOffset val="100"/>
        <c:noMultiLvlLbl val="0"/>
      </c:catAx>
      <c:valAx>
        <c:axId val="39594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339152"/>
        <c:crosses val="autoZero"/>
        <c:crossBetween val="between"/>
      </c:valAx>
      <c:spPr>
        <a:noFill/>
        <a:ln>
          <a:noFill/>
        </a:ln>
        <a:effectLst/>
      </c:spPr>
    </c:plotArea>
    <c:legend>
      <c:legendPos val="b"/>
      <c:layout>
        <c:manualLayout>
          <c:xMode val="edge"/>
          <c:yMode val="edge"/>
          <c:x val="0.49841913226755735"/>
          <c:y val="0.94052559595980512"/>
          <c:w val="8.3969816272965875E-2"/>
          <c:h val="5.947440404019500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CONTRIBUTION OF TOURISM TO GDP IN INDIA(IN BILLION USD) </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USD</c:v>
                </c:pt>
              </c:strCache>
            </c:strRef>
          </c:tx>
          <c:spPr>
            <a:blipFill rotWithShape="1">
              <a:blip xmlns:r="http://schemas.openxmlformats.org/officeDocument/2006/relationships" r:embed="rId3">
                <a:duotone>
                  <a:schemeClr val="accent6">
                    <a:shade val="36000"/>
                    <a:satMod val="120000"/>
                  </a:schemeClr>
                  <a:schemeClr val="accent6">
                    <a:tint val="40000"/>
                  </a:schemeClr>
                </a:duotone>
              </a:blip>
              <a:tile tx="0" ty="0" sx="60000" sy="59000" flip="none" algn="tl"/>
            </a:blipFill>
            <a:ln>
              <a:noFill/>
            </a:ln>
            <a:effectLst>
              <a:softEdge rad="12700"/>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Sheet1!$A$2:$A$7</c:f>
              <c:numCache>
                <c:formatCode>General</c:formatCode>
                <c:ptCount val="6"/>
                <c:pt idx="0">
                  <c:v>2016</c:v>
                </c:pt>
                <c:pt idx="1">
                  <c:v>2017</c:v>
                </c:pt>
                <c:pt idx="2">
                  <c:v>2018</c:v>
                </c:pt>
                <c:pt idx="3">
                  <c:v>2019</c:v>
                </c:pt>
                <c:pt idx="4">
                  <c:v>2020</c:v>
                </c:pt>
                <c:pt idx="5">
                  <c:v>2021</c:v>
                </c:pt>
              </c:numCache>
            </c:numRef>
          </c:cat>
          <c:val>
            <c:numRef>
              <c:f>Sheet1!$B$2:$B$7</c:f>
              <c:numCache>
                <c:formatCode>General</c:formatCode>
                <c:ptCount val="6"/>
                <c:pt idx="0">
                  <c:v>219.72</c:v>
                </c:pt>
                <c:pt idx="1">
                  <c:v>232.01</c:v>
                </c:pt>
                <c:pt idx="2">
                  <c:v>247.37</c:v>
                </c:pt>
                <c:pt idx="3">
                  <c:v>191.3</c:v>
                </c:pt>
                <c:pt idx="4">
                  <c:v>121.9</c:v>
                </c:pt>
                <c:pt idx="5">
                  <c:v>178</c:v>
                </c:pt>
              </c:numCache>
            </c:numRef>
          </c:val>
          <c:extLst>
            <c:ext xmlns:c16="http://schemas.microsoft.com/office/drawing/2014/chart" uri="{C3380CC4-5D6E-409C-BE32-E72D297353CC}">
              <c16:uniqueId val="{00000000-531A-4DA8-BF4F-9ABF58BA5F55}"/>
            </c:ext>
          </c:extLst>
        </c:ser>
        <c:dLbls>
          <c:dLblPos val="inEnd"/>
          <c:showLegendKey val="0"/>
          <c:showVal val="1"/>
          <c:showCatName val="0"/>
          <c:showSerName val="0"/>
          <c:showPercent val="0"/>
          <c:showBubbleSize val="0"/>
        </c:dLbls>
        <c:gapWidth val="100"/>
        <c:overlap val="-24"/>
        <c:axId val="1855260576"/>
        <c:axId val="1910122800"/>
      </c:barChart>
      <c:catAx>
        <c:axId val="18552605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10122800"/>
        <c:crosses val="autoZero"/>
        <c:auto val="1"/>
        <c:lblAlgn val="ctr"/>
        <c:lblOffset val="100"/>
        <c:noMultiLvlLbl val="0"/>
      </c:catAx>
      <c:valAx>
        <c:axId val="191012280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855260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CLOUD</a:t>
            </a:r>
            <a:r>
              <a:rPr lang="en-US" baseline="0" dirty="0"/>
              <a:t> COMPUTING MARKET IN FUTURE</a:t>
            </a:r>
          </a:p>
          <a:p>
            <a:pPr>
              <a:defRPr/>
            </a:pPr>
            <a:r>
              <a:rPr lang="en-US" baseline="0" dirty="0"/>
              <a:t>(IN USD)</a:t>
            </a:r>
            <a:endParaRPr lang="en-US"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8.2198200092453585E-2"/>
          <c:y val="0.30870552611657837"/>
          <c:w val="0.76832212191814919"/>
          <c:h val="0.52423706688442895"/>
        </c:manualLayout>
      </c:layout>
      <c:barChart>
        <c:barDir val="bar"/>
        <c:grouping val="clustered"/>
        <c:varyColors val="0"/>
        <c:ser>
          <c:idx val="0"/>
          <c:order val="0"/>
          <c:tx>
            <c:strRef>
              <c:f>Sheet1!$B$1</c:f>
              <c:strCache>
                <c:ptCount val="1"/>
                <c:pt idx="0">
                  <c:v>USD</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Sheet1!$A$2:$A$11</c:f>
              <c:numCache>
                <c:formatCode>General</c:formatCode>
                <c:ptCount val="10"/>
                <c:pt idx="0">
                  <c:v>2021</c:v>
                </c:pt>
                <c:pt idx="1">
                  <c:v>2022</c:v>
                </c:pt>
                <c:pt idx="2">
                  <c:v>2023</c:v>
                </c:pt>
                <c:pt idx="3">
                  <c:v>2024</c:v>
                </c:pt>
                <c:pt idx="4">
                  <c:v>2025</c:v>
                </c:pt>
                <c:pt idx="5">
                  <c:v>2026</c:v>
                </c:pt>
                <c:pt idx="6">
                  <c:v>2027</c:v>
                </c:pt>
                <c:pt idx="7">
                  <c:v>2028</c:v>
                </c:pt>
                <c:pt idx="8">
                  <c:v>2029</c:v>
                </c:pt>
                <c:pt idx="9">
                  <c:v>2030</c:v>
                </c:pt>
              </c:numCache>
            </c:numRef>
          </c:cat>
          <c:val>
            <c:numRef>
              <c:f>Sheet1!$B$2:$B$11</c:f>
              <c:numCache>
                <c:formatCode>General</c:formatCode>
                <c:ptCount val="10"/>
                <c:pt idx="0">
                  <c:v>380.25</c:v>
                </c:pt>
                <c:pt idx="1">
                  <c:v>446.51</c:v>
                </c:pt>
                <c:pt idx="2">
                  <c:v>524.32000000000005</c:v>
                </c:pt>
                <c:pt idx="3">
                  <c:v>615.67999999999995</c:v>
                </c:pt>
                <c:pt idx="4">
                  <c:v>722.97</c:v>
                </c:pt>
                <c:pt idx="5">
                  <c:v>848.95</c:v>
                </c:pt>
                <c:pt idx="6">
                  <c:v>996.88</c:v>
                </c:pt>
                <c:pt idx="7">
                  <c:v>1170.5899999999999</c:v>
                </c:pt>
                <c:pt idx="8">
                  <c:v>1374.57</c:v>
                </c:pt>
                <c:pt idx="9">
                  <c:v>1614.1</c:v>
                </c:pt>
              </c:numCache>
            </c:numRef>
          </c:val>
          <c:extLst>
            <c:ext xmlns:c16="http://schemas.microsoft.com/office/drawing/2014/chart" uri="{C3380CC4-5D6E-409C-BE32-E72D297353CC}">
              <c16:uniqueId val="{00000000-65E7-4C46-8A41-6ACDD0EFE2F0}"/>
            </c:ext>
          </c:extLst>
        </c:ser>
        <c:dLbls>
          <c:dLblPos val="inEnd"/>
          <c:showLegendKey val="0"/>
          <c:showVal val="1"/>
          <c:showCatName val="0"/>
          <c:showSerName val="0"/>
          <c:showPercent val="0"/>
          <c:showBubbleSize val="0"/>
        </c:dLbls>
        <c:gapWidth val="100"/>
        <c:axId val="1862914336"/>
        <c:axId val="1910099760"/>
      </c:barChart>
      <c:catAx>
        <c:axId val="186291433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10099760"/>
        <c:crosses val="autoZero"/>
        <c:auto val="1"/>
        <c:lblAlgn val="ctr"/>
        <c:lblOffset val="100"/>
        <c:noMultiLvlLbl val="0"/>
      </c:catAx>
      <c:valAx>
        <c:axId val="191009976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862914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colors4.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18C4B8-A652-4404-81BA-2FE1BAD496A5}"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7909685-AB75-4924-8B6A-A47DB09101EB}" type="slidenum">
              <a:rPr lang="en-IN" smtClean="0"/>
              <a:t>‹#›</a:t>
            </a:fld>
            <a:endParaRPr lang="en-IN"/>
          </a:p>
        </p:txBody>
      </p:sp>
    </p:spTree>
    <p:extLst>
      <p:ext uri="{BB962C8B-B14F-4D97-AF65-F5344CB8AC3E}">
        <p14:creationId xmlns:p14="http://schemas.microsoft.com/office/powerpoint/2010/main" val="978510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8C4B8-A652-4404-81BA-2FE1BAD496A5}"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09685-AB75-4924-8B6A-A47DB09101EB}" type="slidenum">
              <a:rPr lang="en-IN" smtClean="0"/>
              <a:t>‹#›</a:t>
            </a:fld>
            <a:endParaRPr lang="en-IN"/>
          </a:p>
        </p:txBody>
      </p:sp>
    </p:spTree>
    <p:extLst>
      <p:ext uri="{BB962C8B-B14F-4D97-AF65-F5344CB8AC3E}">
        <p14:creationId xmlns:p14="http://schemas.microsoft.com/office/powerpoint/2010/main" val="1930695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8C4B8-A652-4404-81BA-2FE1BAD496A5}"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09685-AB75-4924-8B6A-A47DB09101EB}" type="slidenum">
              <a:rPr lang="en-IN" smtClean="0"/>
              <a:t>‹#›</a:t>
            </a:fld>
            <a:endParaRPr lang="en-IN"/>
          </a:p>
        </p:txBody>
      </p:sp>
    </p:spTree>
    <p:extLst>
      <p:ext uri="{BB962C8B-B14F-4D97-AF65-F5344CB8AC3E}">
        <p14:creationId xmlns:p14="http://schemas.microsoft.com/office/powerpoint/2010/main" val="2804983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8C4B8-A652-4404-81BA-2FE1BAD496A5}"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09685-AB75-4924-8B6A-A47DB09101EB}" type="slidenum">
              <a:rPr lang="en-IN" smtClean="0"/>
              <a:t>‹#›</a:t>
            </a:fld>
            <a:endParaRPr lang="en-IN"/>
          </a:p>
        </p:txBody>
      </p:sp>
    </p:spTree>
    <p:extLst>
      <p:ext uri="{BB962C8B-B14F-4D97-AF65-F5344CB8AC3E}">
        <p14:creationId xmlns:p14="http://schemas.microsoft.com/office/powerpoint/2010/main" val="135830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018C4B8-A652-4404-81BA-2FE1BAD496A5}" type="datetimeFigureOut">
              <a:rPr lang="en-IN" smtClean="0"/>
              <a:t>16-08-2024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7909685-AB75-4924-8B6A-A47DB09101EB}" type="slidenum">
              <a:rPr lang="en-IN" smtClean="0"/>
              <a:t>‹#›</a:t>
            </a:fld>
            <a:endParaRPr lang="en-IN"/>
          </a:p>
        </p:txBody>
      </p:sp>
    </p:spTree>
    <p:extLst>
      <p:ext uri="{BB962C8B-B14F-4D97-AF65-F5344CB8AC3E}">
        <p14:creationId xmlns:p14="http://schemas.microsoft.com/office/powerpoint/2010/main" val="1502750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18C4B8-A652-4404-81BA-2FE1BAD496A5}"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909685-AB75-4924-8B6A-A47DB09101EB}" type="slidenum">
              <a:rPr lang="en-IN" smtClean="0"/>
              <a:t>‹#›</a:t>
            </a:fld>
            <a:endParaRPr lang="en-IN"/>
          </a:p>
        </p:txBody>
      </p:sp>
    </p:spTree>
    <p:extLst>
      <p:ext uri="{BB962C8B-B14F-4D97-AF65-F5344CB8AC3E}">
        <p14:creationId xmlns:p14="http://schemas.microsoft.com/office/powerpoint/2010/main" val="1019027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18C4B8-A652-4404-81BA-2FE1BAD496A5}" type="datetimeFigureOut">
              <a:rPr lang="en-IN" smtClean="0"/>
              <a:t>16-08-2024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909685-AB75-4924-8B6A-A47DB09101EB}" type="slidenum">
              <a:rPr lang="en-IN" smtClean="0"/>
              <a:t>‹#›</a:t>
            </a:fld>
            <a:endParaRPr lang="en-IN"/>
          </a:p>
        </p:txBody>
      </p:sp>
    </p:spTree>
    <p:extLst>
      <p:ext uri="{BB962C8B-B14F-4D97-AF65-F5344CB8AC3E}">
        <p14:creationId xmlns:p14="http://schemas.microsoft.com/office/powerpoint/2010/main" val="641564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18C4B8-A652-4404-81BA-2FE1BAD496A5}" type="datetimeFigureOut">
              <a:rPr lang="en-IN" smtClean="0"/>
              <a:t>16-08-2024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909685-AB75-4924-8B6A-A47DB09101EB}" type="slidenum">
              <a:rPr lang="en-IN" smtClean="0"/>
              <a:t>‹#›</a:t>
            </a:fld>
            <a:endParaRPr lang="en-IN"/>
          </a:p>
        </p:txBody>
      </p:sp>
    </p:spTree>
    <p:extLst>
      <p:ext uri="{BB962C8B-B14F-4D97-AF65-F5344CB8AC3E}">
        <p14:creationId xmlns:p14="http://schemas.microsoft.com/office/powerpoint/2010/main" val="3987898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8C4B8-A652-4404-81BA-2FE1BAD496A5}" type="datetimeFigureOut">
              <a:rPr lang="en-IN" smtClean="0"/>
              <a:t>16-08-2024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909685-AB75-4924-8B6A-A47DB09101EB}" type="slidenum">
              <a:rPr lang="en-IN" smtClean="0"/>
              <a:t>‹#›</a:t>
            </a:fld>
            <a:endParaRPr lang="en-IN"/>
          </a:p>
        </p:txBody>
      </p:sp>
    </p:spTree>
    <p:extLst>
      <p:ext uri="{BB962C8B-B14F-4D97-AF65-F5344CB8AC3E}">
        <p14:creationId xmlns:p14="http://schemas.microsoft.com/office/powerpoint/2010/main" val="2447697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18C4B8-A652-4404-81BA-2FE1BAD496A5}"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7909685-AB75-4924-8B6A-A47DB09101EB}" type="slidenum">
              <a:rPr lang="en-IN" smtClean="0"/>
              <a:t>‹#›</a:t>
            </a:fld>
            <a:endParaRPr lang="en-IN"/>
          </a:p>
        </p:txBody>
      </p:sp>
    </p:spTree>
    <p:extLst>
      <p:ext uri="{BB962C8B-B14F-4D97-AF65-F5344CB8AC3E}">
        <p14:creationId xmlns:p14="http://schemas.microsoft.com/office/powerpoint/2010/main" val="1375577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18C4B8-A652-4404-81BA-2FE1BAD496A5}" type="datetimeFigureOut">
              <a:rPr lang="en-IN" smtClean="0"/>
              <a:t>16-08-2024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7909685-AB75-4924-8B6A-A47DB09101EB}" type="slidenum">
              <a:rPr lang="en-IN" smtClean="0"/>
              <a:t>‹#›</a:t>
            </a:fld>
            <a:endParaRPr lang="en-IN"/>
          </a:p>
        </p:txBody>
      </p:sp>
    </p:spTree>
    <p:extLst>
      <p:ext uri="{BB962C8B-B14F-4D97-AF65-F5344CB8AC3E}">
        <p14:creationId xmlns:p14="http://schemas.microsoft.com/office/powerpoint/2010/main" val="3718902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018C4B8-A652-4404-81BA-2FE1BAD496A5}" type="datetimeFigureOut">
              <a:rPr lang="en-IN" smtClean="0"/>
              <a:t>16-08-2024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7909685-AB75-4924-8B6A-A47DB09101EB}" type="slidenum">
              <a:rPr lang="en-IN" smtClean="0"/>
              <a:t>‹#›</a:t>
            </a:fld>
            <a:endParaRPr lang="en-IN"/>
          </a:p>
        </p:txBody>
      </p:sp>
    </p:spTree>
    <p:extLst>
      <p:ext uri="{BB962C8B-B14F-4D97-AF65-F5344CB8AC3E}">
        <p14:creationId xmlns:p14="http://schemas.microsoft.com/office/powerpoint/2010/main" val="3768932408"/>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462F-F29A-5691-0664-71B8183ED87D}"/>
              </a:ext>
            </a:extLst>
          </p:cNvPr>
          <p:cNvSpPr>
            <a:spLocks noGrp="1"/>
          </p:cNvSpPr>
          <p:nvPr>
            <p:ph type="ctrTitle"/>
          </p:nvPr>
        </p:nvSpPr>
        <p:spPr>
          <a:xfrm>
            <a:off x="1502747" y="1989068"/>
            <a:ext cx="9622857" cy="2879863"/>
          </a:xfrm>
        </p:spPr>
        <p:txBody>
          <a:bodyPr>
            <a:normAutofit fontScale="90000"/>
          </a:bodyPr>
          <a:lstStyle/>
          <a:p>
            <a:r>
              <a:rPr lang="en-IN" sz="8000" dirty="0"/>
              <a:t>Study and role of cloud computing in tourism</a:t>
            </a:r>
            <a:br>
              <a:rPr lang="en-IN" dirty="0"/>
            </a:br>
            <a:endParaRPr lang="en-IN" dirty="0"/>
          </a:p>
        </p:txBody>
      </p:sp>
      <p:sp>
        <p:nvSpPr>
          <p:cNvPr id="3" name="Subtitle 2">
            <a:extLst>
              <a:ext uri="{FF2B5EF4-FFF2-40B4-BE49-F238E27FC236}">
                <a16:creationId xmlns:a16="http://schemas.microsoft.com/office/drawing/2014/main" id="{D1782EE5-6A3B-A461-4F32-782050C27EAD}"/>
              </a:ext>
            </a:extLst>
          </p:cNvPr>
          <p:cNvSpPr>
            <a:spLocks noGrp="1"/>
          </p:cNvSpPr>
          <p:nvPr>
            <p:ph type="subTitle" idx="1"/>
          </p:nvPr>
        </p:nvSpPr>
        <p:spPr>
          <a:xfrm>
            <a:off x="6411869" y="4672068"/>
            <a:ext cx="7891272" cy="1722922"/>
          </a:xfrm>
        </p:spPr>
        <p:txBody>
          <a:bodyPr>
            <a:normAutofit fontScale="85000" lnSpcReduction="20000"/>
          </a:bodyPr>
          <a:lstStyle/>
          <a:p>
            <a:r>
              <a:rPr lang="en-IN" dirty="0">
                <a:solidFill>
                  <a:schemeClr val="bg1"/>
                </a:solidFill>
              </a:rPr>
              <a:t>PRSENTED BY:</a:t>
            </a:r>
          </a:p>
          <a:p>
            <a:r>
              <a:rPr lang="en-IN" dirty="0">
                <a:solidFill>
                  <a:schemeClr val="bg1"/>
                </a:solidFill>
              </a:rPr>
              <a:t>SHAHINA NAAZ KHAN</a:t>
            </a:r>
          </a:p>
          <a:p>
            <a:r>
              <a:rPr lang="en-IN" dirty="0">
                <a:solidFill>
                  <a:schemeClr val="bg1"/>
                </a:solidFill>
              </a:rPr>
              <a:t>MCA, SEM-II</a:t>
            </a:r>
          </a:p>
          <a:p>
            <a:r>
              <a:rPr lang="en-IN" dirty="0">
                <a:solidFill>
                  <a:schemeClr val="bg1"/>
                </a:solidFill>
              </a:rPr>
              <a:t>A354145022013</a:t>
            </a:r>
          </a:p>
          <a:p>
            <a:r>
              <a:rPr lang="en-IN" dirty="0">
                <a:solidFill>
                  <a:schemeClr val="bg1"/>
                </a:solidFill>
              </a:rPr>
              <a:t>2022-2024</a:t>
            </a:r>
          </a:p>
          <a:p>
            <a:endParaRPr lang="en-IN" dirty="0">
              <a:solidFill>
                <a:schemeClr val="bg1"/>
              </a:solidFill>
            </a:endParaRPr>
          </a:p>
          <a:p>
            <a:endParaRPr lang="en-IN" dirty="0"/>
          </a:p>
        </p:txBody>
      </p:sp>
      <p:pic>
        <p:nvPicPr>
          <p:cNvPr id="6" name="Picture 5">
            <a:extLst>
              <a:ext uri="{FF2B5EF4-FFF2-40B4-BE49-F238E27FC236}">
                <a16:creationId xmlns:a16="http://schemas.microsoft.com/office/drawing/2014/main" id="{A5340F5C-1D62-1005-FF26-CBBF50908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472" y="194446"/>
            <a:ext cx="2739809" cy="906245"/>
          </a:xfrm>
          <a:prstGeom prst="rect">
            <a:avLst/>
          </a:prstGeom>
        </p:spPr>
      </p:pic>
    </p:spTree>
    <p:extLst>
      <p:ext uri="{BB962C8B-B14F-4D97-AF65-F5344CB8AC3E}">
        <p14:creationId xmlns:p14="http://schemas.microsoft.com/office/powerpoint/2010/main" val="3852769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alphaModFix amt="61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22E8-2EA9-C859-FB13-74FF1D9C6426}"/>
              </a:ext>
            </a:extLst>
          </p:cNvPr>
          <p:cNvSpPr>
            <a:spLocks noGrp="1"/>
          </p:cNvSpPr>
          <p:nvPr>
            <p:ph type="title"/>
          </p:nvPr>
        </p:nvSpPr>
        <p:spPr>
          <a:xfrm>
            <a:off x="4460240" y="99568"/>
            <a:ext cx="10058400" cy="1609344"/>
          </a:xfrm>
        </p:spPr>
        <p:txBody>
          <a:bodyPr/>
          <a:lstStyle/>
          <a:p>
            <a:r>
              <a:rPr lang="en-IN" dirty="0"/>
              <a:t>CLOUD COMPUTING IN TOURSIM</a:t>
            </a:r>
          </a:p>
        </p:txBody>
      </p:sp>
      <p:sp>
        <p:nvSpPr>
          <p:cNvPr id="3" name="Content Placeholder 2">
            <a:extLst>
              <a:ext uri="{FF2B5EF4-FFF2-40B4-BE49-F238E27FC236}">
                <a16:creationId xmlns:a16="http://schemas.microsoft.com/office/drawing/2014/main" id="{157E6A58-8F44-47E6-3CDE-F71FDDFA3B7C}"/>
              </a:ext>
            </a:extLst>
          </p:cNvPr>
          <p:cNvSpPr>
            <a:spLocks noGrp="1"/>
          </p:cNvSpPr>
          <p:nvPr>
            <p:ph idx="1"/>
          </p:nvPr>
        </p:nvSpPr>
        <p:spPr>
          <a:xfrm>
            <a:off x="4241260" y="1708911"/>
            <a:ext cx="8286020" cy="4438969"/>
          </a:xfrm>
        </p:spPr>
        <p:txBody>
          <a:bodyPr>
            <a:normAutofit lnSpcReduction="10000"/>
          </a:bodyPr>
          <a:lstStyle/>
          <a:p>
            <a:pPr marR="700405" algn="just">
              <a:lnSpc>
                <a:spcPct val="102000"/>
              </a:lnSpc>
              <a:spcBef>
                <a:spcPts val="75"/>
              </a:spcBef>
              <a:spcAft>
                <a:spcPts val="0"/>
              </a:spcAft>
            </a:pPr>
            <a:r>
              <a:rPr lang="en-US" sz="1800" dirty="0">
                <a:effectLst/>
                <a:latin typeface="Times New Roman" panose="02020603050405020304" pitchFamily="18" charset="0"/>
                <a:ea typeface="Times New Roman" panose="02020603050405020304" pitchFamily="18" charset="0"/>
              </a:rPr>
              <a:t>Cloud computing has a significant impact on various industries, including the tourism industry. In this industry, cloud computing can play a critical role in streamlining operations, enhancing customers experience, and improving business efficiency. </a:t>
            </a:r>
          </a:p>
          <a:p>
            <a:pPr marR="700405" algn="just">
              <a:lnSpc>
                <a:spcPct val="102000"/>
              </a:lnSpc>
              <a:spcBef>
                <a:spcPts val="75"/>
              </a:spcBef>
              <a:spcAft>
                <a:spcPts val="0"/>
              </a:spcAft>
            </a:pPr>
            <a:r>
              <a:rPr lang="en-US" sz="1800" dirty="0">
                <a:effectLst/>
                <a:latin typeface="Times New Roman" panose="02020603050405020304" pitchFamily="18" charset="0"/>
                <a:ea typeface="Times New Roman" panose="02020603050405020304" pitchFamily="18" charset="0"/>
              </a:rPr>
              <a:t>It makes possible automation of numerous business processes, reduces costs, and enhance the customer experience, making it an essential tool for the travel industry.</a:t>
            </a:r>
            <a:endParaRPr lang="en-IN" sz="1800" dirty="0">
              <a:latin typeface="Times New Roman" panose="02020603050405020304" pitchFamily="18" charset="0"/>
              <a:ea typeface="Times New Roman" panose="02020603050405020304" pitchFamily="18" charset="0"/>
            </a:endParaRPr>
          </a:p>
          <a:p>
            <a:pPr marR="700405" algn="just">
              <a:lnSpc>
                <a:spcPct val="102000"/>
              </a:lnSpc>
              <a:spcBef>
                <a:spcPts val="75"/>
              </a:spcBef>
              <a:spcAft>
                <a:spcPts val="0"/>
              </a:spcAft>
            </a:pPr>
            <a:r>
              <a:rPr lang="en-US" sz="1800" dirty="0">
                <a:effectLst/>
                <a:latin typeface="Times New Roman" panose="02020603050405020304" pitchFamily="18" charset="0"/>
                <a:ea typeface="Times New Roman" panose="02020603050405020304" pitchFamily="18" charset="0"/>
              </a:rPr>
              <a:t>The data center becomes more active as a result, allowing for more efficient resource deployment and assessment result, allowing for more efficient resource deployment and assessment. </a:t>
            </a:r>
          </a:p>
          <a:p>
            <a:pPr marR="700405" algn="just">
              <a:lnSpc>
                <a:spcPct val="102000"/>
              </a:lnSpc>
              <a:spcBef>
                <a:spcPts val="75"/>
              </a:spcBef>
              <a:spcAft>
                <a:spcPts val="0"/>
              </a:spcAft>
            </a:pPr>
            <a:r>
              <a:rPr lang="en-US" sz="1800" dirty="0">
                <a:effectLst/>
                <a:latin typeface="Times New Roman" panose="02020603050405020304" pitchFamily="18" charset="0"/>
                <a:ea typeface="Times New Roman" panose="02020603050405020304" pitchFamily="18" charset="0"/>
              </a:rPr>
              <a:t>Additionally, this efficiency has a positive impact and guarantees the best use of network and storage resources to satisfy technical and business demands affordably. </a:t>
            </a:r>
          </a:p>
          <a:p>
            <a:pPr marR="700405" algn="just">
              <a:lnSpc>
                <a:spcPct val="102000"/>
              </a:lnSpc>
              <a:spcBef>
                <a:spcPts val="75"/>
              </a:spcBef>
              <a:spcAft>
                <a:spcPts val="0"/>
              </a:spcAft>
            </a:pPr>
            <a:r>
              <a:rPr lang="en-US" sz="1800" dirty="0">
                <a:effectLst/>
                <a:latin typeface="Times New Roman" panose="02020603050405020304" pitchFamily="18" charset="0"/>
                <a:ea typeface="Times New Roman" panose="02020603050405020304" pitchFamily="18" charset="0"/>
              </a:rPr>
              <a:t>Virtual machines, which are widely used deployment units, reduce administration complexity for service providers and developers while simultaneously delivering the advantages of expandability and more flexibility. </a:t>
            </a:r>
          </a:p>
        </p:txBody>
      </p:sp>
      <p:pic>
        <p:nvPicPr>
          <p:cNvPr id="4" name="Picture 3">
            <a:extLst>
              <a:ext uri="{FF2B5EF4-FFF2-40B4-BE49-F238E27FC236}">
                <a16:creationId xmlns:a16="http://schemas.microsoft.com/office/drawing/2014/main" id="{EFBCB25A-BF13-D6F5-BF6F-BC684D5D5EE5}"/>
              </a:ext>
            </a:extLst>
          </p:cNvPr>
          <p:cNvPicPr>
            <a:picLocks noChangeAspect="1"/>
          </p:cNvPicPr>
          <p:nvPr/>
        </p:nvPicPr>
        <p:blipFill rotWithShape="1">
          <a:blip r:embed="rId3">
            <a:extLst>
              <a:ext uri="{28A0092B-C50C-407E-A947-70E740481C1C}">
                <a14:useLocalDpi xmlns:a14="http://schemas.microsoft.com/office/drawing/2010/main" val="0"/>
              </a:ext>
            </a:extLst>
          </a:blip>
          <a:srcRect t="1452" r="13668"/>
          <a:stretch/>
        </p:blipFill>
        <p:spPr>
          <a:xfrm>
            <a:off x="0" y="-1"/>
            <a:ext cx="3949430" cy="7033945"/>
          </a:xfrm>
          <a:prstGeom prst="rect">
            <a:avLst/>
          </a:prstGeom>
        </p:spPr>
      </p:pic>
    </p:spTree>
    <p:extLst>
      <p:ext uri="{BB962C8B-B14F-4D97-AF65-F5344CB8AC3E}">
        <p14:creationId xmlns:p14="http://schemas.microsoft.com/office/powerpoint/2010/main" val="2634937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1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1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1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1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D4F7-5835-3E6E-1256-EF867799B4EE}"/>
              </a:ext>
            </a:extLst>
          </p:cNvPr>
          <p:cNvSpPr>
            <a:spLocks noGrp="1"/>
          </p:cNvSpPr>
          <p:nvPr>
            <p:ph type="title"/>
          </p:nvPr>
        </p:nvSpPr>
        <p:spPr>
          <a:xfrm>
            <a:off x="1656080" y="261112"/>
            <a:ext cx="10058400" cy="1609344"/>
          </a:xfrm>
        </p:spPr>
        <p:txBody>
          <a:bodyPr/>
          <a:lstStyle/>
          <a:p>
            <a:r>
              <a:rPr lang="en-IN" dirty="0"/>
              <a:t>DATA ANALYSIS</a:t>
            </a:r>
          </a:p>
        </p:txBody>
      </p:sp>
      <p:sp>
        <p:nvSpPr>
          <p:cNvPr id="10" name="Rectangle 2">
            <a:extLst>
              <a:ext uri="{FF2B5EF4-FFF2-40B4-BE49-F238E27FC236}">
                <a16:creationId xmlns:a16="http://schemas.microsoft.com/office/drawing/2014/main" id="{B375F121-A749-1962-4925-86E4A72FAD61}"/>
              </a:ext>
            </a:extLst>
          </p:cNvPr>
          <p:cNvSpPr>
            <a:spLocks noChangeArrowheads="1"/>
          </p:cNvSpPr>
          <p:nvPr/>
        </p:nvSpPr>
        <p:spPr bwMode="auto">
          <a:xfrm>
            <a:off x="1656080" y="1547290"/>
            <a:ext cx="63786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Is cloud storage popular among the people who often travel?</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Chart 10">
            <a:extLst>
              <a:ext uri="{FF2B5EF4-FFF2-40B4-BE49-F238E27FC236}">
                <a16:creationId xmlns:a16="http://schemas.microsoft.com/office/drawing/2014/main" id="{2B21B888-2177-3246-4323-3FC0994C389B}"/>
              </a:ext>
            </a:extLst>
          </p:cNvPr>
          <p:cNvGraphicFramePr/>
          <p:nvPr>
            <p:extLst>
              <p:ext uri="{D42A27DB-BD31-4B8C-83A1-F6EECF244321}">
                <p14:modId xmlns:p14="http://schemas.microsoft.com/office/powerpoint/2010/main" val="2770213350"/>
              </p:ext>
            </p:extLst>
          </p:nvPr>
        </p:nvGraphicFramePr>
        <p:xfrm>
          <a:off x="2054271" y="2175292"/>
          <a:ext cx="5582285" cy="3587750"/>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tangle 3">
            <a:extLst>
              <a:ext uri="{FF2B5EF4-FFF2-40B4-BE49-F238E27FC236}">
                <a16:creationId xmlns:a16="http://schemas.microsoft.com/office/drawing/2014/main" id="{EFEC9156-0707-FF13-460F-303A0625C416}"/>
              </a:ext>
            </a:extLst>
          </p:cNvPr>
          <p:cNvSpPr>
            <a:spLocks noChangeArrowheads="1"/>
          </p:cNvSpPr>
          <p:nvPr/>
        </p:nvSpPr>
        <p:spPr bwMode="auto">
          <a:xfrm>
            <a:off x="2328181" y="5913989"/>
            <a:ext cx="30384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FIGURE. 1:  </a:t>
            </a:r>
            <a:r>
              <a:rPr lang="en-US" altLang="en-US" sz="1200" dirty="0">
                <a:latin typeface="Arial" panose="020B0604020202020204" pitchFamily="34" charset="0"/>
                <a:ea typeface="Times New Roman" panose="02020603050405020304" pitchFamily="18" charset="0"/>
              </a:rPr>
              <a:t>SURV</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8891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500"/>
                                        <p:tgtEl>
                                          <p:spTgt spid="11"/>
                                        </p:tgtEl>
                                      </p:cBhvr>
                                    </p:animEffect>
                                    <p:anim calcmode="lin" valueType="num">
                                      <p:cBhvr>
                                        <p:cTn id="15" dur="1500" fill="hold"/>
                                        <p:tgtEl>
                                          <p:spTgt spid="11"/>
                                        </p:tgtEl>
                                        <p:attrNameLst>
                                          <p:attrName>ppt_x</p:attrName>
                                        </p:attrNameLst>
                                      </p:cBhvr>
                                      <p:tavLst>
                                        <p:tav tm="0">
                                          <p:val>
                                            <p:strVal val="#ppt_x"/>
                                          </p:val>
                                        </p:tav>
                                        <p:tav tm="100000">
                                          <p:val>
                                            <p:strVal val="#ppt_x"/>
                                          </p:val>
                                        </p:tav>
                                      </p:tavLst>
                                    </p:anim>
                                    <p:anim calcmode="lin" valueType="num">
                                      <p:cBhvr>
                                        <p:cTn id="16" dur="1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Graphic spid="11" grpId="0">
        <p:bldAsOne/>
      </p:bldGraphic>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6CE9EA0-CE0B-B0D3-9A68-E1EDA775C84B}"/>
              </a:ext>
            </a:extLst>
          </p:cNvPr>
          <p:cNvGraphicFramePr>
            <a:graphicFrameLocks noGrp="1"/>
          </p:cNvGraphicFramePr>
          <p:nvPr>
            <p:ph idx="1"/>
            <p:extLst>
              <p:ext uri="{D42A27DB-BD31-4B8C-83A1-F6EECF244321}">
                <p14:modId xmlns:p14="http://schemas.microsoft.com/office/powerpoint/2010/main" val="1685062928"/>
              </p:ext>
            </p:extLst>
          </p:nvPr>
        </p:nvGraphicFramePr>
        <p:xfrm>
          <a:off x="978535" y="982980"/>
          <a:ext cx="10058400" cy="425246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F808E84-D690-0A7C-11DB-140E90CDD7C0}"/>
              </a:ext>
            </a:extLst>
          </p:cNvPr>
          <p:cNvSpPr txBox="1"/>
          <p:nvPr/>
        </p:nvSpPr>
        <p:spPr>
          <a:xfrm>
            <a:off x="2787015" y="5391835"/>
            <a:ext cx="6441440" cy="338554"/>
          </a:xfrm>
          <a:prstGeom prst="rect">
            <a:avLst/>
          </a:prstGeom>
          <a:noFill/>
        </p:spPr>
        <p:txBody>
          <a:bodyPr wrap="square">
            <a:spAutoFit/>
          </a:bodyPr>
          <a:lstStyle/>
          <a:p>
            <a:r>
              <a:rPr lang="en-US" sz="1600" dirty="0">
                <a:effectLst/>
                <a:latin typeface="Times New Roman" panose="02020603050405020304" pitchFamily="18" charset="0"/>
                <a:ea typeface="Times New Roman" panose="02020603050405020304" pitchFamily="18" charset="0"/>
              </a:rPr>
              <a:t>FIGURE.2: RISE OF CLOUD COMPUTING IN TOURISM INDUSTRY</a:t>
            </a:r>
            <a:endParaRPr lang="en-IN" sz="1600" dirty="0"/>
          </a:p>
        </p:txBody>
      </p:sp>
    </p:spTree>
    <p:extLst>
      <p:ext uri="{BB962C8B-B14F-4D97-AF65-F5344CB8AC3E}">
        <p14:creationId xmlns:p14="http://schemas.microsoft.com/office/powerpoint/2010/main" val="3586322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250"/>
                                        <p:tgtEl>
                                          <p:spTgt spid="6"/>
                                        </p:tgtEl>
                                      </p:cBhvr>
                                    </p:animEffect>
                                    <p:anim calcmode="lin" valueType="num">
                                      <p:cBhvr>
                                        <p:cTn id="14" dur="1250" fill="hold"/>
                                        <p:tgtEl>
                                          <p:spTgt spid="6"/>
                                        </p:tgtEl>
                                        <p:attrNameLst>
                                          <p:attrName>ppt_x</p:attrName>
                                        </p:attrNameLst>
                                      </p:cBhvr>
                                      <p:tavLst>
                                        <p:tav tm="0">
                                          <p:val>
                                            <p:strVal val="#ppt_x"/>
                                          </p:val>
                                        </p:tav>
                                        <p:tav tm="100000">
                                          <p:val>
                                            <p:strVal val="#ppt_x"/>
                                          </p:val>
                                        </p:tav>
                                      </p:tavLst>
                                    </p:anim>
                                    <p:anim calcmode="lin" valueType="num">
                                      <p:cBhvr>
                                        <p:cTn id="15" dur="1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90D1B91-CDAA-0DCD-C501-2F6BBE308669}"/>
              </a:ext>
            </a:extLst>
          </p:cNvPr>
          <p:cNvGraphicFramePr>
            <a:graphicFrameLocks noGrp="1"/>
          </p:cNvGraphicFramePr>
          <p:nvPr>
            <p:ph idx="1"/>
            <p:extLst>
              <p:ext uri="{D42A27DB-BD31-4B8C-83A1-F6EECF244321}">
                <p14:modId xmlns:p14="http://schemas.microsoft.com/office/powerpoint/2010/main" val="1742047412"/>
              </p:ext>
            </p:extLst>
          </p:nvPr>
        </p:nvGraphicFramePr>
        <p:xfrm>
          <a:off x="1080134" y="1524000"/>
          <a:ext cx="10268585"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BE9C4F5-F731-CFDB-8E8F-C220E998318A}"/>
              </a:ext>
            </a:extLst>
          </p:cNvPr>
          <p:cNvSpPr txBox="1"/>
          <p:nvPr/>
        </p:nvSpPr>
        <p:spPr>
          <a:xfrm>
            <a:off x="2809240" y="6219479"/>
            <a:ext cx="6573520"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FIGURE.3: CONTRIBUTION OF TOURISM TO GDP IN INDIA (IN BILLION USD)</a:t>
            </a:r>
            <a:endParaRPr lang="en-IN" sz="1400" dirty="0"/>
          </a:p>
        </p:txBody>
      </p:sp>
    </p:spTree>
    <p:extLst>
      <p:ext uri="{BB962C8B-B14F-4D97-AF65-F5344CB8AC3E}">
        <p14:creationId xmlns:p14="http://schemas.microsoft.com/office/powerpoint/2010/main" val="1753969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5AC5-83F2-D711-A7AF-EBD4FB99F8AA}"/>
              </a:ext>
            </a:extLst>
          </p:cNvPr>
          <p:cNvSpPr>
            <a:spLocks noGrp="1"/>
          </p:cNvSpPr>
          <p:nvPr>
            <p:ph type="title"/>
          </p:nvPr>
        </p:nvSpPr>
        <p:spPr>
          <a:xfrm>
            <a:off x="840232" y="205770"/>
            <a:ext cx="10058400" cy="1609344"/>
          </a:xfrm>
        </p:spPr>
        <p:txBody>
          <a:bodyPr/>
          <a:lstStyle/>
          <a:p>
            <a:r>
              <a:rPr lang="en-IN" dirty="0"/>
              <a:t>FUTURE SCOPE</a:t>
            </a:r>
          </a:p>
        </p:txBody>
      </p:sp>
      <p:sp>
        <p:nvSpPr>
          <p:cNvPr id="3" name="Content Placeholder 2">
            <a:extLst>
              <a:ext uri="{FF2B5EF4-FFF2-40B4-BE49-F238E27FC236}">
                <a16:creationId xmlns:a16="http://schemas.microsoft.com/office/drawing/2014/main" id="{97F3234F-B7F2-4017-8FB2-0274BAEC05FA}"/>
              </a:ext>
            </a:extLst>
          </p:cNvPr>
          <p:cNvSpPr>
            <a:spLocks noGrp="1"/>
          </p:cNvSpPr>
          <p:nvPr>
            <p:ph idx="1"/>
          </p:nvPr>
        </p:nvSpPr>
        <p:spPr>
          <a:xfrm>
            <a:off x="637032" y="1506777"/>
            <a:ext cx="5916168" cy="5066743"/>
          </a:xfrm>
        </p:spPr>
        <p:txBody>
          <a:bodyPr>
            <a:normAutofit/>
          </a:bodyPr>
          <a:lstStyle/>
          <a:p>
            <a:pPr algn="just">
              <a:lnSpc>
                <a:spcPct val="102000"/>
              </a:lnSpc>
            </a:pPr>
            <a:r>
              <a:rPr lang="en-US" sz="1800" dirty="0">
                <a:effectLst/>
                <a:latin typeface="Times New Roman" panose="02020603050405020304" pitchFamily="18" charset="0"/>
                <a:ea typeface="Times New Roman" panose="02020603050405020304" pitchFamily="18" charset="0"/>
              </a:rPr>
              <a:t>The future of cloud computing in tourism is not limited to any specific region or country. </a:t>
            </a:r>
            <a:endParaRPr lang="en-IN" sz="1800" dirty="0">
              <a:effectLst/>
              <a:latin typeface="Times New Roman" panose="02020603050405020304" pitchFamily="18" charset="0"/>
              <a:ea typeface="Times New Roman" panose="02020603050405020304" pitchFamily="18" charset="0"/>
            </a:endParaRPr>
          </a:p>
          <a:p>
            <a:pPr algn="just">
              <a:lnSpc>
                <a:spcPct val="102000"/>
              </a:lnSpc>
            </a:pPr>
            <a:r>
              <a:rPr lang="en-US" sz="1800" dirty="0">
                <a:effectLst/>
                <a:latin typeface="Times New Roman" panose="02020603050405020304" pitchFamily="18" charset="0"/>
                <a:ea typeface="Times New Roman" panose="02020603050405020304" pitchFamily="18" charset="0"/>
              </a:rPr>
              <a:t>Cloud computing is a globally accessible technology, and it can improve the tourism industry worldwide. </a:t>
            </a:r>
          </a:p>
          <a:p>
            <a:pPr algn="just">
              <a:lnSpc>
                <a:spcPct val="102000"/>
              </a:lnSpc>
            </a:pPr>
            <a:r>
              <a:rPr lang="en-US" sz="1800" dirty="0">
                <a:effectLst/>
                <a:latin typeface="Times New Roman" panose="02020603050405020304" pitchFamily="18" charset="0"/>
                <a:ea typeface="Times New Roman" panose="02020603050405020304" pitchFamily="18" charset="0"/>
              </a:rPr>
              <a:t>This technology has already started to transform the industry, and it will continue to do so in the future. The future of cloud computing in tourism is bright, as the travel industry continues to find new ways to innovate and improve services to travelers.</a:t>
            </a:r>
          </a:p>
          <a:p>
            <a:pPr algn="just">
              <a:lnSpc>
                <a:spcPct val="102000"/>
              </a:lnSpc>
            </a:pPr>
            <a:r>
              <a:rPr lang="en-US" sz="1800" dirty="0">
                <a:effectLst/>
                <a:latin typeface="Times New Roman" panose="02020603050405020304" pitchFamily="18" charset="0"/>
                <a:ea typeface="Times New Roman" panose="02020603050405020304" pitchFamily="18" charset="0"/>
              </a:rPr>
              <a:t> As technology continue to evolve, cloud computing will play an integral role in delivering exceptional travel experiences.  </a:t>
            </a:r>
            <a:endParaRPr lang="en-IN" sz="1800" dirty="0">
              <a:effectLst/>
              <a:latin typeface="Times New Roman" panose="02020603050405020304" pitchFamily="18" charset="0"/>
              <a:ea typeface="Times New Roman" panose="02020603050405020304" pitchFamily="18" charset="0"/>
            </a:endParaRPr>
          </a:p>
          <a:p>
            <a:endParaRPr lang="en-IN" dirty="0"/>
          </a:p>
        </p:txBody>
      </p:sp>
      <p:graphicFrame>
        <p:nvGraphicFramePr>
          <p:cNvPr id="7" name="Chart 6">
            <a:extLst>
              <a:ext uri="{FF2B5EF4-FFF2-40B4-BE49-F238E27FC236}">
                <a16:creationId xmlns:a16="http://schemas.microsoft.com/office/drawing/2014/main" id="{C4655B51-81D3-5929-5A85-E9FF26FF289B}"/>
              </a:ext>
            </a:extLst>
          </p:cNvPr>
          <p:cNvGraphicFramePr/>
          <p:nvPr>
            <p:extLst>
              <p:ext uri="{D42A27DB-BD31-4B8C-83A1-F6EECF244321}">
                <p14:modId xmlns:p14="http://schemas.microsoft.com/office/powerpoint/2010/main" val="948755322"/>
              </p:ext>
            </p:extLst>
          </p:nvPr>
        </p:nvGraphicFramePr>
        <p:xfrm>
          <a:off x="6756400" y="1752968"/>
          <a:ext cx="5803900" cy="3433445"/>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2C65C3D1-6C4D-E3A3-63B2-559E4B5CD56F}"/>
              </a:ext>
            </a:extLst>
          </p:cNvPr>
          <p:cNvSpPr txBox="1"/>
          <p:nvPr/>
        </p:nvSpPr>
        <p:spPr>
          <a:xfrm>
            <a:off x="6858000" y="4660343"/>
            <a:ext cx="6278880" cy="1242776"/>
          </a:xfrm>
          <a:prstGeom prst="rect">
            <a:avLst/>
          </a:prstGeom>
          <a:noFill/>
        </p:spPr>
        <p:txBody>
          <a:bodyPr wrap="square">
            <a:spAutoFit/>
          </a:bodyPr>
          <a:lstStyle/>
          <a:p>
            <a:pPr algn="just">
              <a:lnSpc>
                <a:spcPct val="102000"/>
              </a:lnSpc>
            </a:pPr>
            <a:r>
              <a:rPr lang="en-US" sz="24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02000"/>
              </a:lnSpc>
            </a:pPr>
            <a:r>
              <a:rPr lang="en-US" sz="1400" dirty="0">
                <a:effectLst/>
                <a:latin typeface="Times New Roman" panose="02020603050405020304" pitchFamily="18" charset="0"/>
                <a:ea typeface="Times New Roman" panose="02020603050405020304" pitchFamily="18" charset="0"/>
              </a:rPr>
              <a:t>FIGURE. 4: CLOUD COMPUTING MARKET IN FUTURE (IN USD)</a:t>
            </a:r>
            <a:endParaRPr lang="en-IN" sz="14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539388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250"/>
                                        <p:tgtEl>
                                          <p:spTgt spid="7"/>
                                        </p:tgtEl>
                                      </p:cBhvr>
                                    </p:animEffect>
                                    <p:anim calcmode="lin" valueType="num">
                                      <p:cBhvr>
                                        <p:cTn id="36" dur="1250" fill="hold"/>
                                        <p:tgtEl>
                                          <p:spTgt spid="7"/>
                                        </p:tgtEl>
                                        <p:attrNameLst>
                                          <p:attrName>ppt_x</p:attrName>
                                        </p:attrNameLst>
                                      </p:cBhvr>
                                      <p:tavLst>
                                        <p:tav tm="0">
                                          <p:val>
                                            <p:strVal val="#ppt_x"/>
                                          </p:val>
                                        </p:tav>
                                        <p:tav tm="100000">
                                          <p:val>
                                            <p:strVal val="#ppt_x"/>
                                          </p:val>
                                        </p:tav>
                                      </p:tavLst>
                                    </p:anim>
                                    <p:anim calcmode="lin" valueType="num">
                                      <p:cBhvr>
                                        <p:cTn id="37" dur="1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250"/>
                                        <p:tgtEl>
                                          <p:spTgt spid="9"/>
                                        </p:tgtEl>
                                      </p:cBhvr>
                                    </p:animEffect>
                                    <p:anim calcmode="lin" valueType="num">
                                      <p:cBhvr>
                                        <p:cTn id="43" dur="1250" fill="hold"/>
                                        <p:tgtEl>
                                          <p:spTgt spid="9"/>
                                        </p:tgtEl>
                                        <p:attrNameLst>
                                          <p:attrName>ppt_x</p:attrName>
                                        </p:attrNameLst>
                                      </p:cBhvr>
                                      <p:tavLst>
                                        <p:tav tm="0">
                                          <p:val>
                                            <p:strVal val="#ppt_x"/>
                                          </p:val>
                                        </p:tav>
                                        <p:tav tm="100000">
                                          <p:val>
                                            <p:strVal val="#ppt_x"/>
                                          </p:val>
                                        </p:tav>
                                      </p:tavLst>
                                    </p:anim>
                                    <p:anim calcmode="lin" valueType="num">
                                      <p:cBhvr>
                                        <p:cTn id="44" dur="12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7" grpId="0">
        <p:bldAsOne/>
      </p:bldGraphic>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AE0D8-D79C-E0AB-CFAA-C728D5CF2F1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7916C61-C180-E8E3-70DD-51DD510A58D5}"/>
              </a:ext>
            </a:extLst>
          </p:cNvPr>
          <p:cNvSpPr>
            <a:spLocks noGrp="1"/>
          </p:cNvSpPr>
          <p:nvPr>
            <p:ph idx="1"/>
          </p:nvPr>
        </p:nvSpPr>
        <p:spPr/>
        <p:txBody>
          <a:bodyPr/>
          <a:lstStyle/>
          <a:p>
            <a:r>
              <a:rPr lang="en-US" sz="2000" dirty="0">
                <a:effectLst/>
                <a:latin typeface="Times New Roman" panose="02020603050405020304" pitchFamily="18" charset="0"/>
                <a:ea typeface="Times New Roman" panose="02020603050405020304" pitchFamily="18" charset="0"/>
              </a:rPr>
              <a:t>After researching on the topic of  role of cloud computing in tourism, I came to the conclusion that cloud computing has developed into a crucial instrument for companies in the tourism sector.</a:t>
            </a:r>
          </a:p>
          <a:p>
            <a:r>
              <a:rPr lang="en-US" sz="2000" dirty="0">
                <a:effectLst/>
                <a:latin typeface="Times New Roman" panose="02020603050405020304" pitchFamily="18" charset="0"/>
                <a:ea typeface="Times New Roman" panose="02020603050405020304" pitchFamily="18" charset="0"/>
              </a:rPr>
              <a:t> Its use in tourism facilitates data administration and storage, online reservation and booking systems, online customer care, and enhanced teamwork. </a:t>
            </a:r>
          </a:p>
          <a:p>
            <a:r>
              <a:rPr lang="en-US" sz="2000" dirty="0">
                <a:effectLst/>
                <a:latin typeface="Times New Roman" panose="02020603050405020304" pitchFamily="18" charset="0"/>
                <a:ea typeface="Times New Roman" panose="02020603050405020304" pitchFamily="18" charset="0"/>
              </a:rPr>
              <a:t>By enhancing operational efficiency, reducing costs, and improving customer satisfaction, cloud computing is transforming the tourism industry. </a:t>
            </a:r>
          </a:p>
          <a:p>
            <a:r>
              <a:rPr lang="en-US" sz="2000" dirty="0">
                <a:effectLst/>
                <a:latin typeface="Times New Roman" panose="02020603050405020304" pitchFamily="18" charset="0"/>
                <a:ea typeface="Times New Roman" panose="02020603050405020304" pitchFamily="18" charset="0"/>
              </a:rPr>
              <a:t>In the upcoming years with the advancement of technology, cloud computing will likely continue to be central to the success and growth of tourism businesses.</a:t>
            </a:r>
          </a:p>
          <a:p>
            <a:r>
              <a:rPr lang="en-US" sz="2000" dirty="0">
                <a:effectLst/>
                <a:latin typeface="Times New Roman" panose="02020603050405020304" pitchFamily="18" charset="0"/>
                <a:ea typeface="Times New Roman" panose="02020603050405020304" pitchFamily="18" charset="0"/>
              </a:rPr>
              <a:t>Therefore, investing in cloud computing solutions should be a priority for tourism businesses that aim to remain competitive in today’s digital age.</a:t>
            </a:r>
            <a:endParaRPr lang="en-IN" dirty="0"/>
          </a:p>
          <a:p>
            <a:pPr marL="0" indent="0">
              <a:buNone/>
            </a:pPr>
            <a:endParaRPr lang="en-IN" dirty="0"/>
          </a:p>
        </p:txBody>
      </p:sp>
    </p:spTree>
    <p:extLst>
      <p:ext uri="{BB962C8B-B14F-4D97-AF65-F5344CB8AC3E}">
        <p14:creationId xmlns:p14="http://schemas.microsoft.com/office/powerpoint/2010/main" val="1664263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FF1CFE-9CBE-551C-F747-9E614BD24227}"/>
              </a:ext>
            </a:extLst>
          </p:cNvPr>
          <p:cNvSpPr>
            <a:spLocks noGrp="1"/>
          </p:cNvSpPr>
          <p:nvPr>
            <p:ph type="title"/>
          </p:nvPr>
        </p:nvSpPr>
        <p:spPr>
          <a:noFill/>
        </p:spPr>
        <p:txBody>
          <a:bodyPr/>
          <a:lstStyle/>
          <a:p>
            <a:r>
              <a:rPr lang="en-IN" dirty="0"/>
              <a:t>          </a:t>
            </a:r>
            <a:endParaRPr lang="en-IN" sz="8000" b="1" dirty="0">
              <a:solidFill>
                <a:schemeClr val="tx1"/>
              </a:solidFill>
            </a:endParaRPr>
          </a:p>
        </p:txBody>
      </p:sp>
      <p:sp>
        <p:nvSpPr>
          <p:cNvPr id="11" name="Content Placeholder 10">
            <a:extLst>
              <a:ext uri="{FF2B5EF4-FFF2-40B4-BE49-F238E27FC236}">
                <a16:creationId xmlns:a16="http://schemas.microsoft.com/office/drawing/2014/main" id="{02F18359-45DA-6EE9-48EB-A7C15A6A6AE3}"/>
              </a:ext>
            </a:extLst>
          </p:cNvPr>
          <p:cNvSpPr>
            <a:spLocks noGrp="1"/>
          </p:cNvSpPr>
          <p:nvPr>
            <p:ph idx="1"/>
          </p:nvPr>
        </p:nvSpPr>
        <p:spPr>
          <a:xfrm>
            <a:off x="1222248" y="2691384"/>
            <a:ext cx="10058400" cy="1475232"/>
          </a:xfrm>
        </p:spPr>
        <p:txBody>
          <a:bodyPr>
            <a:normAutofit/>
          </a:bodyPr>
          <a:lstStyle/>
          <a:p>
            <a:pPr marL="0" indent="0">
              <a:buNone/>
            </a:pPr>
            <a:r>
              <a:rPr lang="en-IN" sz="7200" dirty="0"/>
              <a:t>           THANK YOU</a:t>
            </a:r>
          </a:p>
        </p:txBody>
      </p:sp>
    </p:spTree>
    <p:extLst>
      <p:ext uri="{BB962C8B-B14F-4D97-AF65-F5344CB8AC3E}">
        <p14:creationId xmlns:p14="http://schemas.microsoft.com/office/powerpoint/2010/main" val="2907832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2000"/>
                                        <p:tgtEl>
                                          <p:spTgt spid="11">
                                            <p:txEl>
                                              <p:pRg st="0" end="0"/>
                                            </p:txEl>
                                          </p:spTgt>
                                        </p:tgtEl>
                                      </p:cBhvr>
                                    </p:animEffect>
                                    <p:anim calcmode="lin" valueType="num">
                                      <p:cBhvr>
                                        <p:cTn id="7" dur="2000"/>
                                        <p:tgtEl>
                                          <p:spTgt spid="11">
                                            <p:txEl>
                                              <p:pRg st="0" end="0"/>
                                            </p:txEl>
                                          </p:spTgt>
                                        </p:tgtEl>
                                        <p:attrNameLst>
                                          <p:attrName>ppt_x</p:attrName>
                                        </p:attrNameLst>
                                      </p:cBhvr>
                                      <p:tavLst>
                                        <p:tav tm="0">
                                          <p:val>
                                            <p:strVal val="ppt_x"/>
                                          </p:val>
                                        </p:tav>
                                        <p:tav tm="100000">
                                          <p:val>
                                            <p:strVal val="ppt_x"/>
                                          </p:val>
                                        </p:tav>
                                      </p:tavLst>
                                    </p:anim>
                                    <p:anim calcmode="lin" valueType="num">
                                      <p:cBhvr>
                                        <p:cTn id="8" dur="2000"/>
                                        <p:tgtEl>
                                          <p:spTgt spid="11">
                                            <p:txEl>
                                              <p:pRg st="0" end="0"/>
                                            </p:txEl>
                                          </p:spTgt>
                                        </p:tgtEl>
                                        <p:attrNameLst>
                                          <p:attrName>ppt_y</p:attrName>
                                        </p:attrNameLst>
                                      </p:cBhvr>
                                      <p:tavLst>
                                        <p:tav tm="0">
                                          <p:val>
                                            <p:strVal val="ppt_y"/>
                                          </p:val>
                                        </p:tav>
                                        <p:tav tm="100000">
                                          <p:val>
                                            <p:strVal val="ppt_y+.1"/>
                                          </p:val>
                                        </p:tav>
                                      </p:tavLst>
                                    </p:anim>
                                    <p:set>
                                      <p:cBhvr>
                                        <p:cTn id="9" dur="1" fill="hold">
                                          <p:stCondLst>
                                            <p:cond delay="1999"/>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3338</TotalTime>
  <Words>505</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Rockwell</vt:lpstr>
      <vt:lpstr>Rockwell Condensed</vt:lpstr>
      <vt:lpstr>Times New Roman</vt:lpstr>
      <vt:lpstr>Wingdings</vt:lpstr>
      <vt:lpstr>Wood Type</vt:lpstr>
      <vt:lpstr>Study and role of cloud computing in tourism </vt:lpstr>
      <vt:lpstr>CLOUD COMPUTING IN TOURSIM</vt:lpstr>
      <vt:lpstr>DATA ANALYSIS</vt:lpstr>
      <vt:lpstr>PowerPoint Presentation</vt:lpstr>
      <vt:lpstr>PowerPoint Presentation</vt:lpstr>
      <vt:lpstr>FUTURE SCOPE</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and role of cloud computing in tourism </dc:title>
  <dc:creator>Shahina Naaz Khan</dc:creator>
  <cp:lastModifiedBy>Shahina Naaz Khan</cp:lastModifiedBy>
  <cp:revision>14</cp:revision>
  <dcterms:created xsi:type="dcterms:W3CDTF">2023-05-10T07:37:04Z</dcterms:created>
  <dcterms:modified xsi:type="dcterms:W3CDTF">2024-08-16T12:50:41Z</dcterms:modified>
</cp:coreProperties>
</file>