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17" r:id="rId4"/>
  </p:sldMasterIdLst>
  <p:sldIdLst>
    <p:sldId id="293" r:id="rId5"/>
    <p:sldId id="332" r:id="rId6"/>
    <p:sldId id="294" r:id="rId7"/>
    <p:sldId id="296" r:id="rId8"/>
    <p:sldId id="328" r:id="rId9"/>
    <p:sldId id="315" r:id="rId10"/>
    <p:sldId id="312" r:id="rId11"/>
    <p:sldId id="322" r:id="rId12"/>
    <p:sldId id="323" r:id="rId13"/>
    <p:sldId id="298" r:id="rId14"/>
    <p:sldId id="319" r:id="rId15"/>
    <p:sldId id="334" r:id="rId16"/>
    <p:sldId id="335" r:id="rId17"/>
    <p:sldId id="325" r:id="rId18"/>
    <p:sldId id="330" r:id="rId19"/>
    <p:sldId id="333" r:id="rId20"/>
    <p:sldId id="336" r:id="rId21"/>
    <p:sldId id="326" r:id="rId22"/>
    <p:sldId id="331" r:id="rId23"/>
    <p:sldId id="337" r:id="rId24"/>
    <p:sldId id="329" r:id="rId25"/>
    <p:sldId id="338" r:id="rId26"/>
    <p:sldId id="313" r:id="rId27"/>
    <p:sldId id="314" r:id="rId28"/>
    <p:sldId id="300" r:id="rId29"/>
    <p:sldId id="301" r:id="rId30"/>
    <p:sldId id="310" r:id="rId31"/>
    <p:sldId id="31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21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855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61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0991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57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5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063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9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41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684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0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68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  <p:sldLayoutId id="2147485629" r:id="rId12"/>
    <p:sldLayoutId id="2147485630" r:id="rId13"/>
    <p:sldLayoutId id="2147485631" r:id="rId14"/>
    <p:sldLayoutId id="2147485632" r:id="rId15"/>
    <p:sldLayoutId id="214748563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4DDDF-4FEB-43F8-BD1C-C25B12A6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37EFD-E85A-4041-89FC-72AAE9F8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C61-6184-4F8D-9415-21B246A2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 USED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842F-9FB0-4C0D-94DE-F0AEDEEC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06171" cy="3450613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Front End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Angular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Html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CSS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67E6-C9C5-42B3-9FC7-506D6DE234E8}"/>
              </a:ext>
            </a:extLst>
          </p:cNvPr>
          <p:cNvSpPr txBox="1"/>
          <p:nvPr/>
        </p:nvSpPr>
        <p:spPr>
          <a:xfrm>
            <a:off x="5529263" y="2015732"/>
            <a:ext cx="6662737" cy="322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Back End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MySQL Server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Spring Tool Suite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Postman API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Hibernat</a:t>
            </a:r>
            <a:r>
              <a:rPr lang="en-GB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154546"/>
            <a:ext cx="1174553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9403" y="804519"/>
            <a:ext cx="9715451" cy="1049235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022475"/>
            <a:ext cx="11256963" cy="327025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This module handles all the entry  details of the hospital requirement such as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Admin Module the Admin could login and signup 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see the Doctor List, Patient List and Feedback List.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Doctor’s List the Admin can perform UPDATE and DELETE operation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Patient’s List the Admin can perform DELETE operation.</a:t>
            </a:r>
          </a:p>
        </p:txBody>
      </p:sp>
    </p:spTree>
    <p:extLst>
      <p:ext uri="{BB962C8B-B14F-4D97-AF65-F5344CB8AC3E}">
        <p14:creationId xmlns:p14="http://schemas.microsoft.com/office/powerpoint/2010/main" val="232795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E17D-5C52-48DD-BE4C-7AD23E13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Admin Signup/Login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F0A-884E-4694-B177-60BAD6325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Signup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970552-BB2B-4B6E-ABC4-1F23BAC869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967997"/>
              </p:ext>
            </p:extLst>
          </p:nvPr>
        </p:nvGraphicFramePr>
        <p:xfrm>
          <a:off x="1103313" y="2928026"/>
          <a:ext cx="4979227" cy="25389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95157">
                  <a:extLst>
                    <a:ext uri="{9D8B030D-6E8A-4147-A177-3AD203B41FA5}">
                      <a16:colId xmlns:a16="http://schemas.microsoft.com/office/drawing/2014/main" val="1982872564"/>
                    </a:ext>
                  </a:extLst>
                </a:gridCol>
                <a:gridCol w="3084070">
                  <a:extLst>
                    <a:ext uri="{9D8B030D-6E8A-4147-A177-3AD203B41FA5}">
                      <a16:colId xmlns:a16="http://schemas.microsoft.com/office/drawing/2014/main" val="4226642986"/>
                    </a:ext>
                  </a:extLst>
                </a:gridCol>
              </a:tblGrid>
              <a:tr h="310117">
                <a:tc>
                  <a:txBody>
                    <a:bodyPr/>
                    <a:lstStyle/>
                    <a:p>
                      <a:pPr marL="67945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2330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6082662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pPr marL="563880" marR="59626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Admin_id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id is auto generated after registration and it is used as Login ID.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9432837"/>
                  </a:ext>
                </a:extLst>
              </a:tr>
              <a:tr h="493160">
                <a:tc>
                  <a:txBody>
                    <a:bodyPr/>
                    <a:lstStyle/>
                    <a:p>
                      <a:pPr marL="45085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Admin_name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Name of the admin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839019"/>
                  </a:ext>
                </a:extLst>
              </a:tr>
              <a:tr h="496398">
                <a:tc>
                  <a:txBody>
                    <a:bodyPr/>
                    <a:lstStyle/>
                    <a:p>
                      <a:pPr marL="51435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Name of the admin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4695651"/>
                  </a:ext>
                </a:extLst>
              </a:tr>
              <a:tr h="310117">
                <a:tc>
                  <a:txBody>
                    <a:bodyPr/>
                    <a:lstStyle/>
                    <a:p>
                      <a:pPr marL="482600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ts val="1050"/>
                        </a:lnSpc>
                      </a:pPr>
                      <a:r>
                        <a:rPr lang="en-US" sz="1200" dirty="0">
                          <a:effectLst/>
                        </a:rPr>
                        <a:t>User unique password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329408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8FD00-0852-4242-BB56-8A7A696F4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Admin login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6B9D999-B487-4418-B6BC-8BEB56F6093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0147836"/>
              </p:ext>
            </p:extLst>
          </p:nvPr>
        </p:nvGraphicFramePr>
        <p:xfrm>
          <a:off x="6614809" y="3488113"/>
          <a:ext cx="4019092" cy="1404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15453">
                  <a:extLst>
                    <a:ext uri="{9D8B030D-6E8A-4147-A177-3AD203B41FA5}">
                      <a16:colId xmlns:a16="http://schemas.microsoft.com/office/drawing/2014/main" val="3257564957"/>
                    </a:ext>
                  </a:extLst>
                </a:gridCol>
                <a:gridCol w="1006997">
                  <a:extLst>
                    <a:ext uri="{9D8B030D-6E8A-4147-A177-3AD203B41FA5}">
                      <a16:colId xmlns:a16="http://schemas.microsoft.com/office/drawing/2014/main" val="2581770078"/>
                    </a:ext>
                  </a:extLst>
                </a:gridCol>
                <a:gridCol w="1002549">
                  <a:extLst>
                    <a:ext uri="{9D8B030D-6E8A-4147-A177-3AD203B41FA5}">
                      <a16:colId xmlns:a16="http://schemas.microsoft.com/office/drawing/2014/main" val="3328925063"/>
                    </a:ext>
                  </a:extLst>
                </a:gridCol>
                <a:gridCol w="994093">
                  <a:extLst>
                    <a:ext uri="{9D8B030D-6E8A-4147-A177-3AD203B41FA5}">
                      <a16:colId xmlns:a16="http://schemas.microsoft.com/office/drawing/2014/main" val="3794831188"/>
                    </a:ext>
                  </a:extLst>
                </a:gridCol>
              </a:tblGrid>
              <a:tr h="52217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Nulls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0842254"/>
                  </a:ext>
                </a:extLst>
              </a:tr>
              <a:tr h="447387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username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8192301"/>
                  </a:ext>
                </a:extLst>
              </a:tr>
              <a:tr h="43523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264370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EED2E05-7FF1-4C67-BAC4-09EC07D3E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2FEEF5F-9760-42BD-82CA-D524569E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8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E6F6-06D6-4C71-943C-7184E502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Signup/Login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CE935-B7D6-4E6E-AF9B-DC3024FBE8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285" b="6642"/>
          <a:stretch/>
        </p:blipFill>
        <p:spPr>
          <a:xfrm>
            <a:off x="677863" y="2139885"/>
            <a:ext cx="4183062" cy="3063712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2A5AE98-5FE9-425C-8D86-07656AB433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1508" b="5953"/>
          <a:stretch/>
        </p:blipFill>
        <p:spPr>
          <a:xfrm>
            <a:off x="5089525" y="2139885"/>
            <a:ext cx="4184650" cy="2997724"/>
          </a:xfrm>
        </p:spPr>
      </p:pic>
    </p:spTree>
    <p:extLst>
      <p:ext uri="{BB962C8B-B14F-4D97-AF65-F5344CB8AC3E}">
        <p14:creationId xmlns:p14="http://schemas.microsoft.com/office/powerpoint/2010/main" val="353970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FEB3-05F8-4EAB-929D-C69A26CD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8CE7-0AA4-4773-AE72-3DA86431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Doctor can view patient </a:t>
            </a:r>
            <a:r>
              <a:rPr lang="en-US" dirty="0" err="1"/>
              <a:t>details,name</a:t>
            </a:r>
            <a:r>
              <a:rPr lang="en-US" dirty="0"/>
              <a:t>, address, appointment date </a:t>
            </a:r>
            <a:r>
              <a:rPr lang="en-US" dirty="0" err="1"/>
              <a:t>etc</a:t>
            </a:r>
            <a:r>
              <a:rPr lang="en-US" dirty="0"/>
              <a:t>, perform actions delete patient details </a:t>
            </a:r>
          </a:p>
          <a:p>
            <a:pPr marL="0" indent="0">
              <a:buNone/>
            </a:pPr>
            <a:r>
              <a:rPr lang="en-US" dirty="0"/>
              <a:t>A doctor can be managed following this:</a:t>
            </a:r>
          </a:p>
          <a:p>
            <a:r>
              <a:rPr lang="en-IN" dirty="0"/>
              <a:t>Doctor can Login and </a:t>
            </a:r>
            <a:r>
              <a:rPr lang="en-IN" dirty="0" err="1"/>
              <a:t>SignUp</a:t>
            </a:r>
            <a:r>
              <a:rPr lang="en-IN" dirty="0"/>
              <a:t> </a:t>
            </a:r>
          </a:p>
          <a:p>
            <a:r>
              <a:rPr lang="en-IN" dirty="0"/>
              <a:t>Doctor can see the Appointment List and Discharge List</a:t>
            </a:r>
          </a:p>
          <a:p>
            <a:r>
              <a:rPr lang="en-IN" dirty="0"/>
              <a:t>Doctor can DELETE  the Appointment </a:t>
            </a:r>
          </a:p>
        </p:txBody>
      </p:sp>
    </p:spTree>
    <p:extLst>
      <p:ext uri="{BB962C8B-B14F-4D97-AF65-F5344CB8AC3E}">
        <p14:creationId xmlns:p14="http://schemas.microsoft.com/office/powerpoint/2010/main" val="279564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FA1-8A3D-4216-8C82-B8D5755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ER-DIAGRAM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AEBCA-8E1C-4695-ADE5-031F142E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580" y="2160588"/>
            <a:ext cx="5832877" cy="388143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A139A-A716-4A8F-9753-BDCBE8F40946}"/>
              </a:ext>
            </a:extLst>
          </p:cNvPr>
          <p:cNvCxnSpPr/>
          <p:nvPr/>
        </p:nvCxnSpPr>
        <p:spPr>
          <a:xfrm flipH="1">
            <a:off x="4291356" y="3796645"/>
            <a:ext cx="791852" cy="136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8A01DEC2-38A4-4AF5-ADF8-B7E2F776DF4E}"/>
              </a:ext>
            </a:extLst>
          </p:cNvPr>
          <p:cNvSpPr/>
          <p:nvPr/>
        </p:nvSpPr>
        <p:spPr>
          <a:xfrm>
            <a:off x="3895429" y="5163533"/>
            <a:ext cx="791853" cy="2466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d_id</a:t>
            </a:r>
            <a:endParaRPr lang="en-IN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252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0C7A-B69A-41F6-B44A-E49E9D76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807"/>
          </a:xfrm>
        </p:spPr>
        <p:txBody>
          <a:bodyPr>
            <a:normAutofit/>
          </a:bodyPr>
          <a:lstStyle/>
          <a:p>
            <a:r>
              <a:rPr lang="en-US" dirty="0"/>
              <a:t>Doctor Sign up/login table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D5745F-3ED2-48C2-8907-005C9C141E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949084"/>
              </p:ext>
            </p:extLst>
          </p:nvPr>
        </p:nvGraphicFramePr>
        <p:xfrm>
          <a:off x="646111" y="1809345"/>
          <a:ext cx="4587371" cy="44552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06857">
                  <a:extLst>
                    <a:ext uri="{9D8B030D-6E8A-4147-A177-3AD203B41FA5}">
                      <a16:colId xmlns:a16="http://schemas.microsoft.com/office/drawing/2014/main" val="3368833427"/>
                    </a:ext>
                  </a:extLst>
                </a:gridCol>
                <a:gridCol w="1287471">
                  <a:extLst>
                    <a:ext uri="{9D8B030D-6E8A-4147-A177-3AD203B41FA5}">
                      <a16:colId xmlns:a16="http://schemas.microsoft.com/office/drawing/2014/main" val="2960923921"/>
                    </a:ext>
                  </a:extLst>
                </a:gridCol>
                <a:gridCol w="729519">
                  <a:extLst>
                    <a:ext uri="{9D8B030D-6E8A-4147-A177-3AD203B41FA5}">
                      <a16:colId xmlns:a16="http://schemas.microsoft.com/office/drawing/2014/main" val="752676514"/>
                    </a:ext>
                  </a:extLst>
                </a:gridCol>
                <a:gridCol w="1263524">
                  <a:extLst>
                    <a:ext uri="{9D8B030D-6E8A-4147-A177-3AD203B41FA5}">
                      <a16:colId xmlns:a16="http://schemas.microsoft.com/office/drawing/2014/main" val="988662031"/>
                    </a:ext>
                  </a:extLst>
                </a:gridCol>
              </a:tblGrid>
              <a:tr h="46640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Column Name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 dirty="0">
                          <a:effectLst/>
                        </a:rPr>
                        <a:t>Data Type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Length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Nulls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8291761"/>
                  </a:ext>
                </a:extLst>
              </a:tr>
              <a:tr h="42184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 u="heavy">
                          <a:effectLst/>
                        </a:rPr>
                        <a:t>d_ID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74774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Accept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417487"/>
                  </a:ext>
                </a:extLst>
              </a:tr>
              <a:tr h="40983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9515256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Contact-no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110944"/>
                  </a:ext>
                </a:extLst>
              </a:tr>
              <a:tr h="42184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d-name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6423637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Experiance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 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3660685"/>
                  </a:ext>
                </a:extLst>
              </a:tr>
              <a:tr h="34482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 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9069067"/>
                  </a:ext>
                </a:extLst>
              </a:tr>
              <a:tr h="34482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 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6841754"/>
                  </a:ext>
                </a:extLst>
              </a:tr>
              <a:tr h="34482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Salary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 Yes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3665547"/>
                  </a:ext>
                </a:extLst>
              </a:tr>
              <a:tr h="46640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Specialization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lang="en-US" sz="1400">
                          <a:effectLst/>
                        </a:rPr>
                        <a:t>255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9098165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396AA1-1EA8-466A-9EB9-C0F5870ABB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544062"/>
              </p:ext>
            </p:extLst>
          </p:nvPr>
        </p:nvGraphicFramePr>
        <p:xfrm>
          <a:off x="5654675" y="1906621"/>
          <a:ext cx="4587371" cy="2976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06469">
                  <a:extLst>
                    <a:ext uri="{9D8B030D-6E8A-4147-A177-3AD203B41FA5}">
                      <a16:colId xmlns:a16="http://schemas.microsoft.com/office/drawing/2014/main" val="3528075719"/>
                    </a:ext>
                  </a:extLst>
                </a:gridCol>
                <a:gridCol w="1295572">
                  <a:extLst>
                    <a:ext uri="{9D8B030D-6E8A-4147-A177-3AD203B41FA5}">
                      <a16:colId xmlns:a16="http://schemas.microsoft.com/office/drawing/2014/main" val="2220232937"/>
                    </a:ext>
                  </a:extLst>
                </a:gridCol>
                <a:gridCol w="705816">
                  <a:extLst>
                    <a:ext uri="{9D8B030D-6E8A-4147-A177-3AD203B41FA5}">
                      <a16:colId xmlns:a16="http://schemas.microsoft.com/office/drawing/2014/main" val="173250117"/>
                    </a:ext>
                  </a:extLst>
                </a:gridCol>
                <a:gridCol w="1279514">
                  <a:extLst>
                    <a:ext uri="{9D8B030D-6E8A-4147-A177-3AD203B41FA5}">
                      <a16:colId xmlns:a16="http://schemas.microsoft.com/office/drawing/2014/main" val="2311603883"/>
                    </a:ext>
                  </a:extLst>
                </a:gridCol>
              </a:tblGrid>
              <a:tr h="1268934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lang="en-US" sz="1200">
                          <a:effectLst/>
                        </a:rPr>
                        <a:t>Nulls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8386290"/>
                  </a:ext>
                </a:extLst>
              </a:tr>
              <a:tr h="979074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1259569"/>
                  </a:ext>
                </a:extLst>
              </a:tr>
              <a:tr h="72865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200">
                          <a:effectLst/>
                        </a:rPr>
                        <a:t>255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43357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6ACD0CF-A1FA-4CE9-A3FD-1ED30CD7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9BD7F2F-1A18-44A7-BA8D-FA879DC4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6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5B86-8274-4154-966C-0CA69775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login/signup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B28BF9-3FEE-45F9-B5E3-8F9377342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490" b="5936"/>
          <a:stretch/>
        </p:blipFill>
        <p:spPr>
          <a:xfrm>
            <a:off x="677863" y="1930400"/>
            <a:ext cx="4183062" cy="320720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9A74321-E596-4725-8A0E-B0B97612E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0412" b="5953"/>
          <a:stretch/>
        </p:blipFill>
        <p:spPr>
          <a:xfrm>
            <a:off x="5089525" y="1930400"/>
            <a:ext cx="4184650" cy="3207209"/>
          </a:xfrm>
        </p:spPr>
      </p:pic>
    </p:spTree>
    <p:extLst>
      <p:ext uri="{BB962C8B-B14F-4D97-AF65-F5344CB8AC3E}">
        <p14:creationId xmlns:p14="http://schemas.microsoft.com/office/powerpoint/2010/main" val="174678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A04-69AD-4C0B-B7FF-14D35A2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FC9B-D01D-4ECB-BA62-5000D489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Login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see the Doctor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Register the Appointment.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fill the form of Discharge Appointment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give the Feedback to the Doctor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A01-6351-4740-B5CC-812C8736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ER-DIAGRAM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38F7F-0342-48E2-9DF4-3AC50F828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80" y="2160588"/>
            <a:ext cx="4932877" cy="3881437"/>
          </a:xfrm>
        </p:spPr>
      </p:pic>
    </p:spTree>
    <p:extLst>
      <p:ext uri="{BB962C8B-B14F-4D97-AF65-F5344CB8AC3E}">
        <p14:creationId xmlns:p14="http://schemas.microsoft.com/office/powerpoint/2010/main" val="30867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6418-65F7-4DC6-BDD0-817F1E6F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HOSPITAL MANAGEMENT SYSYTEM</a:t>
            </a:r>
            <a:br>
              <a:rPr lang="en-US" dirty="0"/>
            </a:br>
            <a:r>
              <a:rPr lang="en-IN" dirty="0"/>
              <a:t>Group Number – 3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429B-DDA0-4A0C-8E69-1B96EC93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Team Lead &amp; Frontend Lead – Monica</a:t>
            </a:r>
          </a:p>
          <a:p>
            <a:pPr marL="0" indent="0">
              <a:buNone/>
            </a:pPr>
            <a:r>
              <a:rPr lang="en-IN" sz="2800" b="1" dirty="0"/>
              <a:t> Backend Lead - </a:t>
            </a:r>
            <a:r>
              <a:rPr lang="en-IN" sz="2800" b="1" dirty="0" err="1"/>
              <a:t>Govardan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5753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ED09-EFFD-4C1C-BED4-7EB1CA89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login/Signup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25DDBB-C3BF-4A8A-9155-88C94C62D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998482"/>
            <a:ext cx="4184650" cy="327918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CFDFAC9-9B0B-4203-9941-A54E2BA92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5081" b="6337"/>
          <a:stretch/>
        </p:blipFill>
        <p:spPr>
          <a:xfrm>
            <a:off x="677863" y="1998482"/>
            <a:ext cx="4183062" cy="3129699"/>
          </a:xfrm>
        </p:spPr>
      </p:pic>
    </p:spTree>
    <p:extLst>
      <p:ext uri="{BB962C8B-B14F-4D97-AF65-F5344CB8AC3E}">
        <p14:creationId xmlns:p14="http://schemas.microsoft.com/office/powerpoint/2010/main" val="368316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DBCD-F36A-4D9F-BA2D-35605230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E019-5C4B-45CF-862E-8FBBBA7C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can Submit feed back form of doctors and these feedback form can only view by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06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696-B0DC-4BE2-AED9-DED32FCF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Feedback Form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B53C6-9115-49F5-A934-14DA9C18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21" b="8425"/>
          <a:stretch/>
        </p:blipFill>
        <p:spPr>
          <a:xfrm>
            <a:off x="1524168" y="1600200"/>
            <a:ext cx="8473272" cy="5105400"/>
          </a:xfrm>
        </p:spPr>
      </p:pic>
    </p:spTree>
    <p:extLst>
      <p:ext uri="{BB962C8B-B14F-4D97-AF65-F5344CB8AC3E}">
        <p14:creationId xmlns:p14="http://schemas.microsoft.com/office/powerpoint/2010/main" val="285170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5C75-E8A2-4E82-BF7D-27B617E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12E0-D035-462A-84E0-F14FB786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due to pandemic people are prefering online clinical treatment of health and now a days everything is digitalized.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self-service.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errors and track every single details.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and less time consumption.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maintain the digital medical records.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our hospital to be Technical advanced</a:t>
            </a:r>
            <a:r>
              <a:rPr lang="en-US" dirty="0">
                <a:solidFill>
                  <a:srgbClr val="202124"/>
                </a:solidFill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8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B50-738B-4B34-BD23-EA70B103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3711-3B89-47DE-B4AA-D76446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greatest disadvantages of the hospital management system is generally related to security. It is considered to be a matter of concern in case you go online without enough protection which can create some big problems related to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30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8F20-563D-45F3-B38A-59384F8F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available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B64D-7673-4C5A-9292-FEA3C3CF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68020" cy="3450613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Admin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Admin Account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List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Pati</a:t>
            </a: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ent List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Feedback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1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D89A9-F227-4CC6-ADB9-3B71C70A66B3}"/>
              </a:ext>
            </a:extLst>
          </p:cNvPr>
          <p:cNvSpPr txBox="1"/>
          <p:nvPr/>
        </p:nvSpPr>
        <p:spPr>
          <a:xfrm>
            <a:off x="4043083" y="2072276"/>
            <a:ext cx="3218330" cy="317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Discharged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EEC93-6CE3-43C3-82D1-4C7ECC82C18E}"/>
              </a:ext>
            </a:extLst>
          </p:cNvPr>
          <p:cNvSpPr txBox="1"/>
          <p:nvPr/>
        </p:nvSpPr>
        <p:spPr>
          <a:xfrm>
            <a:off x="6253216" y="2072276"/>
            <a:ext cx="3287805" cy="426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patient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details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Discharge form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registration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8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CEE9-2658-42A1-AF48-535CF70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268"/>
            <a:ext cx="9603275" cy="62216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672F9-7C7F-422C-B27D-0DD372BC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24" y="2160588"/>
            <a:ext cx="3966990" cy="38814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34CDE-2DF3-4F4A-8396-BC48AE52FFD1}"/>
              </a:ext>
            </a:extLst>
          </p:cNvPr>
          <p:cNvCxnSpPr>
            <a:cxnSpLocks/>
          </p:cNvCxnSpPr>
          <p:nvPr/>
        </p:nvCxnSpPr>
        <p:spPr>
          <a:xfrm>
            <a:off x="4539406" y="4150519"/>
            <a:ext cx="118193" cy="145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8AEFE8B-CB64-45CB-90CB-16EA278F2785}"/>
              </a:ext>
            </a:extLst>
          </p:cNvPr>
          <p:cNvSpPr/>
          <p:nvPr/>
        </p:nvSpPr>
        <p:spPr>
          <a:xfrm>
            <a:off x="4134769" y="5608948"/>
            <a:ext cx="1056356" cy="210827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d_id</a:t>
            </a:r>
            <a:endParaRPr lang="en-IN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707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A102-F853-46D0-BA71-5A67E90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9DE1-969F-41D7-AAE8-D41BD2E0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systems allows us the ability to optimize and digitize all the processes within the institution.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to improve customer service, reduce process costs, streamline the search of medical records, bills, patients, doctors,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will contributed enormously to better health and influenced the lives and well-being of billions of humans.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C372-B358-47F4-AD38-2A1445DCB6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146425"/>
            <a:ext cx="5524500" cy="200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  		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420159"/>
            <a:ext cx="6027313" cy="3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2F36-2B18-457B-B4D4-244768DC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804519"/>
            <a:ext cx="10140454" cy="587135"/>
          </a:xfrm>
        </p:spPr>
        <p:txBody>
          <a:bodyPr>
            <a:normAutofit fontScale="90000"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CCE4-9DD2-4C34-99FE-C14D7A07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66" y="1391654"/>
            <a:ext cx="9603275" cy="46618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TEAM: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Panigrahi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               2483898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Biswa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Bikash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Parida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               2483863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Ejjigiri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Vishnu Teja              -                2487079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Chandana Patil                     -                2486721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Desu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Monica                        -                2487072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TEAM: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Bandaru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Govardhan            -                2485820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Bellam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Deekshat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               2485172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Deepika Prashant Jadhav     -                2484562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Dudekula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Shahira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               2486552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Gudla Srija                           -                2484857</a:t>
            </a:r>
          </a:p>
        </p:txBody>
      </p:sp>
    </p:spTree>
    <p:extLst>
      <p:ext uri="{BB962C8B-B14F-4D97-AF65-F5344CB8AC3E}">
        <p14:creationId xmlns:p14="http://schemas.microsoft.com/office/powerpoint/2010/main" val="35094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3C22-35CE-4633-BAE0-2CDE69D4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10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71E5-C03A-453F-880C-51FB3B05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Presentation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E-R Diagram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Tech...Introduction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currently use a manual system for the management and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...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45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E5E0-0AAF-4939-9531-352AFD9E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A537-C656-4EF0-AB11-3CFB3C63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28" y="1488613"/>
            <a:ext cx="8596668" cy="388077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 is an organized computerized system designed and programmed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activities.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program can look after inpatients, outpatients, status illness. It also maintains</a:t>
            </a:r>
            <a:r>
              <a:rPr lang="en-US" sz="1800" spc="-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information such as doctors and department administering. The major problem for the patient nowadays to get report after consultation , many hospital managing reports in their system but it's not available to the patient when he / she is outside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71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A90D-36E0-4873-8287-C3934AED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hospital management system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50F1-2B0C-4B8A-85E4-0D2B95E2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Speed &amp; Results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Reduction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Errors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&amp; Retrieving Ability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&amp; Compliance</a:t>
            </a:r>
          </a:p>
          <a:p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Care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77B4-7BC1-4A62-8FFF-0BC79F8A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9448"/>
            <a:ext cx="9603275" cy="108782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F1C7-F5ED-4CC6-BA1D-B4A155EC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currently used a manual system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managament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andmaintaince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critical information.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numerous paper form, with data stores spread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throughtout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hospital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copies of the same information exist in the hospital and lead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incosistancies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data in various data stores..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209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FB9-7FB8-4E36-A465-99F3FB0D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5187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82D-213A-4CA4-9B9B-369CBF25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7654"/>
            <a:ext cx="10058400" cy="40214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Proposed </a:t>
            </a:r>
            <a:r>
              <a:rPr lang="en-US" sz="2400" dirty="0" err="1"/>
              <a:t>SystemThe</a:t>
            </a:r>
            <a:r>
              <a:rPr lang="en-US" sz="2400" dirty="0"/>
              <a:t> </a:t>
            </a:r>
            <a:r>
              <a:rPr lang="en-US" sz="2400" dirty="0" err="1"/>
              <a:t>Hosptial</a:t>
            </a:r>
            <a:r>
              <a:rPr lang="en-US" sz="2400" dirty="0"/>
              <a:t> </a:t>
            </a:r>
            <a:r>
              <a:rPr lang="en-US" sz="2400" dirty="0" err="1"/>
              <a:t>Managment</a:t>
            </a:r>
            <a:r>
              <a:rPr lang="en-US" sz="2400" dirty="0"/>
              <a:t> System(HMS) is designed for any Hospital to replace their existing </a:t>
            </a:r>
            <a:r>
              <a:rPr lang="en-US" sz="2400" dirty="0" err="1"/>
              <a:t>manual,paper</a:t>
            </a:r>
            <a:r>
              <a:rPr lang="en-US" sz="2400" dirty="0"/>
              <a:t> based system.</a:t>
            </a:r>
          </a:p>
          <a:p>
            <a:r>
              <a:rPr lang="en-US" sz="2400" dirty="0"/>
              <a:t>The new system is to control the following information:</a:t>
            </a:r>
          </a:p>
          <a:p>
            <a:pPr lvl="1"/>
            <a:r>
              <a:rPr lang="en-US" sz="2200" dirty="0"/>
              <a:t>Patient Information</a:t>
            </a:r>
          </a:p>
          <a:p>
            <a:pPr lvl="1"/>
            <a:r>
              <a:rPr lang="en-US" sz="2200" dirty="0"/>
              <a:t>Doctor </a:t>
            </a:r>
            <a:r>
              <a:rPr lang="en-US" sz="2200" dirty="0" err="1"/>
              <a:t>Avaibility</a:t>
            </a:r>
            <a:endParaRPr lang="en-US" sz="2200" dirty="0"/>
          </a:p>
          <a:p>
            <a:pPr lvl="1"/>
            <a:r>
              <a:rPr lang="en-US" sz="2200" dirty="0"/>
              <a:t>Appointment System</a:t>
            </a:r>
          </a:p>
          <a:p>
            <a:pPr lvl="1"/>
            <a:r>
              <a:rPr lang="en-US" sz="2200" dirty="0"/>
              <a:t>Patient </a:t>
            </a:r>
            <a:r>
              <a:rPr lang="en-US" sz="2200" dirty="0" err="1"/>
              <a:t>prescrption</a:t>
            </a:r>
            <a:r>
              <a:rPr lang="en-US" sz="2200" dirty="0"/>
              <a:t> and patient can be seen by online.</a:t>
            </a:r>
          </a:p>
          <a:p>
            <a:pPr lvl="1"/>
            <a:r>
              <a:rPr lang="en-US" sz="2200" dirty="0"/>
              <a:t>History and patient can be given </a:t>
            </a:r>
            <a:r>
              <a:rPr lang="en-US" sz="2200" dirty="0" err="1"/>
              <a:t>appaointment</a:t>
            </a:r>
            <a:r>
              <a:rPr lang="en-US" sz="2200" dirty="0"/>
              <a:t> bye online.</a:t>
            </a:r>
          </a:p>
          <a:p>
            <a:pPr lvl="1"/>
            <a:r>
              <a:rPr lang="en-US" sz="2200" dirty="0"/>
              <a:t>These services are to be provided  in an efficient , cost </a:t>
            </a:r>
            <a:r>
              <a:rPr lang="en-US" sz="2200" dirty="0" err="1"/>
              <a:t>effictive</a:t>
            </a:r>
            <a:r>
              <a:rPr lang="en-US" sz="2200" dirty="0"/>
              <a:t> manner with the goal of reducing the time and resources currently required such tasks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1AEA-ADB4-4AF3-B725-738A584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E95C-AEDA-40B2-8D2E-77496140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entire project mainly consist of six modules which are</a:t>
            </a:r>
          </a:p>
          <a:p>
            <a:r>
              <a:rPr lang="en-US" dirty="0"/>
              <a:t>Admin Module.</a:t>
            </a:r>
          </a:p>
          <a:p>
            <a:r>
              <a:rPr lang="en-US" dirty="0"/>
              <a:t>Doctor Module.</a:t>
            </a:r>
          </a:p>
          <a:p>
            <a:r>
              <a:rPr lang="en-US" dirty="0"/>
              <a:t>Patient Module.</a:t>
            </a:r>
          </a:p>
          <a:p>
            <a:r>
              <a:rPr lang="en-US" dirty="0" err="1"/>
              <a:t>FeedBack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2819827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1667</TotalTime>
  <Words>940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Trebuchet MS</vt:lpstr>
      <vt:lpstr>Wingdings</vt:lpstr>
      <vt:lpstr>Wingdings 3</vt:lpstr>
      <vt:lpstr>Facet</vt:lpstr>
      <vt:lpstr>Hospital management system</vt:lpstr>
      <vt:lpstr>HOSPITAL MANAGEMENT SYSYTEM Group Number – 3  </vt:lpstr>
      <vt:lpstr>PowerPoint Presentation</vt:lpstr>
      <vt:lpstr>Contents   </vt:lpstr>
      <vt:lpstr>introduction</vt:lpstr>
      <vt:lpstr>Why hospital management system ???</vt:lpstr>
      <vt:lpstr> Existing system</vt:lpstr>
      <vt:lpstr>Proposed System</vt:lpstr>
      <vt:lpstr>Modules:</vt:lpstr>
      <vt:lpstr>TOOLS  USED </vt:lpstr>
      <vt:lpstr>ADMIN MODULE:</vt:lpstr>
      <vt:lpstr>  Admin Signup/Login </vt:lpstr>
      <vt:lpstr>Admin Signup/Login</vt:lpstr>
      <vt:lpstr>Doctor module</vt:lpstr>
      <vt:lpstr>DOCTOR ER-DIAGRAM</vt:lpstr>
      <vt:lpstr>Doctor Sign up/login table</vt:lpstr>
      <vt:lpstr>Doctor login/signup</vt:lpstr>
      <vt:lpstr>Patient module</vt:lpstr>
      <vt:lpstr>PATIENT ER-DIAGRAM</vt:lpstr>
      <vt:lpstr>Patient login/Signup</vt:lpstr>
      <vt:lpstr>FEEDBACK MODULE</vt:lpstr>
      <vt:lpstr>Feedback Form</vt:lpstr>
      <vt:lpstr>Advantages :</vt:lpstr>
      <vt:lpstr>Disadvantages:</vt:lpstr>
      <vt:lpstr>Features available </vt:lpstr>
      <vt:lpstr>App flow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Dhinesh S</dc:creator>
  <cp:lastModifiedBy>Srija srija</cp:lastModifiedBy>
  <cp:revision>30</cp:revision>
  <dcterms:created xsi:type="dcterms:W3CDTF">2022-03-05T03:10:41Z</dcterms:created>
  <dcterms:modified xsi:type="dcterms:W3CDTF">2022-03-29T07:18:13Z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