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3716000" cy="10058400"/>
  <p:notesSz cx="137160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380" autoAdjust="0"/>
  </p:normalViewPr>
  <p:slideViewPr>
    <p:cSldViewPr>
      <p:cViewPr varScale="1">
        <p:scale>
          <a:sx n="47" d="100"/>
          <a:sy n="47" d="100"/>
        </p:scale>
        <p:origin x="-1926" y="-10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"/>
            <a:ext cx="6828155" cy="7708265"/>
          </a:xfrm>
          <a:custGeom>
            <a:avLst/>
            <a:gdLst/>
            <a:ahLst/>
            <a:cxnLst/>
            <a:rect l="l" t="t" r="r" b="b"/>
            <a:pathLst>
              <a:path w="6828155" h="7708265">
                <a:moveTo>
                  <a:pt x="0" y="7708102"/>
                </a:moveTo>
                <a:lnTo>
                  <a:pt x="6828006" y="7708102"/>
                </a:lnTo>
                <a:lnTo>
                  <a:pt x="6828006" y="0"/>
                </a:lnTo>
                <a:lnTo>
                  <a:pt x="0" y="0"/>
                </a:lnTo>
                <a:lnTo>
                  <a:pt x="0" y="7708102"/>
                </a:lnTo>
                <a:close/>
              </a:path>
            </a:pathLst>
          </a:custGeom>
          <a:solidFill>
            <a:srgbClr val="4AC1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828007" y="0"/>
            <a:ext cx="6557009" cy="7708265"/>
          </a:xfrm>
          <a:custGeom>
            <a:avLst/>
            <a:gdLst/>
            <a:ahLst/>
            <a:cxnLst/>
            <a:rect l="l" t="t" r="r" b="b"/>
            <a:pathLst>
              <a:path w="6557009" h="7708265">
                <a:moveTo>
                  <a:pt x="0" y="7708117"/>
                </a:moveTo>
                <a:lnTo>
                  <a:pt x="6556888" y="7708117"/>
                </a:lnTo>
                <a:lnTo>
                  <a:pt x="6556888" y="0"/>
                </a:lnTo>
                <a:lnTo>
                  <a:pt x="0" y="0"/>
                </a:lnTo>
                <a:lnTo>
                  <a:pt x="0" y="7708117"/>
                </a:lnTo>
                <a:close/>
              </a:path>
            </a:pathLst>
          </a:custGeom>
          <a:solidFill>
            <a:srgbClr val="040D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484505" y="0"/>
            <a:ext cx="231775" cy="7708265"/>
          </a:xfrm>
          <a:custGeom>
            <a:avLst/>
            <a:gdLst/>
            <a:ahLst/>
            <a:cxnLst/>
            <a:rect l="l" t="t" r="r" b="b"/>
            <a:pathLst>
              <a:path w="231775" h="7708265">
                <a:moveTo>
                  <a:pt x="0" y="7708117"/>
                </a:moveTo>
                <a:lnTo>
                  <a:pt x="231495" y="7708117"/>
                </a:lnTo>
                <a:lnTo>
                  <a:pt x="231495" y="0"/>
                </a:lnTo>
                <a:lnTo>
                  <a:pt x="0" y="0"/>
                </a:lnTo>
                <a:lnTo>
                  <a:pt x="0" y="7708117"/>
                </a:lnTo>
                <a:close/>
              </a:path>
            </a:pathLst>
          </a:custGeom>
          <a:solidFill>
            <a:srgbClr val="040D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384896" y="0"/>
            <a:ext cx="99695" cy="7708265"/>
          </a:xfrm>
          <a:custGeom>
            <a:avLst/>
            <a:gdLst/>
            <a:ahLst/>
            <a:cxnLst/>
            <a:rect l="l" t="t" r="r" b="b"/>
            <a:pathLst>
              <a:path w="99694" h="7708265">
                <a:moveTo>
                  <a:pt x="0" y="0"/>
                </a:moveTo>
                <a:lnTo>
                  <a:pt x="99608" y="0"/>
                </a:lnTo>
                <a:lnTo>
                  <a:pt x="99608" y="7708117"/>
                </a:lnTo>
                <a:lnTo>
                  <a:pt x="0" y="7708117"/>
                </a:lnTo>
                <a:lnTo>
                  <a:pt x="0" y="0"/>
                </a:lnTo>
                <a:close/>
              </a:path>
            </a:pathLst>
          </a:custGeom>
          <a:solidFill>
            <a:srgbClr val="F5A6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065269" y="7203557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065269" y="7337297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065269" y="7471038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065269" y="7605482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199010" y="7203557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199010" y="7337297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199010" y="7471038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7199010" y="7605482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7332750" y="7203557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332750" y="7337297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7332750" y="7471038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7332750" y="7605482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7466489" y="7203557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7466489" y="7337297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7466489" y="7471038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7466489" y="7605482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7600230" y="7203557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600230" y="7337297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600230" y="7471038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600230" y="7605482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7733970" y="7203557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7733970" y="7337297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7733970" y="7471038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7733970" y="7605482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7867711" y="7203557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7867711" y="7337297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7867711" y="7471038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7867711" y="7605482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8001451" y="7203557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8001451" y="7337297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8001451" y="7471038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001451" y="7605482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135191" y="7203557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135191" y="7337297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8135191" y="7471038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8135191" y="7605482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8268931" y="7203557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8268931" y="7337297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8268931" y="7471038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8268931" y="7605482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8402672" y="7203557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8402672" y="7337297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8402672" y="7471038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8402672" y="7605482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11723558" y="98255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11723558" y="232699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11723558" y="366439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11723558" y="500883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1857298" y="98255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1857298" y="232699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11857298" y="366439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11857298" y="500883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11991039" y="98255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11991039" y="232699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11991039" y="366439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11991039" y="500883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12124779" y="98255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12124779" y="232699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12124779" y="366439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12124779" y="500883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12258519" y="98255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12258519" y="232699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12258519" y="366439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12258519" y="500883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12392259" y="98255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12392259" y="232699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12392259" y="366439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12392259" y="500883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12525999" y="98255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12525999" y="232699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12525999" y="366439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12525999" y="500883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12659740" y="98255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12659740" y="232699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12659740" y="366439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12659740" y="500883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12793480" y="98255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12793480" y="232699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12793480" y="366439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12793480" y="500883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12927221" y="98255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12927221" y="232699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12927221" y="366439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12927221" y="500883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13060960" y="98255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13060960" y="232699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13060960" y="366439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13060960" y="500883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36" y="21820"/>
                </a:moveTo>
                <a:lnTo>
                  <a:pt x="0" y="21820"/>
                </a:lnTo>
                <a:lnTo>
                  <a:pt x="0" y="0"/>
                </a:lnTo>
                <a:lnTo>
                  <a:pt x="24636" y="0"/>
                </a:lnTo>
                <a:lnTo>
                  <a:pt x="24636" y="2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17194"/>
            <a:ext cx="5929630" cy="478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 algn="ctr">
              <a:lnSpc>
                <a:spcPct val="100000"/>
              </a:lnSpc>
              <a:spcBef>
                <a:spcPts val="100"/>
              </a:spcBef>
            </a:pPr>
            <a:r>
              <a:rPr lang="en-IN" sz="1100" dirty="0" smtClean="0">
                <a:latin typeface="Arial Black"/>
                <a:cs typeface="Arial Black"/>
              </a:rPr>
              <a:t>Innovation For </a:t>
            </a:r>
            <a:r>
              <a:rPr sz="1100" smtClean="0">
                <a:latin typeface="Arial Black"/>
                <a:cs typeface="Arial Black"/>
              </a:rPr>
              <a:t>Measure </a:t>
            </a:r>
            <a:r>
              <a:rPr sz="1100" spc="-5" dirty="0">
                <a:latin typeface="Arial Black"/>
                <a:cs typeface="Arial Black"/>
              </a:rPr>
              <a:t>Energy</a:t>
            </a:r>
            <a:r>
              <a:rPr sz="1100" spc="-20" dirty="0">
                <a:latin typeface="Arial Black"/>
                <a:cs typeface="Arial Black"/>
              </a:rPr>
              <a:t> </a:t>
            </a:r>
            <a:r>
              <a:rPr sz="1100" spc="-5" dirty="0">
                <a:latin typeface="Arial Black"/>
                <a:cs typeface="Arial Black"/>
              </a:rPr>
              <a:t>Consumption</a:t>
            </a:r>
            <a:endParaRPr sz="11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 Black"/>
                <a:cs typeface="Arial Black"/>
              </a:rPr>
              <a:t>Abstract:</a:t>
            </a:r>
            <a:endParaRPr sz="1100">
              <a:latin typeface="Arial Black"/>
              <a:cs typeface="Arial Black"/>
            </a:endParaRPr>
          </a:p>
          <a:p>
            <a:pPr marL="12700" marR="5080">
              <a:lnSpc>
                <a:spcPct val="135400"/>
              </a:lnSpc>
              <a:spcBef>
                <a:spcPts val="975"/>
              </a:spcBef>
            </a:pPr>
            <a:r>
              <a:rPr sz="1100" spc="-5" dirty="0">
                <a:latin typeface="Arial Black"/>
                <a:cs typeface="Arial Black"/>
              </a:rPr>
              <a:t>This </a:t>
            </a:r>
            <a:r>
              <a:rPr sz="1100" dirty="0">
                <a:latin typeface="Arial Black"/>
                <a:cs typeface="Arial Black"/>
              </a:rPr>
              <a:t>paper proposes a </a:t>
            </a:r>
            <a:r>
              <a:rPr sz="1100" spc="-5" dirty="0">
                <a:latin typeface="Arial Black"/>
                <a:cs typeface="Arial Black"/>
              </a:rPr>
              <a:t>comprehensive approach to measure </a:t>
            </a:r>
            <a:r>
              <a:rPr sz="1100" dirty="0">
                <a:latin typeface="Arial Black"/>
                <a:cs typeface="Arial Black"/>
              </a:rPr>
              <a:t>energy  </a:t>
            </a:r>
            <a:r>
              <a:rPr sz="1100" spc="-5" dirty="0">
                <a:latin typeface="Arial Black"/>
                <a:cs typeface="Arial Black"/>
              </a:rPr>
              <a:t>consumption through </a:t>
            </a:r>
            <a:r>
              <a:rPr sz="1100" dirty="0">
                <a:latin typeface="Arial Black"/>
                <a:cs typeface="Arial Black"/>
              </a:rPr>
              <a:t>modular </a:t>
            </a:r>
            <a:r>
              <a:rPr sz="1100" spc="-5" dirty="0">
                <a:latin typeface="Arial Black"/>
                <a:cs typeface="Arial Black"/>
              </a:rPr>
              <a:t>implementation. </a:t>
            </a:r>
            <a:r>
              <a:rPr sz="1100" dirty="0">
                <a:latin typeface="Arial Black"/>
                <a:cs typeface="Arial Black"/>
              </a:rPr>
              <a:t>The aim </a:t>
            </a:r>
            <a:r>
              <a:rPr sz="1100" spc="-5" dirty="0">
                <a:latin typeface="Arial Black"/>
                <a:cs typeface="Arial Black"/>
              </a:rPr>
              <a:t>is to accurately  </a:t>
            </a:r>
            <a:r>
              <a:rPr sz="1100" dirty="0">
                <a:latin typeface="Arial Black"/>
                <a:cs typeface="Arial Black"/>
              </a:rPr>
              <a:t>monitor </a:t>
            </a:r>
            <a:r>
              <a:rPr sz="1100" spc="-5" dirty="0">
                <a:latin typeface="Arial Black"/>
                <a:cs typeface="Arial Black"/>
              </a:rPr>
              <a:t>and </a:t>
            </a:r>
            <a:r>
              <a:rPr sz="1100" dirty="0">
                <a:latin typeface="Arial Black"/>
                <a:cs typeface="Arial Black"/>
              </a:rPr>
              <a:t>analyze energy </a:t>
            </a:r>
            <a:r>
              <a:rPr sz="1100" spc="-5" dirty="0">
                <a:latin typeface="Arial Black"/>
                <a:cs typeface="Arial Black"/>
              </a:rPr>
              <a:t>usage in diverse settings, enabling informed  decision-making </a:t>
            </a:r>
            <a:r>
              <a:rPr sz="1100" dirty="0">
                <a:latin typeface="Arial Black"/>
                <a:cs typeface="Arial Black"/>
              </a:rPr>
              <a:t>for </a:t>
            </a:r>
            <a:r>
              <a:rPr sz="1100" spc="-5" dirty="0">
                <a:latin typeface="Arial Black"/>
                <a:cs typeface="Arial Black"/>
              </a:rPr>
              <a:t>improved sustainability. </a:t>
            </a:r>
            <a:r>
              <a:rPr sz="1100" dirty="0">
                <a:latin typeface="Arial Black"/>
                <a:cs typeface="Arial Black"/>
              </a:rPr>
              <a:t>The proposed </a:t>
            </a:r>
            <a:r>
              <a:rPr sz="1100" spc="-5" dirty="0">
                <a:latin typeface="Arial Black"/>
                <a:cs typeface="Arial Black"/>
              </a:rPr>
              <a:t>system comprises  </a:t>
            </a:r>
            <a:r>
              <a:rPr sz="1100" dirty="0">
                <a:latin typeface="Arial Black"/>
                <a:cs typeface="Arial Black"/>
              </a:rPr>
              <a:t>three </a:t>
            </a:r>
            <a:r>
              <a:rPr sz="1100" spc="5" dirty="0">
                <a:latin typeface="Arial Black"/>
                <a:cs typeface="Arial Black"/>
              </a:rPr>
              <a:t>key </a:t>
            </a:r>
            <a:r>
              <a:rPr sz="1100" spc="-5" dirty="0">
                <a:latin typeface="Arial Black"/>
                <a:cs typeface="Arial Black"/>
              </a:rPr>
              <a:t>modules: </a:t>
            </a:r>
            <a:r>
              <a:rPr sz="1100" dirty="0">
                <a:latin typeface="Arial Black"/>
                <a:cs typeface="Arial Black"/>
              </a:rPr>
              <a:t>(1) Data </a:t>
            </a:r>
            <a:r>
              <a:rPr sz="1100" spc="-5" dirty="0">
                <a:latin typeface="Arial Black"/>
                <a:cs typeface="Arial Black"/>
              </a:rPr>
              <a:t>Acquisition </a:t>
            </a:r>
            <a:r>
              <a:rPr sz="1100" dirty="0">
                <a:latin typeface="Arial Black"/>
                <a:cs typeface="Arial Black"/>
              </a:rPr>
              <a:t>Module, which </a:t>
            </a:r>
            <a:r>
              <a:rPr sz="1100" spc="-5" dirty="0">
                <a:latin typeface="Arial Black"/>
                <a:cs typeface="Arial Black"/>
              </a:rPr>
              <a:t>gathers </a:t>
            </a:r>
            <a:r>
              <a:rPr sz="1100" dirty="0">
                <a:latin typeface="Arial Black"/>
                <a:cs typeface="Arial Black"/>
              </a:rPr>
              <a:t>energy  </a:t>
            </a:r>
            <a:r>
              <a:rPr sz="1100" spc="-5" dirty="0">
                <a:latin typeface="Arial Black"/>
                <a:cs typeface="Arial Black"/>
              </a:rPr>
              <a:t>consumption </a:t>
            </a:r>
            <a:r>
              <a:rPr sz="1100" dirty="0">
                <a:latin typeface="Arial Black"/>
                <a:cs typeface="Arial Black"/>
              </a:rPr>
              <a:t>data from </a:t>
            </a:r>
            <a:r>
              <a:rPr sz="1100" spc="-5" dirty="0">
                <a:latin typeface="Arial Black"/>
                <a:cs typeface="Arial Black"/>
              </a:rPr>
              <a:t>various sources; </a:t>
            </a:r>
            <a:r>
              <a:rPr sz="1100" dirty="0">
                <a:latin typeface="Arial Black"/>
                <a:cs typeface="Arial Black"/>
              </a:rPr>
              <a:t>(2) Data </a:t>
            </a:r>
            <a:r>
              <a:rPr sz="1100" spc="-5" dirty="0">
                <a:latin typeface="Arial Black"/>
                <a:cs typeface="Arial Black"/>
              </a:rPr>
              <a:t>Processing and Analysis  </a:t>
            </a:r>
            <a:r>
              <a:rPr sz="1100" dirty="0">
                <a:latin typeface="Arial Black"/>
                <a:cs typeface="Arial Black"/>
              </a:rPr>
              <a:t>Module, </a:t>
            </a:r>
            <a:r>
              <a:rPr sz="1100" spc="-5" dirty="0">
                <a:latin typeface="Arial Black"/>
                <a:cs typeface="Arial Black"/>
              </a:rPr>
              <a:t>responsible for processing </a:t>
            </a:r>
            <a:r>
              <a:rPr sz="1100" dirty="0">
                <a:latin typeface="Arial Black"/>
                <a:cs typeface="Arial Black"/>
              </a:rPr>
              <a:t>the </a:t>
            </a:r>
            <a:r>
              <a:rPr sz="1100" spc="-5" dirty="0">
                <a:latin typeface="Arial Black"/>
                <a:cs typeface="Arial Black"/>
              </a:rPr>
              <a:t>acquired </a:t>
            </a:r>
            <a:r>
              <a:rPr sz="1100" dirty="0">
                <a:latin typeface="Arial Black"/>
                <a:cs typeface="Arial Black"/>
              </a:rPr>
              <a:t>data </a:t>
            </a:r>
            <a:r>
              <a:rPr sz="1100" spc="-5" dirty="0">
                <a:latin typeface="Arial Black"/>
                <a:cs typeface="Arial Black"/>
              </a:rPr>
              <a:t>and generating  meaningful </a:t>
            </a:r>
            <a:r>
              <a:rPr sz="1100" dirty="0">
                <a:latin typeface="Arial Black"/>
                <a:cs typeface="Arial Black"/>
              </a:rPr>
              <a:t>insights; </a:t>
            </a:r>
            <a:r>
              <a:rPr sz="1100" spc="5" dirty="0">
                <a:latin typeface="Arial Black"/>
                <a:cs typeface="Arial Black"/>
              </a:rPr>
              <a:t>and </a:t>
            </a:r>
            <a:r>
              <a:rPr sz="1100" spc="-5" dirty="0">
                <a:latin typeface="Arial Black"/>
                <a:cs typeface="Arial Black"/>
              </a:rPr>
              <a:t>(3) Visualization </a:t>
            </a:r>
            <a:r>
              <a:rPr sz="1100" dirty="0">
                <a:latin typeface="Arial Black"/>
                <a:cs typeface="Arial Black"/>
              </a:rPr>
              <a:t>Module, </a:t>
            </a:r>
            <a:r>
              <a:rPr sz="1100" spc="-5" dirty="0">
                <a:latin typeface="Arial Black"/>
                <a:cs typeface="Arial Black"/>
              </a:rPr>
              <a:t>designed to present </a:t>
            </a:r>
            <a:r>
              <a:rPr sz="1100" dirty="0">
                <a:latin typeface="Arial Black"/>
                <a:cs typeface="Arial Black"/>
              </a:rPr>
              <a:t>the  analyzed data </a:t>
            </a:r>
            <a:r>
              <a:rPr sz="1100" spc="-5" dirty="0">
                <a:latin typeface="Arial Black"/>
                <a:cs typeface="Arial Black"/>
              </a:rPr>
              <a:t>in </a:t>
            </a:r>
            <a:r>
              <a:rPr sz="1100" spc="-10" dirty="0">
                <a:latin typeface="Arial Black"/>
                <a:cs typeface="Arial Black"/>
              </a:rPr>
              <a:t>an </a:t>
            </a:r>
            <a:r>
              <a:rPr sz="1100" spc="-5" dirty="0">
                <a:latin typeface="Arial Black"/>
                <a:cs typeface="Arial Black"/>
              </a:rPr>
              <a:t>intuitive </a:t>
            </a:r>
            <a:r>
              <a:rPr sz="1100" spc="5" dirty="0">
                <a:latin typeface="Arial Black"/>
                <a:cs typeface="Arial Black"/>
              </a:rPr>
              <a:t>and </a:t>
            </a:r>
            <a:r>
              <a:rPr sz="1100" spc="-5" dirty="0">
                <a:latin typeface="Arial Black"/>
                <a:cs typeface="Arial Black"/>
              </a:rPr>
              <a:t>informative </a:t>
            </a:r>
            <a:r>
              <a:rPr sz="1100" dirty="0">
                <a:latin typeface="Arial Black"/>
                <a:cs typeface="Arial Black"/>
              </a:rPr>
              <a:t>manner. The </a:t>
            </a:r>
            <a:r>
              <a:rPr sz="1100" spc="-5" dirty="0">
                <a:latin typeface="Arial Black"/>
                <a:cs typeface="Arial Black"/>
              </a:rPr>
              <a:t>integration </a:t>
            </a:r>
            <a:r>
              <a:rPr sz="1100" dirty="0">
                <a:latin typeface="Arial Black"/>
                <a:cs typeface="Arial Black"/>
              </a:rPr>
              <a:t>of  these modules </a:t>
            </a:r>
            <a:r>
              <a:rPr sz="1100" spc="-5" dirty="0">
                <a:latin typeface="Arial Black"/>
                <a:cs typeface="Arial Black"/>
              </a:rPr>
              <a:t>provides </a:t>
            </a:r>
            <a:r>
              <a:rPr sz="1100" dirty="0">
                <a:latin typeface="Arial Black"/>
                <a:cs typeface="Arial Black"/>
              </a:rPr>
              <a:t>a </a:t>
            </a:r>
            <a:r>
              <a:rPr sz="1100" spc="-5" dirty="0">
                <a:latin typeface="Arial Black"/>
                <a:cs typeface="Arial Black"/>
              </a:rPr>
              <a:t>robust framework </a:t>
            </a:r>
            <a:r>
              <a:rPr sz="1100" dirty="0">
                <a:latin typeface="Arial Black"/>
                <a:cs typeface="Arial Black"/>
              </a:rPr>
              <a:t>for monitoring </a:t>
            </a:r>
            <a:r>
              <a:rPr sz="1100" spc="5" dirty="0">
                <a:latin typeface="Arial Black"/>
                <a:cs typeface="Arial Black"/>
              </a:rPr>
              <a:t>and </a:t>
            </a:r>
            <a:r>
              <a:rPr sz="1100" spc="-5" dirty="0">
                <a:latin typeface="Arial Black"/>
                <a:cs typeface="Arial Black"/>
              </a:rPr>
              <a:t>managing  </a:t>
            </a:r>
            <a:r>
              <a:rPr sz="1100" dirty="0">
                <a:latin typeface="Arial Black"/>
                <a:cs typeface="Arial Black"/>
              </a:rPr>
              <a:t>energy consumption, </a:t>
            </a:r>
            <a:r>
              <a:rPr sz="1100" spc="-5" dirty="0">
                <a:latin typeface="Arial Black"/>
                <a:cs typeface="Arial Black"/>
              </a:rPr>
              <a:t>ultimately contributing to </a:t>
            </a:r>
            <a:r>
              <a:rPr sz="1100" dirty="0">
                <a:latin typeface="Arial Black"/>
                <a:cs typeface="Arial Black"/>
              </a:rPr>
              <a:t>a more </a:t>
            </a:r>
            <a:r>
              <a:rPr sz="1100" spc="-5" dirty="0">
                <a:latin typeface="Arial Black"/>
                <a:cs typeface="Arial Black"/>
              </a:rPr>
              <a:t>sustainable and  energy-efficient</a:t>
            </a:r>
            <a:r>
              <a:rPr sz="1100" spc="-2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future.</a:t>
            </a:r>
            <a:endParaRPr sz="11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 Black"/>
                <a:cs typeface="Arial Black"/>
              </a:rPr>
              <a:t>Module 1: </a:t>
            </a:r>
            <a:r>
              <a:rPr sz="1100" spc="-5" dirty="0">
                <a:latin typeface="Arial Black"/>
                <a:cs typeface="Arial Black"/>
              </a:rPr>
              <a:t>Data</a:t>
            </a:r>
            <a:r>
              <a:rPr sz="1100" spc="-30" dirty="0">
                <a:latin typeface="Arial Black"/>
                <a:cs typeface="Arial Black"/>
              </a:rPr>
              <a:t> </a:t>
            </a:r>
            <a:r>
              <a:rPr sz="1100" spc="-5" dirty="0">
                <a:latin typeface="Arial Black"/>
                <a:cs typeface="Arial Black"/>
              </a:rPr>
              <a:t>Acquisition</a:t>
            </a:r>
            <a:endParaRPr sz="1100">
              <a:latin typeface="Arial Black"/>
              <a:cs typeface="Arial Black"/>
            </a:endParaRPr>
          </a:p>
          <a:p>
            <a:pPr marL="12700" marR="35560">
              <a:lnSpc>
                <a:spcPct val="135800"/>
              </a:lnSpc>
              <a:spcBef>
                <a:spcPts val="969"/>
              </a:spcBef>
            </a:pPr>
            <a:r>
              <a:rPr sz="1100" dirty="0">
                <a:latin typeface="Arial Black"/>
                <a:cs typeface="Arial Black"/>
              </a:rPr>
              <a:t>The </a:t>
            </a:r>
            <a:r>
              <a:rPr sz="1100" spc="-5" dirty="0">
                <a:latin typeface="Arial Black"/>
                <a:cs typeface="Arial Black"/>
              </a:rPr>
              <a:t>first </a:t>
            </a:r>
            <a:r>
              <a:rPr sz="1100" dirty="0">
                <a:latin typeface="Arial Black"/>
                <a:cs typeface="Arial Black"/>
              </a:rPr>
              <a:t>module </a:t>
            </a:r>
            <a:r>
              <a:rPr sz="1100" spc="-5" dirty="0">
                <a:latin typeface="Arial Black"/>
                <a:cs typeface="Arial Black"/>
              </a:rPr>
              <a:t>focuses </a:t>
            </a:r>
            <a:r>
              <a:rPr sz="1100" spc="5" dirty="0">
                <a:latin typeface="Arial Black"/>
                <a:cs typeface="Arial Black"/>
              </a:rPr>
              <a:t>on </a:t>
            </a:r>
            <a:r>
              <a:rPr sz="1100" spc="-5" dirty="0">
                <a:latin typeface="Arial Black"/>
                <a:cs typeface="Arial Black"/>
              </a:rPr>
              <a:t>acquiring </a:t>
            </a:r>
            <a:r>
              <a:rPr sz="1100" dirty="0">
                <a:latin typeface="Arial Black"/>
                <a:cs typeface="Arial Black"/>
              </a:rPr>
              <a:t>energy </a:t>
            </a:r>
            <a:r>
              <a:rPr sz="1100" spc="-5" dirty="0">
                <a:latin typeface="Arial Black"/>
                <a:cs typeface="Arial Black"/>
              </a:rPr>
              <a:t>consumption data </a:t>
            </a:r>
            <a:r>
              <a:rPr sz="1100" dirty="0">
                <a:latin typeface="Arial Black"/>
                <a:cs typeface="Arial Black"/>
              </a:rPr>
              <a:t>from </a:t>
            </a:r>
            <a:r>
              <a:rPr sz="1100" spc="-5" dirty="0">
                <a:latin typeface="Arial Black"/>
                <a:cs typeface="Arial Black"/>
              </a:rPr>
              <a:t>various  </a:t>
            </a:r>
            <a:r>
              <a:rPr sz="1100" dirty="0">
                <a:latin typeface="Arial Black"/>
                <a:cs typeface="Arial Black"/>
              </a:rPr>
              <a:t>sources, </a:t>
            </a:r>
            <a:r>
              <a:rPr sz="1100" spc="-5" dirty="0">
                <a:latin typeface="Arial Black"/>
                <a:cs typeface="Arial Black"/>
              </a:rPr>
              <a:t>including </a:t>
            </a:r>
            <a:r>
              <a:rPr sz="1100" dirty="0">
                <a:latin typeface="Arial Black"/>
                <a:cs typeface="Arial Black"/>
              </a:rPr>
              <a:t>smart meters, </a:t>
            </a:r>
            <a:r>
              <a:rPr sz="1100" spc="-5" dirty="0">
                <a:latin typeface="Arial Black"/>
                <a:cs typeface="Arial Black"/>
              </a:rPr>
              <a:t>sensors, </a:t>
            </a:r>
            <a:r>
              <a:rPr sz="1100" spc="5" dirty="0">
                <a:latin typeface="Arial Black"/>
                <a:cs typeface="Arial Black"/>
              </a:rPr>
              <a:t>and </a:t>
            </a:r>
            <a:r>
              <a:rPr sz="1100" dirty="0">
                <a:latin typeface="Arial Black"/>
                <a:cs typeface="Arial Black"/>
              </a:rPr>
              <a:t>IoT devices. </a:t>
            </a:r>
            <a:r>
              <a:rPr sz="1100" spc="-5" dirty="0">
                <a:latin typeface="Arial Black"/>
                <a:cs typeface="Arial Black"/>
              </a:rPr>
              <a:t>It </a:t>
            </a:r>
            <a:r>
              <a:rPr sz="1100" spc="5" dirty="0">
                <a:latin typeface="Arial Black"/>
                <a:cs typeface="Arial Black"/>
              </a:rPr>
              <a:t>collects </a:t>
            </a:r>
            <a:r>
              <a:rPr sz="1100" dirty="0">
                <a:latin typeface="Arial Black"/>
                <a:cs typeface="Arial Black"/>
              </a:rPr>
              <a:t>real-  </a:t>
            </a:r>
            <a:r>
              <a:rPr sz="1100" spc="-5" dirty="0">
                <a:latin typeface="Arial Black"/>
                <a:cs typeface="Arial Black"/>
              </a:rPr>
              <a:t>time </a:t>
            </a:r>
            <a:r>
              <a:rPr sz="1100" dirty="0">
                <a:latin typeface="Arial Black"/>
                <a:cs typeface="Arial Black"/>
              </a:rPr>
              <a:t>data </a:t>
            </a:r>
            <a:r>
              <a:rPr sz="1100" spc="-5" dirty="0">
                <a:latin typeface="Arial Black"/>
                <a:cs typeface="Arial Black"/>
              </a:rPr>
              <a:t>and historical </a:t>
            </a:r>
            <a:r>
              <a:rPr sz="1100" dirty="0">
                <a:latin typeface="Arial Black"/>
                <a:cs typeface="Arial Black"/>
              </a:rPr>
              <a:t>records </a:t>
            </a:r>
            <a:r>
              <a:rPr sz="1100" spc="-5" dirty="0">
                <a:latin typeface="Arial Black"/>
                <a:cs typeface="Arial Black"/>
              </a:rPr>
              <a:t>to provide </a:t>
            </a:r>
            <a:r>
              <a:rPr sz="1100" dirty="0">
                <a:latin typeface="Arial Black"/>
                <a:cs typeface="Arial Black"/>
              </a:rPr>
              <a:t>a </a:t>
            </a:r>
            <a:r>
              <a:rPr sz="1100" spc="-10" dirty="0">
                <a:latin typeface="Arial Black"/>
                <a:cs typeface="Arial Black"/>
              </a:rPr>
              <a:t>holistic </a:t>
            </a:r>
            <a:r>
              <a:rPr sz="1100" dirty="0">
                <a:latin typeface="Arial Black"/>
                <a:cs typeface="Arial Black"/>
              </a:rPr>
              <a:t>view of energy  </a:t>
            </a:r>
            <a:r>
              <a:rPr sz="1100" spc="-5" dirty="0">
                <a:latin typeface="Arial Black"/>
                <a:cs typeface="Arial Black"/>
              </a:rPr>
              <a:t>consumption.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213094"/>
            <a:ext cx="5932805" cy="998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Black"/>
                <a:cs typeface="Arial Black"/>
              </a:rPr>
              <a:t>Module 2: </a:t>
            </a:r>
            <a:r>
              <a:rPr sz="1100" spc="-5" dirty="0">
                <a:latin typeface="Arial Black"/>
                <a:cs typeface="Arial Black"/>
              </a:rPr>
              <a:t>Data</a:t>
            </a:r>
            <a:r>
              <a:rPr sz="1100" spc="-30" dirty="0">
                <a:latin typeface="Arial Black"/>
                <a:cs typeface="Arial Black"/>
              </a:rPr>
              <a:t> </a:t>
            </a:r>
            <a:r>
              <a:rPr sz="1100" spc="-5" dirty="0">
                <a:latin typeface="Arial Black"/>
                <a:cs typeface="Arial Black"/>
              </a:rPr>
              <a:t>Preprocessing</a:t>
            </a:r>
            <a:endParaRPr sz="1100">
              <a:latin typeface="Arial Black"/>
              <a:cs typeface="Arial Black"/>
            </a:endParaRPr>
          </a:p>
          <a:p>
            <a:pPr marL="12700" marR="5080">
              <a:lnSpc>
                <a:spcPct val="135600"/>
              </a:lnSpc>
              <a:spcBef>
                <a:spcPts val="970"/>
              </a:spcBef>
            </a:pPr>
            <a:r>
              <a:rPr sz="1100" spc="-5" dirty="0">
                <a:latin typeface="Arial Black"/>
                <a:cs typeface="Arial Black"/>
              </a:rPr>
              <a:t>To </a:t>
            </a:r>
            <a:r>
              <a:rPr sz="1100" dirty="0">
                <a:latin typeface="Arial Black"/>
                <a:cs typeface="Arial Black"/>
              </a:rPr>
              <a:t>ensure </a:t>
            </a:r>
            <a:r>
              <a:rPr sz="1100" spc="-5" dirty="0">
                <a:latin typeface="Arial Black"/>
                <a:cs typeface="Arial Black"/>
              </a:rPr>
              <a:t>accurate analysis, </a:t>
            </a:r>
            <a:r>
              <a:rPr sz="1100" dirty="0">
                <a:latin typeface="Arial Black"/>
                <a:cs typeface="Arial Black"/>
              </a:rPr>
              <a:t>the data </a:t>
            </a:r>
            <a:r>
              <a:rPr sz="1100" spc="-5" dirty="0">
                <a:latin typeface="Arial Black"/>
                <a:cs typeface="Arial Black"/>
              </a:rPr>
              <a:t>is preprocessed in module </a:t>
            </a:r>
            <a:r>
              <a:rPr sz="1100" dirty="0">
                <a:latin typeface="Arial Black"/>
                <a:cs typeface="Arial Black"/>
              </a:rPr>
              <a:t>2. </a:t>
            </a:r>
            <a:r>
              <a:rPr sz="1100" spc="-5" dirty="0">
                <a:latin typeface="Arial Black"/>
                <a:cs typeface="Arial Black"/>
              </a:rPr>
              <a:t>This  </a:t>
            </a:r>
            <a:r>
              <a:rPr sz="1100" dirty="0">
                <a:latin typeface="Arial Black"/>
                <a:cs typeface="Arial Black"/>
              </a:rPr>
              <a:t>involves </a:t>
            </a:r>
            <a:r>
              <a:rPr sz="1100" spc="-5" dirty="0">
                <a:latin typeface="Arial Black"/>
                <a:cs typeface="Arial Black"/>
              </a:rPr>
              <a:t>cleaning, filtering, </a:t>
            </a:r>
            <a:r>
              <a:rPr sz="1100" spc="5" dirty="0">
                <a:latin typeface="Arial Black"/>
                <a:cs typeface="Arial Black"/>
              </a:rPr>
              <a:t>and </a:t>
            </a:r>
            <a:r>
              <a:rPr sz="1100" spc="-5" dirty="0">
                <a:latin typeface="Arial Black"/>
                <a:cs typeface="Arial Black"/>
              </a:rPr>
              <a:t>normalizing </a:t>
            </a:r>
            <a:r>
              <a:rPr sz="1100" dirty="0">
                <a:latin typeface="Arial Black"/>
                <a:cs typeface="Arial Black"/>
              </a:rPr>
              <a:t>data, </a:t>
            </a:r>
            <a:r>
              <a:rPr sz="1100" spc="5" dirty="0">
                <a:latin typeface="Arial Black"/>
                <a:cs typeface="Arial Black"/>
              </a:rPr>
              <a:t>as </a:t>
            </a:r>
            <a:r>
              <a:rPr sz="1100" spc="-5" dirty="0">
                <a:latin typeface="Arial Black"/>
                <a:cs typeface="Arial Black"/>
              </a:rPr>
              <a:t>well </a:t>
            </a:r>
            <a:r>
              <a:rPr sz="1100" spc="5" dirty="0">
                <a:latin typeface="Arial Black"/>
                <a:cs typeface="Arial Black"/>
              </a:rPr>
              <a:t>as </a:t>
            </a:r>
            <a:r>
              <a:rPr sz="1100" dirty="0">
                <a:latin typeface="Arial Black"/>
                <a:cs typeface="Arial Black"/>
              </a:rPr>
              <a:t>handling </a:t>
            </a:r>
            <a:r>
              <a:rPr sz="1100" spc="-5" dirty="0">
                <a:latin typeface="Arial Black"/>
                <a:cs typeface="Arial Black"/>
              </a:rPr>
              <a:t>missing  </a:t>
            </a:r>
            <a:r>
              <a:rPr sz="1100" dirty="0">
                <a:latin typeface="Arial Black"/>
                <a:cs typeface="Arial Black"/>
              </a:rPr>
              <a:t>values. Data </a:t>
            </a:r>
            <a:r>
              <a:rPr sz="1100" spc="-5" dirty="0">
                <a:latin typeface="Arial Black"/>
                <a:cs typeface="Arial Black"/>
              </a:rPr>
              <a:t>preprocessing ensures </a:t>
            </a:r>
            <a:r>
              <a:rPr sz="1100" dirty="0">
                <a:latin typeface="Arial Black"/>
                <a:cs typeface="Arial Black"/>
              </a:rPr>
              <a:t>the </a:t>
            </a:r>
            <a:r>
              <a:rPr sz="1100" spc="-5" dirty="0">
                <a:latin typeface="Arial Black"/>
                <a:cs typeface="Arial Black"/>
              </a:rPr>
              <a:t>reliability </a:t>
            </a:r>
            <a:r>
              <a:rPr sz="1100" dirty="0">
                <a:latin typeface="Arial Black"/>
                <a:cs typeface="Arial Black"/>
              </a:rPr>
              <a:t>of subsequent</a:t>
            </a:r>
            <a:r>
              <a:rPr sz="1100" spc="-70" dirty="0">
                <a:latin typeface="Arial Black"/>
                <a:cs typeface="Arial Black"/>
              </a:rPr>
              <a:t> </a:t>
            </a:r>
            <a:r>
              <a:rPr sz="1100" spc="-5" dirty="0">
                <a:latin typeface="Arial Black"/>
                <a:cs typeface="Arial Black"/>
              </a:rPr>
              <a:t>analysis.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725282"/>
            <a:ext cx="5819140" cy="1227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Black"/>
                <a:cs typeface="Arial Black"/>
              </a:rPr>
              <a:t>Module 3: </a:t>
            </a:r>
            <a:r>
              <a:rPr sz="1100" spc="-5" dirty="0">
                <a:latin typeface="Arial Black"/>
                <a:cs typeface="Arial Black"/>
              </a:rPr>
              <a:t>Data Analysis </a:t>
            </a:r>
            <a:r>
              <a:rPr sz="1100" spc="5" dirty="0">
                <a:latin typeface="Arial Black"/>
                <a:cs typeface="Arial Black"/>
              </a:rPr>
              <a:t>and</a:t>
            </a:r>
            <a:r>
              <a:rPr sz="1100" spc="-35" dirty="0">
                <a:latin typeface="Arial Black"/>
                <a:cs typeface="Arial Black"/>
              </a:rPr>
              <a:t> </a:t>
            </a:r>
            <a:r>
              <a:rPr sz="1100" spc="-5" dirty="0">
                <a:latin typeface="Arial Black"/>
                <a:cs typeface="Arial Black"/>
              </a:rPr>
              <a:t>Visualization</a:t>
            </a:r>
            <a:endParaRPr sz="1100">
              <a:latin typeface="Arial Black"/>
              <a:cs typeface="Arial Black"/>
            </a:endParaRPr>
          </a:p>
          <a:p>
            <a:pPr marL="12700" marR="5080">
              <a:lnSpc>
                <a:spcPct val="135800"/>
              </a:lnSpc>
              <a:spcBef>
                <a:spcPts val="969"/>
              </a:spcBef>
            </a:pPr>
            <a:r>
              <a:rPr sz="1100" dirty="0">
                <a:latin typeface="Arial Black"/>
                <a:cs typeface="Arial Black"/>
              </a:rPr>
              <a:t>Module 3 </a:t>
            </a:r>
            <a:r>
              <a:rPr sz="1100" spc="-5" dirty="0">
                <a:latin typeface="Arial Black"/>
                <a:cs typeface="Arial Black"/>
              </a:rPr>
              <a:t>is responsible for conducting </a:t>
            </a:r>
            <a:r>
              <a:rPr sz="1100" dirty="0">
                <a:latin typeface="Arial Black"/>
                <a:cs typeface="Arial Black"/>
              </a:rPr>
              <a:t>in-depth </a:t>
            </a:r>
            <a:r>
              <a:rPr sz="1100" spc="-5" dirty="0">
                <a:latin typeface="Arial Black"/>
                <a:cs typeface="Arial Black"/>
              </a:rPr>
              <a:t>analysis </a:t>
            </a:r>
            <a:r>
              <a:rPr sz="1100" dirty="0">
                <a:latin typeface="Arial Black"/>
                <a:cs typeface="Arial Black"/>
              </a:rPr>
              <a:t>of energy  </a:t>
            </a:r>
            <a:r>
              <a:rPr sz="1100" spc="-5" dirty="0">
                <a:latin typeface="Arial Black"/>
                <a:cs typeface="Arial Black"/>
              </a:rPr>
              <a:t>consumption </a:t>
            </a:r>
            <a:r>
              <a:rPr sz="1100" dirty="0">
                <a:latin typeface="Arial Black"/>
                <a:cs typeface="Arial Black"/>
              </a:rPr>
              <a:t>patterns. </a:t>
            </a:r>
            <a:r>
              <a:rPr sz="1100" spc="-5" dirty="0">
                <a:latin typeface="Arial Black"/>
                <a:cs typeface="Arial Black"/>
              </a:rPr>
              <a:t>It </a:t>
            </a:r>
            <a:r>
              <a:rPr sz="1100" dirty="0">
                <a:latin typeface="Arial Black"/>
                <a:cs typeface="Arial Black"/>
              </a:rPr>
              <a:t>employs </a:t>
            </a:r>
            <a:r>
              <a:rPr sz="1100" spc="-5" dirty="0">
                <a:latin typeface="Arial Black"/>
                <a:cs typeface="Arial Black"/>
              </a:rPr>
              <a:t>statistical </a:t>
            </a:r>
            <a:r>
              <a:rPr sz="1100" dirty="0">
                <a:latin typeface="Arial Black"/>
                <a:cs typeface="Arial Black"/>
              </a:rPr>
              <a:t>methods </a:t>
            </a:r>
            <a:r>
              <a:rPr sz="1100" spc="5" dirty="0">
                <a:latin typeface="Arial Black"/>
                <a:cs typeface="Arial Black"/>
              </a:rPr>
              <a:t>and </a:t>
            </a:r>
            <a:r>
              <a:rPr sz="1100" dirty="0">
                <a:latin typeface="Arial Black"/>
                <a:cs typeface="Arial Black"/>
              </a:rPr>
              <a:t>machine </a:t>
            </a:r>
            <a:r>
              <a:rPr sz="1100" spc="-5" dirty="0">
                <a:latin typeface="Arial Black"/>
                <a:cs typeface="Arial Black"/>
              </a:rPr>
              <a:t>learning  </a:t>
            </a:r>
            <a:r>
              <a:rPr sz="1100" dirty="0">
                <a:latin typeface="Arial Black"/>
                <a:cs typeface="Arial Black"/>
              </a:rPr>
              <a:t>algorithms </a:t>
            </a:r>
            <a:r>
              <a:rPr sz="1100" spc="-5" dirty="0">
                <a:latin typeface="Arial Black"/>
                <a:cs typeface="Arial Black"/>
              </a:rPr>
              <a:t>to identify </a:t>
            </a:r>
            <a:r>
              <a:rPr sz="1100" dirty="0">
                <a:latin typeface="Arial Black"/>
                <a:cs typeface="Arial Black"/>
              </a:rPr>
              <a:t>trends, </a:t>
            </a:r>
            <a:r>
              <a:rPr sz="1100" spc="-5" dirty="0">
                <a:latin typeface="Arial Black"/>
                <a:cs typeface="Arial Black"/>
              </a:rPr>
              <a:t>anomalies, </a:t>
            </a:r>
            <a:r>
              <a:rPr sz="1100" spc="5" dirty="0">
                <a:latin typeface="Arial Black"/>
                <a:cs typeface="Arial Black"/>
              </a:rPr>
              <a:t>and </a:t>
            </a:r>
            <a:r>
              <a:rPr sz="1100" spc="-5" dirty="0">
                <a:latin typeface="Arial Black"/>
                <a:cs typeface="Arial Black"/>
              </a:rPr>
              <a:t>opportunities </a:t>
            </a:r>
            <a:r>
              <a:rPr sz="1100" dirty="0">
                <a:latin typeface="Arial Black"/>
                <a:cs typeface="Arial Black"/>
              </a:rPr>
              <a:t>for optimization.  </a:t>
            </a:r>
            <a:r>
              <a:rPr sz="1100" spc="-5" dirty="0">
                <a:latin typeface="Arial Black"/>
                <a:cs typeface="Arial Black"/>
              </a:rPr>
              <a:t>Visualizations, </a:t>
            </a:r>
            <a:r>
              <a:rPr sz="1100" dirty="0">
                <a:latin typeface="Arial Black"/>
                <a:cs typeface="Arial Black"/>
              </a:rPr>
              <a:t>such </a:t>
            </a:r>
            <a:r>
              <a:rPr sz="1100" spc="5" dirty="0">
                <a:latin typeface="Arial Black"/>
                <a:cs typeface="Arial Black"/>
              </a:rPr>
              <a:t>as </a:t>
            </a:r>
            <a:r>
              <a:rPr sz="1100" dirty="0">
                <a:latin typeface="Arial Black"/>
                <a:cs typeface="Arial Black"/>
              </a:rPr>
              <a:t>graphs </a:t>
            </a:r>
            <a:r>
              <a:rPr sz="1100" spc="-5" dirty="0">
                <a:latin typeface="Arial Black"/>
                <a:cs typeface="Arial Black"/>
              </a:rPr>
              <a:t>and charts, </a:t>
            </a:r>
            <a:r>
              <a:rPr sz="1100" dirty="0">
                <a:latin typeface="Arial Black"/>
                <a:cs typeface="Arial Black"/>
              </a:rPr>
              <a:t>aid </a:t>
            </a:r>
            <a:r>
              <a:rPr sz="1100" spc="-5" dirty="0">
                <a:latin typeface="Arial Black"/>
                <a:cs typeface="Arial Black"/>
              </a:rPr>
              <a:t>in </a:t>
            </a:r>
            <a:r>
              <a:rPr sz="1100" dirty="0">
                <a:latin typeface="Arial Black"/>
                <a:cs typeface="Arial Black"/>
              </a:rPr>
              <a:t>conveying the</a:t>
            </a:r>
            <a:r>
              <a:rPr sz="1100" spc="-75" dirty="0">
                <a:latin typeface="Arial Black"/>
                <a:cs typeface="Arial Black"/>
              </a:rPr>
              <a:t> </a:t>
            </a:r>
            <a:r>
              <a:rPr sz="1100" spc="-5" dirty="0">
                <a:latin typeface="Arial Black"/>
                <a:cs typeface="Arial Black"/>
              </a:rPr>
              <a:t>insights.</a:t>
            </a:r>
            <a:endParaRPr sz="110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217" y="2128296"/>
            <a:ext cx="5226161" cy="3440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56300" y="911104"/>
            <a:ext cx="4667885" cy="42094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2000"/>
              </a:lnSpc>
              <a:spcBef>
                <a:spcPts val="90"/>
              </a:spcBef>
            </a:pPr>
            <a:r>
              <a:rPr sz="1600" spc="190" dirty="0">
                <a:solidFill>
                  <a:srgbClr val="FFFFFF"/>
                </a:solidFill>
                <a:latin typeface="Arial"/>
                <a:cs typeface="Arial"/>
              </a:rPr>
              <a:t>Integrating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sz="1600" spc="220" dirty="0">
                <a:solidFill>
                  <a:srgbClr val="FFFFFF"/>
                </a:solidFill>
                <a:latin typeface="Arial"/>
                <a:cs typeface="Arial"/>
              </a:rPr>
              <a:t>monitoring </a:t>
            </a:r>
            <a:r>
              <a:rPr sz="1600" spc="130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1600" spc="235" dirty="0">
                <a:solidFill>
                  <a:srgbClr val="FFFFFF"/>
                </a:solidFill>
                <a:latin typeface="Arial"/>
                <a:cs typeface="Arial"/>
              </a:rPr>
              <a:t>with  </a:t>
            </a:r>
            <a:r>
              <a:rPr sz="1600" spc="215" dirty="0">
                <a:solidFill>
                  <a:srgbClr val="FFFFFF"/>
                </a:solidFill>
                <a:latin typeface="Arial"/>
                <a:cs typeface="Arial"/>
              </a:rPr>
              <a:t>smart building </a:t>
            </a:r>
            <a:r>
              <a:rPr sz="1600" spc="160" dirty="0">
                <a:solidFill>
                  <a:srgbClr val="FFFFFF"/>
                </a:solidFill>
                <a:latin typeface="Arial"/>
                <a:cs typeface="Arial"/>
              </a:rPr>
              <a:t>systems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600" spc="165" dirty="0">
                <a:solidFill>
                  <a:srgbClr val="FFFFFF"/>
                </a:solidFill>
                <a:latin typeface="Arial"/>
                <a:cs typeface="Arial"/>
              </a:rPr>
              <a:t>revolutionize 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sz="1600" spc="145" dirty="0">
                <a:solidFill>
                  <a:srgbClr val="FFFFFF"/>
                </a:solidFill>
                <a:latin typeface="Arial"/>
                <a:cs typeface="Arial"/>
              </a:rPr>
              <a:t>ef </a:t>
            </a:r>
            <a:r>
              <a:rPr sz="1600" spc="165" dirty="0">
                <a:solidFill>
                  <a:srgbClr val="FFFFFF"/>
                </a:solidFill>
                <a:latin typeface="Arial"/>
                <a:cs typeface="Arial"/>
              </a:rPr>
              <a:t>ciency </a:t>
            </a:r>
            <a:r>
              <a:rPr sz="1600" spc="125" dirty="0">
                <a:solidFill>
                  <a:srgbClr val="FFFFFF"/>
                </a:solidFill>
                <a:latin typeface="Arial"/>
                <a:cs typeface="Arial"/>
              </a:rPr>
              <a:t>practices. </a:t>
            </a:r>
            <a:r>
              <a:rPr sz="1600" spc="175" dirty="0">
                <a:solidFill>
                  <a:srgbClr val="FFFFFF"/>
                </a:solidFill>
                <a:latin typeface="Arial"/>
                <a:cs typeface="Arial"/>
              </a:rPr>
              <a:t>By leveraging  </a:t>
            </a:r>
            <a:r>
              <a:rPr sz="1600" spc="185" dirty="0">
                <a:solidFill>
                  <a:srgbClr val="FFFFFF"/>
                </a:solidFill>
                <a:latin typeface="Arial"/>
                <a:cs typeface="Arial"/>
              </a:rPr>
              <a:t>real-time </a:t>
            </a:r>
            <a:r>
              <a:rPr sz="1600" spc="135" dirty="0">
                <a:solidFill>
                  <a:srgbClr val="FFFFFF"/>
                </a:solidFill>
                <a:latin typeface="Arial"/>
                <a:cs typeface="Arial"/>
              </a:rPr>
              <a:t>data, </a:t>
            </a:r>
            <a:r>
              <a:rPr sz="1600" spc="145" dirty="0">
                <a:solidFill>
                  <a:srgbClr val="FFFFFF"/>
                </a:solidFill>
                <a:latin typeface="Arial"/>
                <a:cs typeface="Arial"/>
              </a:rPr>
              <a:t>businesses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600" spc="204" dirty="0">
                <a:solidFill>
                  <a:srgbClr val="FFFFFF"/>
                </a:solidFill>
                <a:latin typeface="Arial"/>
                <a:cs typeface="Arial"/>
              </a:rPr>
              <a:t>optimize 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sz="1600" spc="204" dirty="0">
                <a:solidFill>
                  <a:srgbClr val="FFFFFF"/>
                </a:solidFill>
                <a:latin typeface="Arial"/>
                <a:cs typeface="Arial"/>
              </a:rPr>
              <a:t>consumption, </a:t>
            </a:r>
            <a:r>
              <a:rPr sz="1600" spc="175" dirty="0">
                <a:solidFill>
                  <a:srgbClr val="FFFFFF"/>
                </a:solidFill>
                <a:latin typeface="Arial"/>
                <a:cs typeface="Arial"/>
              </a:rPr>
              <a:t>identify </a:t>
            </a:r>
            <a:r>
              <a:rPr sz="1600" spc="120" dirty="0">
                <a:solidFill>
                  <a:srgbClr val="FFFFFF"/>
                </a:solidFill>
                <a:latin typeface="Arial"/>
                <a:cs typeface="Arial"/>
              </a:rPr>
              <a:t>areas </a:t>
            </a:r>
            <a:r>
              <a:rPr sz="1600" spc="15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1600" spc="220" dirty="0">
                <a:solidFill>
                  <a:srgbClr val="FFFFFF"/>
                </a:solidFill>
                <a:latin typeface="Arial"/>
                <a:cs typeface="Arial"/>
              </a:rPr>
              <a:t>improvement,</a:t>
            </a:r>
            <a:r>
              <a:rPr sz="16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65" dirty="0">
                <a:solidFill>
                  <a:srgbClr val="FFFFFF"/>
                </a:solidFill>
                <a:latin typeface="Arial"/>
                <a:cs typeface="Arial"/>
              </a:rPr>
              <a:t>implement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25" dirty="0">
                <a:solidFill>
                  <a:srgbClr val="FFFFFF"/>
                </a:solidFill>
                <a:latin typeface="Arial"/>
                <a:cs typeface="Arial"/>
              </a:rPr>
              <a:t>automated  </a:t>
            </a:r>
            <a:r>
              <a:rPr sz="1600" spc="160" dirty="0">
                <a:solidFill>
                  <a:srgbClr val="FFFFFF"/>
                </a:solidFill>
                <a:latin typeface="Arial"/>
                <a:cs typeface="Arial"/>
              </a:rPr>
              <a:t>controls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600" spc="210" dirty="0">
                <a:solidFill>
                  <a:srgbClr val="FFFFFF"/>
                </a:solidFill>
                <a:latin typeface="Arial"/>
                <a:cs typeface="Arial"/>
              </a:rPr>
              <a:t>maximize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sz="1600" spc="114" dirty="0">
                <a:solidFill>
                  <a:srgbClr val="FFFFFF"/>
                </a:solidFill>
                <a:latin typeface="Arial"/>
                <a:cs typeface="Arial"/>
              </a:rPr>
              <a:t>savings. </a:t>
            </a:r>
            <a:r>
              <a:rPr sz="1600" spc="110" dirty="0">
                <a:solidFill>
                  <a:srgbClr val="FFFFFF"/>
                </a:solidFill>
                <a:latin typeface="Arial"/>
                <a:cs typeface="Arial"/>
              </a:rPr>
              <a:t>This  </a:t>
            </a:r>
            <a:r>
              <a:rPr sz="1600" spc="150" dirty="0">
                <a:solidFill>
                  <a:srgbClr val="FFFFFF"/>
                </a:solidFill>
                <a:latin typeface="Arial"/>
                <a:cs typeface="Arial"/>
              </a:rPr>
              <a:t>seamless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integration </a:t>
            </a:r>
            <a:r>
              <a:rPr sz="1600" spc="165" dirty="0">
                <a:solidFill>
                  <a:srgbClr val="FFFFFF"/>
                </a:solidFill>
                <a:latin typeface="Arial"/>
                <a:cs typeface="Arial"/>
              </a:rPr>
              <a:t>ensures </a:t>
            </a:r>
            <a:r>
              <a:rPr sz="1600" spc="125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comprehensive </a:t>
            </a:r>
            <a:r>
              <a:rPr sz="1600" spc="195" dirty="0">
                <a:solidFill>
                  <a:srgbClr val="FFFFFF"/>
                </a:solidFill>
                <a:latin typeface="Arial"/>
                <a:cs typeface="Arial"/>
              </a:rPr>
              <a:t>approach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energy  </a:t>
            </a:r>
            <a:r>
              <a:rPr sz="1600" spc="240" dirty="0">
                <a:solidFill>
                  <a:srgbClr val="FFFFFF"/>
                </a:solidFill>
                <a:latin typeface="Arial"/>
                <a:cs typeface="Arial"/>
              </a:rPr>
              <a:t>management,</a:t>
            </a:r>
            <a:r>
              <a:rPr sz="16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50" dirty="0">
                <a:solidFill>
                  <a:srgbClr val="FFFFFF"/>
                </a:solidFill>
                <a:latin typeface="Arial"/>
                <a:cs typeface="Arial"/>
              </a:rPr>
              <a:t>empowering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45" dirty="0">
                <a:solidFill>
                  <a:srgbClr val="FFFFFF"/>
                </a:solidFill>
                <a:latin typeface="Arial"/>
                <a:cs typeface="Arial"/>
              </a:rPr>
              <a:t>businesses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reduce </a:t>
            </a:r>
            <a:r>
              <a:rPr sz="1600" spc="90" dirty="0">
                <a:solidFill>
                  <a:srgbClr val="FFFFFF"/>
                </a:solidFill>
                <a:latin typeface="Arial"/>
                <a:cs typeface="Arial"/>
              </a:rPr>
              <a:t>costs,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minimize </a:t>
            </a:r>
            <a:r>
              <a:rPr sz="1600" spc="210" dirty="0">
                <a:solidFill>
                  <a:srgbClr val="FFFFFF"/>
                </a:solidFill>
                <a:latin typeface="Arial"/>
                <a:cs typeface="Arial"/>
              </a:rPr>
              <a:t>environmental  </a:t>
            </a:r>
            <a:r>
              <a:rPr sz="1600" spc="190" dirty="0">
                <a:solidFill>
                  <a:srgbClr val="FFFFFF"/>
                </a:solidFill>
                <a:latin typeface="Arial"/>
                <a:cs typeface="Arial"/>
              </a:rPr>
              <a:t>impact,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600" spc="210" dirty="0">
                <a:solidFill>
                  <a:srgbClr val="FFFFFF"/>
                </a:solidFill>
                <a:latin typeface="Arial"/>
                <a:cs typeface="Arial"/>
              </a:rPr>
              <a:t>enhance </a:t>
            </a:r>
            <a:r>
              <a:rPr sz="1600" spc="130" dirty="0">
                <a:solidFill>
                  <a:srgbClr val="FFFFFF"/>
                </a:solidFill>
                <a:latin typeface="Arial"/>
                <a:cs typeface="Arial"/>
              </a:rPr>
              <a:t>overall </a:t>
            </a:r>
            <a:r>
              <a:rPr sz="1600" spc="165" dirty="0">
                <a:solidFill>
                  <a:srgbClr val="FFFFFF"/>
                </a:solidFill>
                <a:latin typeface="Arial"/>
                <a:cs typeface="Arial"/>
              </a:rPr>
              <a:t>operational  </a:t>
            </a:r>
            <a:r>
              <a:rPr sz="1600" spc="145" dirty="0">
                <a:solidFill>
                  <a:srgbClr val="FFFFFF"/>
                </a:solidFill>
                <a:latin typeface="Arial"/>
                <a:cs typeface="Arial"/>
              </a:rPr>
              <a:t>ef</a:t>
            </a:r>
            <a:r>
              <a:rPr sz="1600" spc="6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25" dirty="0">
                <a:solidFill>
                  <a:srgbClr val="FFFFFF"/>
                </a:solidFill>
                <a:latin typeface="Arial"/>
                <a:cs typeface="Arial"/>
              </a:rPr>
              <a:t>ciency.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107" y="607899"/>
            <a:ext cx="1003300" cy="6518909"/>
          </a:xfrm>
          <a:prstGeom prst="rect">
            <a:avLst/>
          </a:prstGeom>
        </p:spPr>
        <p:txBody>
          <a:bodyPr vert="vert270" wrap="square" lIns="0" tIns="43815" rIns="0" bIns="0" rtlCol="0">
            <a:spAutoFit/>
          </a:bodyPr>
          <a:lstStyle/>
          <a:p>
            <a:pPr marL="12700" marR="5080" indent="2540">
              <a:lnSpc>
                <a:spcPct val="113799"/>
              </a:lnSpc>
              <a:spcBef>
                <a:spcPts val="345"/>
              </a:spcBef>
            </a:pPr>
            <a:r>
              <a:rPr sz="3900" spc="-232" baseline="4273" dirty="0">
                <a:solidFill>
                  <a:srgbClr val="FFFFFF"/>
                </a:solidFill>
                <a:latin typeface="Arial"/>
                <a:cs typeface="Arial"/>
              </a:rPr>
              <a:t>8. </a:t>
            </a:r>
            <a:r>
              <a:rPr sz="3900" spc="-217" baseline="427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900" spc="-217" baseline="3205" dirty="0">
                <a:solidFill>
                  <a:srgbClr val="FFFFFF"/>
                </a:solidFill>
                <a:latin typeface="Arial"/>
                <a:cs typeface="Arial"/>
              </a:rPr>
              <a:t>ection </a:t>
            </a:r>
            <a:r>
              <a:rPr sz="3900" spc="-202" baseline="2136" dirty="0">
                <a:solidFill>
                  <a:srgbClr val="FFFFFF"/>
                </a:solidFill>
                <a:latin typeface="Arial"/>
                <a:cs typeface="Arial"/>
              </a:rPr>
              <a:t>3: </a:t>
            </a:r>
            <a:r>
              <a:rPr sz="3900" spc="-135" baseline="2136" dirty="0">
                <a:solidFill>
                  <a:srgbClr val="FFFFFF"/>
                </a:solidFill>
                <a:latin typeface="Arial"/>
                <a:cs typeface="Arial"/>
              </a:rPr>
              <a:t>Integr</a:t>
            </a:r>
            <a:r>
              <a:rPr sz="3900" spc="-135" baseline="1068" dirty="0">
                <a:solidFill>
                  <a:srgbClr val="FFFFFF"/>
                </a:solidFill>
                <a:latin typeface="Arial"/>
                <a:cs typeface="Arial"/>
              </a:rPr>
              <a:t>ating </a:t>
            </a:r>
            <a:r>
              <a:rPr sz="3900" spc="-187" baseline="1068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600" spc="-125" dirty="0">
                <a:solidFill>
                  <a:srgbClr val="FFFFFF"/>
                </a:solidFill>
                <a:latin typeface="Arial"/>
                <a:cs typeface="Arial"/>
              </a:rPr>
              <a:t>ergy </a:t>
            </a:r>
            <a:r>
              <a:rPr sz="2600" spc="-95" dirty="0">
                <a:solidFill>
                  <a:srgbClr val="FFFFFF"/>
                </a:solidFill>
                <a:latin typeface="Arial"/>
                <a:cs typeface="Arial"/>
              </a:rPr>
              <a:t>mo</a:t>
            </a:r>
            <a:r>
              <a:rPr sz="3900" spc="-142" baseline="-1068" dirty="0">
                <a:solidFill>
                  <a:srgbClr val="FFFFFF"/>
                </a:solidFill>
                <a:latin typeface="Arial"/>
                <a:cs typeface="Arial"/>
              </a:rPr>
              <a:t>nitoring </a:t>
            </a:r>
            <a:r>
              <a:rPr sz="3900" spc="-89" baseline="-2136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3900" spc="-89" baseline="427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-44" baseline="4273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900" spc="-44" baseline="3205" dirty="0">
                <a:solidFill>
                  <a:srgbClr val="FFFFFF"/>
                </a:solidFill>
                <a:latin typeface="Arial"/>
                <a:cs typeface="Arial"/>
              </a:rPr>
              <a:t>ith </a:t>
            </a:r>
            <a:r>
              <a:rPr sz="3900" spc="-104" baseline="3205" dirty="0">
                <a:solidFill>
                  <a:srgbClr val="FFFFFF"/>
                </a:solidFill>
                <a:latin typeface="Arial"/>
                <a:cs typeface="Arial"/>
              </a:rPr>
              <a:t>sma</a:t>
            </a:r>
            <a:r>
              <a:rPr sz="3900" spc="-104" baseline="2136" dirty="0">
                <a:solidFill>
                  <a:srgbClr val="FFFFFF"/>
                </a:solidFill>
                <a:latin typeface="Arial"/>
                <a:cs typeface="Arial"/>
              </a:rPr>
              <a:t>rt </a:t>
            </a:r>
            <a:r>
              <a:rPr sz="3900" spc="-127" baseline="2136" dirty="0">
                <a:solidFill>
                  <a:srgbClr val="FFFFFF"/>
                </a:solidFill>
                <a:latin typeface="Arial"/>
                <a:cs typeface="Arial"/>
              </a:rPr>
              <a:t>buildi</a:t>
            </a:r>
            <a:r>
              <a:rPr sz="3900" spc="-127" baseline="1068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3900" spc="-390" baseline="106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-150" baseline="1068" dirty="0">
                <a:solidFill>
                  <a:srgbClr val="FFFFFF"/>
                </a:solidFill>
                <a:latin typeface="Arial"/>
                <a:cs typeface="Arial"/>
              </a:rPr>
              <a:t>syste</a:t>
            </a:r>
            <a:r>
              <a:rPr sz="2600" spc="-100" dirty="0">
                <a:solidFill>
                  <a:srgbClr val="FFFFFF"/>
                </a:solidFill>
                <a:latin typeface="Arial"/>
                <a:cs typeface="Arial"/>
              </a:rPr>
              <a:t>ms.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217" y="2106534"/>
            <a:ext cx="5226161" cy="3484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56300" y="928283"/>
            <a:ext cx="5061585" cy="5461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0700"/>
              </a:lnSpc>
              <a:spcBef>
                <a:spcPts val="95"/>
              </a:spcBef>
            </a:pPr>
            <a:r>
              <a:rPr sz="1300" spc="4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300" spc="145" dirty="0">
                <a:solidFill>
                  <a:srgbClr val="FFFFFF"/>
                </a:solidFill>
                <a:latin typeface="Arial"/>
                <a:cs typeface="Arial"/>
              </a:rPr>
              <a:t>unleash </a:t>
            </a:r>
            <a:r>
              <a:rPr sz="1300" spc="1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300" spc="175" dirty="0">
                <a:solidFill>
                  <a:srgbClr val="FFFFFF"/>
                </a:solidFill>
                <a:latin typeface="Arial"/>
                <a:cs typeface="Arial"/>
              </a:rPr>
              <a:t>power </a:t>
            </a:r>
            <a:r>
              <a:rPr sz="1300" spc="1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300" spc="130" dirty="0">
                <a:solidFill>
                  <a:srgbClr val="FFFFFF"/>
                </a:solidFill>
                <a:latin typeface="Arial"/>
                <a:cs typeface="Arial"/>
              </a:rPr>
              <a:t>precision </a:t>
            </a:r>
            <a:r>
              <a:rPr sz="1300" spc="15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300" spc="170" dirty="0">
                <a:solidFill>
                  <a:srgbClr val="FFFFFF"/>
                </a:solidFill>
                <a:latin typeface="Arial"/>
                <a:cs typeface="Arial"/>
              </a:rPr>
              <a:t>measuring </a:t>
            </a:r>
            <a:r>
              <a:rPr sz="1300" spc="155" dirty="0">
                <a:solidFill>
                  <a:srgbClr val="FFFFFF"/>
                </a:solidFill>
                <a:latin typeface="Arial"/>
                <a:cs typeface="Arial"/>
              </a:rPr>
              <a:t>energy  </a:t>
            </a:r>
            <a:r>
              <a:rPr sz="1300" spc="160" dirty="0">
                <a:solidFill>
                  <a:srgbClr val="FFFFFF"/>
                </a:solidFill>
                <a:latin typeface="Arial"/>
                <a:cs typeface="Arial"/>
              </a:rPr>
              <a:t>consumption,</a:t>
            </a:r>
            <a:r>
              <a:rPr sz="13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10" dirty="0">
                <a:solidFill>
                  <a:srgbClr val="FFFFFF"/>
                </a:solidFill>
                <a:latin typeface="Arial"/>
                <a:cs typeface="Arial"/>
              </a:rPr>
              <a:t>businesses</a:t>
            </a:r>
            <a:r>
              <a:rPr sz="13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50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1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35" dirty="0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r>
              <a:rPr sz="13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200" dirty="0">
                <a:solidFill>
                  <a:srgbClr val="FFFFFF"/>
                </a:solidFill>
                <a:latin typeface="Arial"/>
                <a:cs typeface="Arial"/>
              </a:rPr>
              <a:t>implementing  </a:t>
            </a:r>
            <a:r>
              <a:rPr sz="1300" spc="135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13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Arial"/>
                <a:cs typeface="Arial"/>
              </a:rPr>
              <a:t>strategies:</a:t>
            </a:r>
            <a:endParaRPr sz="1300">
              <a:latin typeface="Arial"/>
              <a:cs typeface="Arial"/>
            </a:endParaRPr>
          </a:p>
          <a:p>
            <a:pPr marL="12700" marR="508634">
              <a:lnSpc>
                <a:spcPct val="130700"/>
              </a:lnSpc>
              <a:buAutoNum type="arabicPeriod"/>
              <a:tabLst>
                <a:tab pos="155575" algn="l"/>
              </a:tabLst>
            </a:pPr>
            <a:r>
              <a:rPr sz="1300" spc="165" dirty="0">
                <a:solidFill>
                  <a:srgbClr val="FFFFFF"/>
                </a:solidFill>
                <a:latin typeface="Arial"/>
                <a:cs typeface="Arial"/>
              </a:rPr>
              <a:t>Conduct</a:t>
            </a:r>
            <a:r>
              <a:rPr sz="13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50" dirty="0">
                <a:solidFill>
                  <a:srgbClr val="FFFFFF"/>
                </a:solidFill>
                <a:latin typeface="Arial"/>
                <a:cs typeface="Arial"/>
              </a:rPr>
              <a:t>regular</a:t>
            </a:r>
            <a:r>
              <a:rPr sz="13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55" dirty="0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r>
              <a:rPr sz="13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50" dirty="0">
                <a:solidFill>
                  <a:srgbClr val="FFFFFF"/>
                </a:solidFill>
                <a:latin typeface="Arial"/>
                <a:cs typeface="Arial"/>
              </a:rPr>
              <a:t>audits</a:t>
            </a:r>
            <a:r>
              <a:rPr sz="13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7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45" dirty="0">
                <a:solidFill>
                  <a:srgbClr val="FFFFFF"/>
                </a:solidFill>
                <a:latin typeface="Arial"/>
                <a:cs typeface="Arial"/>
              </a:rPr>
              <a:t>identify</a:t>
            </a:r>
            <a:r>
              <a:rPr sz="13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Arial"/>
                <a:cs typeface="Arial"/>
              </a:rPr>
              <a:t>areas</a:t>
            </a:r>
            <a:r>
              <a:rPr sz="13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10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1300" spc="130" dirty="0">
                <a:solidFill>
                  <a:srgbClr val="FFFFFF"/>
                </a:solidFill>
                <a:latin typeface="Arial"/>
                <a:cs typeface="Arial"/>
              </a:rPr>
              <a:t>inef</a:t>
            </a:r>
            <a:r>
              <a:rPr sz="1300" spc="4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95" dirty="0">
                <a:solidFill>
                  <a:srgbClr val="FFFFFF"/>
                </a:solidFill>
                <a:latin typeface="Arial"/>
                <a:cs typeface="Arial"/>
              </a:rPr>
              <a:t>ciency.</a:t>
            </a:r>
            <a:endParaRPr sz="1300">
              <a:latin typeface="Arial"/>
              <a:cs typeface="Arial"/>
            </a:endParaRPr>
          </a:p>
          <a:p>
            <a:pPr marL="12700" marR="583565">
              <a:lnSpc>
                <a:spcPct val="130700"/>
              </a:lnSpc>
              <a:buAutoNum type="arabicPeriod"/>
              <a:tabLst>
                <a:tab pos="191770" algn="l"/>
              </a:tabLst>
            </a:pPr>
            <a:r>
              <a:rPr sz="1300" spc="125" dirty="0">
                <a:solidFill>
                  <a:srgbClr val="FFFFFF"/>
                </a:solidFill>
                <a:latin typeface="Arial"/>
                <a:cs typeface="Arial"/>
              </a:rPr>
              <a:t>Utilize</a:t>
            </a:r>
            <a:r>
              <a:rPr sz="13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70" dirty="0">
                <a:solidFill>
                  <a:srgbClr val="FFFFFF"/>
                </a:solidFill>
                <a:latin typeface="Arial"/>
                <a:cs typeface="Arial"/>
              </a:rPr>
              <a:t>smart</a:t>
            </a:r>
            <a:r>
              <a:rPr sz="13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60" dirty="0">
                <a:solidFill>
                  <a:srgbClr val="FFFFFF"/>
                </a:solidFill>
                <a:latin typeface="Arial"/>
                <a:cs typeface="Arial"/>
              </a:rPr>
              <a:t>meters</a:t>
            </a:r>
            <a:r>
              <a:rPr sz="13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80" dirty="0">
                <a:solidFill>
                  <a:srgbClr val="FFFFFF"/>
                </a:solidFill>
                <a:latin typeface="Arial"/>
                <a:cs typeface="Arial"/>
              </a:rPr>
              <a:t>monitoring</a:t>
            </a:r>
            <a:r>
              <a:rPr sz="1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2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r>
              <a:rPr sz="13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05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1300" spc="145" dirty="0">
                <a:solidFill>
                  <a:srgbClr val="FFFFFF"/>
                </a:solidFill>
                <a:latin typeface="Arial"/>
                <a:cs typeface="Arial"/>
              </a:rPr>
              <a:t>real-time </a:t>
            </a:r>
            <a:r>
              <a:rPr sz="1300" spc="16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3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14" dirty="0">
                <a:solidFill>
                  <a:srgbClr val="FFFFFF"/>
                </a:solidFill>
                <a:latin typeface="Arial"/>
                <a:cs typeface="Arial"/>
              </a:rPr>
              <a:t>collection.</a:t>
            </a:r>
            <a:endParaRPr sz="1300">
              <a:latin typeface="Arial"/>
              <a:cs typeface="Arial"/>
            </a:endParaRPr>
          </a:p>
          <a:p>
            <a:pPr marL="12700" marR="176530">
              <a:lnSpc>
                <a:spcPct val="130700"/>
              </a:lnSpc>
              <a:buAutoNum type="arabicPeriod"/>
              <a:tabLst>
                <a:tab pos="191770" algn="l"/>
              </a:tabLst>
            </a:pPr>
            <a:r>
              <a:rPr sz="1300" spc="95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13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50" dirty="0">
                <a:solidFill>
                  <a:srgbClr val="FFFFFF"/>
                </a:solidFill>
                <a:latin typeface="Arial"/>
                <a:cs typeface="Arial"/>
              </a:rPr>
              <a:t>measurable</a:t>
            </a:r>
            <a:r>
              <a:rPr sz="1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55" dirty="0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r>
              <a:rPr sz="13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75" dirty="0">
                <a:solidFill>
                  <a:srgbClr val="FFFFFF"/>
                </a:solidFill>
                <a:latin typeface="Arial"/>
                <a:cs typeface="Arial"/>
              </a:rPr>
              <a:t>consumption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20" dirty="0">
                <a:solidFill>
                  <a:srgbClr val="FFFFFF"/>
                </a:solidFill>
                <a:latin typeface="Arial"/>
                <a:cs typeface="Arial"/>
              </a:rPr>
              <a:t>goals</a:t>
            </a:r>
            <a:r>
              <a:rPr sz="13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40" dirty="0">
                <a:solidFill>
                  <a:srgbClr val="FFFFFF"/>
                </a:solidFill>
                <a:latin typeface="Arial"/>
                <a:cs typeface="Arial"/>
              </a:rPr>
              <a:t>track  </a:t>
            </a:r>
            <a:r>
              <a:rPr sz="1300" spc="100" dirty="0">
                <a:solidFill>
                  <a:srgbClr val="FFFFFF"/>
                </a:solidFill>
                <a:latin typeface="Arial"/>
                <a:cs typeface="Arial"/>
              </a:rPr>
              <a:t>progress.</a:t>
            </a:r>
            <a:endParaRPr sz="1300">
              <a:latin typeface="Arial"/>
              <a:cs typeface="Arial"/>
            </a:endParaRPr>
          </a:p>
          <a:p>
            <a:pPr marL="12700" marR="337185">
              <a:lnSpc>
                <a:spcPct val="130700"/>
              </a:lnSpc>
              <a:buAutoNum type="arabicPeriod"/>
              <a:tabLst>
                <a:tab pos="205740" algn="l"/>
              </a:tabLst>
            </a:pPr>
            <a:r>
              <a:rPr sz="1300" spc="195" dirty="0">
                <a:solidFill>
                  <a:srgbClr val="FFFFFF"/>
                </a:solidFill>
                <a:latin typeface="Arial"/>
                <a:cs typeface="Arial"/>
              </a:rPr>
              <a:t>Implement</a:t>
            </a:r>
            <a:r>
              <a:rPr sz="13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85" dirty="0">
                <a:solidFill>
                  <a:srgbClr val="FFFFFF"/>
                </a:solidFill>
                <a:latin typeface="Arial"/>
                <a:cs typeface="Arial"/>
              </a:rPr>
              <a:t>automated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30" dirty="0">
                <a:solidFill>
                  <a:srgbClr val="FFFFFF"/>
                </a:solidFill>
                <a:latin typeface="Arial"/>
                <a:cs typeface="Arial"/>
              </a:rPr>
              <a:t>controls</a:t>
            </a:r>
            <a:r>
              <a:rPr sz="13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0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Arial"/>
                <a:cs typeface="Arial"/>
              </a:rPr>
              <a:t>ef</a:t>
            </a:r>
            <a:r>
              <a:rPr sz="1300" spc="4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55" dirty="0">
                <a:solidFill>
                  <a:srgbClr val="FFFFFF"/>
                </a:solidFill>
                <a:latin typeface="Arial"/>
                <a:cs typeface="Arial"/>
              </a:rPr>
              <a:t>cient</a:t>
            </a:r>
            <a:r>
              <a:rPr sz="1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55" dirty="0">
                <a:solidFill>
                  <a:srgbClr val="FFFFFF"/>
                </a:solidFill>
                <a:latin typeface="Arial"/>
                <a:cs typeface="Arial"/>
              </a:rPr>
              <a:t>energy  </a:t>
            </a:r>
            <a:r>
              <a:rPr sz="1300" spc="105" dirty="0">
                <a:solidFill>
                  <a:srgbClr val="FFFFFF"/>
                </a:solidFill>
                <a:latin typeface="Arial"/>
                <a:cs typeface="Arial"/>
              </a:rPr>
              <a:t>usage.</a:t>
            </a:r>
            <a:endParaRPr sz="1300">
              <a:latin typeface="Arial"/>
              <a:cs typeface="Arial"/>
            </a:endParaRPr>
          </a:p>
          <a:p>
            <a:pPr marL="191135" indent="-179070">
              <a:lnSpc>
                <a:spcPct val="100000"/>
              </a:lnSpc>
              <a:spcBef>
                <a:spcPts val="475"/>
              </a:spcBef>
              <a:buAutoNum type="arabicPeriod"/>
              <a:tabLst>
                <a:tab pos="191770" algn="l"/>
              </a:tabLst>
            </a:pPr>
            <a:r>
              <a:rPr sz="1300" spc="155" dirty="0">
                <a:solidFill>
                  <a:srgbClr val="FFFFFF"/>
                </a:solidFill>
                <a:latin typeface="Arial"/>
                <a:cs typeface="Arial"/>
              </a:rPr>
              <a:t>Educate</a:t>
            </a:r>
            <a:r>
              <a:rPr sz="13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40" dirty="0">
                <a:solidFill>
                  <a:srgbClr val="FFFFFF"/>
                </a:solidFill>
                <a:latin typeface="Arial"/>
                <a:cs typeface="Arial"/>
              </a:rPr>
              <a:t>employees</a:t>
            </a:r>
            <a:r>
              <a:rPr sz="13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6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35" dirty="0">
                <a:solidFill>
                  <a:srgbClr val="FFFFFF"/>
                </a:solidFill>
                <a:latin typeface="Arial"/>
                <a:cs typeface="Arial"/>
              </a:rPr>
              <a:t>energy-saving</a:t>
            </a:r>
            <a:r>
              <a:rPr sz="1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05" dirty="0">
                <a:solidFill>
                  <a:srgbClr val="FFFFFF"/>
                </a:solidFill>
                <a:latin typeface="Arial"/>
                <a:cs typeface="Arial"/>
              </a:rPr>
              <a:t>practices.</a:t>
            </a:r>
            <a:endParaRPr sz="1300">
              <a:latin typeface="Arial"/>
              <a:cs typeface="Arial"/>
            </a:endParaRPr>
          </a:p>
          <a:p>
            <a:pPr marL="12700" marR="316865">
              <a:lnSpc>
                <a:spcPct val="130700"/>
              </a:lnSpc>
              <a:buAutoNum type="arabicPeriod"/>
              <a:tabLst>
                <a:tab pos="198755" algn="l"/>
              </a:tabLst>
            </a:pPr>
            <a:r>
              <a:rPr sz="1300" spc="170" dirty="0">
                <a:solidFill>
                  <a:srgbClr val="FFFFFF"/>
                </a:solidFill>
                <a:latin typeface="Arial"/>
                <a:cs typeface="Arial"/>
              </a:rPr>
              <a:t>Optimize</a:t>
            </a:r>
            <a:r>
              <a:rPr sz="13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75" dirty="0">
                <a:solidFill>
                  <a:srgbClr val="FFFFFF"/>
                </a:solidFill>
                <a:latin typeface="Arial"/>
                <a:cs typeface="Arial"/>
              </a:rPr>
              <a:t>lighting</a:t>
            </a:r>
            <a:r>
              <a:rPr sz="1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Arial"/>
                <a:cs typeface="Arial"/>
              </a:rPr>
              <a:t>HVAC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2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r>
              <a:rPr sz="13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0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3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240" dirty="0">
                <a:solidFill>
                  <a:srgbClr val="FFFFFF"/>
                </a:solidFill>
                <a:latin typeface="Arial"/>
                <a:cs typeface="Arial"/>
              </a:rPr>
              <a:t>maximum  </a:t>
            </a:r>
            <a:r>
              <a:rPr sz="1300" spc="100" dirty="0">
                <a:solidFill>
                  <a:srgbClr val="FFFFFF"/>
                </a:solidFill>
                <a:latin typeface="Arial"/>
                <a:cs typeface="Arial"/>
              </a:rPr>
              <a:t>ef</a:t>
            </a:r>
            <a:r>
              <a:rPr sz="1300" spc="4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95" dirty="0">
                <a:solidFill>
                  <a:srgbClr val="FFFFFF"/>
                </a:solidFill>
                <a:latin typeface="Arial"/>
                <a:cs typeface="Arial"/>
              </a:rPr>
              <a:t>ciency.</a:t>
            </a:r>
            <a:endParaRPr sz="1300">
              <a:latin typeface="Arial"/>
              <a:cs typeface="Arial"/>
            </a:endParaRPr>
          </a:p>
          <a:p>
            <a:pPr marL="12700" marR="636905">
              <a:lnSpc>
                <a:spcPct val="130700"/>
              </a:lnSpc>
              <a:buAutoNum type="arabicPeriod"/>
              <a:tabLst>
                <a:tab pos="191770" algn="l"/>
              </a:tabLst>
            </a:pPr>
            <a:r>
              <a:rPr sz="1300" spc="120" dirty="0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r>
              <a:rPr sz="13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60" dirty="0">
                <a:solidFill>
                  <a:srgbClr val="FFFFFF"/>
                </a:solidFill>
                <a:latin typeface="Arial"/>
                <a:cs typeface="Arial"/>
              </a:rPr>
              <a:t>renewable</a:t>
            </a:r>
            <a:r>
              <a:rPr sz="13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55" dirty="0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r>
              <a:rPr sz="13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10" dirty="0">
                <a:solidFill>
                  <a:srgbClr val="FFFFFF"/>
                </a:solidFill>
                <a:latin typeface="Arial"/>
                <a:cs typeface="Arial"/>
              </a:rPr>
              <a:t>sources</a:t>
            </a:r>
            <a:r>
              <a:rPr sz="13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55" dirty="0">
                <a:solidFill>
                  <a:srgbClr val="FFFFFF"/>
                </a:solidFill>
                <a:latin typeface="Arial"/>
                <a:cs typeface="Arial"/>
              </a:rPr>
              <a:t>energy  </a:t>
            </a:r>
            <a:r>
              <a:rPr sz="1300" spc="125" dirty="0">
                <a:solidFill>
                  <a:srgbClr val="FFFFFF"/>
                </a:solidFill>
                <a:latin typeface="Arial"/>
                <a:cs typeface="Arial"/>
              </a:rPr>
              <a:t>storage</a:t>
            </a:r>
            <a:r>
              <a:rPr sz="13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05" dirty="0">
                <a:solidFill>
                  <a:srgbClr val="FFFFFF"/>
                </a:solidFill>
                <a:latin typeface="Arial"/>
                <a:cs typeface="Arial"/>
              </a:rPr>
              <a:t>solutions.</a:t>
            </a:r>
            <a:endParaRPr sz="1300">
              <a:latin typeface="Arial"/>
              <a:cs typeface="Arial"/>
            </a:endParaRPr>
          </a:p>
          <a:p>
            <a:pPr marL="12700" marR="386715">
              <a:lnSpc>
                <a:spcPct val="130700"/>
              </a:lnSpc>
              <a:buAutoNum type="arabicPeriod"/>
              <a:tabLst>
                <a:tab pos="205740" algn="l"/>
              </a:tabLst>
            </a:pPr>
            <a:r>
              <a:rPr sz="1300" spc="140" dirty="0">
                <a:solidFill>
                  <a:srgbClr val="FFFFFF"/>
                </a:solidFill>
                <a:latin typeface="Arial"/>
                <a:cs typeface="Arial"/>
              </a:rPr>
              <a:t>Continuously</a:t>
            </a:r>
            <a:r>
              <a:rPr sz="13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20" dirty="0">
                <a:solidFill>
                  <a:srgbClr val="FFFFFF"/>
                </a:solidFill>
                <a:latin typeface="Arial"/>
                <a:cs typeface="Arial"/>
              </a:rPr>
              <a:t>analyze</a:t>
            </a:r>
            <a:r>
              <a:rPr sz="13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60" dirty="0">
                <a:solidFill>
                  <a:srgbClr val="FFFFFF"/>
                </a:solidFill>
                <a:latin typeface="Arial"/>
                <a:cs typeface="Arial"/>
              </a:rPr>
              <a:t>interpret</a:t>
            </a:r>
            <a:r>
              <a:rPr sz="13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55" dirty="0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r>
              <a:rPr sz="13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6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7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1300" spc="145" dirty="0">
                <a:solidFill>
                  <a:srgbClr val="FFFFFF"/>
                </a:solidFill>
                <a:latin typeface="Arial"/>
                <a:cs typeface="Arial"/>
              </a:rPr>
              <a:t>identify</a:t>
            </a:r>
            <a:r>
              <a:rPr sz="13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55" dirty="0">
                <a:solidFill>
                  <a:srgbClr val="FFFFFF"/>
                </a:solidFill>
                <a:latin typeface="Arial"/>
                <a:cs typeface="Arial"/>
              </a:rPr>
              <a:t>further</a:t>
            </a:r>
            <a:r>
              <a:rPr sz="1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60" dirty="0">
                <a:solidFill>
                  <a:srgbClr val="FFFFFF"/>
                </a:solidFill>
                <a:latin typeface="Arial"/>
                <a:cs typeface="Arial"/>
              </a:rPr>
              <a:t>optimization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40" dirty="0">
                <a:solidFill>
                  <a:srgbClr val="FFFFFF"/>
                </a:solidFill>
                <a:latin typeface="Arial"/>
                <a:cs typeface="Arial"/>
              </a:rPr>
              <a:t>opportunities.</a:t>
            </a:r>
            <a:endParaRPr sz="1300">
              <a:latin typeface="Arial"/>
              <a:cs typeface="Arial"/>
            </a:endParaRPr>
          </a:p>
          <a:p>
            <a:pPr marL="12700" marR="161290">
              <a:lnSpc>
                <a:spcPct val="130700"/>
              </a:lnSpc>
              <a:buAutoNum type="arabicPeriod"/>
              <a:tabLst>
                <a:tab pos="198755" algn="l"/>
              </a:tabLst>
            </a:pPr>
            <a:r>
              <a:rPr sz="1300" spc="125" dirty="0">
                <a:solidFill>
                  <a:srgbClr val="FFFFFF"/>
                </a:solidFill>
                <a:latin typeface="Arial"/>
                <a:cs typeface="Arial"/>
              </a:rPr>
              <a:t>Periodically</a:t>
            </a:r>
            <a:r>
              <a:rPr sz="13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35" dirty="0">
                <a:solidFill>
                  <a:srgbClr val="FFFFFF"/>
                </a:solidFill>
                <a:latin typeface="Arial"/>
                <a:cs typeface="Arial"/>
              </a:rPr>
              <a:t>review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85" dirty="0">
                <a:solidFill>
                  <a:srgbClr val="FFFFFF"/>
                </a:solidFill>
                <a:latin typeface="Arial"/>
                <a:cs typeface="Arial"/>
              </a:rPr>
              <a:t>update</a:t>
            </a:r>
            <a:r>
              <a:rPr sz="1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55" dirty="0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r>
              <a:rPr sz="13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210" dirty="0">
                <a:solidFill>
                  <a:srgbClr val="FFFFFF"/>
                </a:solidFill>
                <a:latin typeface="Arial"/>
                <a:cs typeface="Arial"/>
              </a:rPr>
              <a:t>management  </a:t>
            </a:r>
            <a:r>
              <a:rPr sz="1300" spc="120" dirty="0">
                <a:solidFill>
                  <a:srgbClr val="FFFFFF"/>
                </a:solidFill>
                <a:latin typeface="Arial"/>
                <a:cs typeface="Arial"/>
              </a:rPr>
              <a:t>strategies </a:t>
            </a:r>
            <a:r>
              <a:rPr sz="1300" spc="17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300" spc="180" dirty="0">
                <a:solidFill>
                  <a:srgbClr val="FFFFFF"/>
                </a:solidFill>
                <a:latin typeface="Arial"/>
                <a:cs typeface="Arial"/>
              </a:rPr>
              <a:t>adapt </a:t>
            </a:r>
            <a:r>
              <a:rPr sz="1300" spc="17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300" spc="210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1300" spc="140" dirty="0">
                <a:solidFill>
                  <a:srgbClr val="FFFFFF"/>
                </a:solidFill>
                <a:latin typeface="Arial"/>
                <a:cs typeface="Arial"/>
              </a:rPr>
              <a:t>technologies </a:t>
            </a:r>
            <a:r>
              <a:rPr sz="1300" spc="185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300" spc="145" dirty="0">
                <a:solidFill>
                  <a:srgbClr val="FFFFFF"/>
                </a:solidFill>
                <a:latin typeface="Arial"/>
                <a:cs typeface="Arial"/>
              </a:rPr>
              <a:t>advancements.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350" y="1317287"/>
            <a:ext cx="973455" cy="5808980"/>
          </a:xfrm>
          <a:prstGeom prst="rect">
            <a:avLst/>
          </a:prstGeom>
        </p:spPr>
        <p:txBody>
          <a:bodyPr vert="vert270" wrap="square" lIns="0" tIns="29845" rIns="0" bIns="0" rtlCol="0">
            <a:spAutoFit/>
          </a:bodyPr>
          <a:lstStyle/>
          <a:p>
            <a:pPr marL="12700" marR="5080" indent="2540">
              <a:lnSpc>
                <a:spcPct val="114900"/>
              </a:lnSpc>
              <a:spcBef>
                <a:spcPts val="235"/>
              </a:spcBef>
            </a:pPr>
            <a:r>
              <a:rPr sz="3750" spc="-225" baseline="3333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750" spc="-225" baseline="2222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3750" spc="-247" baseline="2222" dirty="0">
                <a:solidFill>
                  <a:srgbClr val="FFFFFF"/>
                </a:solidFill>
                <a:latin typeface="Arial"/>
                <a:cs typeface="Arial"/>
              </a:rPr>
              <a:t>Best </a:t>
            </a:r>
            <a:r>
              <a:rPr sz="3750" spc="-82" baseline="2222" dirty="0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sz="3750" spc="-82" baseline="1111" dirty="0">
                <a:solidFill>
                  <a:srgbClr val="FFFFFF"/>
                </a:solidFill>
                <a:latin typeface="Arial"/>
                <a:cs typeface="Arial"/>
              </a:rPr>
              <a:t>actices </a:t>
            </a:r>
            <a:r>
              <a:rPr sz="2500" spc="-4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500" spc="-95" dirty="0">
                <a:solidFill>
                  <a:srgbClr val="FFFFFF"/>
                </a:solidFill>
                <a:latin typeface="Arial"/>
                <a:cs typeface="Arial"/>
              </a:rPr>
              <a:t>optim</a:t>
            </a:r>
            <a:r>
              <a:rPr sz="3750" spc="-142" baseline="-1111" dirty="0">
                <a:solidFill>
                  <a:srgbClr val="FFFFFF"/>
                </a:solidFill>
                <a:latin typeface="Arial"/>
                <a:cs typeface="Arial"/>
              </a:rPr>
              <a:t>izing </a:t>
            </a:r>
            <a:r>
              <a:rPr sz="3750" spc="-179" baseline="-1111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3750" spc="-179" baseline="-2222" dirty="0">
                <a:solidFill>
                  <a:srgbClr val="FFFFFF"/>
                </a:solidFill>
                <a:latin typeface="Arial"/>
                <a:cs typeface="Arial"/>
              </a:rPr>
              <a:t>ergy </a:t>
            </a:r>
            <a:r>
              <a:rPr sz="3750" spc="-179" baseline="33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50" spc="-165" baseline="3333" dirty="0">
                <a:solidFill>
                  <a:srgbClr val="FFFFFF"/>
                </a:solidFill>
                <a:latin typeface="Arial"/>
                <a:cs typeface="Arial"/>
              </a:rPr>
              <a:t>consum</a:t>
            </a:r>
            <a:r>
              <a:rPr sz="3750" spc="-165" baseline="2222" dirty="0">
                <a:solidFill>
                  <a:srgbClr val="FFFFFF"/>
                </a:solidFill>
                <a:latin typeface="Arial"/>
                <a:cs typeface="Arial"/>
              </a:rPr>
              <a:t>ption </a:t>
            </a:r>
            <a:r>
              <a:rPr sz="3750" spc="-135" baseline="2222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3750" spc="-135" baseline="1111" dirty="0">
                <a:solidFill>
                  <a:srgbClr val="FFFFFF"/>
                </a:solidFill>
                <a:latin typeface="Arial"/>
                <a:cs typeface="Arial"/>
              </a:rPr>
              <a:t>rough </a:t>
            </a:r>
            <a:r>
              <a:rPr sz="3750" spc="-112" baseline="111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500" spc="-75" dirty="0">
                <a:solidFill>
                  <a:srgbClr val="FFFFFF"/>
                </a:solidFill>
                <a:latin typeface="Arial"/>
                <a:cs typeface="Arial"/>
              </a:rPr>
              <a:t>recise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13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750" spc="-202" baseline="-1111" dirty="0">
                <a:solidFill>
                  <a:srgbClr val="FFFFFF"/>
                </a:solidFill>
                <a:latin typeface="Arial"/>
                <a:cs typeface="Arial"/>
              </a:rPr>
              <a:t>easurem</a:t>
            </a:r>
            <a:r>
              <a:rPr sz="3750" spc="-202" baseline="-2222" dirty="0">
                <a:solidFill>
                  <a:srgbClr val="FFFFFF"/>
                </a:solidFill>
                <a:latin typeface="Arial"/>
                <a:cs typeface="Arial"/>
              </a:rPr>
              <a:t>ent.</a:t>
            </a:r>
            <a:endParaRPr sz="3750" baseline="-222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217" y="1698772"/>
            <a:ext cx="5226161" cy="3556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56300" y="911103"/>
            <a:ext cx="4999355" cy="3887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2000"/>
              </a:lnSpc>
              <a:spcBef>
                <a:spcPts val="90"/>
              </a:spcBef>
            </a:pPr>
            <a:r>
              <a:rPr sz="1600" spc="110" dirty="0">
                <a:solidFill>
                  <a:srgbClr val="FFFFFF"/>
                </a:solidFill>
                <a:latin typeface="Arial"/>
                <a:cs typeface="Arial"/>
              </a:rPr>
              <a:t>Ef </a:t>
            </a:r>
            <a:r>
              <a:rPr sz="1600" spc="165" dirty="0">
                <a:solidFill>
                  <a:srgbClr val="FFFFFF"/>
                </a:solidFill>
                <a:latin typeface="Arial"/>
                <a:cs typeface="Arial"/>
              </a:rPr>
              <a:t>ciently </a:t>
            </a:r>
            <a:r>
              <a:rPr sz="1600" spc="215" dirty="0">
                <a:solidFill>
                  <a:srgbClr val="FFFFFF"/>
                </a:solidFill>
                <a:latin typeface="Arial"/>
                <a:cs typeface="Arial"/>
              </a:rPr>
              <a:t>measuring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consumption </a:t>
            </a:r>
            <a:r>
              <a:rPr sz="1600" spc="65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1600" spc="150" dirty="0">
                <a:solidFill>
                  <a:srgbClr val="FFFFFF"/>
                </a:solidFill>
                <a:latin typeface="Arial"/>
                <a:cs typeface="Arial"/>
              </a:rPr>
              <a:t>crucial for </a:t>
            </a:r>
            <a:r>
              <a:rPr sz="1600" spc="145" dirty="0">
                <a:solidFill>
                  <a:srgbClr val="FFFFFF"/>
                </a:solidFill>
                <a:latin typeface="Arial"/>
                <a:cs typeface="Arial"/>
              </a:rPr>
              <a:t>businesses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seeking to </a:t>
            </a:r>
            <a:r>
              <a:rPr sz="1600" spc="204" dirty="0">
                <a:solidFill>
                  <a:srgbClr val="FFFFFF"/>
                </a:solidFill>
                <a:latin typeface="Arial"/>
                <a:cs typeface="Arial"/>
              </a:rPr>
              <a:t>optimize  </a:t>
            </a:r>
            <a:r>
              <a:rPr sz="1600" spc="185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1600" spc="165" dirty="0">
                <a:solidFill>
                  <a:srgbClr val="FFFFFF"/>
                </a:solidFill>
                <a:latin typeface="Arial"/>
                <a:cs typeface="Arial"/>
              </a:rPr>
              <a:t>operations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reduce </a:t>
            </a:r>
            <a:r>
              <a:rPr sz="1600" spc="90" dirty="0">
                <a:solidFill>
                  <a:srgbClr val="FFFFFF"/>
                </a:solidFill>
                <a:latin typeface="Arial"/>
                <a:cs typeface="Arial"/>
              </a:rPr>
              <a:t>costs. </a:t>
            </a:r>
            <a:r>
              <a:rPr sz="1600" spc="175" dirty="0">
                <a:solidFill>
                  <a:srgbClr val="FFFFFF"/>
                </a:solidFill>
                <a:latin typeface="Arial"/>
                <a:cs typeface="Arial"/>
              </a:rPr>
              <a:t>By  </a:t>
            </a:r>
            <a:r>
              <a:rPr sz="1600" spc="254" dirty="0">
                <a:solidFill>
                  <a:srgbClr val="FFFFFF"/>
                </a:solidFill>
                <a:latin typeface="Arial"/>
                <a:cs typeface="Arial"/>
              </a:rPr>
              <a:t>implementing </a:t>
            </a:r>
            <a:r>
              <a:rPr sz="1600" spc="140" dirty="0">
                <a:solidFill>
                  <a:srgbClr val="FFFFFF"/>
                </a:solidFill>
                <a:latin typeface="Arial"/>
                <a:cs typeface="Arial"/>
              </a:rPr>
              <a:t>strategies </a:t>
            </a:r>
            <a:r>
              <a:rPr sz="1600" spc="190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1600" spc="8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regular 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r>
              <a:rPr sz="16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40" dirty="0">
                <a:solidFill>
                  <a:srgbClr val="FFFFFF"/>
                </a:solidFill>
                <a:latin typeface="Arial"/>
                <a:cs typeface="Arial"/>
              </a:rPr>
              <a:t>audits,</a:t>
            </a:r>
            <a:r>
              <a:rPr sz="16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70" dirty="0">
                <a:solidFill>
                  <a:srgbClr val="FFFFFF"/>
                </a:solidFill>
                <a:latin typeface="Arial"/>
                <a:cs typeface="Arial"/>
              </a:rPr>
              <a:t>utilizing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15" dirty="0">
                <a:solidFill>
                  <a:srgbClr val="FFFFFF"/>
                </a:solidFill>
                <a:latin typeface="Arial"/>
                <a:cs typeface="Arial"/>
              </a:rPr>
              <a:t>smart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60" dirty="0">
                <a:solidFill>
                  <a:srgbClr val="FFFFFF"/>
                </a:solidFill>
                <a:latin typeface="Arial"/>
                <a:cs typeface="Arial"/>
              </a:rPr>
              <a:t>meters,</a:t>
            </a:r>
            <a:r>
              <a:rPr sz="16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Arial"/>
                <a:cs typeface="Arial"/>
              </a:rPr>
              <a:t>setting  </a:t>
            </a:r>
            <a:r>
              <a:rPr sz="1600" spc="105" dirty="0">
                <a:solidFill>
                  <a:srgbClr val="FFFFFF"/>
                </a:solidFill>
                <a:latin typeface="Arial"/>
                <a:cs typeface="Arial"/>
              </a:rPr>
              <a:t>goals,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600" spc="215" dirty="0">
                <a:solidFill>
                  <a:srgbClr val="FFFFFF"/>
                </a:solidFill>
                <a:latin typeface="Arial"/>
                <a:cs typeface="Arial"/>
              </a:rPr>
              <a:t>educating </a:t>
            </a:r>
            <a:r>
              <a:rPr sz="1600" spc="170" dirty="0">
                <a:solidFill>
                  <a:srgbClr val="FFFFFF"/>
                </a:solidFill>
                <a:latin typeface="Arial"/>
                <a:cs typeface="Arial"/>
              </a:rPr>
              <a:t>employees, </a:t>
            </a:r>
            <a:r>
              <a:rPr sz="1600" spc="145" dirty="0">
                <a:solidFill>
                  <a:srgbClr val="FFFFFF"/>
                </a:solidFill>
                <a:latin typeface="Arial"/>
                <a:cs typeface="Arial"/>
              </a:rPr>
              <a:t>businesses 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600" spc="204" dirty="0">
                <a:solidFill>
                  <a:srgbClr val="FFFFFF"/>
                </a:solidFill>
                <a:latin typeface="Arial"/>
                <a:cs typeface="Arial"/>
              </a:rPr>
              <a:t>unlock </a:t>
            </a:r>
            <a:r>
              <a:rPr sz="1600" spc="2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power </a:t>
            </a:r>
            <a:r>
              <a:rPr sz="1600" spc="15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600" spc="160" dirty="0">
                <a:solidFill>
                  <a:srgbClr val="FFFFFF"/>
                </a:solidFill>
                <a:latin typeface="Arial"/>
                <a:cs typeface="Arial"/>
              </a:rPr>
              <a:t>precision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energy  </a:t>
            </a:r>
            <a:r>
              <a:rPr sz="1600" spc="215" dirty="0">
                <a:solidFill>
                  <a:srgbClr val="FFFFFF"/>
                </a:solidFill>
                <a:latin typeface="Arial"/>
                <a:cs typeface="Arial"/>
              </a:rPr>
              <a:t>measurement. </a:t>
            </a:r>
            <a:r>
              <a:rPr sz="1600" spc="175" dirty="0">
                <a:solidFill>
                  <a:srgbClr val="FFFFFF"/>
                </a:solidFill>
                <a:latin typeface="Arial"/>
                <a:cs typeface="Arial"/>
              </a:rPr>
              <a:t>Continuously </a:t>
            </a:r>
            <a:r>
              <a:rPr sz="1600" spc="170" dirty="0">
                <a:solidFill>
                  <a:srgbClr val="FFFFFF"/>
                </a:solidFill>
                <a:latin typeface="Arial"/>
                <a:cs typeface="Arial"/>
              </a:rPr>
              <a:t>analyzing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600" spc="215" dirty="0">
                <a:solidFill>
                  <a:srgbClr val="FFFFFF"/>
                </a:solidFill>
                <a:latin typeface="Arial"/>
                <a:cs typeface="Arial"/>
              </a:rPr>
              <a:t>adapting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75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40" dirty="0">
                <a:solidFill>
                  <a:srgbClr val="FFFFFF"/>
                </a:solidFill>
                <a:latin typeface="Arial"/>
                <a:cs typeface="Arial"/>
              </a:rPr>
              <a:t>strategies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60" dirty="0">
                <a:solidFill>
                  <a:srgbClr val="FFFFFF"/>
                </a:solidFill>
                <a:latin typeface="Arial"/>
                <a:cs typeface="Arial"/>
              </a:rPr>
              <a:t>will  </a:t>
            </a:r>
            <a:r>
              <a:rPr sz="1600" spc="165" dirty="0">
                <a:solidFill>
                  <a:srgbClr val="FFFFFF"/>
                </a:solidFill>
                <a:latin typeface="Arial"/>
                <a:cs typeface="Arial"/>
              </a:rPr>
              <a:t>lead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600" spc="195" dirty="0">
                <a:solidFill>
                  <a:srgbClr val="FFFFFF"/>
                </a:solidFill>
                <a:latin typeface="Arial"/>
                <a:cs typeface="Arial"/>
              </a:rPr>
              <a:t>further optimization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600" spc="155" dirty="0">
                <a:solidFill>
                  <a:srgbClr val="FFFFFF"/>
                </a:solidFill>
                <a:latin typeface="Arial"/>
                <a:cs typeface="Arial"/>
              </a:rPr>
              <a:t>harness </a:t>
            </a:r>
            <a:r>
              <a:rPr sz="1600" spc="22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600" spc="150" dirty="0">
                <a:solidFill>
                  <a:srgbClr val="FFFFFF"/>
                </a:solidFill>
                <a:latin typeface="Arial"/>
                <a:cs typeface="Arial"/>
              </a:rPr>
              <a:t>full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potential </a:t>
            </a:r>
            <a:r>
              <a:rPr sz="1600" spc="15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600" spc="145" dirty="0">
                <a:solidFill>
                  <a:srgbClr val="FFFFFF"/>
                </a:solidFill>
                <a:latin typeface="Arial"/>
                <a:cs typeface="Arial"/>
              </a:rPr>
              <a:t>precise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consumption  </a:t>
            </a:r>
            <a:r>
              <a:rPr sz="1600" spc="215" dirty="0">
                <a:solidFill>
                  <a:srgbClr val="FFFFFF"/>
                </a:solidFill>
                <a:latin typeface="Arial"/>
                <a:cs typeface="Arial"/>
              </a:rPr>
              <a:t>measurement.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227" y="421100"/>
            <a:ext cx="987425" cy="6705600"/>
          </a:xfrm>
          <a:prstGeom prst="rect">
            <a:avLst/>
          </a:prstGeom>
        </p:spPr>
        <p:txBody>
          <a:bodyPr vert="vert270" wrap="square" lIns="0" tIns="81915" rIns="0" bIns="0" rtlCol="0">
            <a:spAutoFit/>
          </a:bodyPr>
          <a:lstStyle/>
          <a:p>
            <a:pPr marL="12700" marR="5080" indent="2540">
              <a:lnSpc>
                <a:spcPct val="107500"/>
              </a:lnSpc>
              <a:spcBef>
                <a:spcPts val="645"/>
              </a:spcBef>
            </a:pPr>
            <a:r>
              <a:rPr sz="3825" spc="-434" baseline="6535" dirty="0">
                <a:solidFill>
                  <a:srgbClr val="FFFFFF"/>
                </a:solidFill>
                <a:latin typeface="Arial"/>
                <a:cs typeface="Arial"/>
              </a:rPr>
              <a:t>10. </a:t>
            </a:r>
            <a:r>
              <a:rPr sz="3825" spc="-202" baseline="653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3825" spc="-202" baseline="5446" dirty="0">
                <a:solidFill>
                  <a:srgbClr val="FFFFFF"/>
                </a:solidFill>
                <a:latin typeface="Arial"/>
                <a:cs typeface="Arial"/>
              </a:rPr>
              <a:t>nclusion</a:t>
            </a:r>
            <a:r>
              <a:rPr sz="3825" spc="-202" baseline="4357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3825" spc="-225" baseline="4357" dirty="0">
                <a:solidFill>
                  <a:srgbClr val="FFFFFF"/>
                </a:solidFill>
                <a:latin typeface="Arial"/>
                <a:cs typeface="Arial"/>
              </a:rPr>
              <a:t>Harnes</a:t>
            </a:r>
            <a:r>
              <a:rPr sz="3825" spc="-225" baseline="3267" dirty="0">
                <a:solidFill>
                  <a:srgbClr val="FFFFFF"/>
                </a:solidFill>
                <a:latin typeface="Arial"/>
                <a:cs typeface="Arial"/>
              </a:rPr>
              <a:t>sing </a:t>
            </a:r>
            <a:r>
              <a:rPr sz="3825" spc="-135" baseline="3267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3825" spc="-135" baseline="2178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3825" spc="-112" baseline="2178" dirty="0">
                <a:solidFill>
                  <a:srgbClr val="FFFFFF"/>
                </a:solidFill>
                <a:latin typeface="Arial"/>
                <a:cs typeface="Arial"/>
              </a:rPr>
              <a:t>potent</a:t>
            </a:r>
            <a:r>
              <a:rPr sz="3825" spc="-112" baseline="1089" dirty="0">
                <a:solidFill>
                  <a:srgbClr val="FFFFFF"/>
                </a:solidFill>
                <a:latin typeface="Arial"/>
                <a:cs typeface="Arial"/>
              </a:rPr>
              <a:t>ial </a:t>
            </a:r>
            <a:r>
              <a:rPr sz="3825" spc="-104" baseline="1089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825" spc="-120" baseline="1089" dirty="0">
                <a:solidFill>
                  <a:srgbClr val="FFFFFF"/>
                </a:solidFill>
                <a:latin typeface="Arial"/>
                <a:cs typeface="Arial"/>
              </a:rPr>
              <a:t>pre</a:t>
            </a:r>
            <a:r>
              <a:rPr sz="2550" spc="-80" dirty="0">
                <a:solidFill>
                  <a:srgbClr val="FFFFFF"/>
                </a:solidFill>
                <a:latin typeface="Arial"/>
                <a:cs typeface="Arial"/>
              </a:rPr>
              <a:t>cise </a:t>
            </a:r>
            <a:r>
              <a:rPr sz="3825" spc="-120" baseline="2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25" spc="-195" baseline="2178" dirty="0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sz="3825" spc="-150" baseline="1089" dirty="0">
                <a:solidFill>
                  <a:srgbClr val="FFFFFF"/>
                </a:solidFill>
                <a:latin typeface="Arial"/>
                <a:cs typeface="Arial"/>
              </a:rPr>
              <a:t>consum</a:t>
            </a:r>
            <a:r>
              <a:rPr sz="2550" spc="-100" dirty="0">
                <a:solidFill>
                  <a:srgbClr val="FFFFFF"/>
                </a:solidFill>
                <a:latin typeface="Arial"/>
                <a:cs typeface="Arial"/>
              </a:rPr>
              <a:t>ption</a:t>
            </a:r>
            <a:r>
              <a:rPr sz="255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-13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825" spc="-202" baseline="-1089" dirty="0">
                <a:solidFill>
                  <a:srgbClr val="FFFFFF"/>
                </a:solidFill>
                <a:latin typeface="Arial"/>
                <a:cs typeface="Arial"/>
              </a:rPr>
              <a:t>easurem</a:t>
            </a:r>
            <a:r>
              <a:rPr sz="3825" spc="-202" baseline="-2178" dirty="0">
                <a:solidFill>
                  <a:srgbClr val="FFFFFF"/>
                </a:solidFill>
                <a:latin typeface="Arial"/>
                <a:cs typeface="Arial"/>
              </a:rPr>
              <a:t>ent.</a:t>
            </a:r>
            <a:endParaRPr sz="3825" baseline="-217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40140" y="1914936"/>
            <a:ext cx="5343525" cy="4233545"/>
            <a:chOff x="1440140" y="1914936"/>
            <a:chExt cx="5343525" cy="4233545"/>
          </a:xfrm>
        </p:grpSpPr>
        <p:sp>
          <p:nvSpPr>
            <p:cNvPr id="3" name="object 3"/>
            <p:cNvSpPr/>
            <p:nvPr/>
          </p:nvSpPr>
          <p:spPr>
            <a:xfrm>
              <a:off x="1557226" y="1957273"/>
              <a:ext cx="5226161" cy="41906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40140" y="1914936"/>
              <a:ext cx="5226161" cy="41906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456300" y="911115"/>
            <a:ext cx="5065395" cy="32442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43815">
              <a:lnSpc>
                <a:spcPct val="132000"/>
              </a:lnSpc>
              <a:spcBef>
                <a:spcPts val="90"/>
              </a:spcBef>
            </a:pPr>
            <a:r>
              <a:rPr sz="1600" spc="16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04" dirty="0">
                <a:solidFill>
                  <a:srgbClr val="FFFFFF"/>
                </a:solidFill>
                <a:latin typeface="Arial"/>
                <a:cs typeface="Arial"/>
              </a:rPr>
              <a:t>world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60" dirty="0">
                <a:solidFill>
                  <a:srgbClr val="FFFFFF"/>
                </a:solidFill>
                <a:latin typeface="Arial"/>
                <a:cs typeface="Arial"/>
              </a:rPr>
              <a:t>increasingly</a:t>
            </a:r>
            <a:r>
              <a:rPr sz="16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75" dirty="0">
                <a:solidFill>
                  <a:srgbClr val="FFFFFF"/>
                </a:solidFill>
                <a:latin typeface="Arial"/>
                <a:cs typeface="Arial"/>
              </a:rPr>
              <a:t>focused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2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conserving  </a:t>
            </a:r>
            <a:r>
              <a:rPr sz="1600" spc="155" dirty="0">
                <a:solidFill>
                  <a:srgbClr val="FFFFFF"/>
                </a:solidFill>
                <a:latin typeface="Arial"/>
                <a:cs typeface="Arial"/>
              </a:rPr>
              <a:t>energy, </a:t>
            </a:r>
            <a:r>
              <a:rPr sz="1600" spc="145" dirty="0">
                <a:solidFill>
                  <a:srgbClr val="FFFFFF"/>
                </a:solidFill>
                <a:latin typeface="Arial"/>
                <a:cs typeface="Arial"/>
              </a:rPr>
              <a:t>precise </a:t>
            </a:r>
            <a:r>
              <a:rPr sz="1600" spc="245" dirty="0">
                <a:solidFill>
                  <a:srgbClr val="FFFFFF"/>
                </a:solidFill>
                <a:latin typeface="Arial"/>
                <a:cs typeface="Arial"/>
              </a:rPr>
              <a:t>measurement </a:t>
            </a:r>
            <a:r>
              <a:rPr sz="1600" spc="15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energy 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consumption</a:t>
            </a:r>
            <a:r>
              <a:rPr sz="1600" spc="-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600" spc="100" dirty="0">
                <a:solidFill>
                  <a:srgbClr val="FFFFFF"/>
                </a:solidFill>
                <a:latin typeface="Arial"/>
                <a:cs typeface="Arial"/>
              </a:rPr>
              <a:t>vital. </a:t>
            </a:r>
            <a:r>
              <a:rPr sz="1600" spc="17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600" spc="254" dirty="0">
                <a:solidFill>
                  <a:srgbClr val="FFFFFF"/>
                </a:solidFill>
                <a:latin typeface="Arial"/>
                <a:cs typeface="Arial"/>
              </a:rPr>
              <a:t>implementing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32000"/>
              </a:lnSpc>
            </a:pPr>
            <a:r>
              <a:rPr sz="1600" spc="145" dirty="0">
                <a:solidFill>
                  <a:srgbClr val="FFFFFF"/>
                </a:solidFill>
                <a:latin typeface="Arial"/>
                <a:cs typeface="Arial"/>
              </a:rPr>
              <a:t>ef </a:t>
            </a:r>
            <a:r>
              <a:rPr sz="1600" spc="190" dirty="0">
                <a:solidFill>
                  <a:srgbClr val="FFFFFF"/>
                </a:solidFill>
                <a:latin typeface="Arial"/>
                <a:cs typeface="Arial"/>
              </a:rPr>
              <a:t>cient </a:t>
            </a:r>
            <a:r>
              <a:rPr sz="1600" spc="140" dirty="0">
                <a:solidFill>
                  <a:srgbClr val="FFFFFF"/>
                </a:solidFill>
                <a:latin typeface="Arial"/>
                <a:cs typeface="Arial"/>
              </a:rPr>
              <a:t>strategies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600" spc="204" dirty="0">
                <a:solidFill>
                  <a:srgbClr val="FFFFFF"/>
                </a:solidFill>
                <a:latin typeface="Arial"/>
                <a:cs typeface="Arial"/>
              </a:rPr>
              <a:t>measure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600" spc="225" dirty="0">
                <a:solidFill>
                  <a:srgbClr val="FFFFFF"/>
                </a:solidFill>
                <a:latin typeface="Arial"/>
                <a:cs typeface="Arial"/>
              </a:rPr>
              <a:t>monitor 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sz="1600" spc="135" dirty="0">
                <a:solidFill>
                  <a:srgbClr val="FFFFFF"/>
                </a:solidFill>
                <a:latin typeface="Arial"/>
                <a:cs typeface="Arial"/>
              </a:rPr>
              <a:t>usage, </a:t>
            </a:r>
            <a:r>
              <a:rPr sz="1600" spc="145" dirty="0">
                <a:solidFill>
                  <a:srgbClr val="FFFFFF"/>
                </a:solidFill>
                <a:latin typeface="Arial"/>
                <a:cs typeface="Arial"/>
              </a:rPr>
              <a:t>businesses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uncover  </a:t>
            </a:r>
            <a:r>
              <a:rPr sz="1600" spc="160" dirty="0">
                <a:solidFill>
                  <a:srgbClr val="FFFFFF"/>
                </a:solidFill>
                <a:latin typeface="Arial"/>
                <a:cs typeface="Arial"/>
              </a:rPr>
              <a:t>valuable </a:t>
            </a:r>
            <a:r>
              <a:rPr sz="1600" spc="170" dirty="0">
                <a:solidFill>
                  <a:srgbClr val="FFFFFF"/>
                </a:solidFill>
                <a:latin typeface="Arial"/>
                <a:cs typeface="Arial"/>
              </a:rPr>
              <a:t>insights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unleash </a:t>
            </a:r>
            <a:r>
              <a:rPr sz="1600" spc="2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power </a:t>
            </a:r>
            <a:r>
              <a:rPr sz="1600" spc="15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1600" spc="135" dirty="0">
                <a:solidFill>
                  <a:srgbClr val="FFFFFF"/>
                </a:solidFill>
                <a:latin typeface="Arial"/>
                <a:cs typeface="Arial"/>
              </a:rPr>
              <a:t>precision.</a:t>
            </a:r>
            <a:r>
              <a:rPr sz="16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6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45" dirty="0">
                <a:solidFill>
                  <a:srgbClr val="FFFFFF"/>
                </a:solidFill>
                <a:latin typeface="Arial"/>
                <a:cs typeface="Arial"/>
              </a:rPr>
              <a:t>newfound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95" dirty="0">
                <a:solidFill>
                  <a:srgbClr val="FFFFFF"/>
                </a:solidFill>
                <a:latin typeface="Arial"/>
                <a:cs typeface="Arial"/>
              </a:rPr>
              <a:t>understanding,  </a:t>
            </a:r>
            <a:r>
              <a:rPr sz="1600" spc="165" dirty="0">
                <a:solidFill>
                  <a:srgbClr val="FFFFFF"/>
                </a:solidFill>
                <a:latin typeface="Arial"/>
                <a:cs typeface="Arial"/>
              </a:rPr>
              <a:t>organizations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600" spc="204" dirty="0">
                <a:solidFill>
                  <a:srgbClr val="FFFFFF"/>
                </a:solidFill>
                <a:latin typeface="Arial"/>
                <a:cs typeface="Arial"/>
              </a:rPr>
              <a:t>optimize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sz="1600" spc="135" dirty="0">
                <a:solidFill>
                  <a:srgbClr val="FFFFFF"/>
                </a:solidFill>
                <a:latin typeface="Arial"/>
                <a:cs typeface="Arial"/>
              </a:rPr>
              <a:t>usage, 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reduce </a:t>
            </a:r>
            <a:r>
              <a:rPr sz="1600" spc="90" dirty="0">
                <a:solidFill>
                  <a:srgbClr val="FFFFFF"/>
                </a:solidFill>
                <a:latin typeface="Arial"/>
                <a:cs typeface="Arial"/>
              </a:rPr>
              <a:t>costs,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600" spc="235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1600" spc="220" dirty="0">
                <a:solidFill>
                  <a:srgbClr val="FFFFFF"/>
                </a:solidFill>
                <a:latin typeface="Arial"/>
                <a:cs typeface="Arial"/>
              </a:rPr>
              <a:t>informed </a:t>
            </a:r>
            <a:r>
              <a:rPr sz="1600" spc="150" dirty="0">
                <a:solidFill>
                  <a:srgbClr val="FFFFFF"/>
                </a:solidFill>
                <a:latin typeface="Arial"/>
                <a:cs typeface="Arial"/>
              </a:rPr>
              <a:t>decisions  for </a:t>
            </a:r>
            <a:r>
              <a:rPr sz="1600" spc="12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600" spc="160" dirty="0">
                <a:solidFill>
                  <a:srgbClr val="FFFFFF"/>
                </a:solidFill>
                <a:latin typeface="Arial"/>
                <a:cs typeface="Arial"/>
              </a:rPr>
              <a:t>sustainable</a:t>
            </a:r>
            <a:r>
              <a:rPr sz="16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65" dirty="0">
                <a:solidFill>
                  <a:srgbClr val="FFFFFF"/>
                </a:solidFill>
                <a:latin typeface="Arial"/>
                <a:cs typeface="Arial"/>
              </a:rPr>
              <a:t>future.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107" y="641030"/>
            <a:ext cx="999490" cy="6485890"/>
          </a:xfrm>
          <a:prstGeom prst="rect">
            <a:avLst/>
          </a:prstGeom>
        </p:spPr>
        <p:txBody>
          <a:bodyPr vert="vert270" wrap="square" lIns="0" tIns="19685" rIns="0" bIns="0" rtlCol="0">
            <a:spAutoFit/>
          </a:bodyPr>
          <a:lstStyle/>
          <a:p>
            <a:pPr marL="12700" marR="5080" indent="2540">
              <a:lnSpc>
                <a:spcPct val="116399"/>
              </a:lnSpc>
              <a:spcBef>
                <a:spcPts val="155"/>
              </a:spcBef>
            </a:pPr>
            <a:r>
              <a:rPr sz="3900" spc="-525" baseline="2136" dirty="0">
                <a:solidFill>
                  <a:srgbClr val="FFFFFF"/>
                </a:solidFill>
                <a:latin typeface="Arial"/>
                <a:cs typeface="Arial"/>
              </a:rPr>
              <a:t>1. </a:t>
            </a:r>
            <a:r>
              <a:rPr sz="3900" spc="-142" baseline="1068" dirty="0">
                <a:solidFill>
                  <a:srgbClr val="FFFFFF"/>
                </a:solidFill>
                <a:latin typeface="Arial"/>
                <a:cs typeface="Arial"/>
              </a:rPr>
              <a:t>Introdu</a:t>
            </a:r>
            <a:r>
              <a:rPr sz="2600" spc="-95" dirty="0">
                <a:solidFill>
                  <a:srgbClr val="FFFFFF"/>
                </a:solidFill>
                <a:latin typeface="Arial"/>
                <a:cs typeface="Arial"/>
              </a:rPr>
              <a:t>ction: </a:t>
            </a:r>
            <a:r>
              <a:rPr sz="2600" spc="-110" dirty="0">
                <a:solidFill>
                  <a:srgbClr val="FFFFFF"/>
                </a:solidFill>
                <a:latin typeface="Arial"/>
                <a:cs typeface="Arial"/>
              </a:rPr>
              <a:t>Im</a:t>
            </a:r>
            <a:r>
              <a:rPr sz="3900" spc="-165" baseline="-1068" dirty="0">
                <a:solidFill>
                  <a:srgbClr val="FFFFFF"/>
                </a:solidFill>
                <a:latin typeface="Arial"/>
                <a:cs typeface="Arial"/>
              </a:rPr>
              <a:t>portanc</a:t>
            </a:r>
            <a:r>
              <a:rPr sz="3900" spc="-165" baseline="-2136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3900" spc="-127" baseline="-2136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900" spc="-179" baseline="-2136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3900" spc="-179" baseline="-3205" dirty="0">
                <a:solidFill>
                  <a:srgbClr val="FFFFFF"/>
                </a:solidFill>
                <a:latin typeface="Arial"/>
                <a:cs typeface="Arial"/>
              </a:rPr>
              <a:t>asuring </a:t>
            </a:r>
            <a:r>
              <a:rPr sz="3900" spc="-187" baseline="-4273" dirty="0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sz="3900" spc="-187" baseline="32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-165" baseline="3205" dirty="0">
                <a:solidFill>
                  <a:srgbClr val="FFFFFF"/>
                </a:solidFill>
                <a:latin typeface="Arial"/>
                <a:cs typeface="Arial"/>
              </a:rPr>
              <a:t>cons</a:t>
            </a:r>
            <a:r>
              <a:rPr sz="3900" spc="-165" baseline="2136" dirty="0">
                <a:solidFill>
                  <a:srgbClr val="FFFFFF"/>
                </a:solidFill>
                <a:latin typeface="Arial"/>
                <a:cs typeface="Arial"/>
              </a:rPr>
              <a:t>umption</a:t>
            </a:r>
            <a:r>
              <a:rPr sz="3900" spc="-225" baseline="21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-120" baseline="1068" dirty="0">
                <a:solidFill>
                  <a:srgbClr val="FFFFFF"/>
                </a:solidFill>
                <a:latin typeface="Arial"/>
                <a:cs typeface="Arial"/>
              </a:rPr>
              <a:t>accura</a:t>
            </a:r>
            <a:r>
              <a:rPr sz="2600" spc="-80" dirty="0">
                <a:solidFill>
                  <a:srgbClr val="FFFFFF"/>
                </a:solidFill>
                <a:latin typeface="Arial"/>
                <a:cs typeface="Arial"/>
              </a:rPr>
              <a:t>tely.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334"/>
            <a:ext cx="7042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rlito"/>
                <a:cs typeface="Carlito"/>
              </a:rPr>
              <a:t>import</a:t>
            </a:r>
            <a:r>
              <a:rPr sz="1100" spc="-4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time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540510"/>
            <a:ext cx="4476115" cy="148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rlito"/>
                <a:cs typeface="Carlito"/>
              </a:rPr>
              <a:t># </a:t>
            </a:r>
            <a:r>
              <a:rPr sz="1100" spc="-5" dirty="0">
                <a:latin typeface="Carlito"/>
                <a:cs typeface="Carlito"/>
              </a:rPr>
              <a:t>Simulated energy monitoring </a:t>
            </a:r>
            <a:r>
              <a:rPr sz="1100" dirty="0">
                <a:latin typeface="Carlito"/>
                <a:cs typeface="Carlito"/>
              </a:rPr>
              <a:t>device</a:t>
            </a:r>
            <a:endParaRPr sz="1100">
              <a:latin typeface="Carlito"/>
              <a:cs typeface="Carlito"/>
            </a:endParaRPr>
          </a:p>
          <a:p>
            <a:pPr marL="140335" marR="3261360" indent="-128270">
              <a:lnSpc>
                <a:spcPct val="192700"/>
              </a:lnSpc>
              <a:spcBef>
                <a:spcPts val="5"/>
              </a:spcBef>
            </a:pPr>
            <a:r>
              <a:rPr sz="1100" dirty="0">
                <a:latin typeface="Carlito"/>
                <a:cs typeface="Carlito"/>
              </a:rPr>
              <a:t>class</a:t>
            </a:r>
            <a:r>
              <a:rPr sz="1100" spc="-5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EnergyMonitor:  </a:t>
            </a:r>
            <a:r>
              <a:rPr sz="1100" dirty="0">
                <a:latin typeface="Carlito"/>
                <a:cs typeface="Carlito"/>
              </a:rPr>
              <a:t>def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init</a:t>
            </a:r>
            <a:r>
              <a:rPr sz="1100" u="sng" spc="15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(self):</a:t>
            </a:r>
            <a:endParaRPr sz="1100">
              <a:latin typeface="Carlito"/>
              <a:cs typeface="Carlito"/>
            </a:endParaRPr>
          </a:p>
          <a:p>
            <a:pPr marL="266700" marR="5080">
              <a:lnSpc>
                <a:spcPct val="192700"/>
              </a:lnSpc>
            </a:pPr>
            <a:r>
              <a:rPr sz="1100" spc="-5" dirty="0">
                <a:latin typeface="Carlito"/>
                <a:cs typeface="Carlito"/>
              </a:rPr>
              <a:t>self.total_energy_consumed </a:t>
            </a:r>
            <a:r>
              <a:rPr sz="1100" dirty="0">
                <a:latin typeface="Carlito"/>
                <a:cs typeface="Carlito"/>
              </a:rPr>
              <a:t>= 0 # </a:t>
            </a:r>
            <a:r>
              <a:rPr sz="1100" spc="-5" dirty="0">
                <a:latin typeface="Carlito"/>
                <a:cs typeface="Carlito"/>
              </a:rPr>
              <a:t>Total energy consumed (in watt-hours)  self.start_time </a:t>
            </a:r>
            <a:r>
              <a:rPr sz="1100" dirty="0">
                <a:latin typeface="Carlito"/>
                <a:cs typeface="Carlito"/>
              </a:rPr>
              <a:t>= </a:t>
            </a:r>
            <a:r>
              <a:rPr sz="1100" spc="-5" dirty="0">
                <a:latin typeface="Carlito"/>
                <a:cs typeface="Carlito"/>
              </a:rPr>
              <a:t>time.time() </a:t>
            </a:r>
            <a:r>
              <a:rPr sz="1100" dirty="0">
                <a:latin typeface="Carlito"/>
                <a:cs typeface="Carlito"/>
              </a:rPr>
              <a:t># </a:t>
            </a:r>
            <a:r>
              <a:rPr sz="1100" spc="-5" dirty="0">
                <a:latin typeface="Carlito"/>
                <a:cs typeface="Carlito"/>
              </a:rPr>
              <a:t>Start time </a:t>
            </a:r>
            <a:r>
              <a:rPr sz="1100" dirty="0">
                <a:latin typeface="Carlito"/>
                <a:cs typeface="Carlito"/>
              </a:rPr>
              <a:t>for</a:t>
            </a:r>
            <a:r>
              <a:rPr sz="1100" spc="-5" dirty="0">
                <a:latin typeface="Carlito"/>
                <a:cs typeface="Carlito"/>
              </a:rPr>
              <a:t> measurement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020" y="3479419"/>
            <a:ext cx="2734945" cy="840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75030" algn="ctr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rlito"/>
                <a:cs typeface="Carlito"/>
              </a:rPr>
              <a:t>def </a:t>
            </a:r>
            <a:r>
              <a:rPr sz="1100" spc="-5" dirty="0">
                <a:latin typeface="Carlito"/>
                <a:cs typeface="Carlito"/>
              </a:rPr>
              <a:t>record_energy(self,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energy):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Carlito"/>
              <a:cs typeface="Carlito"/>
            </a:endParaRPr>
          </a:p>
          <a:p>
            <a:pPr marR="927735" algn="ctr">
              <a:lnSpc>
                <a:spcPct val="100000"/>
              </a:lnSpc>
            </a:pPr>
            <a:r>
              <a:rPr sz="1100" spc="-5" dirty="0">
                <a:latin typeface="Carlito"/>
                <a:cs typeface="Carlito"/>
              </a:rPr>
              <a:t>current_time </a:t>
            </a:r>
            <a:r>
              <a:rPr sz="1100" dirty="0">
                <a:latin typeface="Carlito"/>
                <a:cs typeface="Carlito"/>
              </a:rPr>
              <a:t>=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time.time()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Carlito"/>
              <a:cs typeface="Carlito"/>
            </a:endParaRPr>
          </a:p>
          <a:p>
            <a:pPr marL="137160">
              <a:lnSpc>
                <a:spcPct val="100000"/>
              </a:lnSpc>
            </a:pPr>
            <a:r>
              <a:rPr sz="1100" spc="-5" dirty="0">
                <a:latin typeface="Carlito"/>
                <a:cs typeface="Carlito"/>
              </a:rPr>
              <a:t>elapsed_time </a:t>
            </a:r>
            <a:r>
              <a:rPr sz="1100" dirty="0">
                <a:latin typeface="Carlito"/>
                <a:cs typeface="Carlito"/>
              </a:rPr>
              <a:t>= </a:t>
            </a:r>
            <a:r>
              <a:rPr sz="1100" spc="-5" dirty="0">
                <a:latin typeface="Carlito"/>
                <a:cs typeface="Carlito"/>
              </a:rPr>
              <a:t>current_time </a:t>
            </a:r>
            <a:r>
              <a:rPr sz="1100" dirty="0">
                <a:latin typeface="Carlito"/>
                <a:cs typeface="Carlito"/>
              </a:rPr>
              <a:t>- </a:t>
            </a:r>
            <a:r>
              <a:rPr sz="1100" spc="-5" dirty="0">
                <a:latin typeface="Carlito"/>
                <a:cs typeface="Carlito"/>
              </a:rPr>
              <a:t>self.start_time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4988" y="4771770"/>
            <a:ext cx="4635500" cy="516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rlito"/>
                <a:cs typeface="Carlito"/>
              </a:rPr>
              <a:t># </a:t>
            </a:r>
            <a:r>
              <a:rPr sz="1100" spc="-5" dirty="0">
                <a:latin typeface="Carlito"/>
                <a:cs typeface="Carlito"/>
              </a:rPr>
              <a:t>Calculate energy consumption </a:t>
            </a:r>
            <a:r>
              <a:rPr sz="1100" dirty="0">
                <a:latin typeface="Carlito"/>
                <a:cs typeface="Carlito"/>
              </a:rPr>
              <a:t>in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watt-hours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arlito"/>
                <a:cs typeface="Carlito"/>
              </a:rPr>
              <a:t>energy_consumed </a:t>
            </a:r>
            <a:r>
              <a:rPr sz="1100" dirty="0">
                <a:latin typeface="Carlito"/>
                <a:cs typeface="Carlito"/>
              </a:rPr>
              <a:t>= </a:t>
            </a:r>
            <a:r>
              <a:rPr sz="1100" spc="-5" dirty="0">
                <a:latin typeface="Carlito"/>
                <a:cs typeface="Carlito"/>
              </a:rPr>
              <a:t>energy </a:t>
            </a:r>
            <a:r>
              <a:rPr sz="1100" dirty="0">
                <a:latin typeface="Carlito"/>
                <a:cs typeface="Carlito"/>
              </a:rPr>
              <a:t>* </a:t>
            </a:r>
            <a:r>
              <a:rPr sz="1100" spc="-5" dirty="0">
                <a:latin typeface="Carlito"/>
                <a:cs typeface="Carlito"/>
              </a:rPr>
              <a:t>elapsed_time </a:t>
            </a:r>
            <a:r>
              <a:rPr sz="1100" dirty="0">
                <a:latin typeface="Carlito"/>
                <a:cs typeface="Carlito"/>
              </a:rPr>
              <a:t>/ </a:t>
            </a:r>
            <a:r>
              <a:rPr sz="1100" spc="-5" dirty="0">
                <a:latin typeface="Carlito"/>
                <a:cs typeface="Carlito"/>
              </a:rPr>
              <a:t>3600 </a:t>
            </a:r>
            <a:r>
              <a:rPr sz="1100" dirty="0">
                <a:latin typeface="Carlito"/>
                <a:cs typeface="Carlito"/>
              </a:rPr>
              <a:t># </a:t>
            </a:r>
            <a:r>
              <a:rPr sz="1100" spc="-5" dirty="0">
                <a:latin typeface="Carlito"/>
                <a:cs typeface="Carlito"/>
              </a:rPr>
              <a:t>Assuming </a:t>
            </a:r>
            <a:r>
              <a:rPr sz="1100" dirty="0">
                <a:latin typeface="Carlito"/>
                <a:cs typeface="Carlito"/>
              </a:rPr>
              <a:t>energy is in</a:t>
            </a:r>
            <a:r>
              <a:rPr sz="1100" spc="3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watts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4988" y="5741288"/>
            <a:ext cx="2896235" cy="516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rlito"/>
                <a:cs typeface="Carlito"/>
              </a:rPr>
              <a:t># Update total energy</a:t>
            </a:r>
            <a:r>
              <a:rPr sz="1100" spc="-4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consumption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000">
              <a:latin typeface="Carlito"/>
              <a:cs typeface="Carlito"/>
            </a:endParaRPr>
          </a:p>
          <a:p>
            <a:pPr marL="13970">
              <a:lnSpc>
                <a:spcPct val="100000"/>
              </a:lnSpc>
            </a:pPr>
            <a:r>
              <a:rPr sz="1100" spc="-5" dirty="0">
                <a:latin typeface="Carlito"/>
                <a:cs typeface="Carlito"/>
              </a:rPr>
              <a:t>self.total_energy_consumed +=</a:t>
            </a:r>
            <a:r>
              <a:rPr sz="1100" spc="3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energy_consumed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4988" y="6710553"/>
            <a:ext cx="2660650" cy="516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rlito"/>
                <a:cs typeface="Carlito"/>
              </a:rPr>
              <a:t># Update </a:t>
            </a:r>
            <a:r>
              <a:rPr sz="1100" spc="-5" dirty="0">
                <a:latin typeface="Carlito"/>
                <a:cs typeface="Carlito"/>
              </a:rPr>
              <a:t>start time </a:t>
            </a:r>
            <a:r>
              <a:rPr sz="1100" dirty="0">
                <a:latin typeface="Carlito"/>
                <a:cs typeface="Carlito"/>
              </a:rPr>
              <a:t>for the </a:t>
            </a:r>
            <a:r>
              <a:rPr sz="1100" spc="-5" dirty="0">
                <a:latin typeface="Carlito"/>
                <a:cs typeface="Carlito"/>
              </a:rPr>
              <a:t>next</a:t>
            </a:r>
            <a:r>
              <a:rPr sz="1100" spc="-5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measurement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000">
              <a:latin typeface="Carlito"/>
              <a:cs typeface="Carlito"/>
            </a:endParaRPr>
          </a:p>
          <a:p>
            <a:pPr marL="13970">
              <a:lnSpc>
                <a:spcPct val="100000"/>
              </a:lnSpc>
            </a:pPr>
            <a:r>
              <a:rPr sz="1100" spc="-5" dirty="0">
                <a:latin typeface="Carlito"/>
                <a:cs typeface="Carlito"/>
              </a:rPr>
              <a:t>self.start_time </a:t>
            </a:r>
            <a:r>
              <a:rPr sz="1100" dirty="0">
                <a:latin typeface="Carlito"/>
                <a:cs typeface="Carlito"/>
              </a:rPr>
              <a:t>=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current_time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0020" y="7680197"/>
            <a:ext cx="2200275" cy="516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rlito"/>
                <a:cs typeface="Carlito"/>
              </a:rPr>
              <a:t>def</a:t>
            </a:r>
            <a:r>
              <a:rPr sz="1100" spc="1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get_total_energy_consumed(self):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Carlito"/>
              <a:cs typeface="Carlito"/>
            </a:endParaRPr>
          </a:p>
          <a:p>
            <a:pPr marR="42545" algn="r">
              <a:lnSpc>
                <a:spcPct val="100000"/>
              </a:lnSpc>
            </a:pPr>
            <a:r>
              <a:rPr sz="1100" spc="-5" dirty="0">
                <a:latin typeface="Carlito"/>
                <a:cs typeface="Carlito"/>
              </a:rPr>
              <a:t>return</a:t>
            </a:r>
            <a:r>
              <a:rPr sz="1100" spc="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self.total_energy_consumed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8649411"/>
            <a:ext cx="9715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rlito"/>
                <a:cs typeface="Carlito"/>
              </a:rPr>
              <a:t># </a:t>
            </a:r>
            <a:r>
              <a:rPr sz="1100" spc="-5" dirty="0">
                <a:latin typeface="Carlito"/>
                <a:cs typeface="Carlito"/>
              </a:rPr>
              <a:t>Example</a:t>
            </a:r>
            <a:r>
              <a:rPr sz="1100" spc="-5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usage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334"/>
            <a:ext cx="2146935" cy="516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030" algn="l"/>
              </a:tabLst>
            </a:pPr>
            <a:r>
              <a:rPr sz="1100" dirty="0">
                <a:latin typeface="Carlito"/>
                <a:cs typeface="Carlito"/>
              </a:rPr>
              <a:t>if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  </a:t>
            </a:r>
            <a:r>
              <a:rPr sz="1100" u="sng" spc="1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name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	</a:t>
            </a:r>
            <a:r>
              <a:rPr sz="1100" spc="-5" dirty="0">
                <a:latin typeface="Carlito"/>
                <a:cs typeface="Carlito"/>
              </a:rPr>
              <a:t>== </a:t>
            </a:r>
            <a:r>
              <a:rPr sz="1100" spc="-15" dirty="0">
                <a:latin typeface="Carlito"/>
                <a:cs typeface="Carlito"/>
              </a:rPr>
              <a:t>"</a:t>
            </a:r>
            <a:r>
              <a:rPr sz="1100" u="sng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main</a:t>
            </a:r>
            <a:r>
              <a:rPr sz="1100" u="sng" spc="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":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Carlito"/>
              <a:cs typeface="Carlito"/>
            </a:endParaRPr>
          </a:p>
          <a:p>
            <a:pPr marL="140335">
              <a:lnSpc>
                <a:spcPct val="100000"/>
              </a:lnSpc>
            </a:pPr>
            <a:r>
              <a:rPr sz="1100" spc="-5" dirty="0">
                <a:latin typeface="Carlito"/>
                <a:cs typeface="Carlito"/>
              </a:rPr>
              <a:t>energy_monitor </a:t>
            </a:r>
            <a:r>
              <a:rPr sz="1100" dirty="0">
                <a:latin typeface="Carlito"/>
                <a:cs typeface="Carlito"/>
              </a:rPr>
              <a:t>=</a:t>
            </a:r>
            <a:r>
              <a:rPr sz="1100" spc="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EnergyMonitor()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0020" y="1863598"/>
            <a:ext cx="3145155" cy="516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rlito"/>
                <a:cs typeface="Carlito"/>
              </a:rPr>
              <a:t># </a:t>
            </a:r>
            <a:r>
              <a:rPr sz="1100" spc="-5" dirty="0">
                <a:latin typeface="Carlito"/>
                <a:cs typeface="Carlito"/>
              </a:rPr>
              <a:t>Simulated energy measurements (in watts) </a:t>
            </a:r>
            <a:r>
              <a:rPr sz="1100" dirty="0">
                <a:latin typeface="Carlito"/>
                <a:cs typeface="Carlito"/>
              </a:rPr>
              <a:t>over</a:t>
            </a:r>
            <a:r>
              <a:rPr sz="1100" spc="2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time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arlito"/>
                <a:cs typeface="Carlito"/>
              </a:rPr>
              <a:t>energy_measurements </a:t>
            </a:r>
            <a:r>
              <a:rPr sz="1100" dirty="0">
                <a:latin typeface="Carlito"/>
                <a:cs typeface="Carlito"/>
              </a:rPr>
              <a:t>= </a:t>
            </a:r>
            <a:r>
              <a:rPr sz="1100" spc="-5" dirty="0">
                <a:latin typeface="Carlito"/>
                <a:cs typeface="Carlito"/>
              </a:rPr>
              <a:t>[100, 150, 120, 200,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180]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832861"/>
            <a:ext cx="5795010" cy="1036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rlito"/>
                <a:cs typeface="Carlito"/>
              </a:rPr>
              <a:t>for energy_measurement </a:t>
            </a:r>
            <a:r>
              <a:rPr sz="1100" dirty="0">
                <a:latin typeface="Carlito"/>
                <a:cs typeface="Carlito"/>
              </a:rPr>
              <a:t>in</a:t>
            </a:r>
            <a:r>
              <a:rPr sz="1100" spc="1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energy_measurements: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Carlito"/>
              <a:cs typeface="Carlito"/>
            </a:endParaRPr>
          </a:p>
          <a:p>
            <a:pPr marL="265430">
              <a:lnSpc>
                <a:spcPct val="100000"/>
              </a:lnSpc>
            </a:pPr>
            <a:r>
              <a:rPr sz="1100" spc="-5" dirty="0">
                <a:latin typeface="Carlito"/>
                <a:cs typeface="Carlito"/>
              </a:rPr>
              <a:t>energy_monitor.record_energy(energy_measurement)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arlito"/>
              <a:cs typeface="Carlito"/>
            </a:endParaRPr>
          </a:p>
          <a:p>
            <a:pPr marL="12700" marR="5080" indent="254000">
              <a:lnSpc>
                <a:spcPct val="117300"/>
              </a:lnSpc>
              <a:spcBef>
                <a:spcPts val="5"/>
              </a:spcBef>
            </a:pPr>
            <a:r>
              <a:rPr sz="1100" spc="-5" dirty="0">
                <a:latin typeface="Carlito"/>
                <a:cs typeface="Carlito"/>
              </a:rPr>
              <a:t>print(f"Current </a:t>
            </a:r>
            <a:r>
              <a:rPr sz="1100" dirty="0">
                <a:latin typeface="Carlito"/>
                <a:cs typeface="Carlito"/>
              </a:rPr>
              <a:t>total </a:t>
            </a:r>
            <a:r>
              <a:rPr sz="1100" spc="-5" dirty="0">
                <a:latin typeface="Carlito"/>
                <a:cs typeface="Carlito"/>
              </a:rPr>
              <a:t>energy consumption: {energy_monitor.get_total_energy_consumed()} watt-  </a:t>
            </a:r>
            <a:r>
              <a:rPr sz="1100" dirty="0">
                <a:latin typeface="Carlito"/>
                <a:cs typeface="Carlito"/>
              </a:rPr>
              <a:t>hours")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0020" y="4322190"/>
            <a:ext cx="57962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rlito"/>
                <a:cs typeface="Carlito"/>
              </a:rPr>
              <a:t>print(f"Final </a:t>
            </a:r>
            <a:r>
              <a:rPr sz="1100" dirty="0">
                <a:latin typeface="Carlito"/>
                <a:cs typeface="Carlito"/>
              </a:rPr>
              <a:t>total </a:t>
            </a:r>
            <a:r>
              <a:rPr sz="1100" spc="-5" dirty="0">
                <a:latin typeface="Carlito"/>
                <a:cs typeface="Carlito"/>
              </a:rPr>
              <a:t>energy consumption: {energy_monitor.get_total_energy_consumed()}</a:t>
            </a:r>
            <a:r>
              <a:rPr sz="1100" spc="17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watt-hours")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270761"/>
            <a:ext cx="5928995" cy="1227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Black"/>
                <a:cs typeface="Arial Black"/>
              </a:rPr>
              <a:t>Module 4: </a:t>
            </a:r>
            <a:r>
              <a:rPr sz="1100" spc="-5" dirty="0">
                <a:latin typeface="Arial Black"/>
                <a:cs typeface="Arial Black"/>
              </a:rPr>
              <a:t>Energy Efficiency</a:t>
            </a:r>
            <a:r>
              <a:rPr sz="1100" spc="-35" dirty="0">
                <a:latin typeface="Arial Black"/>
                <a:cs typeface="Arial Black"/>
              </a:rPr>
              <a:t> </a:t>
            </a:r>
            <a:r>
              <a:rPr sz="1100" spc="-5" dirty="0">
                <a:latin typeface="Arial Black"/>
                <a:cs typeface="Arial Black"/>
              </a:rPr>
              <a:t>Recommendations</a:t>
            </a:r>
            <a:endParaRPr sz="1100">
              <a:latin typeface="Arial Black"/>
              <a:cs typeface="Arial Black"/>
            </a:endParaRPr>
          </a:p>
          <a:p>
            <a:pPr marL="12700" marR="5080">
              <a:lnSpc>
                <a:spcPct val="135800"/>
              </a:lnSpc>
              <a:spcBef>
                <a:spcPts val="975"/>
              </a:spcBef>
            </a:pPr>
            <a:r>
              <a:rPr sz="1100" spc="-5" dirty="0">
                <a:latin typeface="Arial Black"/>
                <a:cs typeface="Arial Black"/>
              </a:rPr>
              <a:t>This </a:t>
            </a:r>
            <a:r>
              <a:rPr sz="1100" dirty="0">
                <a:latin typeface="Arial Black"/>
                <a:cs typeface="Arial Black"/>
              </a:rPr>
              <a:t>module provides </a:t>
            </a:r>
            <a:r>
              <a:rPr sz="1100" spc="-5" dirty="0">
                <a:latin typeface="Arial Black"/>
                <a:cs typeface="Arial Black"/>
              </a:rPr>
              <a:t>actionable </a:t>
            </a:r>
            <a:r>
              <a:rPr sz="1100" dirty="0">
                <a:latin typeface="Arial Black"/>
                <a:cs typeface="Arial Black"/>
              </a:rPr>
              <a:t>recommendations </a:t>
            </a:r>
            <a:r>
              <a:rPr sz="1100" spc="-5" dirty="0">
                <a:latin typeface="Arial Black"/>
                <a:cs typeface="Arial Black"/>
              </a:rPr>
              <a:t>based </a:t>
            </a:r>
            <a:r>
              <a:rPr sz="1100" spc="5" dirty="0">
                <a:latin typeface="Arial Black"/>
                <a:cs typeface="Arial Black"/>
              </a:rPr>
              <a:t>on </a:t>
            </a:r>
            <a:r>
              <a:rPr sz="1100" dirty="0">
                <a:latin typeface="Arial Black"/>
                <a:cs typeface="Arial Black"/>
              </a:rPr>
              <a:t>the </a:t>
            </a:r>
            <a:r>
              <a:rPr sz="1100" spc="-5" dirty="0">
                <a:latin typeface="Arial Black"/>
                <a:cs typeface="Arial Black"/>
              </a:rPr>
              <a:t>analysis  </a:t>
            </a:r>
            <a:r>
              <a:rPr sz="1100" dirty="0">
                <a:latin typeface="Arial Black"/>
                <a:cs typeface="Arial Black"/>
              </a:rPr>
              <a:t>from </a:t>
            </a:r>
            <a:r>
              <a:rPr sz="1100" spc="-5" dirty="0">
                <a:latin typeface="Arial Black"/>
                <a:cs typeface="Arial Black"/>
              </a:rPr>
              <a:t>module </a:t>
            </a:r>
            <a:r>
              <a:rPr sz="1100" dirty="0">
                <a:latin typeface="Arial Black"/>
                <a:cs typeface="Arial Black"/>
              </a:rPr>
              <a:t>3. </a:t>
            </a:r>
            <a:r>
              <a:rPr sz="1100" spc="-5" dirty="0">
                <a:latin typeface="Arial Black"/>
                <a:cs typeface="Arial Black"/>
              </a:rPr>
              <a:t>It suggests strategies to </a:t>
            </a:r>
            <a:r>
              <a:rPr sz="1100" dirty="0">
                <a:latin typeface="Arial Black"/>
                <a:cs typeface="Arial Black"/>
              </a:rPr>
              <a:t>reduce energy </a:t>
            </a:r>
            <a:r>
              <a:rPr sz="1100" spc="-5" dirty="0">
                <a:latin typeface="Arial Black"/>
                <a:cs typeface="Arial Black"/>
              </a:rPr>
              <a:t>consumption,  </a:t>
            </a:r>
            <a:r>
              <a:rPr sz="1100" dirty="0">
                <a:latin typeface="Arial Black"/>
                <a:cs typeface="Arial Black"/>
              </a:rPr>
              <a:t>improve </a:t>
            </a:r>
            <a:r>
              <a:rPr sz="1100" spc="-5" dirty="0">
                <a:latin typeface="Arial Black"/>
                <a:cs typeface="Arial Black"/>
              </a:rPr>
              <a:t>efficiency, </a:t>
            </a:r>
            <a:r>
              <a:rPr sz="1100" spc="5" dirty="0">
                <a:latin typeface="Arial Black"/>
                <a:cs typeface="Arial Black"/>
              </a:rPr>
              <a:t>and </a:t>
            </a:r>
            <a:r>
              <a:rPr sz="1100" dirty="0">
                <a:latin typeface="Arial Black"/>
                <a:cs typeface="Arial Black"/>
              </a:rPr>
              <a:t>lower </a:t>
            </a:r>
            <a:r>
              <a:rPr sz="1100" spc="-5" dirty="0">
                <a:latin typeface="Arial Black"/>
                <a:cs typeface="Arial Black"/>
              </a:rPr>
              <a:t>costs. These </a:t>
            </a:r>
            <a:r>
              <a:rPr sz="1100" dirty="0">
                <a:latin typeface="Arial Black"/>
                <a:cs typeface="Arial Black"/>
              </a:rPr>
              <a:t>recommendations </a:t>
            </a:r>
            <a:r>
              <a:rPr sz="1100" spc="-5" dirty="0">
                <a:latin typeface="Arial Black"/>
                <a:cs typeface="Arial Black"/>
              </a:rPr>
              <a:t>can range </a:t>
            </a:r>
            <a:r>
              <a:rPr sz="1100" dirty="0">
                <a:latin typeface="Arial Black"/>
                <a:cs typeface="Arial Black"/>
              </a:rPr>
              <a:t>from  </a:t>
            </a:r>
            <a:r>
              <a:rPr sz="1100" spc="-5" dirty="0">
                <a:latin typeface="Arial Black"/>
                <a:cs typeface="Arial Black"/>
              </a:rPr>
              <a:t>equipment </a:t>
            </a:r>
            <a:r>
              <a:rPr sz="1100" dirty="0">
                <a:latin typeface="Arial Black"/>
                <a:cs typeface="Arial Black"/>
              </a:rPr>
              <a:t>upgrades </a:t>
            </a:r>
            <a:r>
              <a:rPr sz="1100" spc="-5" dirty="0">
                <a:latin typeface="Arial Black"/>
                <a:cs typeface="Arial Black"/>
              </a:rPr>
              <a:t>to behavioral</a:t>
            </a:r>
            <a:r>
              <a:rPr sz="1100" spc="-4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changes.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011805"/>
            <a:ext cx="5898515" cy="1227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Black"/>
                <a:cs typeface="Arial Black"/>
              </a:rPr>
              <a:t>Module 5: User </a:t>
            </a:r>
            <a:r>
              <a:rPr sz="1100" spc="-5" dirty="0">
                <a:latin typeface="Arial Black"/>
                <a:cs typeface="Arial Black"/>
              </a:rPr>
              <a:t>Interface and</a:t>
            </a:r>
            <a:r>
              <a:rPr sz="1100" spc="-50" dirty="0">
                <a:latin typeface="Arial Black"/>
                <a:cs typeface="Arial Black"/>
              </a:rPr>
              <a:t> </a:t>
            </a:r>
            <a:r>
              <a:rPr sz="1100" spc="-5" dirty="0">
                <a:latin typeface="Arial Black"/>
                <a:cs typeface="Arial Black"/>
              </a:rPr>
              <a:t>Reporting</a:t>
            </a:r>
            <a:endParaRPr sz="1100">
              <a:latin typeface="Arial Black"/>
              <a:cs typeface="Arial Black"/>
            </a:endParaRPr>
          </a:p>
          <a:p>
            <a:pPr marL="12700" marR="5080">
              <a:lnSpc>
                <a:spcPct val="135800"/>
              </a:lnSpc>
              <a:spcBef>
                <a:spcPts val="969"/>
              </a:spcBef>
            </a:pPr>
            <a:r>
              <a:rPr sz="1100" dirty="0">
                <a:latin typeface="Arial Black"/>
                <a:cs typeface="Arial Black"/>
              </a:rPr>
              <a:t>A </a:t>
            </a:r>
            <a:r>
              <a:rPr sz="1100" spc="-5" dirty="0">
                <a:latin typeface="Arial Black"/>
                <a:cs typeface="Arial Black"/>
              </a:rPr>
              <a:t>user-friendly interface is </a:t>
            </a:r>
            <a:r>
              <a:rPr sz="1100" dirty="0">
                <a:latin typeface="Arial Black"/>
                <a:cs typeface="Arial Black"/>
              </a:rPr>
              <a:t>crucial for </a:t>
            </a:r>
            <a:r>
              <a:rPr sz="1100" spc="-5" dirty="0">
                <a:latin typeface="Arial Black"/>
                <a:cs typeface="Arial Black"/>
              </a:rPr>
              <a:t>stakeholders to </a:t>
            </a:r>
            <a:r>
              <a:rPr sz="1100" dirty="0">
                <a:latin typeface="Arial Black"/>
                <a:cs typeface="Arial Black"/>
              </a:rPr>
              <a:t>interact </a:t>
            </a:r>
            <a:r>
              <a:rPr sz="1100" spc="-10" dirty="0">
                <a:latin typeface="Arial Black"/>
                <a:cs typeface="Arial Black"/>
              </a:rPr>
              <a:t>with </a:t>
            </a:r>
            <a:r>
              <a:rPr sz="1100" dirty="0">
                <a:latin typeface="Arial Black"/>
                <a:cs typeface="Arial Black"/>
              </a:rPr>
              <a:t>the  </a:t>
            </a:r>
            <a:r>
              <a:rPr sz="1100" spc="-5" dirty="0">
                <a:latin typeface="Arial Black"/>
                <a:cs typeface="Arial Black"/>
              </a:rPr>
              <a:t>system. </a:t>
            </a:r>
            <a:r>
              <a:rPr sz="1100" dirty="0">
                <a:latin typeface="Arial Black"/>
                <a:cs typeface="Arial Black"/>
              </a:rPr>
              <a:t>Module 5 </a:t>
            </a:r>
            <a:r>
              <a:rPr sz="1100" spc="-5" dirty="0">
                <a:latin typeface="Arial Black"/>
                <a:cs typeface="Arial Black"/>
              </a:rPr>
              <a:t>offers </a:t>
            </a:r>
            <a:r>
              <a:rPr sz="1100" dirty="0">
                <a:latin typeface="Arial Black"/>
                <a:cs typeface="Arial Black"/>
              </a:rPr>
              <a:t>a </a:t>
            </a:r>
            <a:r>
              <a:rPr sz="1100" spc="-5" dirty="0">
                <a:latin typeface="Arial Black"/>
                <a:cs typeface="Arial Black"/>
              </a:rPr>
              <a:t>dashboard </a:t>
            </a:r>
            <a:r>
              <a:rPr sz="1100" spc="-15" dirty="0">
                <a:latin typeface="Arial Black"/>
                <a:cs typeface="Arial Black"/>
              </a:rPr>
              <a:t>that </a:t>
            </a:r>
            <a:r>
              <a:rPr sz="1100" dirty="0">
                <a:latin typeface="Arial Black"/>
                <a:cs typeface="Arial Black"/>
              </a:rPr>
              <a:t>displays real-time energy  </a:t>
            </a:r>
            <a:r>
              <a:rPr sz="1100" spc="-5" dirty="0">
                <a:latin typeface="Arial Black"/>
                <a:cs typeface="Arial Black"/>
              </a:rPr>
              <a:t>consumption </a:t>
            </a:r>
            <a:r>
              <a:rPr sz="1100" dirty="0">
                <a:latin typeface="Arial Black"/>
                <a:cs typeface="Arial Black"/>
              </a:rPr>
              <a:t>data </a:t>
            </a:r>
            <a:r>
              <a:rPr sz="1100" spc="-5" dirty="0">
                <a:latin typeface="Arial Black"/>
                <a:cs typeface="Arial Black"/>
              </a:rPr>
              <a:t>and reports generated </a:t>
            </a:r>
            <a:r>
              <a:rPr sz="1100" spc="5" dirty="0">
                <a:latin typeface="Arial Black"/>
                <a:cs typeface="Arial Black"/>
              </a:rPr>
              <a:t>by </a:t>
            </a:r>
            <a:r>
              <a:rPr sz="1100" spc="-5" dirty="0">
                <a:latin typeface="Arial Black"/>
                <a:cs typeface="Arial Black"/>
              </a:rPr>
              <a:t>module </a:t>
            </a:r>
            <a:r>
              <a:rPr sz="1100" dirty="0">
                <a:latin typeface="Arial Black"/>
                <a:cs typeface="Arial Black"/>
              </a:rPr>
              <a:t>3 </a:t>
            </a:r>
            <a:r>
              <a:rPr sz="1100" spc="-5" dirty="0">
                <a:latin typeface="Arial Black"/>
                <a:cs typeface="Arial Black"/>
              </a:rPr>
              <a:t>and </a:t>
            </a:r>
            <a:r>
              <a:rPr sz="1100" dirty="0">
                <a:latin typeface="Arial Black"/>
                <a:cs typeface="Arial Black"/>
              </a:rPr>
              <a:t>4. </a:t>
            </a:r>
            <a:r>
              <a:rPr sz="1100" spc="-5" dirty="0">
                <a:latin typeface="Arial Black"/>
                <a:cs typeface="Arial Black"/>
              </a:rPr>
              <a:t>It </a:t>
            </a:r>
            <a:r>
              <a:rPr sz="1100" dirty="0">
                <a:latin typeface="Arial Black"/>
                <a:cs typeface="Arial Black"/>
              </a:rPr>
              <a:t>enables </a:t>
            </a:r>
            <a:r>
              <a:rPr sz="1100" spc="-5" dirty="0">
                <a:latin typeface="Arial Black"/>
                <a:cs typeface="Arial Black"/>
              </a:rPr>
              <a:t>users  to </a:t>
            </a:r>
            <a:r>
              <a:rPr sz="1100" dirty="0">
                <a:latin typeface="Arial Black"/>
                <a:cs typeface="Arial Black"/>
              </a:rPr>
              <a:t>monitor progress </a:t>
            </a:r>
            <a:r>
              <a:rPr sz="1100" spc="-5" dirty="0">
                <a:latin typeface="Arial Black"/>
                <a:cs typeface="Arial Black"/>
              </a:rPr>
              <a:t>and make informed</a:t>
            </a:r>
            <a:r>
              <a:rPr sz="1100" spc="-4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decisions.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752847"/>
            <a:ext cx="558673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Black"/>
                <a:cs typeface="Arial Black"/>
              </a:rPr>
              <a:t>Module 6: </a:t>
            </a:r>
            <a:r>
              <a:rPr sz="1100" spc="-5" dirty="0">
                <a:latin typeface="Arial Black"/>
                <a:cs typeface="Arial Black"/>
              </a:rPr>
              <a:t>Integration and</a:t>
            </a:r>
            <a:r>
              <a:rPr sz="1100" spc="-30" dirty="0">
                <a:latin typeface="Arial Black"/>
                <a:cs typeface="Arial Black"/>
              </a:rPr>
              <a:t> </a:t>
            </a:r>
            <a:r>
              <a:rPr sz="1100" spc="-5" dirty="0">
                <a:latin typeface="Arial Black"/>
                <a:cs typeface="Arial Black"/>
              </a:rPr>
              <a:t>Scalability</a:t>
            </a:r>
            <a:endParaRPr sz="1100">
              <a:latin typeface="Arial Black"/>
              <a:cs typeface="Arial Black"/>
            </a:endParaRPr>
          </a:p>
          <a:p>
            <a:pPr marL="12700" marR="5080" algn="just">
              <a:lnSpc>
                <a:spcPct val="136400"/>
              </a:lnSpc>
              <a:spcBef>
                <a:spcPts val="955"/>
              </a:spcBef>
            </a:pPr>
            <a:r>
              <a:rPr sz="1100" dirty="0">
                <a:latin typeface="Arial Black"/>
                <a:cs typeface="Arial Black"/>
              </a:rPr>
              <a:t>The </a:t>
            </a:r>
            <a:r>
              <a:rPr sz="1100" spc="-5" dirty="0">
                <a:latin typeface="Arial Black"/>
                <a:cs typeface="Arial Black"/>
              </a:rPr>
              <a:t>system is </a:t>
            </a:r>
            <a:r>
              <a:rPr sz="1100" dirty="0">
                <a:latin typeface="Arial Black"/>
                <a:cs typeface="Arial Black"/>
              </a:rPr>
              <a:t>designed </a:t>
            </a:r>
            <a:r>
              <a:rPr sz="1100" spc="-5" dirty="0">
                <a:latin typeface="Arial Black"/>
                <a:cs typeface="Arial Black"/>
              </a:rPr>
              <a:t>to </a:t>
            </a:r>
            <a:r>
              <a:rPr sz="1100" spc="-10" dirty="0">
                <a:latin typeface="Arial Black"/>
                <a:cs typeface="Arial Black"/>
              </a:rPr>
              <a:t>be </a:t>
            </a:r>
            <a:r>
              <a:rPr sz="1100" dirty="0">
                <a:latin typeface="Arial Black"/>
                <a:cs typeface="Arial Black"/>
              </a:rPr>
              <a:t>modular </a:t>
            </a:r>
            <a:r>
              <a:rPr sz="1100" spc="-5" dirty="0">
                <a:latin typeface="Arial Black"/>
                <a:cs typeface="Arial Black"/>
              </a:rPr>
              <a:t>and </a:t>
            </a:r>
            <a:r>
              <a:rPr sz="1100" dirty="0">
                <a:latin typeface="Arial Black"/>
                <a:cs typeface="Arial Black"/>
              </a:rPr>
              <a:t>easily </a:t>
            </a:r>
            <a:r>
              <a:rPr sz="1100" spc="-5" dirty="0">
                <a:latin typeface="Arial Black"/>
                <a:cs typeface="Arial Black"/>
              </a:rPr>
              <a:t>integrated into existing  infrastructure. It </a:t>
            </a:r>
            <a:r>
              <a:rPr sz="1100" spc="5" dirty="0">
                <a:latin typeface="Arial Black"/>
                <a:cs typeface="Arial Black"/>
              </a:rPr>
              <a:t>can </a:t>
            </a:r>
            <a:r>
              <a:rPr sz="1100" spc="-5" dirty="0">
                <a:latin typeface="Arial Black"/>
                <a:cs typeface="Arial Black"/>
              </a:rPr>
              <a:t>scale to accommodate </a:t>
            </a:r>
            <a:r>
              <a:rPr sz="1100" dirty="0">
                <a:latin typeface="Arial Black"/>
                <a:cs typeface="Arial Black"/>
              </a:rPr>
              <a:t>diverse energy </a:t>
            </a:r>
            <a:r>
              <a:rPr sz="1100" spc="-5" dirty="0">
                <a:latin typeface="Arial Black"/>
                <a:cs typeface="Arial Black"/>
              </a:rPr>
              <a:t>sources and  </a:t>
            </a:r>
            <a:r>
              <a:rPr sz="1100" dirty="0">
                <a:latin typeface="Arial Black"/>
                <a:cs typeface="Arial Black"/>
              </a:rPr>
              <a:t>accommodate </a:t>
            </a:r>
            <a:r>
              <a:rPr sz="1100" spc="-10" dirty="0">
                <a:latin typeface="Arial Black"/>
                <a:cs typeface="Arial Black"/>
              </a:rPr>
              <a:t>the </a:t>
            </a:r>
            <a:r>
              <a:rPr sz="1100" spc="-5" dirty="0">
                <a:latin typeface="Arial Black"/>
                <a:cs typeface="Arial Black"/>
              </a:rPr>
              <a:t>evolving </a:t>
            </a:r>
            <a:r>
              <a:rPr sz="1100" dirty="0">
                <a:latin typeface="Arial Black"/>
                <a:cs typeface="Arial Black"/>
              </a:rPr>
              <a:t>needs of </a:t>
            </a:r>
            <a:r>
              <a:rPr sz="1100" spc="-5" dirty="0">
                <a:latin typeface="Arial Black"/>
                <a:cs typeface="Arial Black"/>
              </a:rPr>
              <a:t>different</a:t>
            </a:r>
            <a:r>
              <a:rPr sz="1100" spc="-55" dirty="0">
                <a:latin typeface="Arial Black"/>
                <a:cs typeface="Arial Black"/>
              </a:rPr>
              <a:t> </a:t>
            </a:r>
            <a:r>
              <a:rPr sz="1100" spc="-5" dirty="0">
                <a:latin typeface="Arial Black"/>
                <a:cs typeface="Arial Black"/>
              </a:rPr>
              <a:t>industries.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267957"/>
            <a:ext cx="5669280" cy="998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Black"/>
                <a:cs typeface="Arial Black"/>
              </a:rPr>
              <a:t>Module </a:t>
            </a:r>
            <a:r>
              <a:rPr sz="1100" spc="5" dirty="0">
                <a:latin typeface="Arial Black"/>
                <a:cs typeface="Arial Black"/>
              </a:rPr>
              <a:t>7: </a:t>
            </a:r>
            <a:r>
              <a:rPr sz="1100" spc="-5" dirty="0">
                <a:latin typeface="Arial Black"/>
                <a:cs typeface="Arial Black"/>
              </a:rPr>
              <a:t>Security </a:t>
            </a:r>
            <a:r>
              <a:rPr sz="1100" spc="5" dirty="0">
                <a:latin typeface="Arial Black"/>
                <a:cs typeface="Arial Black"/>
              </a:rPr>
              <a:t>and</a:t>
            </a:r>
            <a:r>
              <a:rPr sz="1100" spc="-40" dirty="0">
                <a:latin typeface="Arial Black"/>
                <a:cs typeface="Arial Black"/>
              </a:rPr>
              <a:t> </a:t>
            </a:r>
            <a:r>
              <a:rPr sz="1100" spc="-5" dirty="0">
                <a:latin typeface="Arial Black"/>
                <a:cs typeface="Arial Black"/>
              </a:rPr>
              <a:t>Compliance</a:t>
            </a:r>
            <a:endParaRPr sz="1100">
              <a:latin typeface="Arial Black"/>
              <a:cs typeface="Arial Black"/>
            </a:endParaRPr>
          </a:p>
          <a:p>
            <a:pPr marL="12700" marR="5080">
              <a:lnSpc>
                <a:spcPct val="135600"/>
              </a:lnSpc>
              <a:spcBef>
                <a:spcPts val="970"/>
              </a:spcBef>
            </a:pPr>
            <a:r>
              <a:rPr sz="1100" spc="-5" dirty="0">
                <a:latin typeface="Arial Black"/>
                <a:cs typeface="Arial Black"/>
              </a:rPr>
              <a:t>Ensuring </a:t>
            </a:r>
            <a:r>
              <a:rPr sz="1100" dirty="0">
                <a:latin typeface="Arial Black"/>
                <a:cs typeface="Arial Black"/>
              </a:rPr>
              <a:t>the </a:t>
            </a:r>
            <a:r>
              <a:rPr sz="1100" spc="-5" dirty="0">
                <a:latin typeface="Arial Black"/>
                <a:cs typeface="Arial Black"/>
              </a:rPr>
              <a:t>security </a:t>
            </a:r>
            <a:r>
              <a:rPr sz="1100" dirty="0">
                <a:latin typeface="Arial Black"/>
                <a:cs typeface="Arial Black"/>
              </a:rPr>
              <a:t>of energy </a:t>
            </a:r>
            <a:r>
              <a:rPr sz="1100" spc="-5" dirty="0">
                <a:latin typeface="Arial Black"/>
                <a:cs typeface="Arial Black"/>
              </a:rPr>
              <a:t>consumption </a:t>
            </a:r>
            <a:r>
              <a:rPr sz="1100" dirty="0">
                <a:latin typeface="Arial Black"/>
                <a:cs typeface="Arial Black"/>
              </a:rPr>
              <a:t>data </a:t>
            </a:r>
            <a:r>
              <a:rPr sz="1100" spc="-5" dirty="0">
                <a:latin typeface="Arial Black"/>
                <a:cs typeface="Arial Black"/>
              </a:rPr>
              <a:t>is paramount. </a:t>
            </a:r>
            <a:r>
              <a:rPr sz="1100" dirty="0">
                <a:latin typeface="Arial Black"/>
                <a:cs typeface="Arial Black"/>
              </a:rPr>
              <a:t>Module 7  addresses </a:t>
            </a:r>
            <a:r>
              <a:rPr sz="1100" spc="-5" dirty="0">
                <a:latin typeface="Arial Black"/>
                <a:cs typeface="Arial Black"/>
              </a:rPr>
              <a:t>data protection, </a:t>
            </a:r>
            <a:r>
              <a:rPr sz="1100" dirty="0">
                <a:latin typeface="Arial Black"/>
                <a:cs typeface="Arial Black"/>
              </a:rPr>
              <a:t>access </a:t>
            </a:r>
            <a:r>
              <a:rPr sz="1100" spc="-5" dirty="0">
                <a:latin typeface="Arial Black"/>
                <a:cs typeface="Arial Black"/>
              </a:rPr>
              <a:t>control, </a:t>
            </a:r>
            <a:r>
              <a:rPr sz="1100" spc="5" dirty="0">
                <a:latin typeface="Arial Black"/>
                <a:cs typeface="Arial Black"/>
              </a:rPr>
              <a:t>and </a:t>
            </a:r>
            <a:r>
              <a:rPr sz="1100" spc="-5" dirty="0">
                <a:latin typeface="Arial Black"/>
                <a:cs typeface="Arial Black"/>
              </a:rPr>
              <a:t>compliance </a:t>
            </a:r>
            <a:r>
              <a:rPr sz="1100" spc="-10" dirty="0">
                <a:latin typeface="Arial Black"/>
                <a:cs typeface="Arial Black"/>
              </a:rPr>
              <a:t>with </a:t>
            </a:r>
            <a:r>
              <a:rPr sz="1100" spc="-5" dirty="0">
                <a:latin typeface="Arial Black"/>
                <a:cs typeface="Arial Black"/>
              </a:rPr>
              <a:t>relevant  </a:t>
            </a:r>
            <a:r>
              <a:rPr sz="1100" dirty="0">
                <a:latin typeface="Arial Black"/>
                <a:cs typeface="Arial Black"/>
              </a:rPr>
              <a:t>regulations </a:t>
            </a:r>
            <a:r>
              <a:rPr sz="1100" spc="-5" dirty="0">
                <a:latin typeface="Arial Black"/>
                <a:cs typeface="Arial Black"/>
              </a:rPr>
              <a:t>to safeguard sensitive</a:t>
            </a:r>
            <a:r>
              <a:rPr sz="1100" spc="-15" dirty="0">
                <a:latin typeface="Arial Black"/>
                <a:cs typeface="Arial Black"/>
              </a:rPr>
              <a:t> </a:t>
            </a:r>
            <a:r>
              <a:rPr sz="1100" spc="-5" dirty="0">
                <a:latin typeface="Arial Black"/>
                <a:cs typeface="Arial Black"/>
              </a:rPr>
              <a:t>information.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7716494"/>
            <a:ext cx="5744845" cy="1163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35500"/>
              </a:lnSpc>
              <a:spcBef>
                <a:spcPts val="110"/>
              </a:spcBef>
            </a:pPr>
            <a:r>
              <a:rPr sz="1100" spc="-5" dirty="0">
                <a:latin typeface="Arial Black"/>
                <a:cs typeface="Arial Black"/>
              </a:rPr>
              <a:t>In conclusion, </a:t>
            </a:r>
            <a:r>
              <a:rPr sz="1100" dirty="0">
                <a:latin typeface="Arial Black"/>
                <a:cs typeface="Arial Black"/>
              </a:rPr>
              <a:t>the </a:t>
            </a:r>
            <a:r>
              <a:rPr sz="1100" spc="-5" dirty="0">
                <a:latin typeface="Arial Black"/>
                <a:cs typeface="Arial Black"/>
              </a:rPr>
              <a:t>proposed </a:t>
            </a:r>
            <a:r>
              <a:rPr sz="1100" dirty="0">
                <a:latin typeface="Arial Black"/>
                <a:cs typeface="Arial Black"/>
              </a:rPr>
              <a:t>modular system provides a </a:t>
            </a:r>
            <a:r>
              <a:rPr sz="1100" spc="-5" dirty="0">
                <a:latin typeface="Arial Black"/>
                <a:cs typeface="Arial Black"/>
              </a:rPr>
              <a:t>comprehensive  solution </a:t>
            </a:r>
            <a:r>
              <a:rPr sz="1100" dirty="0">
                <a:latin typeface="Arial Black"/>
                <a:cs typeface="Arial Black"/>
              </a:rPr>
              <a:t>for </a:t>
            </a:r>
            <a:r>
              <a:rPr sz="1100" spc="-5" dirty="0">
                <a:latin typeface="Arial Black"/>
                <a:cs typeface="Arial Black"/>
              </a:rPr>
              <a:t>measuring and managing </a:t>
            </a:r>
            <a:r>
              <a:rPr sz="1100" dirty="0">
                <a:latin typeface="Arial Black"/>
                <a:cs typeface="Arial Black"/>
              </a:rPr>
              <a:t>energy </a:t>
            </a:r>
            <a:r>
              <a:rPr sz="1100" spc="-5" dirty="0">
                <a:latin typeface="Arial Black"/>
                <a:cs typeface="Arial Black"/>
              </a:rPr>
              <a:t>consumption. Its </a:t>
            </a:r>
            <a:r>
              <a:rPr sz="1100" dirty="0">
                <a:latin typeface="Arial Black"/>
                <a:cs typeface="Arial Black"/>
              </a:rPr>
              <a:t>adaptable  design </a:t>
            </a:r>
            <a:r>
              <a:rPr sz="1100" spc="-5" dirty="0">
                <a:latin typeface="Arial Black"/>
                <a:cs typeface="Arial Black"/>
              </a:rPr>
              <a:t>allows it to </a:t>
            </a:r>
            <a:r>
              <a:rPr sz="1100" spc="5" dirty="0">
                <a:latin typeface="Arial Black"/>
                <a:cs typeface="Arial Black"/>
              </a:rPr>
              <a:t>be </a:t>
            </a:r>
            <a:r>
              <a:rPr sz="1100" dirty="0">
                <a:latin typeface="Arial Black"/>
                <a:cs typeface="Arial Black"/>
              </a:rPr>
              <a:t>deployed </a:t>
            </a:r>
            <a:r>
              <a:rPr sz="1100" spc="-5" dirty="0">
                <a:latin typeface="Arial Black"/>
                <a:cs typeface="Arial Black"/>
              </a:rPr>
              <a:t>in various </a:t>
            </a:r>
            <a:r>
              <a:rPr sz="1100" dirty="0">
                <a:latin typeface="Arial Black"/>
                <a:cs typeface="Arial Black"/>
              </a:rPr>
              <a:t>domains, </a:t>
            </a:r>
            <a:r>
              <a:rPr sz="1100" spc="-5" dirty="0">
                <a:latin typeface="Arial Black"/>
                <a:cs typeface="Arial Black"/>
              </a:rPr>
              <a:t>including residential,  commercial, </a:t>
            </a:r>
            <a:r>
              <a:rPr sz="1100" spc="5" dirty="0">
                <a:latin typeface="Arial Black"/>
                <a:cs typeface="Arial Black"/>
              </a:rPr>
              <a:t>and </a:t>
            </a:r>
            <a:r>
              <a:rPr sz="1100" spc="-5" dirty="0">
                <a:latin typeface="Arial Black"/>
                <a:cs typeface="Arial Black"/>
              </a:rPr>
              <a:t>industrial settings, contributing to sustainability </a:t>
            </a:r>
            <a:r>
              <a:rPr sz="1100" spc="5" dirty="0">
                <a:latin typeface="Arial Black"/>
                <a:cs typeface="Arial Black"/>
              </a:rPr>
              <a:t>and </a:t>
            </a:r>
            <a:r>
              <a:rPr sz="1100" spc="-5" dirty="0">
                <a:latin typeface="Arial Black"/>
                <a:cs typeface="Arial Black"/>
              </a:rPr>
              <a:t>cost  </a:t>
            </a:r>
            <a:r>
              <a:rPr sz="1100" dirty="0">
                <a:latin typeface="Arial Black"/>
                <a:cs typeface="Arial Black"/>
              </a:rPr>
              <a:t>savings.</a:t>
            </a:r>
            <a:endParaRPr sz="110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217" y="1753270"/>
            <a:ext cx="5226161" cy="4190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56300" y="911115"/>
            <a:ext cx="5065395" cy="32442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43815">
              <a:lnSpc>
                <a:spcPct val="132000"/>
              </a:lnSpc>
              <a:spcBef>
                <a:spcPts val="90"/>
              </a:spcBef>
            </a:pPr>
            <a:r>
              <a:rPr sz="1600" spc="16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04" dirty="0">
                <a:solidFill>
                  <a:srgbClr val="FFFFFF"/>
                </a:solidFill>
                <a:latin typeface="Arial"/>
                <a:cs typeface="Arial"/>
              </a:rPr>
              <a:t>world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60" dirty="0">
                <a:solidFill>
                  <a:srgbClr val="FFFFFF"/>
                </a:solidFill>
                <a:latin typeface="Arial"/>
                <a:cs typeface="Arial"/>
              </a:rPr>
              <a:t>increasingly</a:t>
            </a:r>
            <a:r>
              <a:rPr sz="16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75" dirty="0">
                <a:solidFill>
                  <a:srgbClr val="FFFFFF"/>
                </a:solidFill>
                <a:latin typeface="Arial"/>
                <a:cs typeface="Arial"/>
              </a:rPr>
              <a:t>focused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2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conserving  </a:t>
            </a:r>
            <a:r>
              <a:rPr sz="1600" spc="155" dirty="0">
                <a:solidFill>
                  <a:srgbClr val="FFFFFF"/>
                </a:solidFill>
                <a:latin typeface="Arial"/>
                <a:cs typeface="Arial"/>
              </a:rPr>
              <a:t>energy, </a:t>
            </a:r>
            <a:r>
              <a:rPr sz="1600" spc="145" dirty="0">
                <a:solidFill>
                  <a:srgbClr val="FFFFFF"/>
                </a:solidFill>
                <a:latin typeface="Arial"/>
                <a:cs typeface="Arial"/>
              </a:rPr>
              <a:t>precise </a:t>
            </a:r>
            <a:r>
              <a:rPr sz="1600" spc="245" dirty="0">
                <a:solidFill>
                  <a:srgbClr val="FFFFFF"/>
                </a:solidFill>
                <a:latin typeface="Arial"/>
                <a:cs typeface="Arial"/>
              </a:rPr>
              <a:t>measurement </a:t>
            </a:r>
            <a:r>
              <a:rPr sz="1600" spc="15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energy 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consumption</a:t>
            </a:r>
            <a:r>
              <a:rPr sz="1600" spc="-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600" spc="100" dirty="0">
                <a:solidFill>
                  <a:srgbClr val="FFFFFF"/>
                </a:solidFill>
                <a:latin typeface="Arial"/>
                <a:cs typeface="Arial"/>
              </a:rPr>
              <a:t>vital. </a:t>
            </a:r>
            <a:r>
              <a:rPr sz="1600" spc="17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600" spc="254" dirty="0">
                <a:solidFill>
                  <a:srgbClr val="FFFFFF"/>
                </a:solidFill>
                <a:latin typeface="Arial"/>
                <a:cs typeface="Arial"/>
              </a:rPr>
              <a:t>implementing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32000"/>
              </a:lnSpc>
            </a:pPr>
            <a:r>
              <a:rPr sz="1600" spc="145" dirty="0">
                <a:solidFill>
                  <a:srgbClr val="FFFFFF"/>
                </a:solidFill>
                <a:latin typeface="Arial"/>
                <a:cs typeface="Arial"/>
              </a:rPr>
              <a:t>ef </a:t>
            </a:r>
            <a:r>
              <a:rPr sz="1600" spc="190" dirty="0">
                <a:solidFill>
                  <a:srgbClr val="FFFFFF"/>
                </a:solidFill>
                <a:latin typeface="Arial"/>
                <a:cs typeface="Arial"/>
              </a:rPr>
              <a:t>cient </a:t>
            </a:r>
            <a:r>
              <a:rPr sz="1600" spc="140" dirty="0">
                <a:solidFill>
                  <a:srgbClr val="FFFFFF"/>
                </a:solidFill>
                <a:latin typeface="Arial"/>
                <a:cs typeface="Arial"/>
              </a:rPr>
              <a:t>strategies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600" spc="204" dirty="0">
                <a:solidFill>
                  <a:srgbClr val="FFFFFF"/>
                </a:solidFill>
                <a:latin typeface="Arial"/>
                <a:cs typeface="Arial"/>
              </a:rPr>
              <a:t>measure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600" spc="225" dirty="0">
                <a:solidFill>
                  <a:srgbClr val="FFFFFF"/>
                </a:solidFill>
                <a:latin typeface="Arial"/>
                <a:cs typeface="Arial"/>
              </a:rPr>
              <a:t>monitor 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sz="1600" spc="135" dirty="0">
                <a:solidFill>
                  <a:srgbClr val="FFFFFF"/>
                </a:solidFill>
                <a:latin typeface="Arial"/>
                <a:cs typeface="Arial"/>
              </a:rPr>
              <a:t>usage, </a:t>
            </a:r>
            <a:r>
              <a:rPr sz="1600" spc="145" dirty="0">
                <a:solidFill>
                  <a:srgbClr val="FFFFFF"/>
                </a:solidFill>
                <a:latin typeface="Arial"/>
                <a:cs typeface="Arial"/>
              </a:rPr>
              <a:t>businesses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uncover  </a:t>
            </a:r>
            <a:r>
              <a:rPr sz="1600" spc="160" dirty="0">
                <a:solidFill>
                  <a:srgbClr val="FFFFFF"/>
                </a:solidFill>
                <a:latin typeface="Arial"/>
                <a:cs typeface="Arial"/>
              </a:rPr>
              <a:t>valuable </a:t>
            </a:r>
            <a:r>
              <a:rPr sz="1600" spc="170" dirty="0">
                <a:solidFill>
                  <a:srgbClr val="FFFFFF"/>
                </a:solidFill>
                <a:latin typeface="Arial"/>
                <a:cs typeface="Arial"/>
              </a:rPr>
              <a:t>insights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unleash </a:t>
            </a:r>
            <a:r>
              <a:rPr sz="1600" spc="2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power </a:t>
            </a:r>
            <a:r>
              <a:rPr sz="1600" spc="15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1600" spc="135" dirty="0">
                <a:solidFill>
                  <a:srgbClr val="FFFFFF"/>
                </a:solidFill>
                <a:latin typeface="Arial"/>
                <a:cs typeface="Arial"/>
              </a:rPr>
              <a:t>precision.</a:t>
            </a:r>
            <a:r>
              <a:rPr sz="16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6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45" dirty="0">
                <a:solidFill>
                  <a:srgbClr val="FFFFFF"/>
                </a:solidFill>
                <a:latin typeface="Arial"/>
                <a:cs typeface="Arial"/>
              </a:rPr>
              <a:t>newfound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95" dirty="0">
                <a:solidFill>
                  <a:srgbClr val="FFFFFF"/>
                </a:solidFill>
                <a:latin typeface="Arial"/>
                <a:cs typeface="Arial"/>
              </a:rPr>
              <a:t>understanding,  </a:t>
            </a:r>
            <a:r>
              <a:rPr sz="1600" spc="165" dirty="0">
                <a:solidFill>
                  <a:srgbClr val="FFFFFF"/>
                </a:solidFill>
                <a:latin typeface="Arial"/>
                <a:cs typeface="Arial"/>
              </a:rPr>
              <a:t>organizations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600" spc="204" dirty="0">
                <a:solidFill>
                  <a:srgbClr val="FFFFFF"/>
                </a:solidFill>
                <a:latin typeface="Arial"/>
                <a:cs typeface="Arial"/>
              </a:rPr>
              <a:t>optimize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sz="1600" spc="135" dirty="0">
                <a:solidFill>
                  <a:srgbClr val="FFFFFF"/>
                </a:solidFill>
                <a:latin typeface="Arial"/>
                <a:cs typeface="Arial"/>
              </a:rPr>
              <a:t>usage, 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reduce </a:t>
            </a:r>
            <a:r>
              <a:rPr sz="1600" spc="90" dirty="0">
                <a:solidFill>
                  <a:srgbClr val="FFFFFF"/>
                </a:solidFill>
                <a:latin typeface="Arial"/>
                <a:cs typeface="Arial"/>
              </a:rPr>
              <a:t>costs,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600" spc="235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1600" spc="220" dirty="0">
                <a:solidFill>
                  <a:srgbClr val="FFFFFF"/>
                </a:solidFill>
                <a:latin typeface="Arial"/>
                <a:cs typeface="Arial"/>
              </a:rPr>
              <a:t>informed </a:t>
            </a:r>
            <a:r>
              <a:rPr sz="1600" spc="150" dirty="0">
                <a:solidFill>
                  <a:srgbClr val="FFFFFF"/>
                </a:solidFill>
                <a:latin typeface="Arial"/>
                <a:cs typeface="Arial"/>
              </a:rPr>
              <a:t>decisions  for </a:t>
            </a:r>
            <a:r>
              <a:rPr sz="1600" spc="12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600" spc="160" dirty="0">
                <a:solidFill>
                  <a:srgbClr val="FFFFFF"/>
                </a:solidFill>
                <a:latin typeface="Arial"/>
                <a:cs typeface="Arial"/>
              </a:rPr>
              <a:t>sustainable</a:t>
            </a:r>
            <a:r>
              <a:rPr sz="16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65" dirty="0">
                <a:solidFill>
                  <a:srgbClr val="FFFFFF"/>
                </a:solidFill>
                <a:latin typeface="Arial"/>
                <a:cs typeface="Arial"/>
              </a:rPr>
              <a:t>future.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107" y="641030"/>
            <a:ext cx="999490" cy="6485890"/>
          </a:xfrm>
          <a:prstGeom prst="rect">
            <a:avLst/>
          </a:prstGeom>
        </p:spPr>
        <p:txBody>
          <a:bodyPr vert="vert270" wrap="square" lIns="0" tIns="19685" rIns="0" bIns="0" rtlCol="0">
            <a:spAutoFit/>
          </a:bodyPr>
          <a:lstStyle/>
          <a:p>
            <a:pPr marL="12700" marR="5080" indent="2540">
              <a:lnSpc>
                <a:spcPct val="116399"/>
              </a:lnSpc>
              <a:spcBef>
                <a:spcPts val="155"/>
              </a:spcBef>
            </a:pPr>
            <a:r>
              <a:rPr sz="3900" spc="-525" baseline="2136" dirty="0">
                <a:solidFill>
                  <a:srgbClr val="FFFFFF"/>
                </a:solidFill>
                <a:latin typeface="Arial"/>
                <a:cs typeface="Arial"/>
              </a:rPr>
              <a:t>1. </a:t>
            </a:r>
            <a:r>
              <a:rPr sz="3900" spc="-142" baseline="1068" dirty="0">
                <a:solidFill>
                  <a:srgbClr val="FFFFFF"/>
                </a:solidFill>
                <a:latin typeface="Arial"/>
                <a:cs typeface="Arial"/>
              </a:rPr>
              <a:t>Introdu</a:t>
            </a:r>
            <a:r>
              <a:rPr sz="2600" spc="-95" dirty="0">
                <a:solidFill>
                  <a:srgbClr val="FFFFFF"/>
                </a:solidFill>
                <a:latin typeface="Arial"/>
                <a:cs typeface="Arial"/>
              </a:rPr>
              <a:t>ction: </a:t>
            </a:r>
            <a:r>
              <a:rPr sz="2600" spc="-110" dirty="0">
                <a:solidFill>
                  <a:srgbClr val="FFFFFF"/>
                </a:solidFill>
                <a:latin typeface="Arial"/>
                <a:cs typeface="Arial"/>
              </a:rPr>
              <a:t>Im</a:t>
            </a:r>
            <a:r>
              <a:rPr sz="3900" spc="-165" baseline="-1068" dirty="0">
                <a:solidFill>
                  <a:srgbClr val="FFFFFF"/>
                </a:solidFill>
                <a:latin typeface="Arial"/>
                <a:cs typeface="Arial"/>
              </a:rPr>
              <a:t>portanc</a:t>
            </a:r>
            <a:r>
              <a:rPr sz="3900" spc="-165" baseline="-2136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3900" spc="-127" baseline="-2136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900" spc="-179" baseline="-2136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3900" spc="-179" baseline="-3205" dirty="0">
                <a:solidFill>
                  <a:srgbClr val="FFFFFF"/>
                </a:solidFill>
                <a:latin typeface="Arial"/>
                <a:cs typeface="Arial"/>
              </a:rPr>
              <a:t>asuring </a:t>
            </a:r>
            <a:r>
              <a:rPr sz="3900" spc="-187" baseline="-4273" dirty="0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sz="3900" spc="-187" baseline="32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-165" baseline="3205" dirty="0">
                <a:solidFill>
                  <a:srgbClr val="FFFFFF"/>
                </a:solidFill>
                <a:latin typeface="Arial"/>
                <a:cs typeface="Arial"/>
              </a:rPr>
              <a:t>cons</a:t>
            </a:r>
            <a:r>
              <a:rPr sz="3900" spc="-165" baseline="2136" dirty="0">
                <a:solidFill>
                  <a:srgbClr val="FFFFFF"/>
                </a:solidFill>
                <a:latin typeface="Arial"/>
                <a:cs typeface="Arial"/>
              </a:rPr>
              <a:t>umption</a:t>
            </a:r>
            <a:r>
              <a:rPr sz="3900" spc="-225" baseline="21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-120" baseline="1068" dirty="0">
                <a:solidFill>
                  <a:srgbClr val="FFFFFF"/>
                </a:solidFill>
                <a:latin typeface="Arial"/>
                <a:cs typeface="Arial"/>
              </a:rPr>
              <a:t>accura</a:t>
            </a:r>
            <a:r>
              <a:rPr sz="2600" spc="-80" dirty="0">
                <a:solidFill>
                  <a:srgbClr val="FFFFFF"/>
                </a:solidFill>
                <a:latin typeface="Arial"/>
                <a:cs typeface="Arial"/>
              </a:rPr>
              <a:t>tely.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217" y="2118634"/>
            <a:ext cx="5226161" cy="34598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56300" y="911115"/>
            <a:ext cx="5078095" cy="32442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81610">
              <a:lnSpc>
                <a:spcPct val="132000"/>
              </a:lnSpc>
              <a:spcBef>
                <a:spcPts val="90"/>
              </a:spcBef>
            </a:pPr>
            <a:r>
              <a:rPr sz="1600" spc="5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45" dirty="0">
                <a:solidFill>
                  <a:srgbClr val="FFFFFF"/>
                </a:solidFill>
                <a:latin typeface="Arial"/>
                <a:cs typeface="Arial"/>
              </a:rPr>
              <a:t>effectively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04" dirty="0">
                <a:solidFill>
                  <a:srgbClr val="FFFFFF"/>
                </a:solidFill>
                <a:latin typeface="Arial"/>
                <a:cs typeface="Arial"/>
              </a:rPr>
              <a:t>measure</a:t>
            </a:r>
            <a:r>
              <a:rPr sz="16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04" dirty="0">
                <a:solidFill>
                  <a:srgbClr val="FFFFFF"/>
                </a:solidFill>
                <a:latin typeface="Arial"/>
                <a:cs typeface="Arial"/>
              </a:rPr>
              <a:t>consumption,  </a:t>
            </a:r>
            <a:r>
              <a:rPr sz="1600" spc="17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1600" spc="6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600" spc="150" dirty="0">
                <a:solidFill>
                  <a:srgbClr val="FFFFFF"/>
                </a:solidFill>
                <a:latin typeface="Arial"/>
                <a:cs typeface="Arial"/>
              </a:rPr>
              <a:t>crucial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600" spc="210" dirty="0">
                <a:solidFill>
                  <a:srgbClr val="FFFFFF"/>
                </a:solidFill>
                <a:latin typeface="Arial"/>
                <a:cs typeface="Arial"/>
              </a:rPr>
              <a:t>understand </a:t>
            </a:r>
            <a:r>
              <a:rPr sz="1600" spc="150" dirty="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sz="1600" spc="190" dirty="0">
                <a:solidFill>
                  <a:srgbClr val="FFFFFF"/>
                </a:solidFill>
                <a:latin typeface="Arial"/>
                <a:cs typeface="Arial"/>
              </a:rPr>
              <a:t>metrics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600" spc="185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1600" spc="160" dirty="0">
                <a:solidFill>
                  <a:srgbClr val="FFFFFF"/>
                </a:solidFill>
                <a:latin typeface="Arial"/>
                <a:cs typeface="Arial"/>
              </a:rPr>
              <a:t>signi </a:t>
            </a:r>
            <a:r>
              <a:rPr sz="1600" spc="135" dirty="0">
                <a:solidFill>
                  <a:srgbClr val="FFFFFF"/>
                </a:solidFill>
                <a:latin typeface="Arial"/>
                <a:cs typeface="Arial"/>
              </a:rPr>
              <a:t>cance. </a:t>
            </a:r>
            <a:r>
              <a:rPr sz="1600" spc="160" dirty="0">
                <a:solidFill>
                  <a:srgbClr val="FFFFFF"/>
                </a:solidFill>
                <a:latin typeface="Arial"/>
                <a:cs typeface="Arial"/>
              </a:rPr>
              <a:t>Metrics </a:t>
            </a:r>
            <a:r>
              <a:rPr sz="1600" spc="190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32000"/>
              </a:lnSpc>
            </a:pP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kilowatt-hours </a:t>
            </a:r>
            <a:r>
              <a:rPr sz="1600" spc="145" dirty="0">
                <a:solidFill>
                  <a:srgbClr val="FFFFFF"/>
                </a:solidFill>
                <a:latin typeface="Arial"/>
                <a:cs typeface="Arial"/>
              </a:rPr>
              <a:t>(kWh), </a:t>
            </a:r>
            <a:r>
              <a:rPr sz="1600" spc="204" dirty="0">
                <a:solidFill>
                  <a:srgbClr val="FFFFFF"/>
                </a:solidFill>
                <a:latin typeface="Arial"/>
                <a:cs typeface="Arial"/>
              </a:rPr>
              <a:t>peak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demand, and  power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45" dirty="0">
                <a:solidFill>
                  <a:srgbClr val="FFFFFF"/>
                </a:solidFill>
                <a:latin typeface="Arial"/>
                <a:cs typeface="Arial"/>
              </a:rPr>
              <a:t>factor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6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provide</a:t>
            </a:r>
            <a:r>
              <a:rPr sz="16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70" dirty="0">
                <a:solidFill>
                  <a:srgbClr val="FFFFFF"/>
                </a:solidFill>
                <a:latin typeface="Arial"/>
                <a:cs typeface="Arial"/>
              </a:rPr>
              <a:t>insights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85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energy  </a:t>
            </a:r>
            <a:r>
              <a:rPr sz="1600" spc="175" dirty="0">
                <a:solidFill>
                  <a:srgbClr val="FFFFFF"/>
                </a:solidFill>
                <a:latin typeface="Arial"/>
                <a:cs typeface="Arial"/>
              </a:rPr>
              <a:t>usage </a:t>
            </a:r>
            <a:r>
              <a:rPr sz="1600" spc="150" dirty="0">
                <a:solidFill>
                  <a:srgbClr val="FFFFFF"/>
                </a:solidFill>
                <a:latin typeface="Arial"/>
                <a:cs typeface="Arial"/>
              </a:rPr>
              <a:t>patterns, </a:t>
            </a:r>
            <a:r>
              <a:rPr sz="1600" spc="145" dirty="0">
                <a:solidFill>
                  <a:srgbClr val="FFFFFF"/>
                </a:solidFill>
                <a:latin typeface="Arial"/>
                <a:cs typeface="Arial"/>
              </a:rPr>
              <a:t>ef </a:t>
            </a:r>
            <a:r>
              <a:rPr sz="1600" spc="165" dirty="0">
                <a:solidFill>
                  <a:srgbClr val="FFFFFF"/>
                </a:solidFill>
                <a:latin typeface="Arial"/>
                <a:cs typeface="Arial"/>
              </a:rPr>
              <a:t>ciency </a:t>
            </a:r>
            <a:r>
              <a:rPr sz="1600" spc="90" dirty="0">
                <a:solidFill>
                  <a:srgbClr val="FFFFFF"/>
                </a:solidFill>
                <a:latin typeface="Arial"/>
                <a:cs typeface="Arial"/>
              </a:rPr>
              <a:t>levels,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potential  </a:t>
            </a:r>
            <a:r>
              <a:rPr sz="1600" spc="120" dirty="0">
                <a:solidFill>
                  <a:srgbClr val="FFFFFF"/>
                </a:solidFill>
                <a:latin typeface="Arial"/>
                <a:cs typeface="Arial"/>
              </a:rPr>
              <a:t>areas </a:t>
            </a:r>
            <a:r>
              <a:rPr sz="1600" spc="15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600" spc="220" dirty="0">
                <a:solidFill>
                  <a:srgbClr val="FFFFFF"/>
                </a:solidFill>
                <a:latin typeface="Arial"/>
                <a:cs typeface="Arial"/>
              </a:rPr>
              <a:t>improvement. </a:t>
            </a:r>
            <a:r>
              <a:rPr sz="1600" spc="17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600" spc="170" dirty="0">
                <a:solidFill>
                  <a:srgbClr val="FFFFFF"/>
                </a:solidFill>
                <a:latin typeface="Arial"/>
                <a:cs typeface="Arial"/>
              </a:rPr>
              <a:t>analyzing </a:t>
            </a:r>
            <a:r>
              <a:rPr sz="1600" spc="175" dirty="0">
                <a:solidFill>
                  <a:srgbClr val="FFFFFF"/>
                </a:solidFill>
                <a:latin typeface="Arial"/>
                <a:cs typeface="Arial"/>
              </a:rPr>
              <a:t>these  </a:t>
            </a:r>
            <a:r>
              <a:rPr sz="1600" spc="155" dirty="0">
                <a:solidFill>
                  <a:srgbClr val="FFFFFF"/>
                </a:solidFill>
                <a:latin typeface="Arial"/>
                <a:cs typeface="Arial"/>
              </a:rPr>
              <a:t>metrics,</a:t>
            </a:r>
            <a:r>
              <a:rPr sz="16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45" dirty="0">
                <a:solidFill>
                  <a:srgbClr val="FFFFFF"/>
                </a:solidFill>
                <a:latin typeface="Arial"/>
                <a:cs typeface="Arial"/>
              </a:rPr>
              <a:t>businesses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6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75" dirty="0">
                <a:solidFill>
                  <a:srgbClr val="FFFFFF"/>
                </a:solidFill>
                <a:latin typeface="Arial"/>
                <a:cs typeface="Arial"/>
              </a:rPr>
              <a:t>identify</a:t>
            </a:r>
            <a:r>
              <a:rPr sz="16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Arial"/>
                <a:cs typeface="Arial"/>
              </a:rPr>
              <a:t>opportunities  </a:t>
            </a:r>
            <a:r>
              <a:rPr sz="1600" spc="15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sz="1600" spc="175" dirty="0">
                <a:solidFill>
                  <a:srgbClr val="FFFFFF"/>
                </a:solidFill>
                <a:latin typeface="Arial"/>
                <a:cs typeface="Arial"/>
              </a:rPr>
              <a:t>optimization, </a:t>
            </a:r>
            <a:r>
              <a:rPr sz="1600" spc="1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1600" spc="175" dirty="0">
                <a:solidFill>
                  <a:srgbClr val="FFFFFF"/>
                </a:solidFill>
                <a:latin typeface="Arial"/>
                <a:cs typeface="Arial"/>
              </a:rPr>
              <a:t>reduction,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600" spc="160" dirty="0">
                <a:solidFill>
                  <a:srgbClr val="FFFFFF"/>
                </a:solidFill>
                <a:latin typeface="Arial"/>
                <a:cs typeface="Arial"/>
              </a:rPr>
              <a:t>sustainable</a:t>
            </a:r>
            <a:r>
              <a:rPr sz="16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25" dirty="0">
                <a:solidFill>
                  <a:srgbClr val="FFFFFF"/>
                </a:solidFill>
                <a:latin typeface="Arial"/>
                <a:cs typeface="Arial"/>
              </a:rPr>
              <a:t>practices.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107" y="886500"/>
            <a:ext cx="997585" cy="6240145"/>
          </a:xfrm>
          <a:prstGeom prst="rect">
            <a:avLst/>
          </a:prstGeom>
        </p:spPr>
        <p:txBody>
          <a:bodyPr vert="vert270" wrap="square" lIns="0" tIns="73660" rIns="0" bIns="0" rtlCol="0">
            <a:spAutoFit/>
          </a:bodyPr>
          <a:lstStyle/>
          <a:p>
            <a:pPr marL="12700" marR="5080" indent="2540">
              <a:lnSpc>
                <a:spcPct val="109400"/>
              </a:lnSpc>
              <a:spcBef>
                <a:spcPts val="580"/>
              </a:spcBef>
            </a:pPr>
            <a:r>
              <a:rPr sz="3900" spc="-232" baseline="6410" dirty="0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sz="3900" spc="-240" baseline="5341" dirty="0">
                <a:solidFill>
                  <a:srgbClr val="FFFFFF"/>
                </a:solidFill>
                <a:latin typeface="Arial"/>
                <a:cs typeface="Arial"/>
              </a:rPr>
              <a:t>Underst</a:t>
            </a:r>
            <a:r>
              <a:rPr sz="3900" spc="-240" baseline="4273" dirty="0">
                <a:solidFill>
                  <a:srgbClr val="FFFFFF"/>
                </a:solidFill>
                <a:latin typeface="Arial"/>
                <a:cs typeface="Arial"/>
              </a:rPr>
              <a:t>anding </a:t>
            </a:r>
            <a:r>
              <a:rPr sz="3900" spc="-187" baseline="4273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900" spc="-187" baseline="3205" dirty="0">
                <a:solidFill>
                  <a:srgbClr val="FFFFFF"/>
                </a:solidFill>
                <a:latin typeface="Arial"/>
                <a:cs typeface="Arial"/>
              </a:rPr>
              <a:t>nergy </a:t>
            </a:r>
            <a:r>
              <a:rPr sz="3900" spc="-165" baseline="320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900" spc="-165" baseline="2136" dirty="0">
                <a:solidFill>
                  <a:srgbClr val="FFFFFF"/>
                </a:solidFill>
                <a:latin typeface="Arial"/>
                <a:cs typeface="Arial"/>
              </a:rPr>
              <a:t>onsump</a:t>
            </a:r>
            <a:r>
              <a:rPr sz="3900" spc="-165" baseline="1068" dirty="0">
                <a:solidFill>
                  <a:srgbClr val="FFFFFF"/>
                </a:solidFill>
                <a:latin typeface="Arial"/>
                <a:cs typeface="Arial"/>
              </a:rPr>
              <a:t>tion </a:t>
            </a:r>
            <a:r>
              <a:rPr sz="3900" spc="-82" baseline="1068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2600" spc="-55" dirty="0">
                <a:solidFill>
                  <a:srgbClr val="FFFFFF"/>
                </a:solidFill>
                <a:latin typeface="Arial"/>
                <a:cs typeface="Arial"/>
              </a:rPr>
              <a:t>trics </a:t>
            </a:r>
            <a:r>
              <a:rPr sz="3900" spc="-82" baseline="32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-247" baseline="320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3900" spc="-247" baseline="2136" dirty="0">
                <a:solidFill>
                  <a:srgbClr val="FFFFFF"/>
                </a:solidFill>
                <a:latin typeface="Arial"/>
                <a:cs typeface="Arial"/>
              </a:rPr>
              <a:t>d </a:t>
            </a:r>
            <a:r>
              <a:rPr sz="3900" spc="-67" baseline="2136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3900" spc="-187" baseline="21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-120" baseline="2136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900" spc="-120" baseline="1068" dirty="0">
                <a:solidFill>
                  <a:srgbClr val="FFFFFF"/>
                </a:solidFill>
                <a:latin typeface="Arial"/>
                <a:cs typeface="Arial"/>
              </a:rPr>
              <a:t>ignifica</a:t>
            </a:r>
            <a:r>
              <a:rPr sz="2600" spc="-80" dirty="0">
                <a:solidFill>
                  <a:srgbClr val="FFFFFF"/>
                </a:solidFill>
                <a:latin typeface="Arial"/>
                <a:cs typeface="Arial"/>
              </a:rPr>
              <a:t>nce.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217" y="2118634"/>
            <a:ext cx="5226161" cy="34598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56300" y="911103"/>
            <a:ext cx="5065395" cy="3887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76200">
              <a:lnSpc>
                <a:spcPct val="132000"/>
              </a:lnSpc>
              <a:spcBef>
                <a:spcPts val="90"/>
              </a:spcBef>
            </a:pPr>
            <a:r>
              <a:rPr sz="1600" spc="204" dirty="0">
                <a:solidFill>
                  <a:srgbClr val="FFFFFF"/>
                </a:solidFill>
                <a:latin typeface="Arial"/>
                <a:cs typeface="Arial"/>
              </a:rPr>
              <a:t>While</a:t>
            </a:r>
            <a:r>
              <a:rPr sz="16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15" dirty="0">
                <a:solidFill>
                  <a:srgbClr val="FFFFFF"/>
                </a:solidFill>
                <a:latin typeface="Arial"/>
                <a:cs typeface="Arial"/>
              </a:rPr>
              <a:t>measuring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04" dirty="0">
                <a:solidFill>
                  <a:srgbClr val="FFFFFF"/>
                </a:solidFill>
                <a:latin typeface="Arial"/>
                <a:cs typeface="Arial"/>
              </a:rPr>
              <a:t>consumption,</a:t>
            </a:r>
            <a:r>
              <a:rPr sz="16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95" dirty="0">
                <a:solidFill>
                  <a:srgbClr val="FFFFFF"/>
                </a:solidFill>
                <a:latin typeface="Arial"/>
                <a:cs typeface="Arial"/>
              </a:rPr>
              <a:t>there  </a:t>
            </a:r>
            <a:r>
              <a:rPr sz="1600" spc="13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600" spc="120" dirty="0">
                <a:solidFill>
                  <a:srgbClr val="FFFFFF"/>
                </a:solidFill>
                <a:latin typeface="Arial"/>
                <a:cs typeface="Arial"/>
              </a:rPr>
              <a:t>several </a:t>
            </a:r>
            <a:r>
              <a:rPr sz="1600" spc="170" dirty="0">
                <a:solidFill>
                  <a:srgbClr val="FFFFFF"/>
                </a:solidFill>
                <a:latin typeface="Arial"/>
                <a:cs typeface="Arial"/>
              </a:rPr>
              <a:t>challenges </a:t>
            </a:r>
            <a:r>
              <a:rPr sz="1600" spc="22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need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600" spc="220" dirty="0">
                <a:solidFill>
                  <a:srgbClr val="FFFFFF"/>
                </a:solidFill>
                <a:latin typeface="Arial"/>
                <a:cs typeface="Arial"/>
              </a:rPr>
              <a:t>be  </a:t>
            </a:r>
            <a:r>
              <a:rPr sz="1600" spc="145" dirty="0">
                <a:solidFill>
                  <a:srgbClr val="FFFFFF"/>
                </a:solidFill>
                <a:latin typeface="Arial"/>
                <a:cs typeface="Arial"/>
              </a:rPr>
              <a:t>addressed. </a:t>
            </a:r>
            <a:r>
              <a:rPr sz="1600" spc="135" dirty="0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sz="1600" spc="190" dirty="0">
                <a:solidFill>
                  <a:srgbClr val="FFFFFF"/>
                </a:solidFill>
                <a:latin typeface="Arial"/>
                <a:cs typeface="Arial"/>
              </a:rPr>
              <a:t>include data </a:t>
            </a:r>
            <a:r>
              <a:rPr sz="1600" spc="120" dirty="0">
                <a:solidFill>
                  <a:srgbClr val="FFFFFF"/>
                </a:solidFill>
                <a:latin typeface="Arial"/>
                <a:cs typeface="Arial"/>
              </a:rPr>
              <a:t>accuracy,  </a:t>
            </a:r>
            <a:r>
              <a:rPr sz="1600" spc="114" dirty="0">
                <a:solidFill>
                  <a:srgbClr val="FFFFFF"/>
                </a:solidFill>
                <a:latin typeface="Arial"/>
                <a:cs typeface="Arial"/>
              </a:rPr>
              <a:t>access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600" spc="185" dirty="0">
                <a:solidFill>
                  <a:srgbClr val="FFFFFF"/>
                </a:solidFill>
                <a:latin typeface="Arial"/>
                <a:cs typeface="Arial"/>
              </a:rPr>
              <a:t>real-time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information,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600" spc="190" dirty="0">
                <a:solidFill>
                  <a:srgbClr val="FFFFFF"/>
                </a:solidFill>
                <a:latin typeface="Arial"/>
                <a:cs typeface="Arial"/>
              </a:rPr>
              <a:t>data 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integration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6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14" dirty="0">
                <a:solidFill>
                  <a:srgbClr val="FFFFFF"/>
                </a:solidFill>
                <a:latin typeface="Arial"/>
                <a:cs typeface="Arial"/>
              </a:rPr>
              <a:t>sources.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32000"/>
              </a:lnSpc>
            </a:pPr>
            <a:r>
              <a:rPr sz="1600" spc="150" dirty="0">
                <a:solidFill>
                  <a:srgbClr val="FFFFFF"/>
                </a:solidFill>
                <a:latin typeface="Arial"/>
                <a:cs typeface="Arial"/>
              </a:rPr>
              <a:t>Additionally,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ensuring </a:t>
            </a:r>
            <a:r>
              <a:rPr sz="1600" spc="19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600" spc="155" dirty="0">
                <a:solidFill>
                  <a:srgbClr val="FFFFFF"/>
                </a:solidFill>
                <a:latin typeface="Arial"/>
                <a:cs typeface="Arial"/>
              </a:rPr>
              <a:t>security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600" spc="155" dirty="0">
                <a:solidFill>
                  <a:srgbClr val="FFFFFF"/>
                </a:solidFill>
                <a:latin typeface="Arial"/>
                <a:cs typeface="Arial"/>
              </a:rPr>
              <a:t>privacy </a:t>
            </a:r>
            <a:r>
              <a:rPr sz="1600" spc="6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600" spc="140" dirty="0">
                <a:solidFill>
                  <a:srgbClr val="FFFFFF"/>
                </a:solidFill>
                <a:latin typeface="Arial"/>
                <a:cs typeface="Arial"/>
              </a:rPr>
              <a:t>essential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600" spc="215" dirty="0">
                <a:solidFill>
                  <a:srgbClr val="FFFFFF"/>
                </a:solidFill>
                <a:latin typeface="Arial"/>
                <a:cs typeface="Arial"/>
              </a:rPr>
              <a:t>maintain </a:t>
            </a:r>
            <a:r>
              <a:rPr sz="1600" spc="190" dirty="0">
                <a:solidFill>
                  <a:srgbClr val="FFFFFF"/>
                </a:solidFill>
                <a:latin typeface="Arial"/>
                <a:cs typeface="Arial"/>
              </a:rPr>
              <a:t>trust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compliance.</a:t>
            </a:r>
            <a:r>
              <a:rPr sz="16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7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15" dirty="0">
                <a:solidFill>
                  <a:srgbClr val="FFFFFF"/>
                </a:solidFill>
                <a:latin typeface="Arial"/>
                <a:cs typeface="Arial"/>
              </a:rPr>
              <a:t>overcoming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75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16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50" dirty="0">
                <a:solidFill>
                  <a:srgbClr val="FFFFFF"/>
                </a:solidFill>
                <a:latin typeface="Arial"/>
                <a:cs typeface="Arial"/>
              </a:rPr>
              <a:t>challenges,  </a:t>
            </a:r>
            <a:r>
              <a:rPr sz="1600" spc="145" dirty="0">
                <a:solidFill>
                  <a:srgbClr val="FFFFFF"/>
                </a:solidFill>
                <a:latin typeface="Arial"/>
                <a:cs typeface="Arial"/>
              </a:rPr>
              <a:t>businesses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6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04" dirty="0">
                <a:solidFill>
                  <a:srgbClr val="FFFFFF"/>
                </a:solidFill>
                <a:latin typeface="Arial"/>
                <a:cs typeface="Arial"/>
              </a:rPr>
              <a:t>unlock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power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5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60" dirty="0">
                <a:solidFill>
                  <a:srgbClr val="FFFFFF"/>
                </a:solidFill>
                <a:latin typeface="Arial"/>
                <a:cs typeface="Arial"/>
              </a:rPr>
              <a:t>precision 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r>
              <a:rPr sz="16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45" dirty="0">
                <a:solidFill>
                  <a:srgbClr val="FFFFFF"/>
                </a:solidFill>
                <a:latin typeface="Arial"/>
                <a:cs typeface="Arial"/>
              </a:rPr>
              <a:t>measurement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35" dirty="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sz="16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20" dirty="0">
                <a:solidFill>
                  <a:srgbClr val="FFFFFF"/>
                </a:solidFill>
                <a:latin typeface="Arial"/>
                <a:cs typeface="Arial"/>
              </a:rPr>
              <a:t>informed  </a:t>
            </a:r>
            <a:r>
              <a:rPr sz="1600" spc="150" dirty="0">
                <a:solidFill>
                  <a:srgbClr val="FFFFFF"/>
                </a:solidFill>
                <a:latin typeface="Arial"/>
                <a:cs typeface="Arial"/>
              </a:rPr>
              <a:t>decisions for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sz="1600" spc="145" dirty="0">
                <a:solidFill>
                  <a:srgbClr val="FFFFFF"/>
                </a:solidFill>
                <a:latin typeface="Arial"/>
                <a:cs typeface="Arial"/>
              </a:rPr>
              <a:t>ef </a:t>
            </a:r>
            <a:r>
              <a:rPr sz="1600" spc="165" dirty="0">
                <a:solidFill>
                  <a:srgbClr val="FFFFFF"/>
                </a:solidFill>
                <a:latin typeface="Arial"/>
                <a:cs typeface="Arial"/>
              </a:rPr>
              <a:t>ciency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600" spc="135" dirty="0">
                <a:solidFill>
                  <a:srgbClr val="FFFFFF"/>
                </a:solidFill>
                <a:latin typeface="Arial"/>
                <a:cs typeface="Arial"/>
              </a:rPr>
              <a:t>sustainability.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107" y="1876878"/>
            <a:ext cx="998855" cy="5250180"/>
          </a:xfrm>
          <a:prstGeom prst="rect">
            <a:avLst/>
          </a:prstGeom>
        </p:spPr>
        <p:txBody>
          <a:bodyPr vert="vert270" wrap="square" lIns="0" tIns="60325" rIns="0" bIns="0" rtlCol="0">
            <a:spAutoFit/>
          </a:bodyPr>
          <a:lstStyle/>
          <a:p>
            <a:pPr marL="12700" marR="5080" indent="2540">
              <a:lnSpc>
                <a:spcPct val="111200"/>
              </a:lnSpc>
              <a:spcBef>
                <a:spcPts val="475"/>
              </a:spcBef>
            </a:pPr>
            <a:r>
              <a:rPr sz="3900" spc="-232" baseline="5341" dirty="0">
                <a:solidFill>
                  <a:srgbClr val="FFFFFF"/>
                </a:solidFill>
                <a:latin typeface="Arial"/>
                <a:cs typeface="Arial"/>
              </a:rPr>
              <a:t>3. </a:t>
            </a:r>
            <a:r>
              <a:rPr sz="3900" spc="-397" baseline="4273" dirty="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sz="3900" spc="-135" baseline="4273" dirty="0">
                <a:solidFill>
                  <a:srgbClr val="FFFFFF"/>
                </a:solidFill>
                <a:latin typeface="Arial"/>
                <a:cs typeface="Arial"/>
              </a:rPr>
              <a:t>cha</a:t>
            </a:r>
            <a:r>
              <a:rPr sz="3900" spc="-135" baseline="3205" dirty="0">
                <a:solidFill>
                  <a:srgbClr val="FFFFFF"/>
                </a:solidFill>
                <a:latin typeface="Arial"/>
                <a:cs typeface="Arial"/>
              </a:rPr>
              <a:t>llenges </a:t>
            </a:r>
            <a:r>
              <a:rPr sz="3900" spc="-97" baseline="2136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900" spc="-179" baseline="2136" dirty="0">
                <a:solidFill>
                  <a:srgbClr val="FFFFFF"/>
                </a:solidFill>
                <a:latin typeface="Arial"/>
                <a:cs typeface="Arial"/>
              </a:rPr>
              <a:t>meas</a:t>
            </a:r>
            <a:r>
              <a:rPr sz="3900" spc="-179" baseline="1068" dirty="0">
                <a:solidFill>
                  <a:srgbClr val="FFFFFF"/>
                </a:solidFill>
                <a:latin typeface="Arial"/>
                <a:cs typeface="Arial"/>
              </a:rPr>
              <a:t>uring </a:t>
            </a:r>
            <a:r>
              <a:rPr sz="3900" spc="-187" baseline="1068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600" spc="-125" dirty="0">
                <a:solidFill>
                  <a:srgbClr val="FFFFFF"/>
                </a:solidFill>
                <a:latin typeface="Arial"/>
                <a:cs typeface="Arial"/>
              </a:rPr>
              <a:t>ergy </a:t>
            </a:r>
            <a:r>
              <a:rPr sz="3900" spc="-187" baseline="32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-165" baseline="3205" dirty="0">
                <a:solidFill>
                  <a:srgbClr val="FFFFFF"/>
                </a:solidFill>
                <a:latin typeface="Arial"/>
                <a:cs typeface="Arial"/>
              </a:rPr>
              <a:t>cons</a:t>
            </a:r>
            <a:r>
              <a:rPr sz="3900" spc="-165" baseline="2136" dirty="0">
                <a:solidFill>
                  <a:srgbClr val="FFFFFF"/>
                </a:solidFill>
                <a:latin typeface="Arial"/>
                <a:cs typeface="Arial"/>
              </a:rPr>
              <a:t>umption</a:t>
            </a:r>
            <a:r>
              <a:rPr sz="3900" spc="-225" baseline="21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-172" baseline="1068" dirty="0">
                <a:solidFill>
                  <a:srgbClr val="FFFFFF"/>
                </a:solidFill>
                <a:latin typeface="Arial"/>
                <a:cs typeface="Arial"/>
              </a:rPr>
              <a:t>e‰cie</a:t>
            </a:r>
            <a:r>
              <a:rPr sz="2600" spc="-114" dirty="0">
                <a:solidFill>
                  <a:srgbClr val="FFFFFF"/>
                </a:solidFill>
                <a:latin typeface="Arial"/>
                <a:cs typeface="Arial"/>
              </a:rPr>
              <a:t>ntly.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217" y="2118634"/>
            <a:ext cx="5226161" cy="34598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56300" y="911114"/>
            <a:ext cx="4963795" cy="3565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2000"/>
              </a:lnSpc>
              <a:spcBef>
                <a:spcPts val="90"/>
              </a:spcBef>
            </a:pP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Advanced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metering </a:t>
            </a:r>
            <a:r>
              <a:rPr sz="1600" spc="175" dirty="0">
                <a:solidFill>
                  <a:srgbClr val="FFFFFF"/>
                </a:solidFill>
                <a:latin typeface="Arial"/>
                <a:cs typeface="Arial"/>
              </a:rPr>
              <a:t>technologies </a:t>
            </a:r>
            <a:r>
              <a:rPr sz="1600" spc="145" dirty="0">
                <a:solidFill>
                  <a:srgbClr val="FFFFFF"/>
                </a:solidFill>
                <a:latin typeface="Arial"/>
                <a:cs typeface="Arial"/>
              </a:rPr>
              <a:t>offer  </a:t>
            </a:r>
            <a:r>
              <a:rPr sz="1600" spc="155" dirty="0">
                <a:solidFill>
                  <a:srgbClr val="FFFFFF"/>
                </a:solidFill>
                <a:latin typeface="Arial"/>
                <a:cs typeface="Arial"/>
              </a:rPr>
              <a:t>accurate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600" spc="185" dirty="0">
                <a:solidFill>
                  <a:srgbClr val="FFFFFF"/>
                </a:solidFill>
                <a:latin typeface="Arial"/>
                <a:cs typeface="Arial"/>
              </a:rPr>
              <a:t>real-time </a:t>
            </a:r>
            <a:r>
              <a:rPr sz="1600" spc="225" dirty="0">
                <a:solidFill>
                  <a:srgbClr val="FFFFFF"/>
                </a:solidFill>
                <a:latin typeface="Arial"/>
                <a:cs typeface="Arial"/>
              </a:rPr>
              <a:t>measurements </a:t>
            </a:r>
            <a:r>
              <a:rPr sz="1600" spc="15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04" dirty="0">
                <a:solidFill>
                  <a:srgbClr val="FFFFFF"/>
                </a:solidFill>
                <a:latin typeface="Arial"/>
                <a:cs typeface="Arial"/>
              </a:rPr>
              <a:t>consumption,</a:t>
            </a:r>
            <a:r>
              <a:rPr sz="16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04" dirty="0">
                <a:solidFill>
                  <a:srgbClr val="FFFFFF"/>
                </a:solidFill>
                <a:latin typeface="Arial"/>
                <a:cs typeface="Arial"/>
              </a:rPr>
              <a:t>enabling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45" dirty="0">
                <a:solidFill>
                  <a:srgbClr val="FFFFFF"/>
                </a:solidFill>
                <a:latin typeface="Arial"/>
                <a:cs typeface="Arial"/>
              </a:rPr>
              <a:t>businesses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1600" spc="175" dirty="0">
                <a:solidFill>
                  <a:srgbClr val="FFFFFF"/>
                </a:solidFill>
                <a:latin typeface="Arial"/>
                <a:cs typeface="Arial"/>
              </a:rPr>
              <a:t>identify </a:t>
            </a:r>
            <a:r>
              <a:rPr sz="1600" spc="165" dirty="0">
                <a:solidFill>
                  <a:srgbClr val="FFFFFF"/>
                </a:solidFill>
                <a:latin typeface="Arial"/>
                <a:cs typeface="Arial"/>
              </a:rPr>
              <a:t>inef </a:t>
            </a:r>
            <a:r>
              <a:rPr sz="1600" spc="145" dirty="0">
                <a:solidFill>
                  <a:srgbClr val="FFFFFF"/>
                </a:solidFill>
                <a:latin typeface="Arial"/>
                <a:cs typeface="Arial"/>
              </a:rPr>
              <a:t>ciencies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600" spc="204" dirty="0">
                <a:solidFill>
                  <a:srgbClr val="FFFFFF"/>
                </a:solidFill>
                <a:latin typeface="Arial"/>
                <a:cs typeface="Arial"/>
              </a:rPr>
              <a:t>optimize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energy  </a:t>
            </a:r>
            <a:r>
              <a:rPr sz="1600" spc="135" dirty="0">
                <a:solidFill>
                  <a:srgbClr val="FFFFFF"/>
                </a:solidFill>
                <a:latin typeface="Arial"/>
                <a:cs typeface="Arial"/>
              </a:rPr>
              <a:t>usage. These </a:t>
            </a:r>
            <a:r>
              <a:rPr sz="1600" spc="175" dirty="0">
                <a:solidFill>
                  <a:srgbClr val="FFFFFF"/>
                </a:solidFill>
                <a:latin typeface="Arial"/>
                <a:cs typeface="Arial"/>
              </a:rPr>
              <a:t>technologies </a:t>
            </a:r>
            <a:r>
              <a:rPr sz="1600" spc="190" dirty="0">
                <a:solidFill>
                  <a:srgbClr val="FFFFFF"/>
                </a:solidFill>
                <a:latin typeface="Arial"/>
                <a:cs typeface="Arial"/>
              </a:rPr>
              <a:t>include </a:t>
            </a:r>
            <a:r>
              <a:rPr sz="1600" spc="215" dirty="0">
                <a:solidFill>
                  <a:srgbClr val="FFFFFF"/>
                </a:solidFill>
                <a:latin typeface="Arial"/>
                <a:cs typeface="Arial"/>
              </a:rPr>
              <a:t>smart  </a:t>
            </a:r>
            <a:r>
              <a:rPr sz="1600" spc="160" dirty="0">
                <a:solidFill>
                  <a:srgbClr val="FFFFFF"/>
                </a:solidFill>
                <a:latin typeface="Arial"/>
                <a:cs typeface="Arial"/>
              </a:rPr>
              <a:t>meters, </a:t>
            </a:r>
            <a:r>
              <a:rPr sz="1600" spc="225" dirty="0">
                <a:solidFill>
                  <a:srgbClr val="FFFFFF"/>
                </a:solidFill>
                <a:latin typeface="Arial"/>
                <a:cs typeface="Arial"/>
              </a:rPr>
              <a:t>submetering </a:t>
            </a:r>
            <a:r>
              <a:rPr sz="1600" spc="130" dirty="0">
                <a:solidFill>
                  <a:srgbClr val="FFFFFF"/>
                </a:solidFill>
                <a:latin typeface="Arial"/>
                <a:cs typeface="Arial"/>
              </a:rPr>
              <a:t>systems,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energy  </a:t>
            </a:r>
            <a:r>
              <a:rPr sz="1600" spc="275" dirty="0">
                <a:solidFill>
                  <a:srgbClr val="FFFFFF"/>
                </a:solidFill>
                <a:latin typeface="Arial"/>
                <a:cs typeface="Arial"/>
              </a:rPr>
              <a:t>management </a:t>
            </a:r>
            <a:r>
              <a:rPr sz="1600" spc="140" dirty="0">
                <a:solidFill>
                  <a:srgbClr val="FFFFFF"/>
                </a:solidFill>
                <a:latin typeface="Arial"/>
                <a:cs typeface="Arial"/>
              </a:rPr>
              <a:t>software. </a:t>
            </a:r>
            <a:r>
              <a:rPr sz="1600" spc="175" dirty="0">
                <a:solidFill>
                  <a:srgbClr val="FFFFFF"/>
                </a:solidFill>
                <a:latin typeface="Arial"/>
                <a:cs typeface="Arial"/>
              </a:rPr>
              <a:t>By leveraging these  </a:t>
            </a:r>
            <a:r>
              <a:rPr sz="1600" spc="95" dirty="0">
                <a:solidFill>
                  <a:srgbClr val="FFFFFF"/>
                </a:solidFill>
                <a:latin typeface="Arial"/>
                <a:cs typeface="Arial"/>
              </a:rPr>
              <a:t>tools, </a:t>
            </a:r>
            <a:r>
              <a:rPr sz="1600" spc="145" dirty="0">
                <a:solidFill>
                  <a:srgbClr val="FFFFFF"/>
                </a:solidFill>
                <a:latin typeface="Arial"/>
                <a:cs typeface="Arial"/>
              </a:rPr>
              <a:t>businesses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600" spc="190" dirty="0">
                <a:solidFill>
                  <a:srgbClr val="FFFFFF"/>
                </a:solidFill>
                <a:latin typeface="Arial"/>
                <a:cs typeface="Arial"/>
              </a:rPr>
              <a:t>gain </a:t>
            </a:r>
            <a:r>
              <a:rPr sz="1600" spc="160" dirty="0">
                <a:solidFill>
                  <a:srgbClr val="FFFFFF"/>
                </a:solidFill>
                <a:latin typeface="Arial"/>
                <a:cs typeface="Arial"/>
              </a:rPr>
              <a:t>valuable </a:t>
            </a:r>
            <a:r>
              <a:rPr sz="1600" spc="170" dirty="0">
                <a:solidFill>
                  <a:srgbClr val="FFFFFF"/>
                </a:solidFill>
                <a:latin typeface="Arial"/>
                <a:cs typeface="Arial"/>
              </a:rPr>
              <a:t>insights  </a:t>
            </a:r>
            <a:r>
              <a:rPr sz="1600" spc="185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85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r>
              <a:rPr sz="16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consumption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patterns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600" spc="265" dirty="0">
                <a:solidFill>
                  <a:srgbClr val="FFFFFF"/>
                </a:solidFill>
                <a:latin typeface="Arial"/>
                <a:cs typeface="Arial"/>
              </a:rPr>
              <a:t>implement </a:t>
            </a:r>
            <a:r>
              <a:rPr sz="1600" spc="195" dirty="0">
                <a:solidFill>
                  <a:srgbClr val="FFFFFF"/>
                </a:solidFill>
                <a:latin typeface="Arial"/>
                <a:cs typeface="Arial"/>
              </a:rPr>
              <a:t>targeted </a:t>
            </a:r>
            <a:r>
              <a:rPr sz="1600" spc="140" dirty="0">
                <a:solidFill>
                  <a:srgbClr val="FFFFFF"/>
                </a:solidFill>
                <a:latin typeface="Arial"/>
                <a:cs typeface="Arial"/>
              </a:rPr>
              <a:t>strategies </a:t>
            </a:r>
            <a:r>
              <a:rPr sz="1600" spc="15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600" spc="225" dirty="0">
                <a:solidFill>
                  <a:srgbClr val="FFFFFF"/>
                </a:solidFill>
                <a:latin typeface="Arial"/>
                <a:cs typeface="Arial"/>
              </a:rPr>
              <a:t>improved 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sz="1600" spc="145" dirty="0">
                <a:solidFill>
                  <a:srgbClr val="FFFFFF"/>
                </a:solidFill>
                <a:latin typeface="Arial"/>
                <a:cs typeface="Arial"/>
              </a:rPr>
              <a:t>ef </a:t>
            </a:r>
            <a:r>
              <a:rPr sz="1600" spc="165" dirty="0">
                <a:solidFill>
                  <a:srgbClr val="FFFFFF"/>
                </a:solidFill>
                <a:latin typeface="Arial"/>
                <a:cs typeface="Arial"/>
              </a:rPr>
              <a:t>ciency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35" dirty="0">
                <a:solidFill>
                  <a:srgbClr val="FFFFFF"/>
                </a:solidFill>
                <a:latin typeface="Arial"/>
                <a:cs typeface="Arial"/>
              </a:rPr>
              <a:t>sustainability.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227" y="1394681"/>
            <a:ext cx="991235" cy="5732145"/>
          </a:xfrm>
          <a:prstGeom prst="rect">
            <a:avLst/>
          </a:prstGeom>
        </p:spPr>
        <p:txBody>
          <a:bodyPr vert="vert270" wrap="square" lIns="0" tIns="40005" rIns="0" bIns="0" rtlCol="0">
            <a:spAutoFit/>
          </a:bodyPr>
          <a:lstStyle/>
          <a:p>
            <a:pPr marL="12700" marR="5080" indent="2540">
              <a:lnSpc>
                <a:spcPct val="113500"/>
              </a:lnSpc>
              <a:spcBef>
                <a:spcPts val="315"/>
              </a:spcBef>
            </a:pPr>
            <a:r>
              <a:rPr sz="3825" spc="-209" baseline="3267" dirty="0">
                <a:solidFill>
                  <a:srgbClr val="FFFFFF"/>
                </a:solidFill>
                <a:latin typeface="Arial"/>
                <a:cs typeface="Arial"/>
              </a:rPr>
              <a:t>4. Sec</a:t>
            </a:r>
            <a:r>
              <a:rPr sz="3825" spc="-209" baseline="2178" dirty="0">
                <a:solidFill>
                  <a:srgbClr val="FFFFFF"/>
                </a:solidFill>
                <a:latin typeface="Arial"/>
                <a:cs typeface="Arial"/>
              </a:rPr>
              <a:t>tion </a:t>
            </a:r>
            <a:r>
              <a:rPr sz="3825" spc="-517" baseline="2178" dirty="0">
                <a:solidFill>
                  <a:srgbClr val="FFFFFF"/>
                </a:solidFill>
                <a:latin typeface="Arial"/>
                <a:cs typeface="Arial"/>
              </a:rPr>
              <a:t>1: </a:t>
            </a:r>
            <a:r>
              <a:rPr sz="3825" spc="-232" baseline="2178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825" spc="-232" baseline="1089" dirty="0">
                <a:solidFill>
                  <a:srgbClr val="FFFFFF"/>
                </a:solidFill>
                <a:latin typeface="Arial"/>
                <a:cs typeface="Arial"/>
              </a:rPr>
              <a:t>everagin</a:t>
            </a:r>
            <a:r>
              <a:rPr sz="2550" spc="-155" dirty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2550" spc="-150" dirty="0">
                <a:solidFill>
                  <a:srgbClr val="FFFFFF"/>
                </a:solidFill>
                <a:latin typeface="Arial"/>
                <a:cs typeface="Arial"/>
              </a:rPr>
              <a:t>advan</a:t>
            </a:r>
            <a:r>
              <a:rPr sz="3825" spc="-225" baseline="-1089" dirty="0">
                <a:solidFill>
                  <a:srgbClr val="FFFFFF"/>
                </a:solidFill>
                <a:latin typeface="Arial"/>
                <a:cs typeface="Arial"/>
              </a:rPr>
              <a:t>ced </a:t>
            </a:r>
            <a:r>
              <a:rPr sz="3825" spc="-142" baseline="-1089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3825" spc="-142" baseline="-2178" dirty="0">
                <a:solidFill>
                  <a:srgbClr val="FFFFFF"/>
                </a:solidFill>
                <a:latin typeface="Arial"/>
                <a:cs typeface="Arial"/>
              </a:rPr>
              <a:t>tering </a:t>
            </a:r>
            <a:r>
              <a:rPr sz="3825" spc="-142" baseline="3267" dirty="0">
                <a:solidFill>
                  <a:srgbClr val="FFFFFF"/>
                </a:solidFill>
                <a:latin typeface="Arial"/>
                <a:cs typeface="Arial"/>
              </a:rPr>
              <a:t> tech</a:t>
            </a:r>
            <a:r>
              <a:rPr sz="3825" spc="-142" baseline="2178" dirty="0">
                <a:solidFill>
                  <a:srgbClr val="FFFFFF"/>
                </a:solidFill>
                <a:latin typeface="Arial"/>
                <a:cs typeface="Arial"/>
              </a:rPr>
              <a:t>nologie</a:t>
            </a:r>
            <a:r>
              <a:rPr sz="3825" spc="-142" baseline="1089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3825" spc="-60" baseline="1089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825" spc="-120" baseline="1089" dirty="0">
                <a:solidFill>
                  <a:srgbClr val="FFFFFF"/>
                </a:solidFill>
                <a:latin typeface="Arial"/>
                <a:cs typeface="Arial"/>
              </a:rPr>
              <a:t>pre</a:t>
            </a:r>
            <a:r>
              <a:rPr sz="2550" spc="-80" dirty="0">
                <a:solidFill>
                  <a:srgbClr val="FFFFFF"/>
                </a:solidFill>
                <a:latin typeface="Arial"/>
                <a:cs typeface="Arial"/>
              </a:rPr>
              <a:t>cise</a:t>
            </a:r>
            <a:r>
              <a:rPr sz="255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-130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3825" spc="-195" baseline="-1089" dirty="0">
                <a:solidFill>
                  <a:srgbClr val="FFFFFF"/>
                </a:solidFill>
                <a:latin typeface="Arial"/>
                <a:cs typeface="Arial"/>
              </a:rPr>
              <a:t>asurem</a:t>
            </a:r>
            <a:r>
              <a:rPr sz="3825" spc="-195" baseline="-2178" dirty="0">
                <a:solidFill>
                  <a:srgbClr val="FFFFFF"/>
                </a:solidFill>
                <a:latin typeface="Arial"/>
                <a:cs typeface="Arial"/>
              </a:rPr>
              <a:t>ents.</a:t>
            </a:r>
            <a:endParaRPr sz="3825" baseline="-217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217" y="0"/>
            <a:ext cx="5226161" cy="7708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56300" y="911103"/>
            <a:ext cx="5080000" cy="3887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76200">
              <a:lnSpc>
                <a:spcPct val="132000"/>
              </a:lnSpc>
              <a:spcBef>
                <a:spcPts val="90"/>
              </a:spcBef>
            </a:pPr>
            <a:r>
              <a:rPr sz="1600" spc="1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95" dirty="0">
                <a:solidFill>
                  <a:srgbClr val="FFFFFF"/>
                </a:solidFill>
                <a:latin typeface="Arial"/>
                <a:cs typeface="Arial"/>
              </a:rPr>
              <a:t>Internet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5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70" dirty="0">
                <a:solidFill>
                  <a:srgbClr val="FFFFFF"/>
                </a:solidFill>
                <a:latin typeface="Arial"/>
                <a:cs typeface="Arial"/>
              </a:rPr>
              <a:t>Things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Arial"/>
                <a:cs typeface="Arial"/>
              </a:rPr>
              <a:t>(IoT)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40" dirty="0">
                <a:solidFill>
                  <a:srgbClr val="FFFFFF"/>
                </a:solidFill>
                <a:latin typeface="Arial"/>
                <a:cs typeface="Arial"/>
              </a:rPr>
              <a:t>plays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50" dirty="0">
                <a:solidFill>
                  <a:srgbClr val="FFFFFF"/>
                </a:solidFill>
                <a:latin typeface="Arial"/>
                <a:cs typeface="Arial"/>
              </a:rPr>
              <a:t>crucial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40" dirty="0">
                <a:solidFill>
                  <a:srgbClr val="FFFFFF"/>
                </a:solidFill>
                <a:latin typeface="Arial"/>
                <a:cs typeface="Arial"/>
              </a:rPr>
              <a:t>role 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600" spc="215" dirty="0">
                <a:solidFill>
                  <a:srgbClr val="FFFFFF"/>
                </a:solidFill>
                <a:latin typeface="Arial"/>
                <a:cs typeface="Arial"/>
              </a:rPr>
              <a:t>optimizing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consumption  </a:t>
            </a:r>
            <a:r>
              <a:rPr sz="1600" spc="195" dirty="0">
                <a:solidFill>
                  <a:srgbClr val="FFFFFF"/>
                </a:solidFill>
                <a:latin typeface="Arial"/>
                <a:cs typeface="Arial"/>
              </a:rPr>
              <a:t>monitoring. </a:t>
            </a:r>
            <a:r>
              <a:rPr sz="1600" spc="2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600" spc="145" dirty="0">
                <a:solidFill>
                  <a:srgbClr val="FFFFFF"/>
                </a:solidFill>
                <a:latin typeface="Arial"/>
                <a:cs typeface="Arial"/>
              </a:rPr>
              <a:t>IoT-enabled </a:t>
            </a:r>
            <a:r>
              <a:rPr sz="1600" spc="125" dirty="0">
                <a:solidFill>
                  <a:srgbClr val="FFFFFF"/>
                </a:solidFill>
                <a:latin typeface="Arial"/>
                <a:cs typeface="Arial"/>
              </a:rPr>
              <a:t>devices,  </a:t>
            </a:r>
            <a:r>
              <a:rPr sz="1600" spc="145" dirty="0">
                <a:solidFill>
                  <a:srgbClr val="FFFFFF"/>
                </a:solidFill>
                <a:latin typeface="Arial"/>
                <a:cs typeface="Arial"/>
              </a:rPr>
              <a:t>businesses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600" spc="210" dirty="0">
                <a:solidFill>
                  <a:srgbClr val="FFFFFF"/>
                </a:solidFill>
                <a:latin typeface="Arial"/>
                <a:cs typeface="Arial"/>
              </a:rPr>
              <a:t>gather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granular </a:t>
            </a:r>
            <a:r>
              <a:rPr sz="1600" spc="19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600" spc="225" dirty="0">
                <a:solidFill>
                  <a:srgbClr val="FFFFFF"/>
                </a:solidFill>
                <a:latin typeface="Arial"/>
                <a:cs typeface="Arial"/>
              </a:rPr>
              <a:t>on 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consumption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600" spc="160" dirty="0">
                <a:solidFill>
                  <a:srgbClr val="FFFFFF"/>
                </a:solidFill>
                <a:latin typeface="Arial"/>
                <a:cs typeface="Arial"/>
              </a:rPr>
              <a:t>real-time. </a:t>
            </a:r>
            <a:r>
              <a:rPr sz="1600" spc="11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1600" spc="190" dirty="0">
                <a:solidFill>
                  <a:srgbClr val="FFFFFF"/>
                </a:solidFill>
                <a:latin typeface="Arial"/>
                <a:cs typeface="Arial"/>
              </a:rPr>
              <a:t>data 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4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6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2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6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65" dirty="0">
                <a:solidFill>
                  <a:srgbClr val="FFFFFF"/>
                </a:solidFill>
                <a:latin typeface="Arial"/>
                <a:cs typeface="Arial"/>
              </a:rPr>
              <a:t>analyzed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75" dirty="0">
                <a:solidFill>
                  <a:srgbClr val="FFFFFF"/>
                </a:solidFill>
                <a:latin typeface="Arial"/>
                <a:cs typeface="Arial"/>
              </a:rPr>
              <a:t>identify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32000"/>
              </a:lnSpc>
            </a:pP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energy-saving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70" dirty="0">
                <a:solidFill>
                  <a:srgbClr val="FFFFFF"/>
                </a:solidFill>
                <a:latin typeface="Arial"/>
                <a:cs typeface="Arial"/>
              </a:rPr>
              <a:t>opportunities,</a:t>
            </a:r>
            <a:r>
              <a:rPr sz="16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55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95" dirty="0">
                <a:solidFill>
                  <a:srgbClr val="FFFFFF"/>
                </a:solidFill>
                <a:latin typeface="Arial"/>
                <a:cs typeface="Arial"/>
              </a:rPr>
              <a:t>benchmarks, 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600" spc="160" dirty="0">
                <a:solidFill>
                  <a:srgbClr val="FFFFFF"/>
                </a:solidFill>
                <a:latin typeface="Arial"/>
                <a:cs typeface="Arial"/>
              </a:rPr>
              <a:t>track progress </a:t>
            </a:r>
            <a:r>
              <a:rPr sz="1600" spc="185" dirty="0">
                <a:solidFill>
                  <a:srgbClr val="FFFFFF"/>
                </a:solidFill>
                <a:latin typeface="Arial"/>
                <a:cs typeface="Arial"/>
              </a:rPr>
              <a:t>towards </a:t>
            </a:r>
            <a:r>
              <a:rPr sz="1600" spc="150" dirty="0">
                <a:solidFill>
                  <a:srgbClr val="FFFFFF"/>
                </a:solidFill>
                <a:latin typeface="Arial"/>
                <a:cs typeface="Arial"/>
              </a:rPr>
              <a:t>sustainability  </a:t>
            </a:r>
            <a:r>
              <a:rPr sz="1600" spc="105" dirty="0">
                <a:solidFill>
                  <a:srgbClr val="FFFFFF"/>
                </a:solidFill>
                <a:latin typeface="Arial"/>
                <a:cs typeface="Arial"/>
              </a:rPr>
              <a:t>goals. </a:t>
            </a:r>
            <a:r>
              <a:rPr sz="1600" spc="25" dirty="0">
                <a:solidFill>
                  <a:srgbClr val="FFFFFF"/>
                </a:solidFill>
                <a:latin typeface="Arial"/>
                <a:cs typeface="Arial"/>
              </a:rPr>
              <a:t>IoT </a:t>
            </a:r>
            <a:r>
              <a:rPr sz="1600" spc="110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1600" spc="145" dirty="0">
                <a:solidFill>
                  <a:srgbClr val="FFFFFF"/>
                </a:solidFill>
                <a:latin typeface="Arial"/>
                <a:cs typeface="Arial"/>
              </a:rPr>
              <a:t>allows </a:t>
            </a:r>
            <a:r>
              <a:rPr sz="1600" spc="15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600" spc="220" dirty="0">
                <a:solidFill>
                  <a:srgbClr val="FFFFFF"/>
                </a:solidFill>
                <a:latin typeface="Arial"/>
                <a:cs typeface="Arial"/>
              </a:rPr>
              <a:t>remote monitoring 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600" spc="145" dirty="0">
                <a:solidFill>
                  <a:srgbClr val="FFFFFF"/>
                </a:solidFill>
                <a:latin typeface="Arial"/>
                <a:cs typeface="Arial"/>
              </a:rPr>
              <a:t>control, </a:t>
            </a:r>
            <a:r>
              <a:rPr sz="1600" spc="204" dirty="0">
                <a:solidFill>
                  <a:srgbClr val="FFFFFF"/>
                </a:solidFill>
                <a:latin typeface="Arial"/>
                <a:cs typeface="Arial"/>
              </a:rPr>
              <a:t>enabling </a:t>
            </a:r>
            <a:r>
              <a:rPr sz="1600" spc="145" dirty="0">
                <a:solidFill>
                  <a:srgbClr val="FFFFFF"/>
                </a:solidFill>
                <a:latin typeface="Arial"/>
                <a:cs typeface="Arial"/>
              </a:rPr>
              <a:t>businesses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600" spc="235" dirty="0">
                <a:solidFill>
                  <a:srgbClr val="FFFFFF"/>
                </a:solidFill>
                <a:latin typeface="Arial"/>
                <a:cs typeface="Arial"/>
              </a:rPr>
              <a:t>make  </a:t>
            </a:r>
            <a:r>
              <a:rPr sz="1600" spc="204" dirty="0">
                <a:solidFill>
                  <a:srgbClr val="FFFFFF"/>
                </a:solidFill>
                <a:latin typeface="Arial"/>
                <a:cs typeface="Arial"/>
              </a:rPr>
              <a:t>timely </a:t>
            </a:r>
            <a:r>
              <a:rPr sz="1600" spc="210" dirty="0">
                <a:solidFill>
                  <a:srgbClr val="FFFFFF"/>
                </a:solidFill>
                <a:latin typeface="Arial"/>
                <a:cs typeface="Arial"/>
              </a:rPr>
              <a:t>adjustments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600" spc="204" dirty="0">
                <a:solidFill>
                  <a:srgbClr val="FFFFFF"/>
                </a:solidFill>
                <a:latin typeface="Arial"/>
                <a:cs typeface="Arial"/>
              </a:rPr>
              <a:t>optimize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energy  </a:t>
            </a:r>
            <a:r>
              <a:rPr sz="1600" spc="175" dirty="0">
                <a:solidFill>
                  <a:srgbClr val="FFFFFF"/>
                </a:solidFill>
                <a:latin typeface="Arial"/>
                <a:cs typeface="Arial"/>
              </a:rPr>
              <a:t>usage </a:t>
            </a:r>
            <a:r>
              <a:rPr sz="1600" spc="145" dirty="0">
                <a:solidFill>
                  <a:srgbClr val="FFFFFF"/>
                </a:solidFill>
                <a:latin typeface="Arial"/>
                <a:cs typeface="Arial"/>
              </a:rPr>
              <a:t>ef</a:t>
            </a:r>
            <a:r>
              <a:rPr sz="1600" spc="4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30" dirty="0">
                <a:solidFill>
                  <a:srgbClr val="FFFFFF"/>
                </a:solidFill>
                <a:latin typeface="Arial"/>
                <a:cs typeface="Arial"/>
              </a:rPr>
              <a:t>ciently.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107" y="2098331"/>
            <a:ext cx="999490" cy="5028565"/>
          </a:xfrm>
          <a:prstGeom prst="rect">
            <a:avLst/>
          </a:prstGeom>
        </p:spPr>
        <p:txBody>
          <a:bodyPr vert="vert270" wrap="square" lIns="0" tIns="57150" rIns="0" bIns="0" rtlCol="0">
            <a:spAutoFit/>
          </a:bodyPr>
          <a:lstStyle/>
          <a:p>
            <a:pPr marL="12700" marR="5080" indent="2540">
              <a:lnSpc>
                <a:spcPct val="111700"/>
              </a:lnSpc>
              <a:spcBef>
                <a:spcPts val="450"/>
              </a:spcBef>
            </a:pPr>
            <a:r>
              <a:rPr sz="3900" spc="-232" baseline="534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3900" spc="-232" baseline="4273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3900" spc="-419" baseline="4273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900" spc="-97" baseline="4273" dirty="0">
                <a:solidFill>
                  <a:srgbClr val="FFFFFF"/>
                </a:solidFill>
                <a:latin typeface="Arial"/>
                <a:cs typeface="Arial"/>
              </a:rPr>
              <a:t>ro</a:t>
            </a:r>
            <a:r>
              <a:rPr sz="3900" spc="-97" baseline="3205" dirty="0">
                <a:solidFill>
                  <a:srgbClr val="FFFFFF"/>
                </a:solidFill>
                <a:latin typeface="Arial"/>
                <a:cs typeface="Arial"/>
              </a:rPr>
              <a:t>le </a:t>
            </a:r>
            <a:r>
              <a:rPr sz="3900" spc="-127" baseline="320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900" spc="-434" baseline="3205" dirty="0">
                <a:solidFill>
                  <a:srgbClr val="FFFFFF"/>
                </a:solidFill>
                <a:latin typeface="Arial"/>
                <a:cs typeface="Arial"/>
              </a:rPr>
              <a:t>IoT </a:t>
            </a:r>
            <a:r>
              <a:rPr sz="3900" spc="-97" baseline="2136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900" spc="-150" baseline="2136" dirty="0">
                <a:solidFill>
                  <a:srgbClr val="FFFFFF"/>
                </a:solidFill>
                <a:latin typeface="Arial"/>
                <a:cs typeface="Arial"/>
              </a:rPr>
              <a:t>optim</a:t>
            </a:r>
            <a:r>
              <a:rPr sz="3900" spc="-150" baseline="1068" dirty="0">
                <a:solidFill>
                  <a:srgbClr val="FFFFFF"/>
                </a:solidFill>
                <a:latin typeface="Arial"/>
                <a:cs typeface="Arial"/>
              </a:rPr>
              <a:t>izing </a:t>
            </a:r>
            <a:r>
              <a:rPr sz="3900" spc="-187" baseline="1068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600" spc="-125" dirty="0">
                <a:solidFill>
                  <a:srgbClr val="FFFFFF"/>
                </a:solidFill>
                <a:latin typeface="Arial"/>
                <a:cs typeface="Arial"/>
              </a:rPr>
              <a:t>ergy </a:t>
            </a:r>
            <a:r>
              <a:rPr sz="3900" spc="-187" baseline="32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-165" baseline="3205" dirty="0">
                <a:solidFill>
                  <a:srgbClr val="FFFFFF"/>
                </a:solidFill>
                <a:latin typeface="Arial"/>
                <a:cs typeface="Arial"/>
              </a:rPr>
              <a:t>cons</a:t>
            </a:r>
            <a:r>
              <a:rPr sz="3900" spc="-165" baseline="2136" dirty="0">
                <a:solidFill>
                  <a:srgbClr val="FFFFFF"/>
                </a:solidFill>
                <a:latin typeface="Arial"/>
                <a:cs typeface="Arial"/>
              </a:rPr>
              <a:t>umption</a:t>
            </a:r>
            <a:r>
              <a:rPr sz="3900" spc="-225" baseline="21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-142" baseline="1068" dirty="0">
                <a:solidFill>
                  <a:srgbClr val="FFFFFF"/>
                </a:solidFill>
                <a:latin typeface="Arial"/>
                <a:cs typeface="Arial"/>
              </a:rPr>
              <a:t>monito</a:t>
            </a:r>
            <a:r>
              <a:rPr sz="2600" spc="-95" dirty="0">
                <a:solidFill>
                  <a:srgbClr val="FFFFFF"/>
                </a:solidFill>
                <a:latin typeface="Arial"/>
                <a:cs typeface="Arial"/>
              </a:rPr>
              <a:t>ring.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217" y="2128296"/>
            <a:ext cx="5226161" cy="3440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56300" y="911104"/>
            <a:ext cx="5058410" cy="42094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2000"/>
              </a:lnSpc>
              <a:spcBef>
                <a:spcPts val="90"/>
              </a:spcBef>
            </a:pPr>
            <a:r>
              <a:rPr sz="16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600" spc="145" dirty="0">
                <a:solidFill>
                  <a:srgbClr val="FFFFFF"/>
                </a:solidFill>
                <a:latin typeface="Arial"/>
                <a:cs typeface="Arial"/>
              </a:rPr>
              <a:t>fully </a:t>
            </a:r>
            <a:r>
              <a:rPr sz="1600" spc="155" dirty="0">
                <a:solidFill>
                  <a:srgbClr val="FFFFFF"/>
                </a:solidFill>
                <a:latin typeface="Arial"/>
                <a:cs typeface="Arial"/>
              </a:rPr>
              <a:t>leverage </a:t>
            </a:r>
            <a:r>
              <a:rPr sz="1600" spc="2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power </a:t>
            </a:r>
            <a:r>
              <a:rPr sz="1600" spc="15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600" spc="160" dirty="0">
                <a:solidFill>
                  <a:srgbClr val="FFFFFF"/>
                </a:solidFill>
                <a:latin typeface="Arial"/>
                <a:cs typeface="Arial"/>
              </a:rPr>
              <a:t>precision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sz="1600" spc="204" dirty="0">
                <a:solidFill>
                  <a:srgbClr val="FFFFFF"/>
                </a:solidFill>
                <a:latin typeface="Arial"/>
                <a:cs typeface="Arial"/>
              </a:rPr>
              <a:t>consumption, </a:t>
            </a:r>
            <a:r>
              <a:rPr sz="1600" spc="19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600" spc="140" dirty="0">
                <a:solidFill>
                  <a:srgbClr val="FFFFFF"/>
                </a:solidFill>
                <a:latin typeface="Arial"/>
                <a:cs typeface="Arial"/>
              </a:rPr>
              <a:t>analytics </a:t>
            </a:r>
            <a:r>
              <a:rPr sz="1600" spc="65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1600" spc="114" dirty="0">
                <a:solidFill>
                  <a:srgbClr val="FFFFFF"/>
                </a:solidFill>
                <a:latin typeface="Arial"/>
                <a:cs typeface="Arial"/>
              </a:rPr>
              <a:t>essential. </a:t>
            </a:r>
            <a:r>
              <a:rPr sz="1600" spc="175" dirty="0">
                <a:solidFill>
                  <a:srgbClr val="FFFFFF"/>
                </a:solidFill>
                <a:latin typeface="Arial"/>
                <a:cs typeface="Arial"/>
              </a:rPr>
              <a:t>By collecting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600" spc="170" dirty="0">
                <a:solidFill>
                  <a:srgbClr val="FFFFFF"/>
                </a:solidFill>
                <a:latin typeface="Arial"/>
                <a:cs typeface="Arial"/>
              </a:rPr>
              <a:t>analyzing 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granular </a:t>
            </a:r>
            <a:r>
              <a:rPr sz="1600" spc="19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600" spc="145" dirty="0">
                <a:solidFill>
                  <a:srgbClr val="FFFFFF"/>
                </a:solidFill>
                <a:latin typeface="Arial"/>
                <a:cs typeface="Arial"/>
              </a:rPr>
              <a:t>IoT-enabled </a:t>
            </a:r>
            <a:r>
              <a:rPr sz="1600" spc="125" dirty="0">
                <a:solidFill>
                  <a:srgbClr val="FFFFFF"/>
                </a:solidFill>
                <a:latin typeface="Arial"/>
                <a:cs typeface="Arial"/>
              </a:rPr>
              <a:t>devices,  </a:t>
            </a:r>
            <a:r>
              <a:rPr sz="1600" spc="145" dirty="0">
                <a:solidFill>
                  <a:srgbClr val="FFFFFF"/>
                </a:solidFill>
                <a:latin typeface="Arial"/>
                <a:cs typeface="Arial"/>
              </a:rPr>
              <a:t>businesses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600" spc="190" dirty="0">
                <a:solidFill>
                  <a:srgbClr val="FFFFFF"/>
                </a:solidFill>
                <a:latin typeface="Arial"/>
                <a:cs typeface="Arial"/>
              </a:rPr>
              <a:t>gain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detailed </a:t>
            </a:r>
            <a:r>
              <a:rPr sz="1600" spc="170" dirty="0">
                <a:solidFill>
                  <a:srgbClr val="FFFFFF"/>
                </a:solidFill>
                <a:latin typeface="Arial"/>
                <a:cs typeface="Arial"/>
              </a:rPr>
              <a:t>insights </a:t>
            </a:r>
            <a:r>
              <a:rPr sz="1600" spc="185" dirty="0">
                <a:solidFill>
                  <a:srgbClr val="FFFFFF"/>
                </a:solidFill>
                <a:latin typeface="Arial"/>
                <a:cs typeface="Arial"/>
              </a:rPr>
              <a:t>into  their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consumption </a:t>
            </a:r>
            <a:r>
              <a:rPr sz="1600" spc="150" dirty="0">
                <a:solidFill>
                  <a:srgbClr val="FFFFFF"/>
                </a:solidFill>
                <a:latin typeface="Arial"/>
                <a:cs typeface="Arial"/>
              </a:rPr>
              <a:t>patterns. </a:t>
            </a:r>
            <a:r>
              <a:rPr sz="1600" spc="110" dirty="0">
                <a:solidFill>
                  <a:srgbClr val="FFFFFF"/>
                </a:solidFill>
                <a:latin typeface="Arial"/>
                <a:cs typeface="Arial"/>
              </a:rPr>
              <a:t>This 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600" spc="175" dirty="0">
                <a:solidFill>
                  <a:srgbClr val="FFFFFF"/>
                </a:solidFill>
                <a:latin typeface="Arial"/>
                <a:cs typeface="Arial"/>
              </a:rPr>
              <a:t>identify </a:t>
            </a:r>
            <a:r>
              <a:rPr sz="1600" spc="120" dirty="0">
                <a:solidFill>
                  <a:srgbClr val="FFFFFF"/>
                </a:solidFill>
                <a:latin typeface="Arial"/>
                <a:cs typeface="Arial"/>
              </a:rPr>
              <a:t>areas </a:t>
            </a:r>
            <a:r>
              <a:rPr sz="1600" spc="15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1600" spc="220" dirty="0">
                <a:solidFill>
                  <a:srgbClr val="FFFFFF"/>
                </a:solidFill>
                <a:latin typeface="Arial"/>
                <a:cs typeface="Arial"/>
              </a:rPr>
              <a:t>improvement, </a:t>
            </a:r>
            <a:r>
              <a:rPr sz="1600" spc="204" dirty="0">
                <a:solidFill>
                  <a:srgbClr val="FFFFFF"/>
                </a:solidFill>
                <a:latin typeface="Arial"/>
                <a:cs typeface="Arial"/>
              </a:rPr>
              <a:t>optimize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sz="1600" spc="135" dirty="0">
                <a:solidFill>
                  <a:srgbClr val="FFFFFF"/>
                </a:solidFill>
                <a:latin typeface="Arial"/>
                <a:cs typeface="Arial"/>
              </a:rPr>
              <a:t>usage,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600" spc="225" dirty="0">
                <a:solidFill>
                  <a:srgbClr val="FFFFFF"/>
                </a:solidFill>
                <a:latin typeface="Arial"/>
                <a:cs typeface="Arial"/>
              </a:rPr>
              <a:t>monitor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60" dirty="0">
                <a:solidFill>
                  <a:srgbClr val="FFFFFF"/>
                </a:solidFill>
                <a:latin typeface="Arial"/>
                <a:cs typeface="Arial"/>
              </a:rPr>
              <a:t>progress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85" dirty="0">
                <a:solidFill>
                  <a:srgbClr val="FFFFFF"/>
                </a:solidFill>
                <a:latin typeface="Arial"/>
                <a:cs typeface="Arial"/>
              </a:rPr>
              <a:t>towards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50" dirty="0">
                <a:solidFill>
                  <a:srgbClr val="FFFFFF"/>
                </a:solidFill>
                <a:latin typeface="Arial"/>
                <a:cs typeface="Arial"/>
              </a:rPr>
              <a:t>sustainability</a:t>
            </a:r>
            <a:r>
              <a:rPr sz="16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40" dirty="0">
                <a:solidFill>
                  <a:srgbClr val="FFFFFF"/>
                </a:solidFill>
                <a:latin typeface="Arial"/>
                <a:cs typeface="Arial"/>
              </a:rPr>
              <a:t>goals  </a:t>
            </a:r>
            <a:r>
              <a:rPr sz="1600" spc="125" dirty="0">
                <a:solidFill>
                  <a:srgbClr val="FFFFFF"/>
                </a:solidFill>
                <a:latin typeface="Arial"/>
                <a:cs typeface="Arial"/>
              </a:rPr>
              <a:t>effectively. </a:t>
            </a:r>
            <a:r>
              <a:rPr sz="1600" spc="2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data-driven</a:t>
            </a:r>
            <a:r>
              <a:rPr sz="160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decision-making,  </a:t>
            </a:r>
            <a:r>
              <a:rPr sz="1600" spc="145" dirty="0">
                <a:solidFill>
                  <a:srgbClr val="FFFFFF"/>
                </a:solidFill>
                <a:latin typeface="Arial"/>
                <a:cs typeface="Arial"/>
              </a:rPr>
              <a:t>businesses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600" spc="160" dirty="0">
                <a:solidFill>
                  <a:srgbClr val="FFFFFF"/>
                </a:solidFill>
                <a:latin typeface="Arial"/>
                <a:cs typeface="Arial"/>
              </a:rPr>
              <a:t>achieve </a:t>
            </a:r>
            <a:r>
              <a:rPr sz="1600" spc="175" dirty="0">
                <a:solidFill>
                  <a:srgbClr val="FFFFFF"/>
                </a:solidFill>
                <a:latin typeface="Arial"/>
                <a:cs typeface="Arial"/>
              </a:rPr>
              <a:t>greater </a:t>
            </a:r>
            <a:r>
              <a:rPr sz="1600" spc="145" dirty="0">
                <a:solidFill>
                  <a:srgbClr val="FFFFFF"/>
                </a:solidFill>
                <a:latin typeface="Arial"/>
                <a:cs typeface="Arial"/>
              </a:rPr>
              <a:t>ef </a:t>
            </a:r>
            <a:r>
              <a:rPr sz="1600" spc="165" dirty="0">
                <a:solidFill>
                  <a:srgbClr val="FFFFFF"/>
                </a:solidFill>
                <a:latin typeface="Arial"/>
                <a:cs typeface="Arial"/>
              </a:rPr>
              <a:t>ciency</a:t>
            </a:r>
            <a:r>
              <a:rPr sz="16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600" spc="1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1600" spc="145" dirty="0">
                <a:solidFill>
                  <a:srgbClr val="FFFFFF"/>
                </a:solidFill>
                <a:latin typeface="Arial"/>
                <a:cs typeface="Arial"/>
              </a:rPr>
              <a:t>savings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600" spc="185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sz="1600" spc="275" dirty="0">
                <a:solidFill>
                  <a:srgbClr val="FFFFFF"/>
                </a:solidFill>
                <a:latin typeface="Arial"/>
                <a:cs typeface="Arial"/>
              </a:rPr>
              <a:t>management  </a:t>
            </a:r>
            <a:r>
              <a:rPr sz="1600" spc="120" dirty="0">
                <a:solidFill>
                  <a:srgbClr val="FFFFFF"/>
                </a:solidFill>
                <a:latin typeface="Arial"/>
                <a:cs typeface="Arial"/>
              </a:rPr>
              <a:t>strategies.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107" y="1086302"/>
            <a:ext cx="1010285" cy="6040755"/>
          </a:xfrm>
          <a:prstGeom prst="rect">
            <a:avLst/>
          </a:prstGeom>
        </p:spPr>
        <p:txBody>
          <a:bodyPr vert="vert270" wrap="square" lIns="0" tIns="58419" rIns="0" bIns="0" rtlCol="0">
            <a:spAutoFit/>
          </a:bodyPr>
          <a:lstStyle/>
          <a:p>
            <a:pPr marL="12700" marR="5080" indent="2540">
              <a:lnSpc>
                <a:spcPct val="112900"/>
              </a:lnSpc>
              <a:spcBef>
                <a:spcPts val="459"/>
              </a:spcBef>
            </a:pPr>
            <a:r>
              <a:rPr sz="3900" spc="-232" baseline="641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900" spc="-232" baseline="5341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3900" spc="-217" baseline="5341" dirty="0">
                <a:solidFill>
                  <a:srgbClr val="FFFFFF"/>
                </a:solidFill>
                <a:latin typeface="Arial"/>
                <a:cs typeface="Arial"/>
              </a:rPr>
              <a:t>Sectio</a:t>
            </a:r>
            <a:r>
              <a:rPr sz="3900" spc="-217" baseline="4273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3900" spc="-202" baseline="4273" dirty="0">
                <a:solidFill>
                  <a:srgbClr val="FFFFFF"/>
                </a:solidFill>
                <a:latin typeface="Arial"/>
                <a:cs typeface="Arial"/>
              </a:rPr>
              <a:t>2: </a:t>
            </a:r>
            <a:r>
              <a:rPr sz="3900" spc="-165" baseline="4273" dirty="0">
                <a:solidFill>
                  <a:srgbClr val="FFFFFF"/>
                </a:solidFill>
                <a:latin typeface="Arial"/>
                <a:cs typeface="Arial"/>
              </a:rPr>
              <a:t>Imp</a:t>
            </a:r>
            <a:r>
              <a:rPr sz="3900" spc="-165" baseline="3205" dirty="0">
                <a:solidFill>
                  <a:srgbClr val="FFFFFF"/>
                </a:solidFill>
                <a:latin typeface="Arial"/>
                <a:cs typeface="Arial"/>
              </a:rPr>
              <a:t>lementin</a:t>
            </a:r>
            <a:r>
              <a:rPr sz="3900" spc="-165" baseline="2136" dirty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3900" spc="-187" baseline="2136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900" spc="-97" baseline="1068" dirty="0">
                <a:solidFill>
                  <a:srgbClr val="FFFFFF"/>
                </a:solidFill>
                <a:latin typeface="Arial"/>
                <a:cs typeface="Arial"/>
              </a:rPr>
              <a:t>analytic</a:t>
            </a:r>
            <a:r>
              <a:rPr sz="2600" spc="-65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600" spc="-5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900" spc="-82" baseline="534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-142" baseline="534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3900" spc="-142" baseline="4273" dirty="0">
                <a:solidFill>
                  <a:srgbClr val="FFFFFF"/>
                </a:solidFill>
                <a:latin typeface="Arial"/>
                <a:cs typeface="Arial"/>
              </a:rPr>
              <a:t>tailed </a:t>
            </a:r>
            <a:r>
              <a:rPr sz="3900" spc="-187" baseline="4273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3900" spc="-187" baseline="3205" dirty="0">
                <a:solidFill>
                  <a:srgbClr val="FFFFFF"/>
                </a:solidFill>
                <a:latin typeface="Arial"/>
                <a:cs typeface="Arial"/>
              </a:rPr>
              <a:t>ergy </a:t>
            </a:r>
            <a:r>
              <a:rPr sz="3900" spc="-165" baseline="320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3900" spc="-165" baseline="2136" dirty="0">
                <a:solidFill>
                  <a:srgbClr val="FFFFFF"/>
                </a:solidFill>
                <a:latin typeface="Arial"/>
                <a:cs typeface="Arial"/>
              </a:rPr>
              <a:t>nsumpt</a:t>
            </a:r>
            <a:r>
              <a:rPr sz="3900" spc="-165" baseline="1068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3900" spc="-270" baseline="106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-112" baseline="1068" dirty="0">
                <a:solidFill>
                  <a:srgbClr val="FFFFFF"/>
                </a:solidFill>
                <a:latin typeface="Arial"/>
                <a:cs typeface="Arial"/>
              </a:rPr>
              <a:t>insig</a:t>
            </a:r>
            <a:r>
              <a:rPr sz="2600" spc="-75" dirty="0">
                <a:solidFill>
                  <a:srgbClr val="FFFFFF"/>
                </a:solidFill>
                <a:latin typeface="Arial"/>
                <a:cs typeface="Arial"/>
              </a:rPr>
              <a:t>hts.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217" y="1735043"/>
            <a:ext cx="5226161" cy="3484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56300" y="911103"/>
            <a:ext cx="5043805" cy="3887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2000"/>
              </a:lnSpc>
              <a:spcBef>
                <a:spcPts val="90"/>
              </a:spcBef>
            </a:pPr>
            <a:r>
              <a:rPr sz="16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600" spc="210" dirty="0">
                <a:solidFill>
                  <a:srgbClr val="FFFFFF"/>
                </a:solidFill>
                <a:latin typeface="Arial"/>
                <a:cs typeface="Arial"/>
              </a:rPr>
              <a:t>understand </a:t>
            </a:r>
            <a:r>
              <a:rPr sz="1600" spc="2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600" spc="150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1600" spc="17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1600" spc="15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45" dirty="0">
                <a:solidFill>
                  <a:srgbClr val="FFFFFF"/>
                </a:solidFill>
                <a:latin typeface="Arial"/>
                <a:cs typeface="Arial"/>
              </a:rPr>
              <a:t>measurement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20" dirty="0">
                <a:solidFill>
                  <a:srgbClr val="FFFFFF"/>
                </a:solidFill>
                <a:latin typeface="Arial"/>
                <a:cs typeface="Arial"/>
              </a:rPr>
              <a:t>strategies,</a:t>
            </a:r>
            <a:r>
              <a:rPr sz="16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10" dirty="0">
                <a:solidFill>
                  <a:srgbClr val="FFFFFF"/>
                </a:solidFill>
                <a:latin typeface="Arial"/>
                <a:cs typeface="Arial"/>
              </a:rPr>
              <a:t>let's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60" dirty="0">
                <a:solidFill>
                  <a:srgbClr val="FFFFFF"/>
                </a:solidFill>
                <a:latin typeface="Arial"/>
                <a:cs typeface="Arial"/>
              </a:rPr>
              <a:t>explore  </a:t>
            </a:r>
            <a:r>
              <a:rPr sz="1600" spc="12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600" spc="215" dirty="0">
                <a:solidFill>
                  <a:srgbClr val="FFFFFF"/>
                </a:solidFill>
                <a:latin typeface="Arial"/>
                <a:cs typeface="Arial"/>
              </a:rPr>
              <a:t>few </a:t>
            </a:r>
            <a:r>
              <a:rPr sz="1600" spc="114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1600" spc="130" dirty="0">
                <a:solidFill>
                  <a:srgbClr val="FFFFFF"/>
                </a:solidFill>
                <a:latin typeface="Arial"/>
                <a:cs typeface="Arial"/>
              </a:rPr>
              <a:t>studies. </a:t>
            </a:r>
            <a:r>
              <a:rPr sz="1600" spc="135" dirty="0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sz="1600" spc="125" dirty="0">
                <a:solidFill>
                  <a:srgbClr val="FFFFFF"/>
                </a:solidFill>
                <a:latin typeface="Arial"/>
                <a:cs typeface="Arial"/>
              </a:rPr>
              <a:t>real-life </a:t>
            </a:r>
            <a:r>
              <a:rPr sz="1600" spc="185" dirty="0">
                <a:solidFill>
                  <a:srgbClr val="FFFFFF"/>
                </a:solidFill>
                <a:latin typeface="Arial"/>
                <a:cs typeface="Arial"/>
              </a:rPr>
              <a:t>examples  </a:t>
            </a:r>
            <a:r>
              <a:rPr sz="1600" spc="16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1600" spc="220" dirty="0">
                <a:solidFill>
                  <a:srgbClr val="FFFFFF"/>
                </a:solidFill>
                <a:latin typeface="Arial"/>
                <a:cs typeface="Arial"/>
              </a:rPr>
              <a:t>highlight </a:t>
            </a:r>
            <a:r>
              <a:rPr sz="1600" spc="140" dirty="0">
                <a:solidFill>
                  <a:srgbClr val="FFFFFF"/>
                </a:solidFill>
                <a:latin typeface="Arial"/>
                <a:cs typeface="Arial"/>
              </a:rPr>
              <a:t>successful </a:t>
            </a:r>
            <a:r>
              <a:rPr sz="1600" spc="220" dirty="0">
                <a:solidFill>
                  <a:srgbClr val="FFFFFF"/>
                </a:solidFill>
                <a:latin typeface="Arial"/>
                <a:cs typeface="Arial"/>
              </a:rPr>
              <a:t>implementations </a:t>
            </a:r>
            <a:r>
              <a:rPr sz="1600" spc="15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1600" spc="160" dirty="0">
                <a:solidFill>
                  <a:srgbClr val="FFFFFF"/>
                </a:solidFill>
                <a:latin typeface="Arial"/>
                <a:cs typeface="Arial"/>
              </a:rPr>
              <a:t>precision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consumption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45" dirty="0">
                <a:solidFill>
                  <a:srgbClr val="FFFFFF"/>
                </a:solidFill>
                <a:latin typeface="Arial"/>
                <a:cs typeface="Arial"/>
              </a:rPr>
              <a:t>measurement  </a:t>
            </a:r>
            <a:r>
              <a:rPr sz="1600" spc="170" dirty="0">
                <a:solidFill>
                  <a:srgbClr val="FFFFFF"/>
                </a:solidFill>
                <a:latin typeface="Arial"/>
                <a:cs typeface="Arial"/>
              </a:rPr>
              <a:t>techniques.</a:t>
            </a:r>
            <a:r>
              <a:rPr sz="16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15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6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6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70" dirty="0">
                <a:solidFill>
                  <a:srgbClr val="FFFFFF"/>
                </a:solidFill>
                <a:latin typeface="Arial"/>
                <a:cs typeface="Arial"/>
              </a:rPr>
              <a:t>delve</a:t>
            </a:r>
            <a:r>
              <a:rPr sz="16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85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70" dirty="0">
                <a:solidFill>
                  <a:srgbClr val="FFFFFF"/>
                </a:solidFill>
                <a:latin typeface="Arial"/>
                <a:cs typeface="Arial"/>
              </a:rPr>
              <a:t>challenges  </a:t>
            </a:r>
            <a:r>
              <a:rPr sz="1600" spc="130" dirty="0">
                <a:solidFill>
                  <a:srgbClr val="FFFFFF"/>
                </a:solidFill>
                <a:latin typeface="Arial"/>
                <a:cs typeface="Arial"/>
              </a:rPr>
              <a:t>faced, </a:t>
            </a:r>
            <a:r>
              <a:rPr sz="1600" spc="2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600" spc="155" dirty="0">
                <a:solidFill>
                  <a:srgbClr val="FFFFFF"/>
                </a:solidFill>
                <a:latin typeface="Arial"/>
                <a:cs typeface="Arial"/>
              </a:rPr>
              <a:t>solutions </a:t>
            </a:r>
            <a:r>
              <a:rPr sz="1600" spc="225" dirty="0">
                <a:solidFill>
                  <a:srgbClr val="FFFFFF"/>
                </a:solidFill>
                <a:latin typeface="Arial"/>
                <a:cs typeface="Arial"/>
              </a:rPr>
              <a:t>implemented,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600" spc="22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600" spc="150" dirty="0">
                <a:solidFill>
                  <a:srgbClr val="FFFFFF"/>
                </a:solidFill>
                <a:latin typeface="Arial"/>
                <a:cs typeface="Arial"/>
              </a:rPr>
              <a:t>positive </a:t>
            </a:r>
            <a:r>
              <a:rPr sz="1600" spc="210" dirty="0">
                <a:solidFill>
                  <a:srgbClr val="FFFFFF"/>
                </a:solidFill>
                <a:latin typeface="Arial"/>
                <a:cs typeface="Arial"/>
              </a:rPr>
              <a:t>outcomes </a:t>
            </a:r>
            <a:r>
              <a:rPr sz="1600" spc="150" dirty="0">
                <a:solidFill>
                  <a:srgbClr val="FFFFFF"/>
                </a:solidFill>
                <a:latin typeface="Arial"/>
                <a:cs typeface="Arial"/>
              </a:rPr>
              <a:t>achieved. </a:t>
            </a:r>
            <a:r>
              <a:rPr sz="1600" spc="135" dirty="0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sz="1600" spc="114" dirty="0">
                <a:solidFill>
                  <a:srgbClr val="FFFFFF"/>
                </a:solidFill>
                <a:latin typeface="Arial"/>
                <a:cs typeface="Arial"/>
              </a:rPr>
              <a:t>case  </a:t>
            </a:r>
            <a:r>
              <a:rPr sz="1600" spc="165" dirty="0">
                <a:solidFill>
                  <a:srgbClr val="FFFFFF"/>
                </a:solidFill>
                <a:latin typeface="Arial"/>
                <a:cs typeface="Arial"/>
              </a:rPr>
              <a:t>studies </a:t>
            </a:r>
            <a:r>
              <a:rPr sz="1600" spc="16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1600" spc="160" dirty="0">
                <a:solidFill>
                  <a:srgbClr val="FFFFFF"/>
                </a:solidFill>
                <a:latin typeface="Arial"/>
                <a:cs typeface="Arial"/>
              </a:rPr>
              <a:t>valuable </a:t>
            </a:r>
            <a:r>
              <a:rPr sz="1600" spc="170" dirty="0">
                <a:solidFill>
                  <a:srgbClr val="FFFFFF"/>
                </a:solidFill>
                <a:latin typeface="Arial"/>
                <a:cs typeface="Arial"/>
              </a:rPr>
              <a:t>insights 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600" spc="155" dirty="0">
                <a:solidFill>
                  <a:srgbClr val="FFFFFF"/>
                </a:solidFill>
                <a:latin typeface="Arial"/>
                <a:cs typeface="Arial"/>
              </a:rPr>
              <a:t>inspire </a:t>
            </a:r>
            <a:r>
              <a:rPr sz="1600" spc="145" dirty="0">
                <a:solidFill>
                  <a:srgbClr val="FFFFFF"/>
                </a:solidFill>
                <a:latin typeface="Arial"/>
                <a:cs typeface="Arial"/>
              </a:rPr>
              <a:t>businesses 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600" spc="225" dirty="0">
                <a:solidFill>
                  <a:srgbClr val="FFFFFF"/>
                </a:solidFill>
                <a:latin typeface="Arial"/>
                <a:cs typeface="Arial"/>
              </a:rPr>
              <a:t>adopt </a:t>
            </a:r>
            <a:r>
              <a:rPr sz="1600" spc="145" dirty="0">
                <a:solidFill>
                  <a:srgbClr val="FFFFFF"/>
                </a:solidFill>
                <a:latin typeface="Arial"/>
                <a:cs typeface="Arial"/>
              </a:rPr>
              <a:t>ef </a:t>
            </a:r>
            <a:r>
              <a:rPr sz="1600" spc="190" dirty="0">
                <a:solidFill>
                  <a:srgbClr val="FFFFFF"/>
                </a:solidFill>
                <a:latin typeface="Arial"/>
                <a:cs typeface="Arial"/>
              </a:rPr>
              <a:t>cient  </a:t>
            </a:r>
            <a:r>
              <a:rPr sz="1600" spc="140" dirty="0">
                <a:solidFill>
                  <a:srgbClr val="FFFFFF"/>
                </a:solidFill>
                <a:latin typeface="Arial"/>
                <a:cs typeface="Arial"/>
              </a:rPr>
              <a:t>strategies </a:t>
            </a:r>
            <a:r>
              <a:rPr sz="1600" spc="15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600" spc="215" dirty="0">
                <a:solidFill>
                  <a:srgbClr val="FFFFFF"/>
                </a:solidFill>
                <a:latin typeface="Arial"/>
                <a:cs typeface="Arial"/>
              </a:rPr>
              <a:t>measuring </a:t>
            </a:r>
            <a:r>
              <a:rPr sz="1600" spc="200" dirty="0">
                <a:solidFill>
                  <a:srgbClr val="FFFFFF"/>
                </a:solidFill>
                <a:latin typeface="Arial"/>
                <a:cs typeface="Arial"/>
              </a:rPr>
              <a:t>energy  </a:t>
            </a:r>
            <a:r>
              <a:rPr sz="1600" spc="204" dirty="0">
                <a:solidFill>
                  <a:srgbClr val="FFFFFF"/>
                </a:solidFill>
                <a:latin typeface="Arial"/>
                <a:cs typeface="Arial"/>
              </a:rPr>
              <a:t>consumption.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107" y="798190"/>
            <a:ext cx="1000125" cy="6328410"/>
          </a:xfrm>
          <a:prstGeom prst="rect">
            <a:avLst/>
          </a:prstGeom>
        </p:spPr>
        <p:txBody>
          <a:bodyPr vert="vert270" wrap="square" lIns="0" tIns="72390" rIns="0" bIns="0" rtlCol="0">
            <a:spAutoFit/>
          </a:bodyPr>
          <a:lstStyle/>
          <a:p>
            <a:pPr marL="12700" marR="5080" indent="2540">
              <a:lnSpc>
                <a:spcPct val="109800"/>
              </a:lnSpc>
              <a:spcBef>
                <a:spcPts val="570"/>
              </a:spcBef>
            </a:pPr>
            <a:r>
              <a:rPr sz="3900" spc="-232" baseline="6410" dirty="0">
                <a:solidFill>
                  <a:srgbClr val="FFFFFF"/>
                </a:solidFill>
                <a:latin typeface="Arial"/>
                <a:cs typeface="Arial"/>
              </a:rPr>
              <a:t>7. </a:t>
            </a:r>
            <a:r>
              <a:rPr sz="3900" spc="-412" baseline="5341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3900" spc="-135" baseline="5341" dirty="0">
                <a:solidFill>
                  <a:srgbClr val="FFFFFF"/>
                </a:solidFill>
                <a:latin typeface="Arial"/>
                <a:cs typeface="Arial"/>
              </a:rPr>
              <a:t>stu</a:t>
            </a:r>
            <a:r>
              <a:rPr sz="3900" spc="-135" baseline="4273" dirty="0">
                <a:solidFill>
                  <a:srgbClr val="FFFFFF"/>
                </a:solidFill>
                <a:latin typeface="Arial"/>
                <a:cs typeface="Arial"/>
              </a:rPr>
              <a:t>dies </a:t>
            </a:r>
            <a:r>
              <a:rPr sz="3900" spc="-157" baseline="4273" dirty="0">
                <a:solidFill>
                  <a:srgbClr val="FFFFFF"/>
                </a:solidFill>
                <a:latin typeface="Arial"/>
                <a:cs typeface="Arial"/>
              </a:rPr>
              <a:t>sh</a:t>
            </a:r>
            <a:r>
              <a:rPr sz="3900" spc="-157" baseline="3205" dirty="0">
                <a:solidFill>
                  <a:srgbClr val="FFFFFF"/>
                </a:solidFill>
                <a:latin typeface="Arial"/>
                <a:cs typeface="Arial"/>
              </a:rPr>
              <a:t>owcasin</a:t>
            </a:r>
            <a:r>
              <a:rPr sz="3900" spc="-157" baseline="2136" dirty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3900" spc="-127" baseline="2136" dirty="0">
                <a:solidFill>
                  <a:srgbClr val="FFFFFF"/>
                </a:solidFill>
                <a:latin typeface="Arial"/>
                <a:cs typeface="Arial"/>
              </a:rPr>
              <a:t>succe</a:t>
            </a:r>
            <a:r>
              <a:rPr sz="3900" spc="-127" baseline="1068" dirty="0">
                <a:solidFill>
                  <a:srgbClr val="FFFFFF"/>
                </a:solidFill>
                <a:latin typeface="Arial"/>
                <a:cs typeface="Arial"/>
              </a:rPr>
              <a:t>ssful </a:t>
            </a:r>
            <a:r>
              <a:rPr sz="3900" spc="-187" baseline="1068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600" spc="-125" dirty="0">
                <a:solidFill>
                  <a:srgbClr val="FFFFFF"/>
                </a:solidFill>
                <a:latin typeface="Arial"/>
                <a:cs typeface="Arial"/>
              </a:rPr>
              <a:t>ergy </a:t>
            </a:r>
            <a:r>
              <a:rPr sz="3900" spc="-187" baseline="32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-195" baseline="3205" dirty="0">
                <a:solidFill>
                  <a:srgbClr val="FFFFFF"/>
                </a:solidFill>
                <a:latin typeface="Arial"/>
                <a:cs typeface="Arial"/>
              </a:rPr>
              <a:t>meas</a:t>
            </a:r>
            <a:r>
              <a:rPr sz="3900" spc="-195" baseline="2136" dirty="0">
                <a:solidFill>
                  <a:srgbClr val="FFFFFF"/>
                </a:solidFill>
                <a:latin typeface="Arial"/>
                <a:cs typeface="Arial"/>
              </a:rPr>
              <a:t>uremen</a:t>
            </a:r>
            <a:r>
              <a:rPr sz="3900" spc="-195" baseline="1068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900" spc="-225" baseline="106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-120" baseline="1068" dirty="0">
                <a:solidFill>
                  <a:srgbClr val="FFFFFF"/>
                </a:solidFill>
                <a:latin typeface="Arial"/>
                <a:cs typeface="Arial"/>
              </a:rPr>
              <a:t>strateg</a:t>
            </a:r>
            <a:r>
              <a:rPr sz="2600" spc="-80" dirty="0">
                <a:solidFill>
                  <a:srgbClr val="FFFFFF"/>
                </a:solidFill>
                <a:latin typeface="Arial"/>
                <a:cs typeface="Arial"/>
              </a:rPr>
              <a:t>ies.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1570</Words>
  <Application>Microsoft Office PowerPoint</Application>
  <PresentationFormat>Custom</PresentationFormat>
  <Paragraphs>90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Palanivel R</dc:creator>
  <cp:lastModifiedBy>Palanivel R</cp:lastModifiedBy>
  <cp:revision>2</cp:revision>
  <dcterms:created xsi:type="dcterms:W3CDTF">2023-10-10T15:09:03Z</dcterms:created>
  <dcterms:modified xsi:type="dcterms:W3CDTF">2023-10-10T15:19:11Z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2023-10-10T00:00:00Z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2023-10-10T00:00:00Z</vt:filetime>
  </property>
</Properties>
</file>