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29"/>
  </p:notesMasterIdLst>
  <p:sldIdLst>
    <p:sldId id="256" r:id="rId2"/>
    <p:sldId id="315" r:id="rId3"/>
    <p:sldId id="328" r:id="rId4"/>
    <p:sldId id="316" r:id="rId5"/>
    <p:sldId id="302" r:id="rId6"/>
    <p:sldId id="329" r:id="rId7"/>
    <p:sldId id="331" r:id="rId8"/>
    <p:sldId id="310" r:id="rId9"/>
    <p:sldId id="332" r:id="rId10"/>
    <p:sldId id="320" r:id="rId11"/>
    <p:sldId id="330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21" r:id="rId21"/>
    <p:sldId id="341" r:id="rId22"/>
    <p:sldId id="322" r:id="rId23"/>
    <p:sldId id="323" r:id="rId24"/>
    <p:sldId id="342" r:id="rId25"/>
    <p:sldId id="343" r:id="rId26"/>
    <p:sldId id="344" r:id="rId27"/>
    <p:sldId id="345" r:id="rId2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DC54"/>
    <a:srgbClr val="E64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963" autoAdjust="0"/>
  </p:normalViewPr>
  <p:slideViewPr>
    <p:cSldViewPr>
      <p:cViewPr varScale="1">
        <p:scale>
          <a:sx n="55" d="100"/>
          <a:sy n="55" d="100"/>
        </p:scale>
        <p:origin x="75" y="6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073C7F-8967-4B3F-8F58-504BF3FB9D8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73C7F-8967-4B3F-8F58-504BF3FB9D8B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51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48606"/>
            <a:ext cx="9144000" cy="2387600"/>
          </a:xfrm>
        </p:spPr>
        <p:txBody>
          <a:bodyPr anchor="b"/>
          <a:lstStyle>
            <a:lvl1pPr algn="ctr">
              <a:defRPr sz="6000"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9100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QAS 19 Business Analytics   Chapter 1</a:t>
            </a:r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C252-0E4C-4AEC-B408-2264E7FB0F9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7269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3867-C90B-43B2-B9E7-C9B6C8120D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657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0FC4-C906-4A9F-BA66-BB09B7D7D5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95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AA9D-8F68-4FAE-AABF-0F155E9D246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33856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Business Statistics  Chapter 1</a:t>
            </a:r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41F7-0837-4CD4-9DD5-76C4DF6E17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929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F03C-DC0E-460E-BF0E-F0BCA2F833E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39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E250-A958-4F01-A8D5-B4E91F021F1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416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E971-9D41-49D3-B53E-83D23AE7485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075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48FC-CB88-4B49-8621-E4F5DB21CF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457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1E6F-EB2B-4126-85F2-89306CD17BF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83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0826-CC16-4AEC-9CAA-F55F5D7F2CF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663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78751-E528-49EF-845F-404FB3B0A07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7" name="Picture 7" descr="psych_head_new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14288"/>
            <a:ext cx="12242800" cy="68865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04597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necolas.github.io/normalize.cs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Chapter 2 </a:t>
            </a:r>
            <a:r>
              <a:rPr lang="en-US" altLang="zh-CN" dirty="0" smtClean="0"/>
              <a:t>HTML5 and CSS3</a:t>
            </a:r>
            <a:endParaRPr lang="en-US" alt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MDA 610 Chapter 2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462" y="1529731"/>
            <a:ext cx="4979730" cy="4869802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Anatomy of CSS Rules</a:t>
            </a:r>
            <a:endParaRPr lang="en-US" altLang="en-US" sz="44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90600" y="2133600"/>
            <a:ext cx="16002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673328" y="1886568"/>
            <a:ext cx="1212872" cy="46887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08580" y="3131684"/>
            <a:ext cx="16002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2608780" y="2900851"/>
            <a:ext cx="1963220" cy="461667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062283" y="3295439"/>
            <a:ext cx="16002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151058" y="2968432"/>
            <a:ext cx="2911225" cy="50607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440148" y="2715393"/>
            <a:ext cx="2294134" cy="30480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/>
          <p:cNvSpPr txBox="1"/>
          <p:nvPr/>
        </p:nvSpPr>
        <p:spPr>
          <a:xfrm>
            <a:off x="9010650" y="2064937"/>
            <a:ext cx="19431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6734282" y="2514114"/>
            <a:ext cx="2349405" cy="34118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45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Three Ways to Provide CSS Styles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sz="4400" dirty="0" smtClean="0"/>
              <a:t>Use </a:t>
            </a:r>
            <a:r>
              <a:rPr lang="en-US" altLang="zh-CN" sz="4400" i="1" dirty="0" smtClean="0"/>
              <a:t>an external style sheet</a:t>
            </a:r>
            <a:r>
              <a:rPr lang="en-US" altLang="zh-CN" sz="4400" dirty="0" smtClean="0"/>
              <a:t> by coding a </a:t>
            </a:r>
            <a:r>
              <a:rPr lang="en-US" altLang="zh-CN" sz="4400" i="1" dirty="0" smtClean="0"/>
              <a:t>link</a:t>
            </a:r>
            <a:r>
              <a:rPr lang="en-US" altLang="zh-CN" sz="4400" dirty="0" smtClean="0"/>
              <a:t> element in the head section.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&lt;link </a:t>
            </a:r>
            <a:r>
              <a:rPr lang="en-US" altLang="zh-CN" dirty="0" err="1" smtClean="0"/>
              <a:t>rel</a:t>
            </a:r>
            <a:r>
              <a:rPr lang="en-US" altLang="zh-CN" dirty="0" smtClean="0"/>
              <a:t>="stylesheet"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="styles/main.css"&gt;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sz="4400" dirty="0" smtClean="0"/>
              <a:t>Use </a:t>
            </a:r>
            <a:r>
              <a:rPr lang="en-US" altLang="zh-CN" sz="4400" i="1" dirty="0" smtClean="0"/>
              <a:t>an embedded style sheet</a:t>
            </a:r>
            <a:r>
              <a:rPr lang="en-US" altLang="zh-CN" sz="4400" dirty="0" smtClean="0"/>
              <a:t> by embedding the styles in the head section.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&lt;style&gt;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body {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font-family: Arial, Helvetica, sans-serif;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font-size: 100%;</a:t>
            </a:r>
          </a:p>
          <a:p>
            <a:pPr marL="0" indent="0">
              <a:buNone/>
            </a:pPr>
            <a:r>
              <a:rPr lang="en-US" altLang="zh-CN" dirty="0" smtClean="0"/>
              <a:t>    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&lt;/style&gt;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4400" dirty="0" smtClean="0"/>
              <a:t>Use inline styles by coding the </a:t>
            </a:r>
            <a:r>
              <a:rPr lang="en-US" altLang="zh-CN" sz="4400" i="1" dirty="0" smtClean="0"/>
              <a:t>style</a:t>
            </a:r>
            <a:r>
              <a:rPr lang="en-US" altLang="zh-CN" sz="4400" dirty="0" smtClean="0"/>
              <a:t> attribute of HTML elements.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&lt;h1 style="font-size: 200%;"&gt;Long Island University&lt;/h1&gt;</a:t>
            </a:r>
            <a:endParaRPr lang="en-US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436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n</a:t>
            </a:r>
            <a:r>
              <a:rPr lang="en-US" altLang="en-US" dirty="0" smtClean="0"/>
              <a:t>ormalize.css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4400" dirty="0" smtClean="0"/>
              <a:t>normalize.css (</a:t>
            </a:r>
            <a:r>
              <a:rPr lang="en-US" altLang="zh-CN" sz="4400" dirty="0" smtClean="0">
                <a:hlinkClick r:id="rId2"/>
              </a:rPr>
              <a:t>http://necolas.github.io/normalize.css</a:t>
            </a:r>
            <a:r>
              <a:rPr lang="en-US" altLang="zh-CN" sz="4400" dirty="0" smtClean="0"/>
              <a:t>) can be applied to standardize how elements are displayed in different browsers. </a:t>
            </a:r>
          </a:p>
          <a:p>
            <a:endParaRPr lang="en-US" altLang="zh-CN" sz="4400" dirty="0"/>
          </a:p>
          <a:p>
            <a:r>
              <a:rPr lang="en-US" altLang="zh-CN" sz="4400" dirty="0"/>
              <a:t>n</a:t>
            </a:r>
            <a:r>
              <a:rPr lang="en-US" altLang="zh-CN" sz="4400" dirty="0" smtClean="0"/>
              <a:t>ormalize.css is a style sheet that makes minor adjustments to browser defaults so all browsers render HTML elements the same way.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4400" dirty="0" smtClean="0"/>
              <a:t>For instance, it sets the default font family to sans-serif. </a:t>
            </a:r>
            <a:endParaRPr lang="en-US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198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Measurement Specifications</a:t>
            </a:r>
            <a:endParaRPr lang="en-US" altLang="en-US" sz="4400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2886345"/>
              </p:ext>
            </p:extLst>
          </p:nvPr>
        </p:nvGraphicFramePr>
        <p:xfrm>
          <a:off x="860425" y="1752600"/>
          <a:ext cx="10515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0775">
                  <a:extLst>
                    <a:ext uri="{9D8B030D-6E8A-4147-A177-3AD203B41FA5}">
                      <a16:colId xmlns:a16="http://schemas.microsoft.com/office/drawing/2014/main" val="103336353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4857660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001099576"/>
                    </a:ext>
                  </a:extLst>
                </a:gridCol>
                <a:gridCol w="6346825">
                  <a:extLst>
                    <a:ext uri="{9D8B030D-6E8A-4147-A177-3AD203B41FA5}">
                      <a16:colId xmlns:a16="http://schemas.microsoft.com/office/drawing/2014/main" val="3420493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51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pixels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absolute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pixel is a single</a:t>
                      </a:r>
                      <a:r>
                        <a:rPr lang="en-US" baseline="0" dirty="0" smtClean="0"/>
                        <a:t> dot on a monitor.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8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absolute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point is 1/72 of an inch.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50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</a:t>
                      </a:r>
                      <a:r>
                        <a:rPr lang="en-US" dirty="0" err="1" smtClean="0"/>
                        <a:t>em</a:t>
                      </a:r>
                      <a:r>
                        <a:rPr lang="en-US" dirty="0" smtClean="0"/>
                        <a:t> is equal to the font size for the current font.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30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percent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percent</a:t>
                      </a:r>
                      <a:r>
                        <a:rPr lang="en-US" baseline="0" dirty="0" smtClean="0"/>
                        <a:t> specifies a value relative to the current value.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070831"/>
                  </a:ext>
                </a:extLst>
              </a:tr>
            </a:tbl>
          </a:graphicData>
        </a:graphic>
      </p:graphicFrame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0" y="4231781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Body {</a:t>
            </a:r>
          </a:p>
          <a:p>
            <a:r>
              <a:rPr lang="en-US" dirty="0"/>
              <a:t> </a:t>
            </a:r>
            <a:r>
              <a:rPr lang="en-US" dirty="0" smtClean="0"/>
              <a:t>  font-size: 100%;</a:t>
            </a:r>
          </a:p>
          <a:p>
            <a:r>
              <a:rPr lang="en-US" dirty="0"/>
              <a:t> </a:t>
            </a:r>
            <a:r>
              <a:rPr lang="en-US" dirty="0" smtClean="0"/>
              <a:t>  margin-left: 2em;</a:t>
            </a:r>
          </a:p>
          <a:p>
            <a:r>
              <a:rPr lang="en-US" dirty="0"/>
              <a:t> </a:t>
            </a:r>
            <a:r>
              <a:rPr lang="en-US" dirty="0" smtClean="0"/>
              <a:t>  margin-right: 2em;</a:t>
            </a:r>
          </a:p>
          <a:p>
            <a:r>
              <a:rPr lang="en-US" dirty="0"/>
              <a:t> </a:t>
            </a:r>
            <a:r>
              <a:rPr lang="en-US" dirty="0" smtClean="0"/>
              <a:t>  border-bottom: 3px;</a:t>
            </a:r>
          </a:p>
          <a:p>
            <a:r>
              <a:rPr lang="en-US" dirty="0"/>
              <a:t> </a:t>
            </a:r>
            <a:r>
              <a:rPr lang="en-US" dirty="0" smtClean="0"/>
              <a:t>  border-top: 2pt;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049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Color Specifications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4400" dirty="0" smtClean="0"/>
              <a:t>Use a color name.</a:t>
            </a:r>
          </a:p>
          <a:p>
            <a:pPr marL="0" indent="0">
              <a:buNone/>
            </a:pPr>
            <a:r>
              <a:rPr lang="en-US" altLang="zh-CN" sz="4400" dirty="0"/>
              <a:t> </a:t>
            </a:r>
            <a:r>
              <a:rPr lang="en-US" altLang="zh-CN" sz="4400" dirty="0" smtClean="0"/>
              <a:t> </a:t>
            </a:r>
            <a:r>
              <a:rPr lang="en-US" altLang="zh-CN" sz="2900" dirty="0" smtClean="0"/>
              <a:t>{ color: silver; }</a:t>
            </a:r>
          </a:p>
          <a:p>
            <a:pPr marL="0" indent="0">
              <a:buNone/>
            </a:pPr>
            <a:endParaRPr lang="en-US" altLang="zh-CN" sz="4400" dirty="0"/>
          </a:p>
          <a:p>
            <a:r>
              <a:rPr lang="en-US" altLang="zh-CN" sz="4400" dirty="0" smtClean="0"/>
              <a:t>Use an RGB (red-green-blue) value.</a:t>
            </a:r>
          </a:p>
          <a:p>
            <a:pPr marL="0" indent="0">
              <a:buNone/>
            </a:pPr>
            <a:r>
              <a:rPr lang="en-US" altLang="zh-CN" sz="4400" dirty="0"/>
              <a:t> </a:t>
            </a:r>
            <a:r>
              <a:rPr lang="en-US" altLang="zh-CN" sz="4400" dirty="0" smtClean="0"/>
              <a:t> </a:t>
            </a:r>
            <a:r>
              <a:rPr lang="en-US" altLang="zh-CN" sz="2900" dirty="0" smtClean="0"/>
              <a:t>{ color: </a:t>
            </a:r>
            <a:r>
              <a:rPr lang="en-US" altLang="zh-CN" sz="2900" dirty="0" err="1" smtClean="0"/>
              <a:t>rgb</a:t>
            </a:r>
            <a:r>
              <a:rPr lang="en-US" altLang="zh-CN" sz="2900" dirty="0" smtClean="0"/>
              <a:t>(100%, 40%, 20%); }</a:t>
            </a:r>
          </a:p>
          <a:p>
            <a:pPr marL="0" indent="0">
              <a:buNone/>
            </a:pPr>
            <a:r>
              <a:rPr lang="en-US" altLang="zh-CN" sz="2900" dirty="0"/>
              <a:t> </a:t>
            </a:r>
            <a:r>
              <a:rPr lang="en-US" altLang="zh-CN" sz="2900" dirty="0" smtClean="0"/>
              <a:t>  { color: </a:t>
            </a:r>
            <a:r>
              <a:rPr lang="en-US" altLang="zh-CN" sz="2900" dirty="0" err="1" smtClean="0"/>
              <a:t>rgb</a:t>
            </a:r>
            <a:r>
              <a:rPr lang="en-US" altLang="zh-CN" sz="2900" dirty="0" smtClean="0"/>
              <a:t>(102, 255, 51); }   /*any value between 0 to 255*/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4400" dirty="0" smtClean="0"/>
              <a:t>Use a hexadecimal value.</a:t>
            </a:r>
          </a:p>
          <a:p>
            <a:pPr marL="0" indent="0">
              <a:buNone/>
            </a:pPr>
            <a:r>
              <a:rPr lang="en-US" altLang="en-US" sz="2900" dirty="0" smtClean="0"/>
              <a:t>   </a:t>
            </a:r>
            <a:r>
              <a:rPr lang="en-US" altLang="zh-CN" sz="2900" dirty="0" smtClean="0"/>
              <a:t>{ color</a:t>
            </a:r>
            <a:r>
              <a:rPr lang="en-US" altLang="zh-CN" sz="2900" dirty="0"/>
              <a:t>: </a:t>
            </a:r>
            <a:r>
              <a:rPr lang="en-US" altLang="zh-CN" sz="2900" dirty="0" smtClean="0"/>
              <a:t>#</a:t>
            </a:r>
            <a:r>
              <a:rPr lang="en-US" altLang="zh-CN" sz="2900" dirty="0" err="1" smtClean="0"/>
              <a:t>ffffff</a:t>
            </a:r>
            <a:r>
              <a:rPr lang="en-US" altLang="zh-CN" sz="2900" dirty="0" smtClean="0"/>
              <a:t>; }   /* white */</a:t>
            </a:r>
          </a:p>
          <a:p>
            <a:pPr marL="0" indent="0">
              <a:buNone/>
            </a:pPr>
            <a:r>
              <a:rPr lang="en-US" altLang="zh-CN" sz="2900" dirty="0" smtClean="0"/>
              <a:t>   { color</a:t>
            </a:r>
            <a:r>
              <a:rPr lang="en-US" altLang="zh-CN" sz="2900" dirty="0"/>
              <a:t>: </a:t>
            </a:r>
            <a:r>
              <a:rPr lang="en-US" altLang="zh-CN" sz="2900" dirty="0" smtClean="0"/>
              <a:t>#000000; }   </a:t>
            </a:r>
            <a:r>
              <a:rPr lang="en-US" altLang="zh-CN" sz="2900" dirty="0"/>
              <a:t>/* </a:t>
            </a:r>
            <a:r>
              <a:rPr lang="en-US" altLang="zh-CN" sz="2900" dirty="0" smtClean="0"/>
              <a:t>black </a:t>
            </a:r>
            <a:r>
              <a:rPr lang="en-US" altLang="zh-CN" sz="2900" dirty="0"/>
              <a:t>*/</a:t>
            </a:r>
          </a:p>
          <a:p>
            <a:pPr marL="0" indent="0">
              <a:buNone/>
            </a:pPr>
            <a:r>
              <a:rPr lang="en-US" altLang="zh-CN" sz="2900" dirty="0" smtClean="0"/>
              <a:t>   { color</a:t>
            </a:r>
            <a:r>
              <a:rPr lang="en-US" altLang="zh-CN" sz="2900" dirty="0"/>
              <a:t>: #</a:t>
            </a:r>
            <a:r>
              <a:rPr lang="en-US" altLang="zh-CN" sz="2900" dirty="0" smtClean="0"/>
              <a:t>ff0000; }   </a:t>
            </a:r>
            <a:r>
              <a:rPr lang="en-US" altLang="zh-CN" sz="2900" dirty="0"/>
              <a:t>/* </a:t>
            </a:r>
            <a:r>
              <a:rPr lang="en-US" altLang="zh-CN" sz="2900" dirty="0" smtClean="0"/>
              <a:t>red </a:t>
            </a:r>
            <a:r>
              <a:rPr lang="en-US" altLang="zh-CN" sz="2900" dirty="0"/>
              <a:t>*/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516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Selectors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3800" dirty="0" smtClean="0"/>
              <a:t>The universal selector * selects all elements.</a:t>
            </a:r>
          </a:p>
          <a:p>
            <a:pPr marL="0" indent="0">
              <a:buNone/>
            </a:pPr>
            <a:r>
              <a:rPr lang="en-US" altLang="zh-CN" sz="3300" dirty="0"/>
              <a:t> </a:t>
            </a:r>
            <a:r>
              <a:rPr lang="en-US" altLang="zh-CN" sz="3300" dirty="0" smtClean="0"/>
              <a:t>  * { margin: .5em; }</a:t>
            </a:r>
          </a:p>
          <a:p>
            <a:r>
              <a:rPr lang="en-US" altLang="zh-CN" sz="3800" dirty="0" smtClean="0"/>
              <a:t>An element selector selects elements by type. </a:t>
            </a:r>
          </a:p>
          <a:p>
            <a:pPr marL="0" indent="0">
              <a:buNone/>
            </a:pPr>
            <a:r>
              <a:rPr lang="en-US" altLang="zh-CN" sz="3300" dirty="0" smtClean="0"/>
              <a:t>   p { margin-left: 3em; }</a:t>
            </a:r>
          </a:p>
          <a:p>
            <a:r>
              <a:rPr lang="en-US" altLang="zh-CN" sz="3800" dirty="0" smtClean="0"/>
              <a:t>An id selector selects an element an element by its id. </a:t>
            </a:r>
          </a:p>
          <a:p>
            <a:pPr marL="0" indent="0">
              <a:buNone/>
            </a:pPr>
            <a:r>
              <a:rPr lang="en-US" altLang="zh-CN" sz="3300" dirty="0"/>
              <a:t> </a:t>
            </a:r>
            <a:r>
              <a:rPr lang="en-US" altLang="zh-CN" sz="3300" dirty="0" smtClean="0"/>
              <a:t>  #</a:t>
            </a:r>
            <a:r>
              <a:rPr lang="en-US" altLang="zh-CN" sz="3300" dirty="0" err="1" smtClean="0"/>
              <a:t>idname</a:t>
            </a:r>
            <a:r>
              <a:rPr lang="en-US" altLang="zh-CN" sz="3300" dirty="0" smtClean="0"/>
              <a:t> { font-size: 80%; }</a:t>
            </a:r>
          </a:p>
          <a:p>
            <a:r>
              <a:rPr lang="en-US" altLang="zh-CN" sz="3800" dirty="0" smtClean="0"/>
              <a:t>A class selector selects elements by class.</a:t>
            </a:r>
          </a:p>
          <a:p>
            <a:pPr marL="0" indent="0">
              <a:buNone/>
            </a:pPr>
            <a:r>
              <a:rPr lang="en-US" altLang="en-US" sz="2900" dirty="0" smtClean="0"/>
              <a:t>    </a:t>
            </a:r>
            <a:r>
              <a:rPr lang="en-US" altLang="en-US" sz="3300" dirty="0" smtClean="0"/>
              <a:t>.</a:t>
            </a:r>
            <a:r>
              <a:rPr lang="en-US" altLang="en-US" sz="3300" dirty="0" err="1" smtClean="0"/>
              <a:t>classname</a:t>
            </a:r>
            <a:r>
              <a:rPr lang="en-US" altLang="en-US" sz="3300" dirty="0" smtClean="0"/>
              <a:t> </a:t>
            </a:r>
            <a:r>
              <a:rPr lang="en-US" altLang="zh-CN" sz="3300" dirty="0" smtClean="0"/>
              <a:t>{ color: blue; }</a:t>
            </a:r>
          </a:p>
          <a:p>
            <a:r>
              <a:rPr lang="en-US" altLang="zh-CN" sz="3600" dirty="0" smtClean="0"/>
              <a:t>An attribute selector selects elements based an attribute or attribute value. 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en-US" sz="2800" dirty="0"/>
              <a:t>    </a:t>
            </a:r>
            <a:r>
              <a:rPr lang="en-US" altLang="en-US" dirty="0" smtClean="0"/>
              <a:t>a[</a:t>
            </a:r>
            <a:r>
              <a:rPr lang="en-US" altLang="en-US" dirty="0" err="1" smtClean="0"/>
              <a:t>href</a:t>
            </a:r>
            <a:r>
              <a:rPr lang="en-US" altLang="en-US" dirty="0" smtClean="0"/>
              <a:t>] </a:t>
            </a:r>
            <a:r>
              <a:rPr lang="en-US" altLang="zh-CN" dirty="0"/>
              <a:t>{ color: blue; 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input[type="submit"] </a:t>
            </a:r>
            <a:r>
              <a:rPr lang="en-US" altLang="zh-CN" smtClean="0"/>
              <a:t>{ color: red; }</a:t>
            </a:r>
            <a:endParaRPr lang="en-US" altLang="zh-CN" dirty="0"/>
          </a:p>
          <a:p>
            <a:pPr marL="0" indent="0">
              <a:buNone/>
            </a:pPr>
            <a:endParaRPr lang="en-US" altLang="zh-CN" sz="33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372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Combining Selectors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A selector for a class within an element</a:t>
            </a:r>
          </a:p>
          <a:p>
            <a:pPr marL="0" indent="0">
              <a:buNone/>
            </a:pPr>
            <a:r>
              <a:rPr lang="en-US" altLang="zh-CN" sz="3300" dirty="0"/>
              <a:t>  </a:t>
            </a:r>
            <a:r>
              <a:rPr lang="en-US" altLang="zh-CN" sz="2000" dirty="0" err="1" smtClean="0"/>
              <a:t>ul.speakers</a:t>
            </a:r>
            <a:r>
              <a:rPr lang="en-US" altLang="zh-CN" sz="2000" dirty="0" smtClean="0"/>
              <a:t> { list-style-type: squares; }</a:t>
            </a:r>
          </a:p>
          <a:p>
            <a:endParaRPr lang="en-US" altLang="zh-CN" sz="4400" dirty="0"/>
          </a:p>
          <a:p>
            <a:r>
              <a:rPr lang="en-US" altLang="zh-CN" sz="2400" dirty="0" smtClean="0"/>
              <a:t>Multiple selectors </a:t>
            </a:r>
          </a:p>
          <a:p>
            <a:pPr marL="0" indent="0">
              <a:buNone/>
            </a:pPr>
            <a:r>
              <a:rPr lang="en-US" altLang="zh-CN" sz="3300" dirty="0" smtClean="0"/>
              <a:t>  </a:t>
            </a:r>
            <a:r>
              <a:rPr lang="en-US" altLang="zh-CN" sz="2000" dirty="0" smtClean="0"/>
              <a:t>h1, h2, h3 { color: blue; 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15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Relational Selectors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smtClean="0"/>
              <a:t>A descendent selector selects all the elements that are contained (at any level) within an element. </a:t>
            </a:r>
          </a:p>
          <a:p>
            <a:pPr marL="0" indent="0">
              <a:buNone/>
            </a:pPr>
            <a:r>
              <a:rPr lang="en-US" altLang="zh-CN" sz="3300" dirty="0"/>
              <a:t>  </a:t>
            </a:r>
            <a:r>
              <a:rPr lang="en-US" altLang="zh-CN" sz="2000" dirty="0" smtClean="0"/>
              <a:t>main li { font-size: 75%; }</a:t>
            </a:r>
          </a:p>
          <a:p>
            <a:r>
              <a:rPr lang="en-US" altLang="zh-CN" sz="2400" dirty="0" smtClean="0"/>
              <a:t>An adjacent sibling selector selects an element that is coded at the same level right-next to another element.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en-US" altLang="zh-CN" sz="2000" dirty="0" smtClean="0"/>
              <a:t>h2+p {margin-top: .5em; }</a:t>
            </a:r>
          </a:p>
          <a:p>
            <a:r>
              <a:rPr lang="en-US" altLang="zh-CN" sz="2400" dirty="0" smtClean="0"/>
              <a:t>A general sibling </a:t>
            </a:r>
            <a:r>
              <a:rPr lang="en-US" altLang="zh-CN" sz="2400" dirty="0"/>
              <a:t>selector selects </a:t>
            </a:r>
            <a:r>
              <a:rPr lang="en-US" altLang="zh-CN" sz="2400" dirty="0" smtClean="0"/>
              <a:t>all sibling elements that follow another element.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en-US" altLang="zh-CN" sz="2000" dirty="0" smtClean="0"/>
              <a:t>h2~p </a:t>
            </a:r>
            <a:r>
              <a:rPr lang="en-US" altLang="zh-CN" sz="2000" dirty="0"/>
              <a:t>{margin-top: .5em; </a:t>
            </a:r>
            <a:r>
              <a:rPr lang="en-US" altLang="zh-CN" sz="2000" dirty="0" smtClean="0"/>
              <a:t>}</a:t>
            </a:r>
            <a:endParaRPr lang="en-US" altLang="zh-CN" sz="2000" dirty="0"/>
          </a:p>
          <a:p>
            <a:r>
              <a:rPr lang="en-US" altLang="zh-CN" sz="2400" dirty="0" smtClean="0"/>
              <a:t>A child selector selects the elements that are children of another element.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en-US" altLang="zh-CN" sz="2000" dirty="0" smtClean="0"/>
              <a:t>main&gt;p { color: blue; 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4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Pseudo-class Selectors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</a:t>
            </a:r>
            <a:r>
              <a:rPr lang="en-US" altLang="zh-CN" sz="2400" dirty="0" smtClean="0"/>
              <a:t>elector: pseudo-classes {  … }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a:link { color: green; }</a:t>
            </a:r>
          </a:p>
          <a:p>
            <a:r>
              <a:rPr lang="en-US" altLang="zh-CN" sz="2400" dirty="0" smtClean="0"/>
              <a:t>Pseudo-classes represent conditions that apply to the elements on a page.</a:t>
            </a:r>
          </a:p>
          <a:p>
            <a:r>
              <a:rPr lang="en-US" altLang="zh-CN" sz="2400" dirty="0" smtClean="0"/>
              <a:t>Common Pseudo-classes</a:t>
            </a:r>
          </a:p>
          <a:p>
            <a:pPr lvl="1"/>
            <a:r>
              <a:rPr lang="en-US" altLang="zh-CN" sz="2000" dirty="0" smtClean="0"/>
              <a:t>:link              a link that hasn't bee visited.</a:t>
            </a:r>
          </a:p>
          <a:p>
            <a:pPr lvl="1"/>
            <a:r>
              <a:rPr lang="en-US" altLang="zh-CN" sz="2000" dirty="0" smtClean="0"/>
              <a:t>:visited         a link that has been visited. </a:t>
            </a:r>
          </a:p>
          <a:p>
            <a:pPr lvl="1"/>
            <a:r>
              <a:rPr lang="en-US" altLang="zh-CN" sz="2000" dirty="0" smtClean="0"/>
              <a:t>:active          the active link</a:t>
            </a:r>
          </a:p>
          <a:p>
            <a:pPr lvl="1"/>
            <a:r>
              <a:rPr lang="en-US" altLang="zh-CN" sz="2000" dirty="0" smtClean="0"/>
              <a:t>:hover          an element with the mouse hovering over it</a:t>
            </a:r>
          </a:p>
          <a:p>
            <a:pPr lvl="1"/>
            <a:r>
              <a:rPr lang="en-US" altLang="zh-CN" sz="2000" dirty="0" smtClean="0"/>
              <a:t>:focus          an element that has the focus</a:t>
            </a:r>
          </a:p>
          <a:p>
            <a:pPr lvl="1"/>
            <a:r>
              <a:rPr lang="en-US" altLang="zh-CN" sz="2000" dirty="0" smtClean="0"/>
              <a:t>:first-child    the first child of an element</a:t>
            </a:r>
          </a:p>
          <a:p>
            <a:pPr lvl="1"/>
            <a:r>
              <a:rPr lang="en-US" altLang="zh-CN" sz="2000" dirty="0" smtClean="0"/>
              <a:t>:last-child    the last child of an element   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638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Conflict Resolution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smtClean="0"/>
              <a:t>!important rules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.highlight {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font-weight: bold !important;</a:t>
            </a:r>
          </a:p>
          <a:p>
            <a:pPr marL="0" indent="0">
              <a:buNone/>
            </a:pPr>
            <a:r>
              <a:rPr lang="en-US" altLang="zh-CN" sz="2400" dirty="0" smtClean="0"/>
              <a:t>  }</a:t>
            </a:r>
          </a:p>
          <a:p>
            <a:r>
              <a:rPr lang="en-US" altLang="zh-CN" sz="2400" dirty="0" smtClean="0"/>
              <a:t>The cascade order for applying CSS rule sets</a:t>
            </a:r>
          </a:p>
          <a:p>
            <a:pPr lvl="1"/>
            <a:r>
              <a:rPr lang="en-US" altLang="zh-CN" sz="2000" dirty="0" smtClean="0"/>
              <a:t>!important rules in a web page.</a:t>
            </a:r>
          </a:p>
          <a:p>
            <a:pPr lvl="1"/>
            <a:r>
              <a:rPr lang="en-US" altLang="zh-CN" sz="2000" dirty="0" smtClean="0"/>
              <a:t>Normal rules in a web page.</a:t>
            </a:r>
          </a:p>
          <a:p>
            <a:pPr lvl="1"/>
            <a:r>
              <a:rPr lang="en-US" altLang="zh-CN" sz="2000" dirty="0" smtClean="0"/>
              <a:t>Default rules in the web browser. </a:t>
            </a:r>
          </a:p>
          <a:p>
            <a:r>
              <a:rPr lang="en-US" altLang="zh-CN" sz="2400" dirty="0" smtClean="0"/>
              <a:t>If more than one rule set at a cascade level is applied to an element …</a:t>
            </a:r>
          </a:p>
          <a:p>
            <a:pPr lvl="1"/>
            <a:r>
              <a:rPr lang="en-US" altLang="zh-CN" sz="2000" dirty="0" smtClean="0"/>
              <a:t>Use the rule set with the highest specificity. (</a:t>
            </a:r>
            <a:r>
              <a:rPr lang="en-US" altLang="zh-CN" sz="2000" dirty="0" err="1" smtClean="0"/>
              <a:t>p.highlight</a:t>
            </a:r>
            <a:r>
              <a:rPr lang="en-US" altLang="zh-CN" sz="2000" dirty="0" smtClean="0"/>
              <a:t> is more specific than .highlight)</a:t>
            </a:r>
          </a:p>
          <a:p>
            <a:pPr lvl="1"/>
            <a:r>
              <a:rPr lang="en-US" altLang="zh-CN" sz="2000" dirty="0" smtClean="0"/>
              <a:t>If the specificity is the same, use the rule set that is specified last.</a:t>
            </a:r>
          </a:p>
          <a:p>
            <a:pPr lvl="1"/>
            <a:endParaRPr lang="en-US" altLang="zh-CN" sz="200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619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Short History of the HTML  and CSS Standards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dirty="0" smtClean="0"/>
              <a:t>HTML Standards</a:t>
            </a:r>
          </a:p>
          <a:p>
            <a:pPr lvl="1"/>
            <a:r>
              <a:rPr lang="en-US" altLang="en-US" sz="2400" dirty="0" smtClean="0"/>
              <a:t>1993 to 1999 HTML 1.0 – 4.0</a:t>
            </a:r>
          </a:p>
          <a:p>
            <a:pPr lvl="1"/>
            <a:r>
              <a:rPr lang="en-US" altLang="en-US" sz="2400" dirty="0" smtClean="0"/>
              <a:t>2000  XHTML (</a:t>
            </a:r>
            <a:r>
              <a:rPr lang="en-US" altLang="en-US" sz="2400" dirty="0" err="1" smtClean="0"/>
              <a:t>eXtensible</a:t>
            </a:r>
            <a:r>
              <a:rPr lang="en-US" altLang="en-US" sz="2400" dirty="0" smtClean="0"/>
              <a:t> HTML) 1.0</a:t>
            </a:r>
          </a:p>
          <a:p>
            <a:pPr lvl="1"/>
            <a:r>
              <a:rPr lang="en-US" altLang="en-US" sz="2400" dirty="0" smtClean="0"/>
              <a:t>2001  XHTML 1.1</a:t>
            </a:r>
          </a:p>
          <a:p>
            <a:pPr lvl="1"/>
            <a:r>
              <a:rPr lang="en-US" altLang="en-US" sz="2400" dirty="0" smtClean="0"/>
              <a:t>2008  W3C + WHATWG HTML 5</a:t>
            </a:r>
          </a:p>
          <a:p>
            <a:pPr lvl="1"/>
            <a:r>
              <a:rPr lang="en-US" altLang="en-US" sz="2400" dirty="0" smtClean="0"/>
              <a:t>2018  W3C HTML 5.3</a:t>
            </a:r>
          </a:p>
          <a:p>
            <a:pPr marL="0" indent="0">
              <a:buNone/>
            </a:pPr>
            <a:endParaRPr lang="en-US" altLang="en-US" sz="2800" dirty="0" smtClean="0"/>
          </a:p>
          <a:p>
            <a:r>
              <a:rPr lang="en-US" altLang="en-US" sz="2800" dirty="0" smtClean="0"/>
              <a:t>CSS </a:t>
            </a:r>
            <a:r>
              <a:rPr lang="en-US" altLang="en-US" sz="2800" dirty="0"/>
              <a:t>Standards</a:t>
            </a:r>
          </a:p>
          <a:p>
            <a:pPr lvl="1"/>
            <a:r>
              <a:rPr lang="en-US" altLang="en-US" sz="2400" dirty="0" smtClean="0"/>
              <a:t>1996  CSS 1.0</a:t>
            </a:r>
            <a:endParaRPr lang="en-US" altLang="en-US" sz="2400" dirty="0"/>
          </a:p>
          <a:p>
            <a:pPr lvl="1"/>
            <a:r>
              <a:rPr lang="en-US" altLang="en-US" sz="2400" dirty="0" smtClean="0"/>
              <a:t>1998  CSS 2.0</a:t>
            </a:r>
          </a:p>
          <a:p>
            <a:pPr lvl="1"/>
            <a:r>
              <a:rPr lang="en-US" altLang="en-US" sz="2400" dirty="0" smtClean="0"/>
              <a:t>1999  CSS 3.0 (draft)</a:t>
            </a:r>
            <a:endParaRPr lang="en-US" altLang="en-US" sz="28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336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Styling Fonts</a:t>
            </a:r>
            <a:endParaRPr lang="en-US" altLang="en-US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000" dirty="0" smtClean="0"/>
              <a:t>font-family</a:t>
            </a:r>
          </a:p>
          <a:p>
            <a:pPr marL="0" indent="0">
              <a:buNone/>
            </a:pPr>
            <a:r>
              <a:rPr lang="en-US" altLang="en-US" sz="2000" dirty="0" smtClean="0"/>
              <a:t> </a:t>
            </a:r>
            <a:r>
              <a:rPr lang="en-US" altLang="en-US" sz="1800" dirty="0" smtClean="0"/>
              <a:t>{ </a:t>
            </a:r>
            <a:r>
              <a:rPr lang="en-US" altLang="en-US" sz="1800" dirty="0" smtClean="0"/>
              <a:t>font-family: Arial, Helvetica, sans-serif; }</a:t>
            </a:r>
          </a:p>
          <a:p>
            <a:r>
              <a:rPr lang="en-US" altLang="en-US" sz="2000" dirty="0" smtClean="0"/>
              <a:t>f</a:t>
            </a:r>
            <a:r>
              <a:rPr lang="en-US" altLang="en-US" sz="2000" dirty="0" smtClean="0"/>
              <a:t>ont-size</a:t>
            </a:r>
          </a:p>
          <a:p>
            <a:pPr marL="0" indent="0">
              <a:buNone/>
            </a:pPr>
            <a:r>
              <a:rPr lang="en-US" altLang="en-US" sz="2000" dirty="0"/>
              <a:t> </a:t>
            </a:r>
            <a:r>
              <a:rPr lang="en-US" altLang="en-US" sz="1800" dirty="0" smtClean="0"/>
              <a:t>{ font-size: 12pt; }</a:t>
            </a:r>
          </a:p>
          <a:p>
            <a:pPr marL="0" indent="0">
              <a:buNone/>
            </a:pPr>
            <a:r>
              <a:rPr lang="en-US" altLang="en-US" sz="2000" dirty="0" smtClean="0"/>
              <a:t> </a:t>
            </a:r>
            <a:r>
              <a:rPr lang="en-US" altLang="en-US" sz="1800" dirty="0" smtClean="0"/>
              <a:t>{ font-size: 1.5em; }</a:t>
            </a:r>
          </a:p>
          <a:p>
            <a:r>
              <a:rPr lang="en-US" altLang="en-US" sz="2000" dirty="0" smtClean="0"/>
              <a:t>font-style</a:t>
            </a:r>
          </a:p>
          <a:p>
            <a:pPr marL="0" indent="0">
              <a:buNone/>
            </a:pPr>
            <a:r>
              <a:rPr lang="en-US" altLang="en-US" sz="2000" dirty="0" smtClean="0"/>
              <a:t>  </a:t>
            </a:r>
            <a:r>
              <a:rPr lang="en-US" altLang="en-US" sz="1800" dirty="0" smtClean="0"/>
              <a:t>{ font-style: italic; }</a:t>
            </a:r>
          </a:p>
          <a:p>
            <a:r>
              <a:rPr lang="en-US" altLang="en-US" sz="2000" dirty="0" smtClean="0"/>
              <a:t>f</a:t>
            </a:r>
            <a:r>
              <a:rPr lang="en-US" altLang="en-US" sz="2000" dirty="0" smtClean="0"/>
              <a:t>ont-weight</a:t>
            </a:r>
          </a:p>
          <a:p>
            <a:pPr marL="0" indent="0">
              <a:buNone/>
            </a:pPr>
            <a:r>
              <a:rPr lang="en-US" altLang="en-US" sz="2000" dirty="0" smtClean="0"/>
              <a:t>  </a:t>
            </a:r>
            <a:r>
              <a:rPr lang="en-US" altLang="en-US" sz="1800" dirty="0" smtClean="0"/>
              <a:t>{ font-weight: bold; }</a:t>
            </a:r>
          </a:p>
          <a:p>
            <a:r>
              <a:rPr lang="en-US" altLang="en-US" sz="2000" dirty="0"/>
              <a:t>l</a:t>
            </a:r>
            <a:r>
              <a:rPr lang="en-US" altLang="en-US" sz="2000" dirty="0" smtClean="0"/>
              <a:t>ine-height</a:t>
            </a:r>
            <a:endParaRPr lang="en-US" altLang="en-US" sz="2000" dirty="0" smtClean="0"/>
          </a:p>
          <a:p>
            <a:pPr marL="0" indent="0">
              <a:buNone/>
            </a:pPr>
            <a:r>
              <a:rPr lang="en-US" altLang="en-US" sz="2000" dirty="0" smtClean="0"/>
              <a:t>   </a:t>
            </a:r>
            <a:r>
              <a:rPr lang="en-US" altLang="en-US" sz="1800" dirty="0" smtClean="0"/>
              <a:t>{ line-height: 140%; }</a:t>
            </a:r>
            <a:endParaRPr lang="en-US" altLang="en-US" sz="1800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85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Formatting Text</a:t>
            </a:r>
            <a:endParaRPr lang="en-US" altLang="en-US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000" dirty="0" smtClean="0"/>
              <a:t>text-indent</a:t>
            </a:r>
          </a:p>
          <a:p>
            <a:pPr marL="0" indent="0">
              <a:buNone/>
            </a:pPr>
            <a:r>
              <a:rPr lang="en-US" altLang="en-US" sz="2000" dirty="0" smtClean="0"/>
              <a:t> </a:t>
            </a:r>
            <a:r>
              <a:rPr lang="en-US" altLang="en-US" sz="1800" dirty="0" smtClean="0"/>
              <a:t>{ </a:t>
            </a:r>
            <a:r>
              <a:rPr lang="en-US" altLang="en-US" sz="1800" dirty="0" smtClean="0"/>
              <a:t>text-indent: 2em; }</a:t>
            </a:r>
          </a:p>
          <a:p>
            <a:r>
              <a:rPr lang="en-US" altLang="en-US" sz="2000" dirty="0"/>
              <a:t>t</a:t>
            </a:r>
            <a:r>
              <a:rPr lang="en-US" altLang="en-US" sz="2000" dirty="0" smtClean="0"/>
              <a:t>ext-align</a:t>
            </a:r>
          </a:p>
          <a:p>
            <a:pPr marL="0" indent="0">
              <a:buNone/>
            </a:pPr>
            <a:r>
              <a:rPr lang="en-US" altLang="en-US" sz="2000" dirty="0"/>
              <a:t> </a:t>
            </a:r>
            <a:r>
              <a:rPr lang="en-US" altLang="en-US" sz="1800" dirty="0" smtClean="0"/>
              <a:t>{ text-align: center; }</a:t>
            </a:r>
          </a:p>
          <a:p>
            <a:r>
              <a:rPr lang="en-US" altLang="en-US" sz="2000" dirty="0" smtClean="0"/>
              <a:t>vertical-align</a:t>
            </a:r>
          </a:p>
          <a:p>
            <a:pPr marL="0" indent="0">
              <a:buNone/>
            </a:pPr>
            <a:r>
              <a:rPr lang="en-US" altLang="en-US" sz="2000" dirty="0" smtClean="0"/>
              <a:t>  </a:t>
            </a:r>
            <a:r>
              <a:rPr lang="en-US" altLang="en-US" sz="1800" dirty="0" smtClean="0"/>
              <a:t>{ vertical-align: baseline; }</a:t>
            </a:r>
          </a:p>
          <a:p>
            <a:r>
              <a:rPr lang="en-US" altLang="en-US" sz="2000" dirty="0" smtClean="0"/>
              <a:t>text-decoration</a:t>
            </a:r>
          </a:p>
          <a:p>
            <a:pPr marL="0" indent="0">
              <a:buNone/>
            </a:pPr>
            <a:r>
              <a:rPr lang="en-US" altLang="en-US" sz="2000" dirty="0" smtClean="0"/>
              <a:t>  </a:t>
            </a:r>
            <a:r>
              <a:rPr lang="en-US" altLang="en-US" sz="1800" dirty="0" smtClean="0"/>
              <a:t>{ text-decoration: underline; }</a:t>
            </a:r>
          </a:p>
          <a:p>
            <a:r>
              <a:rPr lang="en-US" altLang="en-US" sz="2000" dirty="0" smtClean="0"/>
              <a:t>text-shadow</a:t>
            </a: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  </a:t>
            </a:r>
            <a:r>
              <a:rPr lang="en-US" altLang="en-US" sz="1800" dirty="0"/>
              <a:t>{ </a:t>
            </a:r>
            <a:r>
              <a:rPr lang="en-US" altLang="en-US" sz="1800" dirty="0" smtClean="0"/>
              <a:t>text-shadow: -2px  -2px  4px  red; </a:t>
            </a:r>
            <a:r>
              <a:rPr lang="en-US" altLang="en-US" sz="1800" dirty="0"/>
              <a:t>}</a:t>
            </a:r>
          </a:p>
          <a:p>
            <a:pPr marL="0" indent="0">
              <a:buNone/>
            </a:pPr>
            <a:endParaRPr lang="en-US" altLang="en-US" sz="1800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396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/>
              <a:t>Box Model</a:t>
            </a:r>
            <a:endParaRPr lang="en-US" altLang="en-US" sz="44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" name="矩形 2"/>
          <p:cNvSpPr/>
          <p:nvPr/>
        </p:nvSpPr>
        <p:spPr>
          <a:xfrm>
            <a:off x="1905000" y="1694001"/>
            <a:ext cx="8229600" cy="388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743200" y="2094658"/>
            <a:ext cx="6553200" cy="28956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3429000" y="2590800"/>
            <a:ext cx="5029200" cy="1905000"/>
          </a:xfrm>
          <a:prstGeom prst="rect">
            <a:avLst/>
          </a:prstGeom>
          <a:solidFill>
            <a:srgbClr val="B2D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4002151" y="2942293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latin typeface="Algerian" panose="04020705040A02060702" pitchFamily="82" charset="0"/>
              </a:rPr>
              <a:t>Content</a:t>
            </a:r>
            <a:endParaRPr lang="en-US" sz="7200" dirty="0">
              <a:latin typeface="Algerian" panose="04020705040A02060702" pitchFamily="8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4800" y="3048000"/>
            <a:ext cx="1600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margin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295400" y="3417332"/>
            <a:ext cx="1143000" cy="7252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638800" y="734726"/>
            <a:ext cx="1600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border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" name="直接连接符 16"/>
          <p:cNvCxnSpPr>
            <a:stCxn id="16" idx="2"/>
          </p:cNvCxnSpPr>
          <p:nvPr/>
        </p:nvCxnSpPr>
        <p:spPr>
          <a:xfrm flipH="1">
            <a:off x="5791200" y="1104058"/>
            <a:ext cx="647700" cy="9539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8610600" y="1455318"/>
            <a:ext cx="1951382" cy="14869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548191" y="1068455"/>
            <a:ext cx="1600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padding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314950" y="5727682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width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134600" y="3136106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height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25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Content Area: </a:t>
            </a:r>
            <a:r>
              <a:rPr lang="en-US" altLang="zh-CN" dirty="0" smtClean="0"/>
              <a:t>Width and Height</a:t>
            </a:r>
            <a:endParaRPr lang="en-US" altLang="en-US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w</a:t>
            </a:r>
            <a:r>
              <a:rPr lang="en-US" altLang="en-US" dirty="0" smtClean="0"/>
              <a:t>idth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sz="1900" dirty="0" smtClean="0"/>
              <a:t>{ width: 450 </a:t>
            </a:r>
            <a:r>
              <a:rPr lang="en-US" altLang="en-US" sz="1900" dirty="0" err="1" smtClean="0"/>
              <a:t>px</a:t>
            </a:r>
            <a:r>
              <a:rPr lang="en-US" altLang="en-US" sz="1900" dirty="0" smtClean="0"/>
              <a:t>; }</a:t>
            </a:r>
          </a:p>
          <a:p>
            <a:pPr marL="0" indent="0">
              <a:buNone/>
            </a:pPr>
            <a:r>
              <a:rPr lang="en-US" altLang="en-US" sz="1900" dirty="0"/>
              <a:t> </a:t>
            </a:r>
            <a:r>
              <a:rPr lang="en-US" altLang="en-US" sz="1900" dirty="0"/>
              <a:t> </a:t>
            </a:r>
            <a:r>
              <a:rPr lang="en-US" altLang="en-US" sz="1900" dirty="0" smtClean="0"/>
              <a:t>{ width: 75%; }</a:t>
            </a:r>
          </a:p>
          <a:p>
            <a:pPr marL="0" indent="0">
              <a:buNone/>
            </a:pPr>
            <a:r>
              <a:rPr lang="en-US" altLang="en-US" sz="1900" dirty="0"/>
              <a:t> </a:t>
            </a:r>
            <a:r>
              <a:rPr lang="en-US" altLang="en-US" sz="1900" dirty="0" smtClean="0"/>
              <a:t> { width: auto; }</a:t>
            </a:r>
          </a:p>
          <a:p>
            <a:pPr marL="0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height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sz="1900" dirty="0" smtClean="0"/>
              <a:t>{ height: 125 </a:t>
            </a:r>
            <a:r>
              <a:rPr lang="en-US" altLang="en-US" sz="1900" dirty="0" err="1"/>
              <a:t>px</a:t>
            </a:r>
            <a:r>
              <a:rPr lang="en-US" altLang="en-US" sz="1900" dirty="0"/>
              <a:t>; }</a:t>
            </a:r>
          </a:p>
          <a:p>
            <a:pPr marL="0" indent="0">
              <a:buNone/>
            </a:pPr>
            <a:r>
              <a:rPr lang="en-US" altLang="en-US" sz="1900" dirty="0"/>
              <a:t>  { </a:t>
            </a:r>
            <a:r>
              <a:rPr lang="en-US" altLang="en-US" sz="1900" dirty="0" smtClean="0"/>
              <a:t>height: 50%; </a:t>
            </a:r>
            <a:r>
              <a:rPr lang="en-US" altLang="en-US" sz="1900" dirty="0"/>
              <a:t>}</a:t>
            </a:r>
          </a:p>
          <a:p>
            <a:pPr marL="0" indent="0">
              <a:buNone/>
            </a:pPr>
            <a:r>
              <a:rPr lang="en-US" altLang="en-US" sz="1900" dirty="0"/>
              <a:t>  { </a:t>
            </a:r>
            <a:r>
              <a:rPr lang="en-US" altLang="en-US" sz="1900" dirty="0" smtClean="0"/>
              <a:t>height: </a:t>
            </a:r>
            <a:r>
              <a:rPr lang="en-US" altLang="en-US" sz="1900" dirty="0"/>
              <a:t>auto; }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22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Margins and Paddings</a:t>
            </a:r>
            <a:endParaRPr lang="en-US" altLang="en-US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97062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m</a:t>
            </a:r>
            <a:r>
              <a:rPr lang="en-US" altLang="en-US" dirty="0" smtClean="0"/>
              <a:t>argin-top (padding-top)</a:t>
            </a:r>
          </a:p>
          <a:p>
            <a:r>
              <a:rPr lang="en-US" altLang="en-US" dirty="0"/>
              <a:t>m</a:t>
            </a:r>
            <a:r>
              <a:rPr lang="en-US" altLang="en-US" dirty="0" smtClean="0"/>
              <a:t>argin-right (padding-top)</a:t>
            </a:r>
          </a:p>
          <a:p>
            <a:r>
              <a:rPr lang="en-US" altLang="en-US" dirty="0" smtClean="0"/>
              <a:t>margin-bottom (padding-bottom)</a:t>
            </a:r>
          </a:p>
          <a:p>
            <a:r>
              <a:rPr lang="en-US" altLang="en-US" dirty="0"/>
              <a:t>margin-left (padding-left)</a:t>
            </a:r>
          </a:p>
          <a:p>
            <a:r>
              <a:rPr lang="en-US" altLang="en-US" dirty="0" smtClean="0"/>
              <a:t>m</a:t>
            </a:r>
            <a:r>
              <a:rPr lang="en-US" altLang="en-US" dirty="0" smtClean="0"/>
              <a:t>argin (padding)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sz="1900" dirty="0" smtClean="0"/>
              <a:t>{ margin-top: .5em; }</a:t>
            </a:r>
          </a:p>
          <a:p>
            <a:pPr marL="0" indent="0">
              <a:buNone/>
            </a:pPr>
            <a:r>
              <a:rPr lang="en-US" altLang="en-US" sz="1900" dirty="0"/>
              <a:t> </a:t>
            </a:r>
            <a:r>
              <a:rPr lang="en-US" altLang="en-US" sz="1900" dirty="0"/>
              <a:t> </a:t>
            </a:r>
            <a:r>
              <a:rPr lang="en-US" altLang="en-US" sz="1900" dirty="0" smtClean="0"/>
              <a:t>{ margin-right: 1em; }</a:t>
            </a:r>
            <a:endParaRPr lang="en-US" altLang="en-US" sz="1900" dirty="0"/>
          </a:p>
          <a:p>
            <a:pPr marL="0" indent="0">
              <a:buNone/>
            </a:pPr>
            <a:r>
              <a:rPr lang="en-US" altLang="en-US" sz="1900" dirty="0"/>
              <a:t>  { </a:t>
            </a:r>
            <a:r>
              <a:rPr lang="en-US" altLang="en-US" sz="1900" dirty="0" smtClean="0"/>
              <a:t>margin-bottom: </a:t>
            </a:r>
            <a:r>
              <a:rPr lang="en-US" altLang="en-US" sz="1900" dirty="0"/>
              <a:t>1em; </a:t>
            </a:r>
            <a:r>
              <a:rPr lang="en-US" altLang="en-US" sz="1900" dirty="0" smtClean="0"/>
              <a:t>}</a:t>
            </a:r>
          </a:p>
          <a:p>
            <a:pPr marL="0" indent="0">
              <a:buNone/>
            </a:pPr>
            <a:r>
              <a:rPr lang="en-US" altLang="en-US" sz="1900" dirty="0" smtClean="0"/>
              <a:t> { </a:t>
            </a:r>
            <a:r>
              <a:rPr lang="en-US" altLang="en-US" sz="1900" dirty="0"/>
              <a:t>margin-left: 2em; }</a:t>
            </a:r>
            <a:endParaRPr lang="en-US" altLang="en-US" sz="1900" dirty="0" smtClean="0"/>
          </a:p>
          <a:p>
            <a:pPr marL="0" indent="0">
              <a:buNone/>
            </a:pPr>
            <a:r>
              <a:rPr lang="en-US" altLang="en-US" sz="1900" dirty="0"/>
              <a:t> </a:t>
            </a:r>
            <a:r>
              <a:rPr lang="en-US" altLang="en-US" sz="1900" dirty="0" smtClean="0"/>
              <a:t> { margin: .5em 1em </a:t>
            </a:r>
            <a:r>
              <a:rPr lang="en-US" altLang="en-US" sz="1900" dirty="0" err="1" smtClean="0"/>
              <a:t>1em</a:t>
            </a:r>
            <a:r>
              <a:rPr lang="en-US" altLang="en-US" sz="1900" dirty="0" smtClean="0"/>
              <a:t>  2em; }</a:t>
            </a:r>
            <a:endParaRPr lang="en-US" altLang="en-US" sz="1900" dirty="0"/>
          </a:p>
          <a:p>
            <a:pPr marL="0" indent="0">
              <a:buNone/>
            </a:pPr>
            <a:endParaRPr lang="en-US" altLang="en-US" sz="1900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121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Borders</a:t>
            </a:r>
            <a:endParaRPr lang="en-US" altLang="en-US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9706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border-width</a:t>
            </a:r>
          </a:p>
          <a:p>
            <a:r>
              <a:rPr lang="en-US" altLang="en-US" dirty="0"/>
              <a:t>b</a:t>
            </a:r>
            <a:r>
              <a:rPr lang="en-US" altLang="en-US" dirty="0" smtClean="0"/>
              <a:t>order-style</a:t>
            </a:r>
          </a:p>
          <a:p>
            <a:r>
              <a:rPr lang="en-US" altLang="en-US" dirty="0" smtClean="0"/>
              <a:t>border-color</a:t>
            </a:r>
          </a:p>
          <a:p>
            <a:r>
              <a:rPr lang="en-US" altLang="en-US" dirty="0" smtClean="0"/>
              <a:t>border</a:t>
            </a:r>
          </a:p>
          <a:p>
            <a:pPr marL="0" indent="0">
              <a:buNone/>
            </a:pPr>
            <a:r>
              <a:rPr lang="en-US" altLang="en-US" sz="1900" dirty="0" smtClean="0"/>
              <a:t>  { border width: 1px; }</a:t>
            </a:r>
          </a:p>
          <a:p>
            <a:pPr marL="0" indent="0">
              <a:buNone/>
            </a:pPr>
            <a:r>
              <a:rPr lang="en-US" altLang="en-US" sz="1900" dirty="0"/>
              <a:t> </a:t>
            </a:r>
            <a:r>
              <a:rPr lang="en-US" altLang="en-US" sz="1900" dirty="0"/>
              <a:t> </a:t>
            </a:r>
            <a:r>
              <a:rPr lang="en-US" altLang="en-US" sz="1900" dirty="0" smtClean="0"/>
              <a:t>{ border-style: dashed; }</a:t>
            </a:r>
            <a:endParaRPr lang="en-US" altLang="en-US" sz="1900" dirty="0"/>
          </a:p>
          <a:p>
            <a:pPr marL="0" indent="0">
              <a:buNone/>
            </a:pPr>
            <a:r>
              <a:rPr lang="en-US" altLang="en-US" sz="1900" dirty="0"/>
              <a:t>  { </a:t>
            </a:r>
            <a:r>
              <a:rPr lang="en-US" altLang="en-US" sz="1900" dirty="0" smtClean="0"/>
              <a:t>border-style: solid none; }</a:t>
            </a:r>
          </a:p>
          <a:p>
            <a:pPr marL="0" indent="0">
              <a:buNone/>
            </a:pPr>
            <a:r>
              <a:rPr lang="en-US" altLang="en-US" sz="1900" dirty="0" smtClean="0"/>
              <a:t>  { border-color: black gray; </a:t>
            </a:r>
            <a:r>
              <a:rPr lang="en-US" altLang="en-US" sz="1900" dirty="0"/>
              <a:t>}</a:t>
            </a:r>
            <a:endParaRPr lang="en-US" altLang="en-US" sz="1900" dirty="0" smtClean="0"/>
          </a:p>
          <a:p>
            <a:pPr marL="0" indent="0">
              <a:buNone/>
            </a:pPr>
            <a:r>
              <a:rPr lang="en-US" altLang="en-US" sz="1900" dirty="0"/>
              <a:t> </a:t>
            </a:r>
            <a:r>
              <a:rPr lang="en-US" altLang="en-US" sz="1900" dirty="0" smtClean="0"/>
              <a:t> { border: 2px dashed red; }</a:t>
            </a:r>
            <a:endParaRPr lang="en-US" altLang="en-US" sz="1900" dirty="0"/>
          </a:p>
          <a:p>
            <a:pPr marL="0" indent="0">
              <a:buNone/>
            </a:pPr>
            <a:endParaRPr lang="en-US" altLang="en-US" sz="1900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976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Element Positioning</a:t>
            </a:r>
            <a:endParaRPr lang="en-US" altLang="en-US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9706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p</a:t>
            </a:r>
            <a:r>
              <a:rPr lang="en-US" altLang="en-US" dirty="0" smtClean="0"/>
              <a:t>osition </a:t>
            </a:r>
          </a:p>
          <a:p>
            <a:pPr lvl="1"/>
            <a:r>
              <a:rPr lang="en-US" altLang="en-US" dirty="0" smtClean="0"/>
              <a:t>static          in the normal flow</a:t>
            </a:r>
          </a:p>
          <a:p>
            <a:pPr lvl="1"/>
            <a:r>
              <a:rPr lang="en-US" altLang="en-US" dirty="0" smtClean="0"/>
              <a:t>absolute     relative to the closest containing block (other than static)</a:t>
            </a:r>
          </a:p>
          <a:p>
            <a:pPr lvl="1"/>
            <a:r>
              <a:rPr lang="en-US" altLang="en-US" dirty="0"/>
              <a:t>f</a:t>
            </a:r>
            <a:r>
              <a:rPr lang="en-US" altLang="en-US" dirty="0" smtClean="0"/>
              <a:t>ixed           relative to the browser window</a:t>
            </a:r>
          </a:p>
          <a:p>
            <a:pPr lvl="1"/>
            <a:r>
              <a:rPr lang="en-US" altLang="en-US" dirty="0"/>
              <a:t>r</a:t>
            </a:r>
            <a:r>
              <a:rPr lang="en-US" altLang="en-US" dirty="0" smtClean="0"/>
              <a:t>elative       </a:t>
            </a:r>
            <a:r>
              <a:rPr lang="en-US" altLang="en-US" dirty="0" err="1" smtClean="0"/>
              <a:t>relative</a:t>
            </a:r>
            <a:r>
              <a:rPr lang="en-US" altLang="en-US" dirty="0" smtClean="0"/>
              <a:t> to its normal position in the flow </a:t>
            </a:r>
          </a:p>
          <a:p>
            <a:pPr marL="0" indent="0">
              <a:buNone/>
            </a:pPr>
            <a:endParaRPr lang="en-US" altLang="en-US" sz="1900" dirty="0" smtClean="0"/>
          </a:p>
          <a:p>
            <a:r>
              <a:rPr lang="en-US" altLang="en-US" dirty="0"/>
              <a:t>t</a:t>
            </a:r>
            <a:r>
              <a:rPr lang="en-US" altLang="en-US" dirty="0" smtClean="0"/>
              <a:t>op, bottom, left, right</a:t>
            </a:r>
          </a:p>
          <a:p>
            <a:pPr lvl="1"/>
            <a:r>
              <a:rPr lang="en-US" altLang="en-US" dirty="0"/>
              <a:t>a</a:t>
            </a:r>
            <a:r>
              <a:rPr lang="en-US" altLang="en-US" dirty="0" smtClean="0"/>
              <a:t>bsolute and fixed positioning</a:t>
            </a:r>
          </a:p>
          <a:p>
            <a:pPr lvl="1"/>
            <a:r>
              <a:rPr lang="en-US" altLang="en-US" dirty="0"/>
              <a:t>r</a:t>
            </a:r>
            <a:r>
              <a:rPr lang="en-US" altLang="en-US" dirty="0" smtClean="0"/>
              <a:t>elative positioning</a:t>
            </a: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323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Floating Elements</a:t>
            </a:r>
            <a:endParaRPr lang="en-US" altLang="en-US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9706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float</a:t>
            </a:r>
          </a:p>
          <a:p>
            <a:pPr lvl="1"/>
            <a:r>
              <a:rPr lang="en-US" altLang="en-US" dirty="0" smtClean="0"/>
              <a:t>left          </a:t>
            </a:r>
          </a:p>
          <a:p>
            <a:pPr lvl="1"/>
            <a:r>
              <a:rPr lang="en-US" altLang="en-US" dirty="0"/>
              <a:t>r</a:t>
            </a:r>
            <a:r>
              <a:rPr lang="en-US" altLang="en-US" dirty="0" smtClean="0"/>
              <a:t>ight</a:t>
            </a:r>
          </a:p>
          <a:p>
            <a:pPr marL="0" indent="0">
              <a:buNone/>
            </a:pPr>
            <a:endParaRPr lang="en-US" altLang="en-US" sz="1900" dirty="0" smtClean="0"/>
          </a:p>
          <a:p>
            <a:r>
              <a:rPr lang="en-US" altLang="en-US" dirty="0" smtClean="0"/>
              <a:t>clear</a:t>
            </a:r>
          </a:p>
          <a:p>
            <a:pPr lvl="1"/>
            <a:r>
              <a:rPr lang="en-US" altLang="en-US" dirty="0" smtClean="0"/>
              <a:t>left</a:t>
            </a:r>
          </a:p>
          <a:p>
            <a:pPr lvl="1"/>
            <a:r>
              <a:rPr lang="en-US" altLang="en-US" dirty="0"/>
              <a:t>r</a:t>
            </a:r>
            <a:r>
              <a:rPr lang="en-US" altLang="en-US" dirty="0" smtClean="0"/>
              <a:t>ight</a:t>
            </a:r>
          </a:p>
          <a:p>
            <a:pPr lvl="1"/>
            <a:r>
              <a:rPr lang="en-US" altLang="en-US" dirty="0"/>
              <a:t>b</a:t>
            </a:r>
            <a:r>
              <a:rPr lang="en-US" altLang="en-US" dirty="0" smtClean="0"/>
              <a:t>oth</a:t>
            </a: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346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Some HTML5 Coding Conventions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Use lower case element names and attribute names.</a:t>
            </a:r>
          </a:p>
          <a:p>
            <a:r>
              <a:rPr lang="en-US" altLang="zh-CN" dirty="0" smtClean="0"/>
              <a:t>Quote attribute values.</a:t>
            </a:r>
          </a:p>
          <a:p>
            <a:r>
              <a:rPr lang="en-US" altLang="zh-CN" dirty="0" smtClean="0"/>
              <a:t>Always use the "alt" attribute to images.</a:t>
            </a:r>
          </a:p>
          <a:p>
            <a:r>
              <a:rPr lang="en-US" altLang="zh-CN" dirty="0" smtClean="0"/>
              <a:t>Do not leave spaces around equal signs. </a:t>
            </a:r>
          </a:p>
          <a:p>
            <a:r>
              <a:rPr lang="en-US" altLang="zh-CN" dirty="0" smtClean="0"/>
              <a:t>Use two spaces of indentation. </a:t>
            </a:r>
          </a:p>
          <a:p>
            <a:r>
              <a:rPr lang="en-US" altLang="en-US" dirty="0" smtClean="0"/>
              <a:t>Use the </a:t>
            </a:r>
            <a:r>
              <a:rPr lang="en-US" altLang="en-US" i="1" dirty="0" smtClean="0"/>
              <a:t>meta </a:t>
            </a:r>
            <a:r>
              <a:rPr lang="en-US" altLang="en-US" dirty="0" smtClean="0"/>
              <a:t>element to define the character set in the head section. </a:t>
            </a:r>
            <a:endParaRPr lang="en-US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297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i="1" dirty="0" smtClean="0"/>
              <a:t>html</a:t>
            </a:r>
            <a:r>
              <a:rPr lang="en-US" altLang="zh-CN" dirty="0" smtClean="0"/>
              <a:t> Element and </a:t>
            </a:r>
            <a:r>
              <a:rPr lang="en-US" altLang="en-US" dirty="0" smtClean="0"/>
              <a:t>the </a:t>
            </a:r>
            <a:r>
              <a:rPr lang="en-US" altLang="en-US" i="1" dirty="0" smtClean="0"/>
              <a:t>head</a:t>
            </a:r>
            <a:r>
              <a:rPr lang="en-US" altLang="en-US" dirty="0" smtClean="0"/>
              <a:t> Section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The </a:t>
            </a:r>
            <a:r>
              <a:rPr lang="en-US" altLang="zh-CN" i="1" dirty="0" smtClean="0"/>
              <a:t>html</a:t>
            </a:r>
            <a:r>
              <a:rPr lang="en-US" altLang="zh-CN" dirty="0" smtClean="0"/>
              <a:t> element</a:t>
            </a:r>
          </a:p>
          <a:p>
            <a:pPr marL="0" indent="0">
              <a:buNone/>
            </a:pPr>
            <a:r>
              <a:rPr lang="en-US" altLang="zh-CN" dirty="0" smtClean="0"/>
              <a:t>  &lt;html </a:t>
            </a:r>
            <a:r>
              <a:rPr lang="en-US" altLang="zh-CN" dirty="0" err="1" smtClean="0"/>
              <a:t>lang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en</a:t>
            </a:r>
            <a:r>
              <a:rPr lang="en-US" altLang="zh-CN" dirty="0" smtClean="0"/>
              <a:t>-US"&gt;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i="1" dirty="0" smtClean="0"/>
              <a:t>head</a:t>
            </a:r>
            <a:r>
              <a:rPr lang="en-US" altLang="zh-CN" dirty="0" smtClean="0"/>
              <a:t> Section</a:t>
            </a:r>
          </a:p>
          <a:p>
            <a:pPr lvl="1"/>
            <a:r>
              <a:rPr lang="en-US" altLang="zh-CN" dirty="0" smtClean="0"/>
              <a:t>The title element is required. </a:t>
            </a:r>
          </a:p>
          <a:p>
            <a:pPr lvl="1"/>
            <a:r>
              <a:rPr lang="en-US" altLang="en-US" dirty="0" smtClean="0"/>
              <a:t>The metadata is specified using the meta element. </a:t>
            </a:r>
          </a:p>
          <a:p>
            <a:pPr marL="457200" lvl="1" indent="0">
              <a:buNone/>
            </a:pPr>
            <a:r>
              <a:rPr lang="en-US" altLang="en-US" dirty="0" smtClean="0"/>
              <a:t>&lt;meta charset="utf-8"&gt;</a:t>
            </a:r>
          </a:p>
          <a:p>
            <a:pPr marL="457200" lvl="1" indent="0">
              <a:buNone/>
            </a:pPr>
            <a:r>
              <a:rPr lang="en-US" altLang="en-US" dirty="0" smtClean="0"/>
              <a:t>&lt;meta name="description" content="A book on HTML5"&gt;</a:t>
            </a:r>
          </a:p>
          <a:p>
            <a:pPr marL="457200" lvl="1" indent="0">
              <a:buNone/>
            </a:pPr>
            <a:r>
              <a:rPr lang="en-US" altLang="en-US" dirty="0" smtClean="0"/>
              <a:t>&lt;meta name="keywords" content="HTML, CSS, JavaScript"&gt;</a:t>
            </a:r>
          </a:p>
          <a:p>
            <a:pPr marL="457200" lvl="1" indent="0">
              <a:buNone/>
            </a:pPr>
            <a:r>
              <a:rPr lang="en-US" altLang="en-US" dirty="0" smtClean="0"/>
              <a:t>&lt;meta name="viewport" content="width=device-width initial-scale=1"&gt;</a:t>
            </a:r>
            <a:endParaRPr lang="en-US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84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Block-level Elements and Inline Elements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HTML elements historically were categorized as block-level elements and inline elements.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 block-level element begins a new line and takes up the full width available. </a:t>
            </a:r>
          </a:p>
          <a:p>
            <a:r>
              <a:rPr lang="en-US" altLang="zh-CN" dirty="0" smtClean="0"/>
              <a:t>A block-level element may contain inline or other block-level elements. </a:t>
            </a:r>
          </a:p>
          <a:p>
            <a:r>
              <a:rPr lang="en-US" altLang="zh-CN" dirty="0" smtClean="0"/>
              <a:t>Typical block-level elements include &lt;h1&gt;, &lt;p&gt;, &lt;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&gt;, &lt;</a:t>
            </a:r>
            <a:r>
              <a:rPr lang="en-US" altLang="zh-CN" dirty="0" err="1" smtClean="0"/>
              <a:t>ol</a:t>
            </a:r>
            <a:r>
              <a:rPr lang="en-US" altLang="zh-CN" dirty="0" smtClean="0"/>
              <a:t>&gt;, &lt;li&gt;, &lt;div&gt;, &lt;address&gt;, &lt;</a:t>
            </a:r>
            <a:r>
              <a:rPr lang="en-US" altLang="zh-CN" dirty="0" err="1" smtClean="0"/>
              <a:t>hr</a:t>
            </a:r>
            <a:r>
              <a:rPr lang="en-US" altLang="zh-CN" dirty="0" smtClean="0"/>
              <a:t>&gt;, and &lt;table&gt;.</a:t>
            </a:r>
          </a:p>
          <a:p>
            <a:endParaRPr lang="en-US" altLang="en-US" dirty="0"/>
          </a:p>
          <a:p>
            <a:r>
              <a:rPr lang="en-US" altLang="en-US" dirty="0" smtClean="0"/>
              <a:t>An inline element does not start a new line. </a:t>
            </a:r>
          </a:p>
          <a:p>
            <a:r>
              <a:rPr lang="en-US" altLang="en-US" dirty="0" smtClean="0"/>
              <a:t>An inline element is coded inside a block-level element. </a:t>
            </a:r>
            <a:endParaRPr lang="en-US" altLang="en-US" dirty="0"/>
          </a:p>
          <a:p>
            <a:r>
              <a:rPr lang="en-US" altLang="en-US" dirty="0" smtClean="0"/>
              <a:t>Typical inline elements include &lt;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&gt;, &lt;b&gt;, &lt;sub&gt;, &lt;sup&gt;, &lt;</a:t>
            </a:r>
            <a:r>
              <a:rPr lang="en-US" altLang="en-US" dirty="0" err="1" smtClean="0"/>
              <a:t>br</a:t>
            </a:r>
            <a:r>
              <a:rPr lang="en-US" altLang="en-US" dirty="0" smtClean="0"/>
              <a:t>&gt;, &lt;strong&gt;, &lt;</a:t>
            </a:r>
            <a:r>
              <a:rPr lang="en-US" altLang="en-US" dirty="0" err="1" smtClean="0"/>
              <a:t>em</a:t>
            </a:r>
            <a:r>
              <a:rPr lang="en-US" altLang="en-US" dirty="0" smtClean="0"/>
              <a:t>&gt;, </a:t>
            </a:r>
            <a:r>
              <a:rPr lang="en-US" altLang="en-US" dirty="0"/>
              <a:t> </a:t>
            </a:r>
            <a:r>
              <a:rPr lang="en-US" altLang="en-US" dirty="0" smtClean="0"/>
              <a:t>&lt;q&gt;, and &lt;span&gt;.</a:t>
            </a:r>
            <a:endParaRPr lang="en-US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760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How to Code the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div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span</a:t>
            </a:r>
            <a:r>
              <a:rPr lang="en-US" altLang="en-US" dirty="0" smtClean="0"/>
              <a:t> Elements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The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element specifies a paragraph.</a:t>
            </a:r>
          </a:p>
          <a:p>
            <a:endParaRPr lang="en-US" altLang="zh-CN" dirty="0"/>
          </a:p>
          <a:p>
            <a:r>
              <a:rPr lang="en-US" altLang="zh-CN" dirty="0" smtClean="0"/>
              <a:t>The </a:t>
            </a:r>
            <a:r>
              <a:rPr lang="en-US" altLang="zh-CN" i="1" dirty="0" smtClean="0"/>
              <a:t>div</a:t>
            </a:r>
            <a:r>
              <a:rPr lang="en-US" altLang="zh-CN" dirty="0" smtClean="0"/>
              <a:t> element is a block-level element that has been traditionally used to structure a page. </a:t>
            </a:r>
          </a:p>
          <a:p>
            <a:r>
              <a:rPr lang="en-US" altLang="zh-CN" dirty="0" smtClean="0"/>
              <a:t>A div element specifies a division of the page. </a:t>
            </a:r>
          </a:p>
          <a:p>
            <a:r>
              <a:rPr lang="en-US" altLang="zh-CN" dirty="0" smtClean="0"/>
              <a:t>Its </a:t>
            </a:r>
            <a:r>
              <a:rPr lang="en-US" altLang="zh-CN" i="1" dirty="0" smtClean="0"/>
              <a:t>id</a:t>
            </a:r>
            <a:r>
              <a:rPr lang="en-US" altLang="zh-CN" dirty="0" smtClean="0"/>
              <a:t> attribute can be used to indicate the content of the division and as the selector to apply CSS formatting.</a:t>
            </a:r>
          </a:p>
          <a:p>
            <a:endParaRPr lang="en-US" altLang="en-US" dirty="0"/>
          </a:p>
          <a:p>
            <a:r>
              <a:rPr lang="en-US" altLang="en-US" dirty="0" smtClean="0"/>
              <a:t>The </a:t>
            </a:r>
            <a:r>
              <a:rPr lang="en-US" altLang="en-US" i="1" dirty="0" smtClean="0"/>
              <a:t>span</a:t>
            </a:r>
            <a:r>
              <a:rPr lang="en-US" altLang="en-US" dirty="0" smtClean="0"/>
              <a:t> element is an inline element has been traditionally used to identify content so CSS can be used to format it. </a:t>
            </a:r>
          </a:p>
          <a:p>
            <a:r>
              <a:rPr lang="en-US" altLang="zh-CN" dirty="0" smtClean="0"/>
              <a:t>Its </a:t>
            </a:r>
            <a:r>
              <a:rPr lang="en-US" altLang="zh-CN" i="1" dirty="0" smtClean="0"/>
              <a:t>id</a:t>
            </a:r>
            <a:r>
              <a:rPr lang="en-US" altLang="zh-CN" dirty="0" smtClean="0"/>
              <a:t> attribute can be used as the selector for CSS formatting.</a:t>
            </a:r>
            <a:endParaRPr lang="en-US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52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Core Attributes</a:t>
            </a:r>
            <a:endParaRPr lang="en-US" altLang="en-US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The </a:t>
            </a:r>
            <a:r>
              <a:rPr lang="en-US" altLang="en-US" i="1" dirty="0" smtClean="0"/>
              <a:t>id</a:t>
            </a:r>
            <a:r>
              <a:rPr lang="en-US" altLang="en-US" dirty="0" smtClean="0"/>
              <a:t> attribute uniquely identifies an element. </a:t>
            </a:r>
          </a:p>
          <a:p>
            <a:endParaRPr lang="en-US" altLang="en-US" dirty="0"/>
          </a:p>
          <a:p>
            <a:r>
              <a:rPr lang="en-US" altLang="en-US" dirty="0" smtClean="0"/>
              <a:t>The </a:t>
            </a:r>
            <a:r>
              <a:rPr lang="en-US" altLang="en-US" i="1" dirty="0" smtClean="0"/>
              <a:t>class </a:t>
            </a:r>
            <a:r>
              <a:rPr lang="en-US" altLang="en-US" dirty="0" smtClean="0"/>
              <a:t>attribute does not have to be unique. You may assign more than one element to the same class.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The </a:t>
            </a:r>
            <a:r>
              <a:rPr lang="en-US" altLang="en-US" i="1" dirty="0" smtClean="0"/>
              <a:t>title</a:t>
            </a:r>
            <a:r>
              <a:rPr lang="en-US" altLang="en-US" dirty="0" smtClean="0"/>
              <a:t> attribute provides additional information for an element.</a:t>
            </a:r>
          </a:p>
          <a:p>
            <a:endParaRPr lang="en-US" altLang="en-US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356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HTML Character Entity References</a:t>
            </a:r>
            <a:endParaRPr lang="en-US" altLang="en-US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Character entities refer to special characters and reserved characters in HTML.</a:t>
            </a:r>
          </a:p>
          <a:p>
            <a:r>
              <a:rPr lang="en-US" altLang="en-US" dirty="0" smtClean="0"/>
              <a:t>All character entities start with an ampersand (&amp;) and end with a semicolon (;).</a:t>
            </a:r>
          </a:p>
          <a:p>
            <a:endParaRPr lang="en-US" altLang="en-US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8</a:t>
            </a:fld>
            <a:endParaRPr lang="en-US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551568"/>
              </p:ext>
            </p:extLst>
          </p:nvPr>
        </p:nvGraphicFramePr>
        <p:xfrm>
          <a:off x="1676400" y="3978177"/>
          <a:ext cx="8458200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338072183"/>
                    </a:ext>
                  </a:extLst>
                </a:gridCol>
                <a:gridCol w="1682829">
                  <a:extLst>
                    <a:ext uri="{9D8B030D-6E8A-4147-A177-3AD203B41FA5}">
                      <a16:colId xmlns:a16="http://schemas.microsoft.com/office/drawing/2014/main" val="1105746447"/>
                    </a:ext>
                  </a:extLst>
                </a:gridCol>
                <a:gridCol w="1479471">
                  <a:extLst>
                    <a:ext uri="{9D8B030D-6E8A-4147-A177-3AD203B41FA5}">
                      <a16:colId xmlns:a16="http://schemas.microsoft.com/office/drawing/2014/main" val="3663032081"/>
                    </a:ext>
                  </a:extLst>
                </a:gridCol>
                <a:gridCol w="1375170">
                  <a:extLst>
                    <a:ext uri="{9D8B030D-6E8A-4147-A177-3AD203B41FA5}">
                      <a16:colId xmlns:a16="http://schemas.microsoft.com/office/drawing/2014/main" val="3100418143"/>
                    </a:ext>
                  </a:extLst>
                </a:gridCol>
                <a:gridCol w="1368030">
                  <a:extLst>
                    <a:ext uri="{9D8B030D-6E8A-4147-A177-3AD203B41FA5}">
                      <a16:colId xmlns:a16="http://schemas.microsoft.com/office/drawing/2014/main" val="199807755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252672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Entity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Character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Entity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Character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Entity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Character</a:t>
                      </a:r>
                      <a:endParaRPr lang="en-US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809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&amp;amp;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&amp;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&amp;</a:t>
                      </a:r>
                      <a:r>
                        <a:rPr lang="en-US" sz="2200" dirty="0" err="1" smtClean="0"/>
                        <a:t>reg</a:t>
                      </a:r>
                      <a:r>
                        <a:rPr lang="en-US" sz="2200" dirty="0" smtClean="0"/>
                        <a:t>;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ym typeface="Symbol" panose="05050102010706020507" pitchFamily="18" charset="2"/>
                        </a:rPr>
                        <a:t>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&amp;</a:t>
                      </a:r>
                      <a:r>
                        <a:rPr lang="en-US" sz="2200" dirty="0" err="1" smtClean="0"/>
                        <a:t>rsquo</a:t>
                      </a:r>
                      <a:r>
                        <a:rPr lang="en-US" sz="2200" dirty="0" smtClean="0"/>
                        <a:t>;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42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&amp;</a:t>
                      </a:r>
                      <a:r>
                        <a:rPr lang="en-US" sz="2200" dirty="0" err="1" smtClean="0"/>
                        <a:t>lt</a:t>
                      </a:r>
                      <a:r>
                        <a:rPr lang="en-US" sz="2200" dirty="0" smtClean="0"/>
                        <a:t>;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&lt;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&amp;trade;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ym typeface="Symbol" panose="05050102010706020507" pitchFamily="18" charset="2"/>
                        </a:rPr>
                        <a:t>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&amp;</a:t>
                      </a:r>
                      <a:r>
                        <a:rPr lang="en-US" sz="2200" dirty="0" err="1" smtClean="0"/>
                        <a:t>ldquo</a:t>
                      </a:r>
                      <a:r>
                        <a:rPr lang="en-US" sz="2200" dirty="0" smtClean="0"/>
                        <a:t>;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74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&amp;</a:t>
                      </a:r>
                      <a:r>
                        <a:rPr lang="en-US" sz="2200" dirty="0" err="1" smtClean="0"/>
                        <a:t>gt</a:t>
                      </a:r>
                      <a:r>
                        <a:rPr lang="en-US" sz="2200" dirty="0" smtClean="0"/>
                        <a:t>;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&gt;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&amp;</a:t>
                      </a:r>
                      <a:r>
                        <a:rPr lang="en-US" sz="2200" dirty="0" err="1" smtClean="0"/>
                        <a:t>plusmn</a:t>
                      </a:r>
                      <a:r>
                        <a:rPr lang="en-US" sz="2200" dirty="0" smtClean="0"/>
                        <a:t>;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ym typeface="Symbol" panose="05050102010706020507" pitchFamily="18" charset="2"/>
                        </a:rPr>
                        <a:t>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&amp;</a:t>
                      </a:r>
                      <a:r>
                        <a:rPr lang="en-US" sz="2200" dirty="0" err="1" smtClean="0"/>
                        <a:t>rdquo</a:t>
                      </a:r>
                      <a:r>
                        <a:rPr lang="en-US" sz="2200" dirty="0" smtClean="0"/>
                        <a:t>;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41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&amp;copy;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@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&amp;</a:t>
                      </a:r>
                      <a:r>
                        <a:rPr lang="en-US" sz="2200" dirty="0" err="1" smtClean="0"/>
                        <a:t>lsqup</a:t>
                      </a:r>
                      <a:r>
                        <a:rPr lang="en-US" sz="2200" dirty="0" smtClean="0"/>
                        <a:t>;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&amp;</a:t>
                      </a:r>
                      <a:r>
                        <a:rPr lang="en-US" sz="2200" dirty="0" err="1" smtClean="0"/>
                        <a:t>nbsp</a:t>
                      </a:r>
                      <a:r>
                        <a:rPr lang="en-US" sz="2200" dirty="0" smtClean="0"/>
                        <a:t>;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space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173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1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Primary HTML5 Semantic Elements to Structure the Content of a Page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header    the header for a page</a:t>
            </a:r>
            <a:endParaRPr lang="en-US" altLang="zh-CN" dirty="0"/>
          </a:p>
          <a:p>
            <a:r>
              <a:rPr lang="en-US" altLang="zh-CN" dirty="0" smtClean="0"/>
              <a:t>main        the main content of a page</a:t>
            </a:r>
          </a:p>
          <a:p>
            <a:r>
              <a:rPr lang="en-US" altLang="zh-CN" dirty="0"/>
              <a:t>s</a:t>
            </a:r>
            <a:r>
              <a:rPr lang="en-US" altLang="zh-CN" dirty="0" smtClean="0"/>
              <a:t>ection    a generic section</a:t>
            </a:r>
          </a:p>
          <a:p>
            <a:r>
              <a:rPr lang="en-US" altLang="zh-CN" dirty="0"/>
              <a:t>a</a:t>
            </a:r>
            <a:r>
              <a:rPr lang="en-US" altLang="zh-CN" dirty="0" smtClean="0"/>
              <a:t>rticle      a composition like an article</a:t>
            </a:r>
          </a:p>
          <a:p>
            <a:r>
              <a:rPr lang="en-US" altLang="en-US" dirty="0" err="1"/>
              <a:t>n</a:t>
            </a:r>
            <a:r>
              <a:rPr lang="en-US" altLang="en-US" dirty="0" err="1" smtClean="0"/>
              <a:t>av</a:t>
            </a:r>
            <a:r>
              <a:rPr lang="en-US" altLang="en-US" dirty="0" smtClean="0"/>
              <a:t>          a section that contains links to other pages</a:t>
            </a:r>
            <a:endParaRPr lang="en-US" altLang="en-US" dirty="0"/>
          </a:p>
          <a:p>
            <a:r>
              <a:rPr lang="en-US" altLang="en-US" dirty="0"/>
              <a:t>a</a:t>
            </a:r>
            <a:r>
              <a:rPr lang="en-US" altLang="en-US" dirty="0" smtClean="0"/>
              <a:t>side       a section like a sidebar </a:t>
            </a:r>
          </a:p>
          <a:p>
            <a:r>
              <a:rPr lang="en-US" altLang="zh-CN" dirty="0" smtClean="0"/>
              <a:t>footer      the footer for a page</a:t>
            </a:r>
            <a:endParaRPr lang="en-US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3029</TotalTime>
  <Words>1719</Words>
  <Application>Microsoft Office PowerPoint</Application>
  <PresentationFormat>宽屏</PresentationFormat>
  <Paragraphs>338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等线</vt:lpstr>
      <vt:lpstr>等线 Light</vt:lpstr>
      <vt:lpstr>Algerian</vt:lpstr>
      <vt:lpstr>Arial</vt:lpstr>
      <vt:lpstr>Arial Black</vt:lpstr>
      <vt:lpstr>Calibri</vt:lpstr>
      <vt:lpstr>Calibri Light</vt:lpstr>
      <vt:lpstr>Helvetica</vt:lpstr>
      <vt:lpstr>Symbol</vt:lpstr>
      <vt:lpstr>Times New Roman</vt:lpstr>
      <vt:lpstr>Office 主题​​</vt:lpstr>
      <vt:lpstr>Chapter 2 HTML5 and CSS3</vt:lpstr>
      <vt:lpstr>A Short History of the HTML  and CSS Standards</vt:lpstr>
      <vt:lpstr>Some HTML5 Coding Conventions</vt:lpstr>
      <vt:lpstr>The html Element and the head Section</vt:lpstr>
      <vt:lpstr>Block-level Elements and Inline Elements</vt:lpstr>
      <vt:lpstr>How to Code the p, div and span Elements</vt:lpstr>
      <vt:lpstr>Core Attributes</vt:lpstr>
      <vt:lpstr>HTML Character Entity References</vt:lpstr>
      <vt:lpstr>Primary HTML5 Semantic Elements to Structure the Content of a Page</vt:lpstr>
      <vt:lpstr>Anatomy of CSS Rules</vt:lpstr>
      <vt:lpstr>Three Ways to Provide CSS Styles</vt:lpstr>
      <vt:lpstr>normalize.css</vt:lpstr>
      <vt:lpstr>Measurement Specifications</vt:lpstr>
      <vt:lpstr>Color Specifications</vt:lpstr>
      <vt:lpstr>Selectors</vt:lpstr>
      <vt:lpstr>Combining Selectors</vt:lpstr>
      <vt:lpstr>Relational Selectors</vt:lpstr>
      <vt:lpstr>Pseudo-class Selectors</vt:lpstr>
      <vt:lpstr>Conflict Resolution</vt:lpstr>
      <vt:lpstr>Styling Fonts</vt:lpstr>
      <vt:lpstr>Formatting Text</vt:lpstr>
      <vt:lpstr>Box Model</vt:lpstr>
      <vt:lpstr>Content Area: Width and Height</vt:lpstr>
      <vt:lpstr>Margins and Paddings</vt:lpstr>
      <vt:lpstr>Borders</vt:lpstr>
      <vt:lpstr>Element Positioning</vt:lpstr>
      <vt:lpstr>Floating Elements</vt:lpstr>
    </vt:vector>
  </TitlesOfParts>
  <Company>Thomson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 to Statistics</dc:title>
  <dc:creator>TL User</dc:creator>
  <cp:lastModifiedBy>Jiamin Wang</cp:lastModifiedBy>
  <cp:revision>473</cp:revision>
  <dcterms:created xsi:type="dcterms:W3CDTF">2008-11-19T17:14:25Z</dcterms:created>
  <dcterms:modified xsi:type="dcterms:W3CDTF">2019-01-29T20:28:33Z</dcterms:modified>
</cp:coreProperties>
</file>