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9"/>
  </p:notesMasterIdLst>
  <p:sldIdLst>
    <p:sldId id="256" r:id="rId2"/>
    <p:sldId id="288" r:id="rId3"/>
    <p:sldId id="307" r:id="rId4"/>
    <p:sldId id="315" r:id="rId5"/>
    <p:sldId id="316" r:id="rId6"/>
    <p:sldId id="319" r:id="rId7"/>
    <p:sldId id="302" r:id="rId8"/>
    <p:sldId id="293" r:id="rId9"/>
    <p:sldId id="310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3963" autoAdjust="0"/>
  </p:normalViewPr>
  <p:slideViewPr>
    <p:cSldViewPr>
      <p:cViewPr varScale="1">
        <p:scale>
          <a:sx n="53" d="100"/>
          <a:sy n="53" d="100"/>
        </p:scale>
        <p:origin x="192" y="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Figure 3, Scott Chacon and Ben Straub, Pro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Ed. </a:t>
            </a:r>
            <a:r>
              <a:rPr lang="en-US" baseline="0" dirty="0" smtClean="0"/>
              <a:t>https://git-scm.com/book/en/v2.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20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6,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Scott Chacon and Ben Straub, Pro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Ed. </a:t>
            </a:r>
            <a:r>
              <a:rPr lang="en-US" baseline="0" dirty="0" smtClean="0"/>
              <a:t>https://git-scm.com/book/en/v2.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85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1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8606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19 Business Analytics 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5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5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Business Statistics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45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Chapter 1 </a:t>
            </a:r>
            <a:r>
              <a:rPr lang="en-US" altLang="zh-CN" dirty="0" smtClean="0"/>
              <a:t>HTML</a:t>
            </a:r>
            <a:endParaRPr lang="en-US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MDA 610 Chapter </a:t>
            </a:r>
            <a:r>
              <a:rPr lang="en-US" altLang="en-US" dirty="0" smtClean="0"/>
              <a:t>1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Five Critical Web Development Issues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Users and Usability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Cross-browser Compatibility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User Accessibility</a:t>
            </a:r>
          </a:p>
          <a:p>
            <a:endParaRPr lang="en-US" altLang="en-US" dirty="0"/>
          </a:p>
          <a:p>
            <a:r>
              <a:rPr lang="en-US" altLang="en-US" dirty="0" smtClean="0"/>
              <a:t>Search Engine Optimization</a:t>
            </a:r>
          </a:p>
          <a:p>
            <a:endParaRPr lang="en-US" altLang="en-US" dirty="0"/>
          </a:p>
          <a:p>
            <a:r>
              <a:rPr lang="en-US" altLang="en-US" dirty="0" smtClean="0"/>
              <a:t>Responsive Web Design</a:t>
            </a:r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4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Coding </a:t>
            </a:r>
            <a:r>
              <a:rPr lang="en-US" altLang="zh-CN" dirty="0" smtClean="0"/>
              <a:t>Elements and Tags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en-US" sz="4400" dirty="0" smtClean="0"/>
              <a:t>Most elements start with an opening tag and end with a closing tag.</a:t>
            </a:r>
          </a:p>
          <a:p>
            <a:pPr marL="0" indent="0">
              <a:buNone/>
            </a:pPr>
            <a:r>
              <a:rPr lang="en-US" altLang="en-US" dirty="0" smtClean="0"/>
              <a:t>  &lt;h1&gt;Coding Elements and Tags&lt;/h1&gt;</a:t>
            </a:r>
          </a:p>
          <a:p>
            <a:pPr marL="0" indent="0">
              <a:buNone/>
            </a:pPr>
            <a:r>
              <a:rPr lang="en-US" altLang="en-US" dirty="0" smtClean="0"/>
              <a:t>  &lt;p&gt;Here is a list of the tags:&lt;/p&gt;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sz="4400" dirty="0" smtClean="0"/>
              <a:t>Some elements have no content or closing tag. They are referred to as empty tags.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 smtClean="0"/>
              <a:t>  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&gt;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&lt;</a:t>
            </a:r>
            <a:r>
              <a:rPr lang="en-US" altLang="en-US" dirty="0" err="1" smtClean="0"/>
              <a:t>img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src</a:t>
            </a:r>
            <a:r>
              <a:rPr lang="en-US" altLang="en-US" dirty="0" smtClean="0"/>
              <a:t>="logo.jpg" alt="</a:t>
            </a:r>
            <a:r>
              <a:rPr lang="en-US" altLang="en-US" dirty="0" err="1" smtClean="0"/>
              <a:t>Murach</a:t>
            </a:r>
            <a:r>
              <a:rPr lang="en-US" altLang="en-US" dirty="0" smtClean="0"/>
              <a:t> Logo"&gt;</a:t>
            </a:r>
          </a:p>
          <a:p>
            <a:endParaRPr lang="en-US" altLang="en-US" dirty="0" smtClean="0"/>
          </a:p>
          <a:p>
            <a:r>
              <a:rPr lang="en-US" altLang="en-US" sz="5100" dirty="0" smtClean="0"/>
              <a:t>Nesting of Tags</a:t>
            </a:r>
          </a:p>
          <a:p>
            <a:pPr marL="0" indent="0">
              <a:buNone/>
            </a:pPr>
            <a:r>
              <a:rPr lang="en-US" altLang="en-US" dirty="0" smtClean="0"/>
              <a:t>  Correct nesting</a:t>
            </a:r>
          </a:p>
          <a:p>
            <a:pPr marL="0" indent="0">
              <a:buNone/>
            </a:pPr>
            <a:r>
              <a:rPr lang="en-US" altLang="en-US" dirty="0" smtClean="0"/>
              <a:t>  &lt;p&gt;Order your copy &lt;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&gt;Today!&lt;/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&gt;&lt;/p&gt;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Incorrect nesting</a:t>
            </a:r>
          </a:p>
          <a:p>
            <a:pPr marL="0" indent="0">
              <a:buNone/>
            </a:pPr>
            <a:r>
              <a:rPr lang="en-US" altLang="en-US" dirty="0"/>
              <a:t> &lt;p&gt;Order your copy &lt;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&gt;Today!&lt;/p&gt;&lt;/</a:t>
            </a:r>
            <a:r>
              <a:rPr lang="en-US" altLang="en-US" dirty="0" smtClean="0"/>
              <a:t>i</a:t>
            </a:r>
            <a:r>
              <a:rPr lang="en-US" altLang="en-US" dirty="0" smtClean="0"/>
              <a:t>&gt;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5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Common Tags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 smtClean="0"/>
              <a:t>&lt;h?&gt; heading &lt;/h?&gt;                                       Heading (h1 for largest to h6 for smallest)</a:t>
            </a:r>
          </a:p>
          <a:p>
            <a:r>
              <a:rPr lang="en-US" altLang="en-US" sz="2000" dirty="0" smtClean="0"/>
              <a:t>&lt;p&gt; paragraph &lt;/p&gt;                                        Paragraph of text</a:t>
            </a:r>
            <a:endParaRPr lang="en-US" altLang="en-US" sz="2000" dirty="0" smtClean="0"/>
          </a:p>
          <a:p>
            <a:r>
              <a:rPr lang="en-US" altLang="en-US" sz="2000" dirty="0" smtClean="0"/>
              <a:t>&lt;b&gt; bold &lt;/b&gt;		                                    Make text between tags bold</a:t>
            </a:r>
          </a:p>
          <a:p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&gt; italics &lt;/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&gt;                                                  Make text between tags italic</a:t>
            </a:r>
            <a:endParaRPr lang="en-US" altLang="en-US" sz="2000" dirty="0" smtClean="0"/>
          </a:p>
          <a:p>
            <a:r>
              <a:rPr lang="en-US" altLang="en-US" sz="2000" dirty="0" smtClean="0"/>
              <a:t>&lt;a </a:t>
            </a:r>
            <a:r>
              <a:rPr lang="en-US" altLang="en-US" sz="2000" dirty="0" err="1" smtClean="0"/>
              <a:t>href</a:t>
            </a:r>
            <a:r>
              <a:rPr lang="en-US" altLang="en-US" sz="2000" dirty="0" smtClean="0"/>
              <a:t>="</a:t>
            </a:r>
            <a:r>
              <a:rPr lang="en-US" altLang="en-US" sz="2000" dirty="0" err="1" smtClean="0"/>
              <a:t>url</a:t>
            </a:r>
            <a:r>
              <a:rPr lang="en-US" altLang="en-US" sz="2000" dirty="0" smtClean="0"/>
              <a:t>"&gt; link name &lt;/a&gt;                         Create a link to another page or website</a:t>
            </a:r>
            <a:endParaRPr lang="en-US" altLang="en-US" sz="2000" dirty="0"/>
          </a:p>
          <a:p>
            <a:r>
              <a:rPr lang="en-US" altLang="en-US" sz="2000" dirty="0" smtClean="0"/>
              <a:t>&lt;div&gt; … &lt;/div&gt;                                                Divide up page </a:t>
            </a:r>
            <a:r>
              <a:rPr lang="en-US" altLang="en-US" sz="2000" dirty="0" smtClean="0"/>
              <a:t>content into sections</a:t>
            </a:r>
          </a:p>
          <a:p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img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src</a:t>
            </a:r>
            <a:r>
              <a:rPr lang="en-US" altLang="en-US" sz="2000" dirty="0" smtClean="0"/>
              <a:t>="filename.jpg"&gt;                                </a:t>
            </a:r>
            <a:r>
              <a:rPr lang="en-US" altLang="zh-CN" sz="2000" dirty="0" smtClean="0"/>
              <a:t>Show an image</a:t>
            </a:r>
          </a:p>
          <a:p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ul</a:t>
            </a:r>
            <a:r>
              <a:rPr lang="en-US" altLang="en-US" sz="2000" dirty="0" smtClean="0"/>
              <a:t>&gt; &lt;li&gt; list &lt;/li&gt; &lt;/</a:t>
            </a:r>
            <a:r>
              <a:rPr lang="en-US" altLang="en-US" sz="2000" dirty="0" err="1" smtClean="0"/>
              <a:t>ul</a:t>
            </a:r>
            <a:r>
              <a:rPr lang="en-US" altLang="en-US" sz="2000" dirty="0" smtClean="0"/>
              <a:t>&gt;                                    Unordered bullet-point list</a:t>
            </a:r>
          </a:p>
          <a:p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ol</a:t>
            </a:r>
            <a:r>
              <a:rPr lang="en-US" altLang="en-US" sz="2000" dirty="0" smtClean="0"/>
              <a:t>&gt;&lt;li&gt; list &lt;/li&gt;&lt;/</a:t>
            </a:r>
            <a:r>
              <a:rPr lang="en-US" altLang="en-US" sz="2000" dirty="0" err="1" smtClean="0"/>
              <a:t>ol</a:t>
            </a:r>
            <a:r>
              <a:rPr lang="en-US" altLang="en-US" sz="2000" dirty="0" smtClean="0"/>
              <a:t>&gt;                                      Ordered list</a:t>
            </a:r>
            <a:endParaRPr lang="en-US" altLang="en-US" sz="2000" dirty="0" smtClean="0"/>
          </a:p>
          <a:p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br</a:t>
            </a:r>
            <a:r>
              <a:rPr lang="en-US" altLang="en-US" sz="2000" dirty="0" smtClean="0"/>
              <a:t>&gt;                                                                 Line break</a:t>
            </a:r>
          </a:p>
          <a:p>
            <a:r>
              <a:rPr lang="en-US" altLang="en-US" sz="2000" dirty="0" smtClean="0"/>
              <a:t>&lt;span style="</a:t>
            </a:r>
            <a:r>
              <a:rPr lang="en-US" altLang="en-US" sz="2000" dirty="0" err="1" smtClean="0"/>
              <a:t>color:red</a:t>
            </a:r>
            <a:r>
              <a:rPr lang="en-US" altLang="en-US" sz="2000" dirty="0" smtClean="0"/>
              <a:t>"&gt;  red &lt;/span&gt;           Use CSS style to change text color</a:t>
            </a:r>
            <a:endParaRPr lang="en-US" altLang="en-US" sz="20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2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Coding </a:t>
            </a:r>
            <a:r>
              <a:rPr lang="en-US" altLang="zh-CN" dirty="0" smtClean="0"/>
              <a:t>Attributes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Attributes are coded within the opening tag of an element or within an empty tag. </a:t>
            </a:r>
          </a:p>
          <a:p>
            <a:r>
              <a:rPr lang="en-US" altLang="en-US" dirty="0" smtClean="0"/>
              <a:t>It is recommended to use double quotes to enclose all attribute values. 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&lt;a </a:t>
            </a:r>
            <a:r>
              <a:rPr lang="en-US" altLang="en-US" dirty="0" err="1" smtClean="0"/>
              <a:t>href</a:t>
            </a:r>
            <a:r>
              <a:rPr lang="en-US" altLang="en-US" dirty="0" smtClean="0"/>
              <a:t>="https://liu.edu"&gt;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smtClean="0"/>
              <a:t>To turn a Boolean attribute on, just code the name of the attribute.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&lt;input type="checkbox" name="</a:t>
            </a:r>
            <a:r>
              <a:rPr lang="en-US" altLang="en-US" dirty="0" err="1" smtClean="0"/>
              <a:t>mailList</a:t>
            </a:r>
            <a:r>
              <a:rPr lang="en-US" altLang="en-US" dirty="0" smtClean="0"/>
              <a:t>" checked&gt;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Attributes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class</a:t>
            </a:r>
            <a:r>
              <a:rPr lang="en-US" altLang="en-US" dirty="0" smtClean="0"/>
              <a:t> are used to identify HTML elements. 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&lt;div id="page"&gt;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&lt;p class="long paragraph"&gt;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2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Coding </a:t>
            </a:r>
            <a:r>
              <a:rPr lang="en-US" altLang="zh-CN" dirty="0" smtClean="0"/>
              <a:t>Comments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Comments can be used to explain portions of code. </a:t>
            </a:r>
          </a:p>
          <a:p>
            <a:r>
              <a:rPr lang="en-US" altLang="zh-CN" dirty="0" smtClean="0"/>
              <a:t>A portion of the code can be commented out. </a:t>
            </a:r>
          </a:p>
          <a:p>
            <a:pPr marL="0" indent="0">
              <a:buNone/>
            </a:pPr>
            <a:r>
              <a:rPr lang="en-US" altLang="en-US" dirty="0" smtClean="0"/>
              <a:t> &lt;!--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This document displays the homepage for the website.</a:t>
            </a:r>
          </a:p>
          <a:p>
            <a:pPr marL="0" indent="0">
              <a:buNone/>
            </a:pPr>
            <a:r>
              <a:rPr lang="en-US" altLang="en-US" dirty="0" smtClean="0"/>
              <a:t> --&gt;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smtClean="0"/>
              <a:t>White space is ignored when a HTML document is rendered. It can be used to align and indent the HTML elements. </a:t>
            </a:r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1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Customizing Ordered Lists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C</a:t>
            </a:r>
            <a:r>
              <a:rPr lang="en-US" altLang="en-US" dirty="0" smtClean="0"/>
              <a:t>hanging the numbering style for a list. </a:t>
            </a:r>
          </a:p>
          <a:p>
            <a:pPr lvl="1"/>
            <a:r>
              <a:rPr lang="en-US" altLang="zh-CN" dirty="0"/>
              <a:t>The CSS property </a:t>
            </a:r>
            <a:r>
              <a:rPr lang="en-US" altLang="zh-CN" i="1" dirty="0"/>
              <a:t>list-style-type</a:t>
            </a:r>
            <a:r>
              <a:rPr lang="en-US" altLang="zh-CN" dirty="0"/>
              <a:t> is </a:t>
            </a:r>
            <a:r>
              <a:rPr lang="en-US" altLang="zh-CN" dirty="0" smtClean="0"/>
              <a:t>used with the 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 tag or &lt;li&gt; tag.</a:t>
            </a:r>
          </a:p>
          <a:p>
            <a:pPr lvl="1"/>
            <a:r>
              <a:rPr lang="en-US" altLang="zh-CN" dirty="0" smtClean="0"/>
              <a:t>Possible CSS values are "decimal", "lower-alpha", "upper-alpha", "lower-roman", and "upper-roman".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&lt;</a:t>
            </a:r>
            <a:r>
              <a:rPr lang="en-US" altLang="en-US" dirty="0" err="1"/>
              <a:t>ol</a:t>
            </a:r>
            <a:r>
              <a:rPr lang="en-US" altLang="en-US" dirty="0"/>
              <a:t> </a:t>
            </a:r>
            <a:r>
              <a:rPr lang="en-US" altLang="zh-CN" dirty="0"/>
              <a:t>style="</a:t>
            </a:r>
            <a:r>
              <a:rPr lang="en-US" altLang="zh-CN" dirty="0" err="1" smtClean="0"/>
              <a:t>list-style-type:lower-alpha</a:t>
            </a:r>
            <a:r>
              <a:rPr lang="en-US" altLang="zh-CN" dirty="0"/>
              <a:t>;"&gt;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Changing the numbering itself.</a:t>
            </a:r>
            <a:endParaRPr lang="en-US" altLang="en-US" dirty="0" smtClean="0"/>
          </a:p>
          <a:p>
            <a:pPr lvl="1"/>
            <a:r>
              <a:rPr lang="en-US" altLang="zh-CN" dirty="0" smtClean="0"/>
              <a:t>Use the </a:t>
            </a:r>
            <a:r>
              <a:rPr lang="en-US" altLang="zh-CN" i="1" dirty="0" smtClean="0"/>
              <a:t>start</a:t>
            </a:r>
            <a:r>
              <a:rPr lang="en-US" altLang="zh-CN" dirty="0" smtClean="0"/>
              <a:t> attribute of the 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 tag.</a:t>
            </a:r>
          </a:p>
          <a:p>
            <a:pPr marL="0" indent="0">
              <a:buNone/>
            </a:pPr>
            <a:r>
              <a:rPr lang="en-US" altLang="en-US" dirty="0" smtClean="0"/>
              <a:t>  &lt;</a:t>
            </a:r>
            <a:r>
              <a:rPr lang="en-US" altLang="en-US" dirty="0" err="1" smtClean="0"/>
              <a:t>ol</a:t>
            </a:r>
            <a:r>
              <a:rPr lang="en-US" altLang="en-US" dirty="0" smtClean="0"/>
              <a:t> </a:t>
            </a:r>
            <a:r>
              <a:rPr lang="en-US" altLang="zh-CN" dirty="0" smtClean="0"/>
              <a:t>style=</a:t>
            </a:r>
            <a:r>
              <a:rPr lang="en-US" altLang="zh-CN" dirty="0"/>
              <a:t>"</a:t>
            </a:r>
            <a:r>
              <a:rPr lang="en-US" altLang="zh-CN" dirty="0" err="1" smtClean="0"/>
              <a:t>list-style-type:lower-alpha</a:t>
            </a:r>
            <a:r>
              <a:rPr lang="en-US" altLang="zh-CN" dirty="0" smtClean="0"/>
              <a:t>;" start="7"&gt;</a:t>
            </a:r>
            <a:endParaRPr lang="en-US" altLang="zh-CN" dirty="0"/>
          </a:p>
          <a:p>
            <a:pPr lvl="1"/>
            <a:r>
              <a:rPr lang="en-US" altLang="zh-CN" dirty="0"/>
              <a:t>Use the </a:t>
            </a:r>
            <a:r>
              <a:rPr lang="en-US" altLang="zh-CN" i="1" dirty="0"/>
              <a:t>value</a:t>
            </a:r>
            <a:r>
              <a:rPr lang="en-US" altLang="zh-CN" dirty="0"/>
              <a:t> attribute of the &lt;li&gt; tag.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&lt;li </a:t>
            </a:r>
            <a:r>
              <a:rPr lang="en-US" altLang="zh-CN" dirty="0"/>
              <a:t>style="</a:t>
            </a:r>
            <a:r>
              <a:rPr lang="en-US" altLang="zh-CN" dirty="0" err="1"/>
              <a:t>list-style-type:lower-alpha</a:t>
            </a:r>
            <a:r>
              <a:rPr lang="en-US" altLang="zh-CN" dirty="0"/>
              <a:t>;" </a:t>
            </a:r>
            <a:r>
              <a:rPr lang="en-US" altLang="zh-CN" dirty="0" smtClean="0"/>
              <a:t>value="3"&gt;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3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Customizing Unordered Lists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C</a:t>
            </a:r>
            <a:r>
              <a:rPr lang="en-US" altLang="en-US" dirty="0" smtClean="0"/>
              <a:t>hanging the bullet style for a list. </a:t>
            </a:r>
          </a:p>
          <a:p>
            <a:pPr lvl="1"/>
            <a:r>
              <a:rPr lang="en-US" altLang="zh-CN" dirty="0"/>
              <a:t>The CSS property </a:t>
            </a:r>
            <a:r>
              <a:rPr lang="en-US" altLang="zh-CN" i="1" dirty="0"/>
              <a:t>list-style-type</a:t>
            </a:r>
            <a:r>
              <a:rPr lang="en-US" altLang="zh-CN" dirty="0"/>
              <a:t> is </a:t>
            </a:r>
            <a:r>
              <a:rPr lang="en-US" altLang="zh-CN" dirty="0" smtClean="0"/>
              <a:t>used with the &lt;</a:t>
            </a:r>
            <a:r>
              <a:rPr lang="en-US" altLang="zh-CN" dirty="0" err="1"/>
              <a:t>u</a:t>
            </a:r>
            <a:r>
              <a:rPr lang="en-US" altLang="zh-CN" dirty="0" err="1" smtClean="0"/>
              <a:t>l</a:t>
            </a:r>
            <a:r>
              <a:rPr lang="en-US" altLang="zh-CN" dirty="0" smtClean="0"/>
              <a:t>&gt; tag or &lt;li&gt; tag.</a:t>
            </a:r>
          </a:p>
          <a:p>
            <a:pPr lvl="1"/>
            <a:r>
              <a:rPr lang="en-US" altLang="zh-CN" dirty="0" smtClean="0"/>
              <a:t>Possible CSS values are "disc", "square", and "circle".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&lt;</a:t>
            </a:r>
            <a:r>
              <a:rPr lang="en-US" altLang="en-US" dirty="0" err="1" smtClean="0"/>
              <a:t>ul</a:t>
            </a:r>
            <a:r>
              <a:rPr lang="en-US" altLang="en-US" dirty="0" smtClean="0"/>
              <a:t> </a:t>
            </a:r>
            <a:r>
              <a:rPr lang="en-US" altLang="zh-CN" dirty="0"/>
              <a:t>style="</a:t>
            </a:r>
            <a:r>
              <a:rPr lang="en-US" altLang="zh-CN" dirty="0" err="1" smtClean="0"/>
              <a:t>list-style-type:circle</a:t>
            </a:r>
            <a:r>
              <a:rPr lang="en-US" altLang="zh-CN" dirty="0" smtClean="0"/>
              <a:t>;"&gt;</a:t>
            </a:r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Changing the beginning position.</a:t>
            </a:r>
            <a:endParaRPr lang="en-US" altLang="en-US" dirty="0" smtClean="0"/>
          </a:p>
          <a:p>
            <a:pPr lvl="1"/>
            <a:r>
              <a:rPr lang="en-US" altLang="zh-CN" dirty="0" smtClean="0"/>
              <a:t>Use the CSS property </a:t>
            </a:r>
            <a:r>
              <a:rPr lang="en-US" altLang="zh-CN" i="1" dirty="0" smtClean="0"/>
              <a:t>list-style-position </a:t>
            </a:r>
            <a:r>
              <a:rPr lang="en-US" altLang="zh-CN" dirty="0" smtClean="0"/>
              <a:t>of the 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 or 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 tag.</a:t>
            </a:r>
          </a:p>
          <a:p>
            <a:pPr lvl="1"/>
            <a:r>
              <a:rPr lang="en-US" altLang="zh-CN" dirty="0" smtClean="0"/>
              <a:t>Possible CSS values are "inside" and "outside".</a:t>
            </a:r>
          </a:p>
          <a:p>
            <a:pPr marL="0" indent="0">
              <a:buNone/>
            </a:pPr>
            <a:r>
              <a:rPr lang="en-US" altLang="en-US" dirty="0" smtClean="0"/>
              <a:t>  &lt;</a:t>
            </a:r>
            <a:r>
              <a:rPr lang="en-US" altLang="en-US" dirty="0" err="1"/>
              <a:t>u</a:t>
            </a:r>
            <a:r>
              <a:rPr lang="en-US" altLang="en-US" dirty="0" err="1" smtClean="0"/>
              <a:t>l</a:t>
            </a:r>
            <a:r>
              <a:rPr lang="en-US" altLang="en-US" dirty="0" smtClean="0"/>
              <a:t> </a:t>
            </a:r>
            <a:r>
              <a:rPr lang="en-US" altLang="zh-CN" dirty="0" smtClean="0"/>
              <a:t>style=</a:t>
            </a:r>
            <a:r>
              <a:rPr lang="en-US" altLang="zh-CN" dirty="0"/>
              <a:t>"</a:t>
            </a:r>
            <a:r>
              <a:rPr lang="en-US" altLang="zh-CN" dirty="0" err="1" smtClean="0"/>
              <a:t>list-style-postion:inside</a:t>
            </a:r>
            <a:r>
              <a:rPr lang="en-US" altLang="zh-CN" dirty="0" smtClean="0"/>
              <a:t>;"&gt;</a:t>
            </a: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Working with Links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To create a link, you need: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he name of the file or the URL to which you want to link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he text that will serve as the clickable link 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Linking local pages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&lt;a </a:t>
            </a:r>
            <a:r>
              <a:rPr lang="en-US" altLang="en-US" dirty="0" err="1" smtClean="0"/>
              <a:t>href</a:t>
            </a:r>
            <a:r>
              <a:rPr lang="en-US" altLang="en-US" dirty="0" smtClean="0"/>
              <a:t>="second.html&gt;Go to the second </a:t>
            </a:r>
            <a:r>
              <a:rPr lang="en-US" altLang="zh-CN" dirty="0" smtClean="0"/>
              <a:t>Web page&lt;/a&gt;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Linking to a page on the Web</a:t>
            </a:r>
          </a:p>
          <a:p>
            <a:pPr marL="0" indent="0">
              <a:buNone/>
            </a:pPr>
            <a:r>
              <a:rPr lang="en-US" altLang="en-US" dirty="0" smtClean="0"/>
              <a:t> &lt;a </a:t>
            </a:r>
            <a:r>
              <a:rPr lang="en-US" altLang="en-US" dirty="0" err="1" smtClean="0"/>
              <a:t>href</a:t>
            </a:r>
            <a:r>
              <a:rPr lang="en-US" altLang="zh-CN" dirty="0" smtClean="0"/>
              <a:t>="http://liu.edu"&gt;Long Island University&lt;/a&gt;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Linking to Specific Places within Documents</a:t>
            </a:r>
          </a:p>
          <a:p>
            <a:pPr marL="0" indent="0">
              <a:buNone/>
            </a:pPr>
            <a:r>
              <a:rPr lang="en-US" altLang="zh-CN" dirty="0" smtClean="0"/>
              <a:t> &lt;h2 id="part4"&gt;Part Four: Sports&lt;/h2&gt;</a:t>
            </a:r>
          </a:p>
          <a:p>
            <a:pPr marL="0" indent="0">
              <a:buNone/>
            </a:pPr>
            <a:r>
              <a:rPr lang="en-US" altLang="zh-CN" dirty="0" smtClean="0"/>
              <a:t> 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="#part4"&gt;Go to Part 4&lt;/a&gt;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8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Git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>
            <a:normAutofit/>
          </a:bodyPr>
          <a:lstStyle/>
          <a:p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is a free and open source distributed version control system. </a:t>
            </a:r>
          </a:p>
          <a:p>
            <a:r>
              <a:rPr lang="en-US" sz="2400" i="1" dirty="0" smtClean="0"/>
              <a:t>Version </a:t>
            </a:r>
            <a:r>
              <a:rPr lang="en-US" sz="2400" i="1" dirty="0"/>
              <a:t>control </a:t>
            </a:r>
            <a:r>
              <a:rPr lang="en-US" sz="2400" dirty="0"/>
              <a:t>is a system that records changes to a file or set of files over time so that you can recall specific versions later. </a:t>
            </a:r>
            <a:endParaRPr lang="en-US" sz="2400" dirty="0"/>
          </a:p>
          <a:p>
            <a:r>
              <a:rPr lang="en-US" altLang="en-US" sz="2400" dirty="0" smtClean="0"/>
              <a:t>A 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repository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stores all versions of the files in your project. 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39440"/>
            <a:ext cx="4572000" cy="54754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1800" y="5943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 Distributed Version Control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Workflow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953000"/>
            <a:ext cx="10515600" cy="122396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altLang="en-US" sz="2800" dirty="0" smtClean="0"/>
          </a:p>
          <a:p>
            <a:r>
              <a:rPr lang="en-US" altLang="en-US" sz="5600" dirty="0" smtClean="0"/>
              <a:t>Modify a file in a working directory. </a:t>
            </a:r>
            <a:endParaRPr lang="en-US" altLang="en-US" sz="5600" dirty="0" smtClean="0"/>
          </a:p>
          <a:p>
            <a:r>
              <a:rPr lang="en-US" altLang="en-US" sz="5600" dirty="0" smtClean="0"/>
              <a:t>Add the changes to the staging area. </a:t>
            </a:r>
          </a:p>
          <a:p>
            <a:r>
              <a:rPr lang="en-US" altLang="en-US" sz="5600" dirty="0" smtClean="0"/>
              <a:t>Do a commit to store the snapshot permanently to your .</a:t>
            </a:r>
            <a:r>
              <a:rPr lang="en-US" altLang="en-US" sz="5600" dirty="0" err="1" smtClean="0"/>
              <a:t>git</a:t>
            </a:r>
            <a:r>
              <a:rPr lang="en-US" altLang="en-US" sz="5600" dirty="0" smtClean="0"/>
              <a:t> directory.</a:t>
            </a:r>
            <a:endParaRPr lang="en-US" altLang="en-US" sz="5600" dirty="0"/>
          </a:p>
          <a:p>
            <a:endParaRPr lang="en-US" altLang="en-US" sz="5600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6812622" cy="37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GitHub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GitHub is a hosting service for </a:t>
            </a:r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repositories.</a:t>
            </a:r>
            <a:endParaRPr lang="en-US" altLang="en-US" sz="2800" dirty="0" smtClean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Git</a:t>
            </a:r>
            <a:r>
              <a:rPr lang="en-US" altLang="zh-CN" sz="2800" dirty="0" smtClean="0"/>
              <a:t>Hub has become a leading software development platform. </a:t>
            </a:r>
            <a:endParaRPr lang="en-US" altLang="en-US" sz="2800" dirty="0" smtClean="0"/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3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HTML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Hypertext Markup Language (HTML) is the standard markup language to create </a:t>
            </a:r>
            <a:r>
              <a:rPr lang="en-US" altLang="zh-CN" dirty="0" smtClean="0"/>
              <a:t>web pages and web applications. </a:t>
            </a:r>
          </a:p>
          <a:p>
            <a:endParaRPr lang="en-US" altLang="en-US" dirty="0"/>
          </a:p>
          <a:p>
            <a:r>
              <a:rPr lang="en-US" altLang="en-US" dirty="0" smtClean="0"/>
              <a:t>Hypertext is text displayed on a computer display or other electronic devices with references (hyperlinks) to other text that the reader can immediately access.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Web browsers receive HTML documents from a web server or from local storage and render the documents into multimedia web pages.   </a:t>
            </a:r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8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HTML Documents: Basic Structure	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&lt;!DOCTYPE html&gt;</a:t>
            </a:r>
          </a:p>
          <a:p>
            <a:pPr marL="0" indent="0">
              <a:buNone/>
            </a:pPr>
            <a:r>
              <a:rPr lang="en-US" altLang="en-US" dirty="0"/>
              <a:t>&lt;html&gt;</a:t>
            </a:r>
          </a:p>
          <a:p>
            <a:pPr marL="0" indent="0">
              <a:buNone/>
            </a:pPr>
            <a:r>
              <a:rPr lang="en-US" altLang="en-US" dirty="0"/>
              <a:t>&lt;head&gt;</a:t>
            </a:r>
          </a:p>
          <a:p>
            <a:pPr marL="0" indent="0">
              <a:buNone/>
            </a:pPr>
            <a:r>
              <a:rPr lang="en-US" altLang="en-US" dirty="0" smtClean="0"/>
              <a:t>  &lt;title&gt;My Simple HTML Page&lt;/</a:t>
            </a:r>
            <a:r>
              <a:rPr lang="en-US" altLang="en-US" dirty="0"/>
              <a:t>title&gt;</a:t>
            </a:r>
          </a:p>
          <a:p>
            <a:pPr marL="0" indent="0">
              <a:buNone/>
            </a:pPr>
            <a:r>
              <a:rPr lang="en-US" altLang="en-US" dirty="0"/>
              <a:t>&lt;/head&gt;</a:t>
            </a:r>
          </a:p>
          <a:p>
            <a:pPr marL="0" indent="0">
              <a:buNone/>
            </a:pPr>
            <a:r>
              <a:rPr lang="en-US" altLang="en-US" dirty="0"/>
              <a:t>&lt;body&gt;</a:t>
            </a:r>
          </a:p>
          <a:p>
            <a:pPr marL="0" indent="0">
              <a:buNone/>
            </a:pPr>
            <a:r>
              <a:rPr lang="en-US" altLang="en-US" dirty="0" smtClean="0"/>
              <a:t>  &lt;h1&gt;An HTML Page&lt;/h1&gt;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&lt;/body&gt;</a:t>
            </a:r>
          </a:p>
          <a:p>
            <a:pPr marL="0" indent="0">
              <a:buNone/>
            </a:pPr>
            <a:r>
              <a:rPr lang="en-US" altLang="en-US" dirty="0"/>
              <a:t>&lt;/html&gt;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9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HTML and CSS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HTML defines the content and structure, including headings, paragraphs, lists and tables. It also defines character formats such as boldface and code examples.</a:t>
            </a:r>
            <a:endParaRPr lang="en-US" altLang="zh-CN" dirty="0" smtClean="0"/>
          </a:p>
          <a:p>
            <a:endParaRPr lang="en-US" altLang="en-US" dirty="0"/>
          </a:p>
          <a:p>
            <a:r>
              <a:rPr lang="en-US" altLang="en-US" dirty="0" smtClean="0"/>
              <a:t>CSS (Cascading Style Sheets) describes how HTML elements are to be displayed.</a:t>
            </a:r>
          </a:p>
          <a:p>
            <a:endParaRPr lang="en-US" altLang="en-US" dirty="0"/>
          </a:p>
          <a:p>
            <a:r>
              <a:rPr lang="en-US" altLang="en-US" dirty="0" smtClean="0"/>
              <a:t>CSS can be added to HTML elements using the </a:t>
            </a:r>
            <a:r>
              <a:rPr lang="en-US" altLang="en-US" i="1" dirty="0" smtClean="0"/>
              <a:t>style</a:t>
            </a:r>
            <a:r>
              <a:rPr lang="en-US" altLang="en-US" dirty="0" smtClean="0"/>
              <a:t> attribute.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  &lt;h1 style="</a:t>
            </a:r>
            <a:r>
              <a:rPr lang="en-US" altLang="en-US" dirty="0" err="1" smtClean="0"/>
              <a:t>color:blue</a:t>
            </a:r>
            <a:r>
              <a:rPr lang="en-US" altLang="en-US" dirty="0" smtClean="0"/>
              <a:t>;"&gt;A Blue Heading&lt;/h1&gt;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6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View Deployed Web Pages</a:t>
            </a:r>
            <a:endParaRPr lang="en-US" altLang="en-US" sz="4400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Enter a URL (uniform resource locator) into the address bar of your browser.</a:t>
            </a:r>
          </a:p>
          <a:p>
            <a:pPr marL="0" indent="0">
              <a:buNone/>
            </a:pPr>
            <a:r>
              <a:rPr lang="en-US" altLang="en-US" sz="4000" dirty="0"/>
              <a:t> </a:t>
            </a:r>
            <a:r>
              <a:rPr lang="en-US" altLang="en-US" sz="4000" dirty="0" smtClean="0"/>
              <a:t> http://my.liu.edu/~jwang/index.html </a:t>
            </a:r>
            <a:endParaRPr lang="en-US" altLang="en-US" sz="4000" dirty="0"/>
          </a:p>
          <a:p>
            <a:pPr marL="0" indent="0">
              <a:buNone/>
            </a:pPr>
            <a:r>
              <a:rPr lang="en-US" altLang="zh-CN" sz="2400" dirty="0" smtClean="0"/>
              <a:t>  protocol   domain name               path         filename</a:t>
            </a:r>
            <a:endParaRPr lang="en-US" altLang="en-US" sz="2400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Click on a link that requests another page. </a:t>
            </a:r>
          </a:p>
          <a:p>
            <a:endParaRPr lang="en-US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143000" y="2819400"/>
            <a:ext cx="914400" cy="53340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4600" y="2819400"/>
            <a:ext cx="2209800" cy="53340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4953000" y="2819400"/>
            <a:ext cx="1600200" cy="53340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629400" y="2811694"/>
            <a:ext cx="2514600" cy="53340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Five Critical Web Development Issues</a:t>
            </a:r>
            <a:endParaRPr lang="en-US" alt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Users and Usability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Cross-browser Compatibility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User Accessibility</a:t>
            </a:r>
          </a:p>
          <a:p>
            <a:endParaRPr lang="en-US" altLang="en-US" dirty="0"/>
          </a:p>
          <a:p>
            <a:r>
              <a:rPr lang="en-US" altLang="en-US" dirty="0" smtClean="0"/>
              <a:t>Search Engine Optimization</a:t>
            </a:r>
          </a:p>
          <a:p>
            <a:endParaRPr lang="en-US" altLang="en-US" dirty="0"/>
          </a:p>
          <a:p>
            <a:r>
              <a:rPr lang="en-US" altLang="en-US" dirty="0" smtClean="0"/>
              <a:t>Responsive Web Design</a:t>
            </a:r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1007</Words>
  <Application>Microsoft Office PowerPoint</Application>
  <PresentationFormat>宽屏</PresentationFormat>
  <Paragraphs>166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Helvetica</vt:lpstr>
      <vt:lpstr>Times New Roman</vt:lpstr>
      <vt:lpstr>Office 主题​​</vt:lpstr>
      <vt:lpstr>Chapter 1 HTML</vt:lpstr>
      <vt:lpstr>Git</vt:lpstr>
      <vt:lpstr>Basic Git Workflow</vt:lpstr>
      <vt:lpstr>GitHub</vt:lpstr>
      <vt:lpstr>HTML</vt:lpstr>
      <vt:lpstr>HTML Documents: Basic Structure </vt:lpstr>
      <vt:lpstr>HTML and CSS</vt:lpstr>
      <vt:lpstr>View Deployed Web Pages</vt:lpstr>
      <vt:lpstr>Five Critical Web Development Issues</vt:lpstr>
      <vt:lpstr>Five Critical Web Development Issues</vt:lpstr>
      <vt:lpstr>Coding Elements and Tags</vt:lpstr>
      <vt:lpstr>Common Tags</vt:lpstr>
      <vt:lpstr>Coding Attributes</vt:lpstr>
      <vt:lpstr>Coding Comments</vt:lpstr>
      <vt:lpstr>Customizing Ordered Lists</vt:lpstr>
      <vt:lpstr>Customizing Unordered Lists</vt:lpstr>
      <vt:lpstr>Working with Links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343</cp:revision>
  <dcterms:created xsi:type="dcterms:W3CDTF">2008-11-19T17:14:25Z</dcterms:created>
  <dcterms:modified xsi:type="dcterms:W3CDTF">2019-01-22T22:26:48Z</dcterms:modified>
</cp:coreProperties>
</file>