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sldIdLst>
    <p:sldId id="256" r:id="rId2"/>
    <p:sldId id="257" r:id="rId3"/>
    <p:sldId id="258" r:id="rId4"/>
    <p:sldId id="260" r:id="rId5"/>
    <p:sldId id="259" r:id="rId6"/>
    <p:sldId id="283" r:id="rId7"/>
    <p:sldId id="284" r:id="rId8"/>
    <p:sldId id="292" r:id="rId9"/>
    <p:sldId id="293" r:id="rId10"/>
    <p:sldId id="261" r:id="rId11"/>
    <p:sldId id="295" r:id="rId12"/>
    <p:sldId id="296" r:id="rId13"/>
    <p:sldId id="297" r:id="rId14"/>
    <p:sldId id="294" r:id="rId15"/>
    <p:sldId id="264" r:id="rId16"/>
    <p:sldId id="282" r:id="rId17"/>
    <p:sldId id="286" r:id="rId18"/>
    <p:sldId id="290" r:id="rId19"/>
    <p:sldId id="291" r:id="rId20"/>
    <p:sldId id="279" r:id="rId21"/>
    <p:sldId id="267" r:id="rId22"/>
    <p:sldId id="268" r:id="rId2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2D5EA8C-31D8-4AE2-B882-84C84F479477}" type="datetimeFigureOut">
              <a:rPr lang="en-US"/>
              <a:pPr>
                <a:defRPr/>
              </a:pPr>
              <a:t>5/13/2025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1F5670-D3F4-45C7-B985-727ECBBC4E31}" type="slidenum">
              <a:rPr lang="en-US"/>
              <a:pPr>
                <a:defRPr/>
              </a:pPr>
              <a:t>‹#›</a:t>
            </a:fld>
            <a:endParaRPr lang="en-US"/>
          </a:p>
        </p:txBody>
      </p:sp>
    </p:spTree>
    <p:extLst>
      <p:ext uri="{BB962C8B-B14F-4D97-AF65-F5344CB8AC3E}">
        <p14:creationId xmlns:p14="http://schemas.microsoft.com/office/powerpoint/2010/main" val="335224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59876BE-1A06-47CE-A4A2-6C5C1D1C326F}" type="datetimeFigureOut">
              <a:rPr lang="en-US"/>
              <a:pPr>
                <a:defRPr/>
              </a:pPr>
              <a:t>5/13/2025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E3F1DD-6A4D-4A6A-9723-33B3A792EBB9}" type="slidenum">
              <a:rPr lang="en-US"/>
              <a:pPr>
                <a:defRPr/>
              </a:pPr>
              <a:t>‹#›</a:t>
            </a:fld>
            <a:endParaRPr lang="en-US"/>
          </a:p>
        </p:txBody>
      </p:sp>
    </p:spTree>
    <p:extLst>
      <p:ext uri="{BB962C8B-B14F-4D97-AF65-F5344CB8AC3E}">
        <p14:creationId xmlns:p14="http://schemas.microsoft.com/office/powerpoint/2010/main" val="199284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CE2D721-3603-4DC2-ACAB-C8C719AFE1B1}" type="datetimeFigureOut">
              <a:rPr lang="en-US"/>
              <a:pPr>
                <a:defRPr/>
              </a:pPr>
              <a:t>5/13/2025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A63DAF-319D-456B-AC92-51897CFD44FC}" type="slidenum">
              <a:rPr lang="en-US"/>
              <a:pPr>
                <a:defRPr/>
              </a:pPr>
              <a:t>‹#›</a:t>
            </a:fld>
            <a:endParaRPr lang="en-US"/>
          </a:p>
        </p:txBody>
      </p:sp>
    </p:spTree>
    <p:extLst>
      <p:ext uri="{BB962C8B-B14F-4D97-AF65-F5344CB8AC3E}">
        <p14:creationId xmlns:p14="http://schemas.microsoft.com/office/powerpoint/2010/main" val="390028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D9CD17A-954D-467D-91A5-E7BCAA89A8CF}" type="datetimeFigureOut">
              <a:rPr lang="en-US"/>
              <a:pPr>
                <a:defRPr/>
              </a:pPr>
              <a:t>5/13/2025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3E33BD-E18E-4BE1-9714-EE4282389175}" type="slidenum">
              <a:rPr lang="en-US"/>
              <a:pPr>
                <a:defRPr/>
              </a:pPr>
              <a:t>‹#›</a:t>
            </a:fld>
            <a:endParaRPr lang="en-US"/>
          </a:p>
        </p:txBody>
      </p:sp>
    </p:spTree>
    <p:extLst>
      <p:ext uri="{BB962C8B-B14F-4D97-AF65-F5344CB8AC3E}">
        <p14:creationId xmlns:p14="http://schemas.microsoft.com/office/powerpoint/2010/main" val="72368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B7D8F27-B1E0-4579-A0D4-F4DE761D87B0}" type="datetimeFigureOut">
              <a:rPr lang="en-US"/>
              <a:pPr>
                <a:defRPr/>
              </a:pPr>
              <a:t>5/13/2025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94A030-EF6A-4762-B30C-DE8655F57C18}" type="slidenum">
              <a:rPr lang="en-US"/>
              <a:pPr>
                <a:defRPr/>
              </a:pPr>
              <a:t>‹#›</a:t>
            </a:fld>
            <a:endParaRPr lang="en-US"/>
          </a:p>
        </p:txBody>
      </p:sp>
    </p:spTree>
    <p:extLst>
      <p:ext uri="{BB962C8B-B14F-4D97-AF65-F5344CB8AC3E}">
        <p14:creationId xmlns:p14="http://schemas.microsoft.com/office/powerpoint/2010/main" val="373513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1E9A495-73A6-4F65-8AAC-5D89FFE343E7}" type="datetimeFigureOut">
              <a:rPr lang="en-US"/>
              <a:pPr>
                <a:defRPr/>
              </a:pPr>
              <a:t>5/13/2025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67087B-68C8-47F2-B5D0-EF32CB23F865}" type="slidenum">
              <a:rPr lang="en-US"/>
              <a:pPr>
                <a:defRPr/>
              </a:pPr>
              <a:t>‹#›</a:t>
            </a:fld>
            <a:endParaRPr lang="en-US"/>
          </a:p>
        </p:txBody>
      </p:sp>
    </p:spTree>
    <p:extLst>
      <p:ext uri="{BB962C8B-B14F-4D97-AF65-F5344CB8AC3E}">
        <p14:creationId xmlns:p14="http://schemas.microsoft.com/office/powerpoint/2010/main" val="167112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4590D62-48B1-4815-B83E-6D1A5DC794AF}" type="datetimeFigureOut">
              <a:rPr lang="en-US"/>
              <a:pPr>
                <a:defRPr/>
              </a:pPr>
              <a:t>5/13/2025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4497330-42CC-42AC-87F9-5A3675C691E0}" type="slidenum">
              <a:rPr lang="en-US"/>
              <a:pPr>
                <a:defRPr/>
              </a:pPr>
              <a:t>‹#›</a:t>
            </a:fld>
            <a:endParaRPr lang="en-US"/>
          </a:p>
        </p:txBody>
      </p:sp>
    </p:spTree>
    <p:extLst>
      <p:ext uri="{BB962C8B-B14F-4D97-AF65-F5344CB8AC3E}">
        <p14:creationId xmlns:p14="http://schemas.microsoft.com/office/powerpoint/2010/main" val="209857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FD49768-A570-41B7-95C0-54055C4A81EA}" type="datetimeFigureOut">
              <a:rPr lang="en-US"/>
              <a:pPr>
                <a:defRPr/>
              </a:pPr>
              <a:t>5/13/2025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6CAFDE-0C38-456D-B802-21864C3F830D}" type="slidenum">
              <a:rPr lang="en-US"/>
              <a:pPr>
                <a:defRPr/>
              </a:pPr>
              <a:t>‹#›</a:t>
            </a:fld>
            <a:endParaRPr lang="en-US"/>
          </a:p>
        </p:txBody>
      </p:sp>
    </p:spTree>
    <p:extLst>
      <p:ext uri="{BB962C8B-B14F-4D97-AF65-F5344CB8AC3E}">
        <p14:creationId xmlns:p14="http://schemas.microsoft.com/office/powerpoint/2010/main" val="300509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923B2D8-3E52-4F62-9DC4-54C38533946B}" type="datetimeFigureOut">
              <a:rPr lang="en-US"/>
              <a:pPr>
                <a:defRPr/>
              </a:pPr>
              <a:t>5/13/2025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4B0D651-56A8-4CE0-9D94-65BDDFDEBFA7}" type="slidenum">
              <a:rPr lang="en-US"/>
              <a:pPr>
                <a:defRPr/>
              </a:pPr>
              <a:t>‹#›</a:t>
            </a:fld>
            <a:endParaRPr lang="en-US"/>
          </a:p>
        </p:txBody>
      </p:sp>
    </p:spTree>
    <p:extLst>
      <p:ext uri="{BB962C8B-B14F-4D97-AF65-F5344CB8AC3E}">
        <p14:creationId xmlns:p14="http://schemas.microsoft.com/office/powerpoint/2010/main" val="262345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B30D5C-5BFF-46B6-BA99-36AC4468BF79}" type="datetimeFigureOut">
              <a:rPr lang="en-US"/>
              <a:pPr>
                <a:defRPr/>
              </a:pPr>
              <a:t>5/13/2025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7F8457-8BC5-42F4-9665-36B7DF8528E8}" type="slidenum">
              <a:rPr lang="en-US"/>
              <a:pPr>
                <a:defRPr/>
              </a:pPr>
              <a:t>‹#›</a:t>
            </a:fld>
            <a:endParaRPr lang="en-US"/>
          </a:p>
        </p:txBody>
      </p:sp>
    </p:spTree>
    <p:extLst>
      <p:ext uri="{BB962C8B-B14F-4D97-AF65-F5344CB8AC3E}">
        <p14:creationId xmlns:p14="http://schemas.microsoft.com/office/powerpoint/2010/main" val="50674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7F9CFCE-761F-40B2-848A-CB9D594FBAFC}" type="datetimeFigureOut">
              <a:rPr lang="en-US"/>
              <a:pPr>
                <a:defRPr/>
              </a:pPr>
              <a:t>5/13/2025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70734B-61FB-498A-8F45-B91ADB27494E}" type="slidenum">
              <a:rPr lang="en-US"/>
              <a:pPr>
                <a:defRPr/>
              </a:pPr>
              <a:t>‹#›</a:t>
            </a:fld>
            <a:endParaRPr lang="en-US"/>
          </a:p>
        </p:txBody>
      </p:sp>
    </p:spTree>
    <p:extLst>
      <p:ext uri="{BB962C8B-B14F-4D97-AF65-F5344CB8AC3E}">
        <p14:creationId xmlns:p14="http://schemas.microsoft.com/office/powerpoint/2010/main" val="401547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5000" r="-5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00E64A2-E0A4-4DC6-9829-7CF64BBF5B65}" type="datetimeFigureOut">
              <a:rPr lang="en-US"/>
              <a:pPr>
                <a:defRPr/>
              </a:pPr>
              <a:t>5/13/2025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6E01495-F694-4C46-966A-5FC739EB7C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5000" r="-5000"/>
          </a:stretch>
        </a:blip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a:latin typeface="Times New Roman" panose="02020603050405020304" pitchFamily="18" charset="0"/>
                <a:cs typeface="Times New Roman" panose="02020603050405020304" pitchFamily="18" charset="0"/>
              </a:rPr>
              <a:t>Final Year Project</a:t>
            </a:r>
          </a:p>
        </p:txBody>
      </p:sp>
      <p:sp>
        <p:nvSpPr>
          <p:cNvPr id="5123" name="Subtitle 2"/>
          <p:cNvSpPr>
            <a:spLocks noGrp="1"/>
          </p:cNvSpPr>
          <p:nvPr>
            <p:ph type="subTitle" idx="1"/>
          </p:nvPr>
        </p:nvSpPr>
        <p:spPr/>
        <p:txBody>
          <a:bodyPr rtlCol="0">
            <a:normAutofit/>
          </a:bodyPr>
          <a:lstStyle/>
          <a:p>
            <a:pPr marL="63500" eaLnBrk="1" fontAlgn="auto" hangingPunct="1">
              <a:spcAft>
                <a:spcPts val="0"/>
              </a:spcAft>
              <a:buFont typeface="Arial" pitchFamily="34" charset="0"/>
              <a:buNone/>
              <a:defRPr/>
            </a:pPr>
            <a:r>
              <a:rPr lang="en-US" dirty="0" smtClean="0"/>
              <a:t>Quick Wash</a:t>
            </a:r>
          </a:p>
          <a:p>
            <a:pPr marL="63500" eaLnBrk="1" fontAlgn="auto" hangingPunct="1">
              <a:spcAft>
                <a:spcPts val="0"/>
              </a:spcAft>
              <a:buFont typeface="Arial" pitchFamily="34" charset="0"/>
              <a:buNone/>
              <a:defRPr/>
            </a:pPr>
            <a:r>
              <a:rPr lang="en-US" sz="1400" dirty="0" smtClean="0"/>
              <a:t>Supervised By: Mr</a:t>
            </a:r>
            <a:r>
              <a:rPr lang="en-US" sz="1400" dirty="0" smtClean="0"/>
              <a:t>.Shahzad Ahmed Khan</a:t>
            </a:r>
            <a:r>
              <a:rPr lang="en-US" sz="1400" dirty="0" smtClean="0"/>
              <a:t>(Lecturer)</a:t>
            </a:r>
            <a:endParaRPr lang="en-US" sz="1400" dirty="0"/>
          </a:p>
        </p:txBody>
      </p:sp>
      <p:pic>
        <p:nvPicPr>
          <p:cNvPr id="2052" name="Picture 3" descr="Riphah.jpg"/>
          <p:cNvPicPr>
            <a:picLocks noChangeAspect="1"/>
          </p:cNvPicPr>
          <p:nvPr/>
        </p:nvPicPr>
        <p:blipFill>
          <a:blip r:embed="rId3" cstate="print">
            <a:extLst>
              <a:ext uri="{28A0092B-C50C-407E-A947-70E740481C1C}">
                <a14:useLocalDpi xmlns:a14="http://schemas.microsoft.com/office/drawing/2010/main" val="0"/>
              </a:ext>
            </a:extLst>
          </a:blip>
          <a:srcRect l="3033" t="4065" r="6926" b="4926"/>
          <a:stretch>
            <a:fillRect/>
          </a:stretch>
        </p:blipFill>
        <p:spPr bwMode="auto">
          <a:xfrm>
            <a:off x="4076700" y="1295400"/>
            <a:ext cx="990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hangingPunct="1"/>
            <a:r>
              <a:rPr lang="en-US" dirty="0">
                <a:cs typeface="Times New Roman" panose="02020603050405020304" pitchFamily="18" charset="0"/>
              </a:rPr>
              <a:t>Problem Statement</a:t>
            </a:r>
            <a:endParaRPr lang="en-US" dirty="0">
              <a:cs typeface="Times New Roman" panose="02020603050405020304" pitchFamily="18" charset="0"/>
            </a:endParaRPr>
          </a:p>
        </p:txBody>
      </p:sp>
      <p:sp>
        <p:nvSpPr>
          <p:cNvPr id="10243"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cs typeface="Times New Roman" panose="02020603050405020304" pitchFamily="18" charset="0"/>
              </a:rPr>
              <a:t>Problem Statement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5993206"/>
              </p:ext>
            </p:extLst>
          </p:nvPr>
        </p:nvGraphicFramePr>
        <p:xfrm>
          <a:off x="861221" y="2362200"/>
          <a:ext cx="7421557" cy="2331720"/>
        </p:xfrm>
        <a:graphic>
          <a:graphicData uri="http://schemas.openxmlformats.org/drawingml/2006/table">
            <a:tbl>
              <a:tblPr firstRow="1" firstCol="1" bandRow="1">
                <a:tableStyleId>{5C22544A-7EE6-4342-B048-85BDC9FD1C3A}</a:tableStyleId>
              </a:tblPr>
              <a:tblGrid>
                <a:gridCol w="2131890">
                  <a:extLst>
                    <a:ext uri="{9D8B030D-6E8A-4147-A177-3AD203B41FA5}">
                      <a16:colId xmlns:a16="http://schemas.microsoft.com/office/drawing/2014/main" val="2914670708"/>
                    </a:ext>
                  </a:extLst>
                </a:gridCol>
                <a:gridCol w="5289667">
                  <a:extLst>
                    <a:ext uri="{9D8B030D-6E8A-4147-A177-3AD203B41FA5}">
                      <a16:colId xmlns:a16="http://schemas.microsoft.com/office/drawing/2014/main" val="3401970627"/>
                    </a:ext>
                  </a:extLst>
                </a:gridCol>
              </a:tblGrid>
              <a:tr h="381000">
                <a:tc>
                  <a:txBody>
                    <a:bodyPr/>
                    <a:lstStyle/>
                    <a:p>
                      <a:pPr marL="91440" marR="91440">
                        <a:lnSpc>
                          <a:spcPct val="150000"/>
                        </a:lnSpc>
                        <a:spcBef>
                          <a:spcPts val="0"/>
                        </a:spcBef>
                        <a:spcAft>
                          <a:spcPts val="0"/>
                        </a:spcAft>
                      </a:pPr>
                      <a:r>
                        <a:rPr lang="en-US" sz="1700" dirty="0">
                          <a:effectLst/>
                        </a:rPr>
                        <a:t>The Problem of</a:t>
                      </a:r>
                      <a:endParaRPr lang="en-US" sz="1700" dirty="0">
                        <a:effectLst/>
                        <a:latin typeface="Times New Roman" panose="02020603050405020304" pitchFamily="18" charset="0"/>
                        <a:ea typeface="Times New Roman" panose="02020603050405020304" pitchFamily="18" charset="0"/>
                      </a:endParaRPr>
                    </a:p>
                  </a:txBody>
                  <a:tcPr marL="94054" marR="94054" marT="0" marB="0"/>
                </a:tc>
                <a:tc>
                  <a:txBody>
                    <a:bodyPr/>
                    <a:lstStyle/>
                    <a:p>
                      <a:pPr marL="91440" marR="91440" algn="just">
                        <a:lnSpc>
                          <a:spcPct val="150000"/>
                        </a:lnSpc>
                        <a:spcBef>
                          <a:spcPts val="0"/>
                        </a:spcBef>
                        <a:spcAft>
                          <a:spcPts val="0"/>
                        </a:spcAft>
                      </a:pPr>
                      <a:r>
                        <a:rPr lang="en-US" sz="1700" dirty="0">
                          <a:effectLst/>
                        </a:rPr>
                        <a:t>Limited availability of quick vehicle wash services</a:t>
                      </a:r>
                      <a:endParaRPr lang="en-US" sz="1700" dirty="0">
                        <a:effectLst/>
                        <a:latin typeface="Times New Roman" panose="02020603050405020304" pitchFamily="18" charset="0"/>
                        <a:ea typeface="Times New Roman" panose="02020603050405020304" pitchFamily="18" charset="0"/>
                      </a:endParaRPr>
                    </a:p>
                  </a:txBody>
                  <a:tcPr marL="94054" marR="94054" marT="0" marB="0"/>
                </a:tc>
                <a:extLst>
                  <a:ext uri="{0D108BD9-81ED-4DB2-BD59-A6C34878D82A}">
                    <a16:rowId xmlns:a16="http://schemas.microsoft.com/office/drawing/2014/main" val="4060979130"/>
                  </a:ext>
                </a:extLst>
              </a:tr>
              <a:tr h="381000">
                <a:tc>
                  <a:txBody>
                    <a:bodyPr/>
                    <a:lstStyle/>
                    <a:p>
                      <a:pPr marL="91440" marR="91440">
                        <a:lnSpc>
                          <a:spcPct val="150000"/>
                        </a:lnSpc>
                        <a:spcBef>
                          <a:spcPts val="0"/>
                        </a:spcBef>
                        <a:spcAft>
                          <a:spcPts val="0"/>
                        </a:spcAft>
                      </a:pPr>
                      <a:r>
                        <a:rPr lang="en-US" sz="1700">
                          <a:effectLst/>
                        </a:rPr>
                        <a:t>Affects</a:t>
                      </a:r>
                      <a:endParaRPr lang="en-US" sz="1700">
                        <a:effectLst/>
                        <a:latin typeface="Times New Roman" panose="02020603050405020304" pitchFamily="18" charset="0"/>
                        <a:ea typeface="Times New Roman" panose="02020603050405020304" pitchFamily="18" charset="0"/>
                      </a:endParaRPr>
                    </a:p>
                  </a:txBody>
                  <a:tcPr marL="94054" marR="94054" marT="0" marB="0"/>
                </a:tc>
                <a:tc>
                  <a:txBody>
                    <a:bodyPr/>
                    <a:lstStyle/>
                    <a:p>
                      <a:pPr marL="91440" marR="91440">
                        <a:lnSpc>
                          <a:spcPct val="150000"/>
                        </a:lnSpc>
                        <a:spcBef>
                          <a:spcPts val="0"/>
                        </a:spcBef>
                        <a:spcAft>
                          <a:spcPts val="0"/>
                        </a:spcAft>
                      </a:pPr>
                      <a:r>
                        <a:rPr lang="en-US" sz="1700">
                          <a:effectLst/>
                        </a:rPr>
                        <a:t>Customers.</a:t>
                      </a:r>
                      <a:endParaRPr lang="en-US" sz="1700">
                        <a:effectLst/>
                        <a:latin typeface="Times New Roman" panose="02020603050405020304" pitchFamily="18" charset="0"/>
                        <a:ea typeface="Times New Roman" panose="02020603050405020304" pitchFamily="18" charset="0"/>
                      </a:endParaRPr>
                    </a:p>
                  </a:txBody>
                  <a:tcPr marL="94054" marR="94054" marT="0" marB="0"/>
                </a:tc>
                <a:extLst>
                  <a:ext uri="{0D108BD9-81ED-4DB2-BD59-A6C34878D82A}">
                    <a16:rowId xmlns:a16="http://schemas.microsoft.com/office/drawing/2014/main" val="650069428"/>
                  </a:ext>
                </a:extLst>
              </a:tr>
              <a:tr h="762000">
                <a:tc>
                  <a:txBody>
                    <a:bodyPr/>
                    <a:lstStyle/>
                    <a:p>
                      <a:pPr marL="91440" marR="91440">
                        <a:lnSpc>
                          <a:spcPct val="150000"/>
                        </a:lnSpc>
                        <a:spcBef>
                          <a:spcPts val="0"/>
                        </a:spcBef>
                        <a:spcAft>
                          <a:spcPts val="0"/>
                        </a:spcAft>
                      </a:pPr>
                      <a:r>
                        <a:rPr lang="en-US" sz="1700">
                          <a:effectLst/>
                        </a:rPr>
                        <a:t>The Result of Which</a:t>
                      </a:r>
                      <a:endParaRPr lang="en-US" sz="1700">
                        <a:effectLst/>
                        <a:latin typeface="Times New Roman" panose="02020603050405020304" pitchFamily="18" charset="0"/>
                        <a:ea typeface="Times New Roman" panose="02020603050405020304" pitchFamily="18" charset="0"/>
                      </a:endParaRPr>
                    </a:p>
                  </a:txBody>
                  <a:tcPr marL="94054" marR="94054" marT="0" marB="0"/>
                </a:tc>
                <a:tc>
                  <a:txBody>
                    <a:bodyPr/>
                    <a:lstStyle/>
                    <a:p>
                      <a:pPr marL="91440" marR="91440" algn="just">
                        <a:lnSpc>
                          <a:spcPct val="150000"/>
                        </a:lnSpc>
                        <a:spcBef>
                          <a:spcPts val="0"/>
                        </a:spcBef>
                        <a:spcAft>
                          <a:spcPts val="0"/>
                        </a:spcAft>
                      </a:pPr>
                      <a:r>
                        <a:rPr lang="en-US" sz="1700">
                          <a:effectLst/>
                        </a:rPr>
                        <a:t>Causes cars to be ignored or receive infrequent maintenance because of time restrictions.</a:t>
                      </a:r>
                      <a:endParaRPr lang="en-US" sz="1700">
                        <a:effectLst/>
                        <a:latin typeface="Times New Roman" panose="02020603050405020304" pitchFamily="18" charset="0"/>
                        <a:ea typeface="Times New Roman" panose="02020603050405020304" pitchFamily="18" charset="0"/>
                      </a:endParaRPr>
                    </a:p>
                  </a:txBody>
                  <a:tcPr marL="94054" marR="94054" marT="0" marB="0"/>
                </a:tc>
                <a:extLst>
                  <a:ext uri="{0D108BD9-81ED-4DB2-BD59-A6C34878D82A}">
                    <a16:rowId xmlns:a16="http://schemas.microsoft.com/office/drawing/2014/main" val="2134416596"/>
                  </a:ext>
                </a:extLst>
              </a:tr>
              <a:tr h="762000">
                <a:tc>
                  <a:txBody>
                    <a:bodyPr/>
                    <a:lstStyle/>
                    <a:p>
                      <a:pPr marL="91440" marR="91440">
                        <a:lnSpc>
                          <a:spcPct val="150000"/>
                        </a:lnSpc>
                        <a:spcBef>
                          <a:spcPts val="0"/>
                        </a:spcBef>
                        <a:spcAft>
                          <a:spcPts val="0"/>
                        </a:spcAft>
                      </a:pPr>
                      <a:r>
                        <a:rPr lang="en-US" sz="1700">
                          <a:effectLst/>
                        </a:rPr>
                        <a:t>Benefits Of</a:t>
                      </a:r>
                      <a:endParaRPr lang="en-US" sz="1700">
                        <a:effectLst/>
                        <a:latin typeface="Times New Roman" panose="02020603050405020304" pitchFamily="18" charset="0"/>
                        <a:ea typeface="Times New Roman" panose="02020603050405020304" pitchFamily="18" charset="0"/>
                      </a:endParaRPr>
                    </a:p>
                  </a:txBody>
                  <a:tcPr marL="94054" marR="94054" marT="0" marB="0"/>
                </a:tc>
                <a:tc>
                  <a:txBody>
                    <a:bodyPr/>
                    <a:lstStyle/>
                    <a:p>
                      <a:pPr marL="91440" marR="91440">
                        <a:lnSpc>
                          <a:spcPct val="150000"/>
                        </a:lnSpc>
                        <a:spcBef>
                          <a:spcPts val="0"/>
                        </a:spcBef>
                        <a:spcAft>
                          <a:spcPts val="0"/>
                        </a:spcAft>
                      </a:pPr>
                      <a:r>
                        <a:rPr lang="en-US" sz="1700" dirty="0">
                          <a:effectLst/>
                        </a:rPr>
                        <a:t>Saving clients time and effort by offering at-home car wash services.</a:t>
                      </a:r>
                      <a:endParaRPr lang="en-US" sz="1700" dirty="0">
                        <a:effectLst/>
                        <a:latin typeface="Times New Roman" panose="02020603050405020304" pitchFamily="18" charset="0"/>
                        <a:ea typeface="Times New Roman" panose="02020603050405020304" pitchFamily="18" charset="0"/>
                      </a:endParaRPr>
                    </a:p>
                  </a:txBody>
                  <a:tcPr marL="94054" marR="94054" marT="0" marB="0"/>
                </a:tc>
                <a:extLst>
                  <a:ext uri="{0D108BD9-81ED-4DB2-BD59-A6C34878D82A}">
                    <a16:rowId xmlns:a16="http://schemas.microsoft.com/office/drawing/2014/main" val="3576794936"/>
                  </a:ext>
                </a:extLst>
              </a:tr>
            </a:tbl>
          </a:graphicData>
        </a:graphic>
      </p:graphicFrame>
    </p:spTree>
    <p:extLst>
      <p:ext uri="{BB962C8B-B14F-4D97-AF65-F5344CB8AC3E}">
        <p14:creationId xmlns:p14="http://schemas.microsoft.com/office/powerpoint/2010/main" val="961363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Problem Statement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27635952"/>
              </p:ext>
            </p:extLst>
          </p:nvPr>
        </p:nvGraphicFramePr>
        <p:xfrm>
          <a:off x="890599" y="2286000"/>
          <a:ext cx="7362802" cy="2971800"/>
        </p:xfrm>
        <a:graphic>
          <a:graphicData uri="http://schemas.openxmlformats.org/drawingml/2006/table">
            <a:tbl>
              <a:tblPr firstRow="1" firstCol="1" bandRow="1">
                <a:tableStyleId>{5C22544A-7EE6-4342-B048-85BDC9FD1C3A}</a:tableStyleId>
              </a:tblPr>
              <a:tblGrid>
                <a:gridCol w="2115013">
                  <a:extLst>
                    <a:ext uri="{9D8B030D-6E8A-4147-A177-3AD203B41FA5}">
                      <a16:colId xmlns:a16="http://schemas.microsoft.com/office/drawing/2014/main" val="279160766"/>
                    </a:ext>
                  </a:extLst>
                </a:gridCol>
                <a:gridCol w="5247789">
                  <a:extLst>
                    <a:ext uri="{9D8B030D-6E8A-4147-A177-3AD203B41FA5}">
                      <a16:colId xmlns:a16="http://schemas.microsoft.com/office/drawing/2014/main" val="1225022133"/>
                    </a:ext>
                  </a:extLst>
                </a:gridCol>
              </a:tblGrid>
              <a:tr h="742950">
                <a:tc>
                  <a:txBody>
                    <a:bodyPr/>
                    <a:lstStyle/>
                    <a:p>
                      <a:pPr marL="91440" marR="91440">
                        <a:lnSpc>
                          <a:spcPct val="150000"/>
                        </a:lnSpc>
                        <a:spcBef>
                          <a:spcPts val="0"/>
                        </a:spcBef>
                        <a:spcAft>
                          <a:spcPts val="0"/>
                        </a:spcAft>
                      </a:pPr>
                      <a:r>
                        <a:rPr lang="en-US" sz="1600" dirty="0">
                          <a:effectLst/>
                        </a:rPr>
                        <a:t>The Problem of</a:t>
                      </a:r>
                      <a:endParaRPr lang="en-US" sz="1600" dirty="0">
                        <a:effectLst/>
                        <a:latin typeface="Times New Roman" panose="02020603050405020304" pitchFamily="18" charset="0"/>
                        <a:ea typeface="Times New Roman" panose="02020603050405020304" pitchFamily="18" charset="0"/>
                      </a:endParaRPr>
                    </a:p>
                  </a:txBody>
                  <a:tcPr marL="93309" marR="93309" marT="0" marB="0"/>
                </a:tc>
                <a:tc>
                  <a:txBody>
                    <a:bodyPr/>
                    <a:lstStyle/>
                    <a:p>
                      <a:pPr marL="91440" marR="91440" algn="just">
                        <a:lnSpc>
                          <a:spcPct val="150000"/>
                        </a:lnSpc>
                        <a:spcBef>
                          <a:spcPts val="0"/>
                        </a:spcBef>
                        <a:spcAft>
                          <a:spcPts val="0"/>
                        </a:spcAft>
                      </a:pPr>
                      <a:r>
                        <a:rPr lang="en-US" sz="1600">
                          <a:effectLst/>
                        </a:rPr>
                        <a:t>Absence of a coordinated service station management system for employment.</a:t>
                      </a:r>
                      <a:endParaRPr lang="en-US" sz="1600">
                        <a:effectLst/>
                        <a:latin typeface="Times New Roman" panose="02020603050405020304" pitchFamily="18" charset="0"/>
                        <a:ea typeface="Times New Roman" panose="02020603050405020304" pitchFamily="18" charset="0"/>
                      </a:endParaRPr>
                    </a:p>
                  </a:txBody>
                  <a:tcPr marL="93309" marR="93309" marT="0" marB="0"/>
                </a:tc>
                <a:extLst>
                  <a:ext uri="{0D108BD9-81ED-4DB2-BD59-A6C34878D82A}">
                    <a16:rowId xmlns:a16="http://schemas.microsoft.com/office/drawing/2014/main" val="2234982625"/>
                  </a:ext>
                </a:extLst>
              </a:tr>
              <a:tr h="371475">
                <a:tc>
                  <a:txBody>
                    <a:bodyPr/>
                    <a:lstStyle/>
                    <a:p>
                      <a:pPr marL="91440" marR="91440">
                        <a:lnSpc>
                          <a:spcPct val="150000"/>
                        </a:lnSpc>
                        <a:spcBef>
                          <a:spcPts val="0"/>
                        </a:spcBef>
                        <a:spcAft>
                          <a:spcPts val="0"/>
                        </a:spcAft>
                      </a:pPr>
                      <a:r>
                        <a:rPr lang="en-US" sz="1600">
                          <a:effectLst/>
                        </a:rPr>
                        <a:t>Affects</a:t>
                      </a:r>
                      <a:endParaRPr lang="en-US" sz="1600">
                        <a:effectLst/>
                        <a:latin typeface="Times New Roman" panose="02020603050405020304" pitchFamily="18" charset="0"/>
                        <a:ea typeface="Times New Roman" panose="02020603050405020304" pitchFamily="18" charset="0"/>
                      </a:endParaRPr>
                    </a:p>
                  </a:txBody>
                  <a:tcPr marL="93309" marR="93309" marT="0" marB="0"/>
                </a:tc>
                <a:tc>
                  <a:txBody>
                    <a:bodyPr/>
                    <a:lstStyle/>
                    <a:p>
                      <a:pPr marL="91440" marR="91440">
                        <a:lnSpc>
                          <a:spcPct val="150000"/>
                        </a:lnSpc>
                        <a:spcBef>
                          <a:spcPts val="0"/>
                        </a:spcBef>
                        <a:spcAft>
                          <a:spcPts val="0"/>
                        </a:spcAft>
                      </a:pPr>
                      <a:r>
                        <a:rPr lang="en-US" sz="1600">
                          <a:effectLst/>
                        </a:rPr>
                        <a:t>Manager, Customers.</a:t>
                      </a:r>
                      <a:endParaRPr lang="en-US" sz="1600">
                        <a:effectLst/>
                        <a:latin typeface="Times New Roman" panose="02020603050405020304" pitchFamily="18" charset="0"/>
                        <a:ea typeface="Times New Roman" panose="02020603050405020304" pitchFamily="18" charset="0"/>
                      </a:endParaRPr>
                    </a:p>
                  </a:txBody>
                  <a:tcPr marL="93309" marR="93309" marT="0" marB="0"/>
                </a:tc>
                <a:extLst>
                  <a:ext uri="{0D108BD9-81ED-4DB2-BD59-A6C34878D82A}">
                    <a16:rowId xmlns:a16="http://schemas.microsoft.com/office/drawing/2014/main" val="4206303090"/>
                  </a:ext>
                </a:extLst>
              </a:tr>
              <a:tr h="742950">
                <a:tc>
                  <a:txBody>
                    <a:bodyPr/>
                    <a:lstStyle/>
                    <a:p>
                      <a:pPr marL="91440" marR="91440">
                        <a:lnSpc>
                          <a:spcPct val="150000"/>
                        </a:lnSpc>
                        <a:spcBef>
                          <a:spcPts val="0"/>
                        </a:spcBef>
                        <a:spcAft>
                          <a:spcPts val="0"/>
                        </a:spcAft>
                      </a:pPr>
                      <a:r>
                        <a:rPr lang="en-US" sz="1600">
                          <a:effectLst/>
                        </a:rPr>
                        <a:t>The Result of Which</a:t>
                      </a:r>
                      <a:endParaRPr lang="en-US" sz="1600">
                        <a:effectLst/>
                        <a:latin typeface="Times New Roman" panose="02020603050405020304" pitchFamily="18" charset="0"/>
                        <a:ea typeface="Times New Roman" panose="02020603050405020304" pitchFamily="18" charset="0"/>
                      </a:endParaRPr>
                    </a:p>
                  </a:txBody>
                  <a:tcPr marL="93309" marR="93309" marT="0" marB="0"/>
                </a:tc>
                <a:tc>
                  <a:txBody>
                    <a:bodyPr/>
                    <a:lstStyle/>
                    <a:p>
                      <a:pPr marL="91440" marR="91440" algn="just">
                        <a:lnSpc>
                          <a:spcPct val="150000"/>
                        </a:lnSpc>
                        <a:spcBef>
                          <a:spcPts val="0"/>
                        </a:spcBef>
                        <a:spcAft>
                          <a:spcPts val="0"/>
                        </a:spcAft>
                      </a:pPr>
                      <a:r>
                        <a:rPr lang="en-US" sz="1600" dirty="0">
                          <a:effectLst/>
                        </a:rPr>
                        <a:t>Results in cars being neglected or receiving irregular maintenance due to time constraints.</a:t>
                      </a:r>
                      <a:endParaRPr lang="en-US" sz="1600" dirty="0">
                        <a:effectLst/>
                        <a:latin typeface="Times New Roman" panose="02020603050405020304" pitchFamily="18" charset="0"/>
                        <a:ea typeface="Times New Roman" panose="02020603050405020304" pitchFamily="18" charset="0"/>
                      </a:endParaRPr>
                    </a:p>
                  </a:txBody>
                  <a:tcPr marL="93309" marR="93309" marT="0" marB="0"/>
                </a:tc>
                <a:extLst>
                  <a:ext uri="{0D108BD9-81ED-4DB2-BD59-A6C34878D82A}">
                    <a16:rowId xmlns:a16="http://schemas.microsoft.com/office/drawing/2014/main" val="1536207470"/>
                  </a:ext>
                </a:extLst>
              </a:tr>
              <a:tr h="1114425">
                <a:tc>
                  <a:txBody>
                    <a:bodyPr/>
                    <a:lstStyle/>
                    <a:p>
                      <a:pPr marL="91440" marR="91440">
                        <a:lnSpc>
                          <a:spcPct val="150000"/>
                        </a:lnSpc>
                        <a:spcBef>
                          <a:spcPts val="0"/>
                        </a:spcBef>
                        <a:spcAft>
                          <a:spcPts val="0"/>
                        </a:spcAft>
                      </a:pPr>
                      <a:r>
                        <a:rPr lang="en-US" sz="1600">
                          <a:effectLst/>
                        </a:rPr>
                        <a:t>Benefits Of</a:t>
                      </a:r>
                      <a:endParaRPr lang="en-US" sz="1600">
                        <a:effectLst/>
                        <a:latin typeface="Times New Roman" panose="02020603050405020304" pitchFamily="18" charset="0"/>
                        <a:ea typeface="Times New Roman" panose="02020603050405020304" pitchFamily="18" charset="0"/>
                      </a:endParaRPr>
                    </a:p>
                  </a:txBody>
                  <a:tcPr marL="93309" marR="93309" marT="0" marB="0"/>
                </a:tc>
                <a:tc>
                  <a:txBody>
                    <a:bodyPr/>
                    <a:lstStyle/>
                    <a:p>
                      <a:pPr marL="91440" marR="91440">
                        <a:lnSpc>
                          <a:spcPct val="150000"/>
                        </a:lnSpc>
                        <a:spcBef>
                          <a:spcPts val="0"/>
                        </a:spcBef>
                        <a:spcAft>
                          <a:spcPts val="0"/>
                        </a:spcAft>
                      </a:pPr>
                      <a:r>
                        <a:rPr lang="en-US" sz="1600" dirty="0">
                          <a:effectLst/>
                        </a:rPr>
                        <a:t>Presents an employee management system that guarantees effective service order maximizes worker allocation.</a:t>
                      </a:r>
                      <a:endParaRPr lang="en-US" sz="1600" dirty="0">
                        <a:effectLst/>
                        <a:latin typeface="Times New Roman" panose="02020603050405020304" pitchFamily="18" charset="0"/>
                        <a:ea typeface="Times New Roman" panose="02020603050405020304" pitchFamily="18" charset="0"/>
                      </a:endParaRPr>
                    </a:p>
                  </a:txBody>
                  <a:tcPr marL="93309" marR="93309" marT="0" marB="0"/>
                </a:tc>
                <a:extLst>
                  <a:ext uri="{0D108BD9-81ED-4DB2-BD59-A6C34878D82A}">
                    <a16:rowId xmlns:a16="http://schemas.microsoft.com/office/drawing/2014/main" val="2630073122"/>
                  </a:ext>
                </a:extLst>
              </a:tr>
            </a:tbl>
          </a:graphicData>
        </a:graphic>
      </p:graphicFrame>
    </p:spTree>
    <p:extLst>
      <p:ext uri="{BB962C8B-B14F-4D97-AF65-F5344CB8AC3E}">
        <p14:creationId xmlns:p14="http://schemas.microsoft.com/office/powerpoint/2010/main" val="4202218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Problem Statement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538269"/>
              </p:ext>
            </p:extLst>
          </p:nvPr>
        </p:nvGraphicFramePr>
        <p:xfrm>
          <a:off x="971712" y="1905000"/>
          <a:ext cx="7200575" cy="3657600"/>
        </p:xfrm>
        <a:graphic>
          <a:graphicData uri="http://schemas.openxmlformats.org/drawingml/2006/table">
            <a:tbl>
              <a:tblPr firstRow="1" firstCol="1" bandRow="1">
                <a:tableStyleId>{5C22544A-7EE6-4342-B048-85BDC9FD1C3A}</a:tableStyleId>
              </a:tblPr>
              <a:tblGrid>
                <a:gridCol w="2068412">
                  <a:extLst>
                    <a:ext uri="{9D8B030D-6E8A-4147-A177-3AD203B41FA5}">
                      <a16:colId xmlns:a16="http://schemas.microsoft.com/office/drawing/2014/main" val="970068386"/>
                    </a:ext>
                  </a:extLst>
                </a:gridCol>
                <a:gridCol w="5132163">
                  <a:extLst>
                    <a:ext uri="{9D8B030D-6E8A-4147-A177-3AD203B41FA5}">
                      <a16:colId xmlns:a16="http://schemas.microsoft.com/office/drawing/2014/main" val="2366144049"/>
                    </a:ext>
                  </a:extLst>
                </a:gridCol>
              </a:tblGrid>
              <a:tr h="730028">
                <a:tc>
                  <a:txBody>
                    <a:bodyPr/>
                    <a:lstStyle/>
                    <a:p>
                      <a:pPr marL="91440" marR="91440">
                        <a:lnSpc>
                          <a:spcPct val="150000"/>
                        </a:lnSpc>
                        <a:spcBef>
                          <a:spcPts val="0"/>
                        </a:spcBef>
                        <a:spcAft>
                          <a:spcPts val="0"/>
                        </a:spcAft>
                      </a:pPr>
                      <a:r>
                        <a:rPr lang="en-US" sz="1600" dirty="0">
                          <a:effectLst/>
                        </a:rPr>
                        <a:t>The Problem of</a:t>
                      </a:r>
                      <a:endParaRPr lang="en-US" sz="1600" dirty="0">
                        <a:effectLst/>
                        <a:latin typeface="Times New Roman" panose="02020603050405020304" pitchFamily="18" charset="0"/>
                        <a:ea typeface="Times New Roman" panose="02020603050405020304" pitchFamily="18" charset="0"/>
                      </a:endParaRPr>
                    </a:p>
                  </a:txBody>
                  <a:tcPr marL="91253" marR="91253" marT="0" marB="0"/>
                </a:tc>
                <a:tc>
                  <a:txBody>
                    <a:bodyPr/>
                    <a:lstStyle/>
                    <a:p>
                      <a:pPr marL="91440" marR="91440" algn="just">
                        <a:lnSpc>
                          <a:spcPct val="150000"/>
                        </a:lnSpc>
                        <a:spcBef>
                          <a:spcPts val="0"/>
                        </a:spcBef>
                        <a:spcAft>
                          <a:spcPts val="0"/>
                        </a:spcAft>
                      </a:pPr>
                      <a:r>
                        <a:rPr lang="en-US" sz="1600">
                          <a:effectLst/>
                        </a:rPr>
                        <a:t>High pricing for home-based car wash and cleaning services.</a:t>
                      </a:r>
                      <a:endParaRPr lang="en-US" sz="1600">
                        <a:effectLst/>
                        <a:latin typeface="Times New Roman" panose="02020603050405020304" pitchFamily="18" charset="0"/>
                        <a:ea typeface="Times New Roman" panose="02020603050405020304" pitchFamily="18" charset="0"/>
                      </a:endParaRPr>
                    </a:p>
                  </a:txBody>
                  <a:tcPr marL="91253" marR="91253" marT="0" marB="0"/>
                </a:tc>
                <a:extLst>
                  <a:ext uri="{0D108BD9-81ED-4DB2-BD59-A6C34878D82A}">
                    <a16:rowId xmlns:a16="http://schemas.microsoft.com/office/drawing/2014/main" val="4080393820"/>
                  </a:ext>
                </a:extLst>
              </a:tr>
              <a:tr h="365014">
                <a:tc>
                  <a:txBody>
                    <a:bodyPr/>
                    <a:lstStyle/>
                    <a:p>
                      <a:pPr marL="91440" marR="91440">
                        <a:lnSpc>
                          <a:spcPct val="150000"/>
                        </a:lnSpc>
                        <a:spcBef>
                          <a:spcPts val="0"/>
                        </a:spcBef>
                        <a:spcAft>
                          <a:spcPts val="0"/>
                        </a:spcAft>
                      </a:pPr>
                      <a:r>
                        <a:rPr lang="en-US" sz="1600">
                          <a:effectLst/>
                        </a:rPr>
                        <a:t>Affects</a:t>
                      </a:r>
                      <a:endParaRPr lang="en-US" sz="1600">
                        <a:effectLst/>
                        <a:latin typeface="Times New Roman" panose="02020603050405020304" pitchFamily="18" charset="0"/>
                        <a:ea typeface="Times New Roman" panose="02020603050405020304" pitchFamily="18" charset="0"/>
                      </a:endParaRPr>
                    </a:p>
                  </a:txBody>
                  <a:tcPr marL="91253" marR="91253" marT="0" marB="0"/>
                </a:tc>
                <a:tc>
                  <a:txBody>
                    <a:bodyPr/>
                    <a:lstStyle/>
                    <a:p>
                      <a:pPr marL="91440" marR="91440">
                        <a:lnSpc>
                          <a:spcPct val="150000"/>
                        </a:lnSpc>
                        <a:spcBef>
                          <a:spcPts val="0"/>
                        </a:spcBef>
                        <a:spcAft>
                          <a:spcPts val="0"/>
                        </a:spcAft>
                      </a:pPr>
                      <a:r>
                        <a:rPr lang="en-US" sz="1600">
                          <a:effectLst/>
                        </a:rPr>
                        <a:t>Customer.</a:t>
                      </a:r>
                      <a:endParaRPr lang="en-US" sz="1600">
                        <a:effectLst/>
                        <a:latin typeface="Times New Roman" panose="02020603050405020304" pitchFamily="18" charset="0"/>
                        <a:ea typeface="Times New Roman" panose="02020603050405020304" pitchFamily="18" charset="0"/>
                      </a:endParaRPr>
                    </a:p>
                  </a:txBody>
                  <a:tcPr marL="91253" marR="91253" marT="0" marB="0"/>
                </a:tc>
                <a:extLst>
                  <a:ext uri="{0D108BD9-81ED-4DB2-BD59-A6C34878D82A}">
                    <a16:rowId xmlns:a16="http://schemas.microsoft.com/office/drawing/2014/main" val="2233354013"/>
                  </a:ext>
                </a:extLst>
              </a:tr>
              <a:tr h="730028">
                <a:tc>
                  <a:txBody>
                    <a:bodyPr/>
                    <a:lstStyle/>
                    <a:p>
                      <a:pPr marL="91440" marR="91440">
                        <a:lnSpc>
                          <a:spcPct val="150000"/>
                        </a:lnSpc>
                        <a:spcBef>
                          <a:spcPts val="0"/>
                        </a:spcBef>
                        <a:spcAft>
                          <a:spcPts val="0"/>
                        </a:spcAft>
                      </a:pPr>
                      <a:r>
                        <a:rPr lang="en-US" sz="1600">
                          <a:effectLst/>
                        </a:rPr>
                        <a:t>The Result of Which</a:t>
                      </a:r>
                      <a:endParaRPr lang="en-US" sz="1600">
                        <a:effectLst/>
                        <a:latin typeface="Times New Roman" panose="02020603050405020304" pitchFamily="18" charset="0"/>
                        <a:ea typeface="Times New Roman" panose="02020603050405020304" pitchFamily="18" charset="0"/>
                      </a:endParaRPr>
                    </a:p>
                  </a:txBody>
                  <a:tcPr marL="91253" marR="91253" marT="0" marB="0"/>
                </a:tc>
                <a:tc>
                  <a:txBody>
                    <a:bodyPr/>
                    <a:lstStyle/>
                    <a:p>
                      <a:pPr marL="91440" marR="91440" algn="just">
                        <a:lnSpc>
                          <a:spcPct val="150000"/>
                        </a:lnSpc>
                        <a:spcBef>
                          <a:spcPts val="0"/>
                        </a:spcBef>
                        <a:spcAft>
                          <a:spcPts val="0"/>
                        </a:spcAft>
                      </a:pPr>
                      <a:r>
                        <a:rPr lang="en-US" sz="1600" dirty="0">
                          <a:effectLst/>
                        </a:rPr>
                        <a:t>Home services adoption decreases while users return to traditional methods which lack convenience.</a:t>
                      </a:r>
                      <a:endParaRPr lang="en-US" sz="1600" dirty="0">
                        <a:effectLst/>
                        <a:latin typeface="Times New Roman" panose="02020603050405020304" pitchFamily="18" charset="0"/>
                        <a:ea typeface="Times New Roman" panose="02020603050405020304" pitchFamily="18" charset="0"/>
                      </a:endParaRPr>
                    </a:p>
                  </a:txBody>
                  <a:tcPr marL="91253" marR="91253" marT="0" marB="0"/>
                </a:tc>
                <a:extLst>
                  <a:ext uri="{0D108BD9-81ED-4DB2-BD59-A6C34878D82A}">
                    <a16:rowId xmlns:a16="http://schemas.microsoft.com/office/drawing/2014/main" val="2495212817"/>
                  </a:ext>
                </a:extLst>
              </a:tr>
              <a:tr h="1825069">
                <a:tc>
                  <a:txBody>
                    <a:bodyPr/>
                    <a:lstStyle/>
                    <a:p>
                      <a:pPr marL="91440" marR="91440">
                        <a:lnSpc>
                          <a:spcPct val="150000"/>
                        </a:lnSpc>
                        <a:spcBef>
                          <a:spcPts val="0"/>
                        </a:spcBef>
                        <a:spcAft>
                          <a:spcPts val="0"/>
                        </a:spcAft>
                      </a:pPr>
                      <a:r>
                        <a:rPr lang="en-US" sz="1600">
                          <a:effectLst/>
                        </a:rPr>
                        <a:t>Benefits Of</a:t>
                      </a:r>
                      <a:endParaRPr lang="en-US" sz="1600">
                        <a:effectLst/>
                        <a:latin typeface="Times New Roman" panose="02020603050405020304" pitchFamily="18" charset="0"/>
                        <a:ea typeface="Times New Roman" panose="02020603050405020304" pitchFamily="18" charset="0"/>
                      </a:endParaRPr>
                    </a:p>
                  </a:txBody>
                  <a:tcPr marL="91253" marR="91253" marT="0" marB="0"/>
                </a:tc>
                <a:tc>
                  <a:txBody>
                    <a:bodyPr/>
                    <a:lstStyle/>
                    <a:p>
                      <a:pPr marL="91440" marR="91440">
                        <a:lnSpc>
                          <a:spcPct val="150000"/>
                        </a:lnSpc>
                        <a:spcBef>
                          <a:spcPts val="0"/>
                        </a:spcBef>
                        <a:spcAft>
                          <a:spcPts val="0"/>
                        </a:spcAft>
                      </a:pPr>
                      <a:r>
                        <a:rPr lang="en-US" sz="1600" dirty="0">
                          <a:effectLst/>
                        </a:rPr>
                        <a:t>This model helps develop an economical pricing structure enabled by mobile applications which reveal transparent prices thus making customers select options based on pricing which will be lower as compared to other platforms due to nearby station.</a:t>
                      </a:r>
                      <a:endParaRPr lang="en-US" sz="1600" dirty="0">
                        <a:effectLst/>
                        <a:latin typeface="Times New Roman" panose="02020603050405020304" pitchFamily="18" charset="0"/>
                        <a:ea typeface="Times New Roman" panose="02020603050405020304" pitchFamily="18" charset="0"/>
                      </a:endParaRPr>
                    </a:p>
                  </a:txBody>
                  <a:tcPr marL="91253" marR="91253" marT="0" marB="0"/>
                </a:tc>
                <a:extLst>
                  <a:ext uri="{0D108BD9-81ED-4DB2-BD59-A6C34878D82A}">
                    <a16:rowId xmlns:a16="http://schemas.microsoft.com/office/drawing/2014/main" val="4111243793"/>
                  </a:ext>
                </a:extLst>
              </a:tr>
            </a:tbl>
          </a:graphicData>
        </a:graphic>
      </p:graphicFrame>
    </p:spTree>
    <p:extLst>
      <p:ext uri="{BB962C8B-B14F-4D97-AF65-F5344CB8AC3E}">
        <p14:creationId xmlns:p14="http://schemas.microsoft.com/office/powerpoint/2010/main" val="3323954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smtClean="0"/>
              <a:t>SOLUTION</a:t>
            </a:r>
            <a:endParaRPr lang="en-US" dirty="0"/>
          </a:p>
        </p:txBody>
      </p:sp>
      <p:sp>
        <p:nvSpPr>
          <p:cNvPr id="10243"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extLst>
      <p:ext uri="{BB962C8B-B14F-4D97-AF65-F5344CB8AC3E}">
        <p14:creationId xmlns:p14="http://schemas.microsoft.com/office/powerpoint/2010/main" val="320960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dirty="0" smtClean="0"/>
              <a:t>Requirements Summary</a:t>
            </a:r>
            <a:endParaRPr lang="en-US" dirty="0"/>
          </a:p>
        </p:txBody>
      </p:sp>
      <p:sp>
        <p:nvSpPr>
          <p:cNvPr id="10243" name="Content Placeholder 2"/>
          <p:cNvSpPr>
            <a:spLocks noGrp="1"/>
          </p:cNvSpPr>
          <p:nvPr>
            <p:ph idx="1"/>
          </p:nvPr>
        </p:nvSpPr>
        <p:spPr/>
        <p:txBody>
          <a:bodyPr/>
          <a:lstStyle/>
          <a:p>
            <a:r>
              <a:rPr lang="en-US" sz="2000" dirty="0"/>
              <a:t>Elicitation Techniques / Tools</a:t>
            </a:r>
          </a:p>
          <a:p>
            <a:pPr lvl="1"/>
            <a:r>
              <a:rPr lang="en-US" sz="2000" dirty="0"/>
              <a:t>Brainstorming</a:t>
            </a:r>
          </a:p>
          <a:p>
            <a:pPr lvl="1"/>
            <a:r>
              <a:rPr lang="en-US" sz="2000" dirty="0"/>
              <a:t>Interviews</a:t>
            </a:r>
          </a:p>
          <a:p>
            <a:r>
              <a:rPr lang="en-US" sz="2000" dirty="0"/>
              <a:t>Users</a:t>
            </a:r>
          </a:p>
          <a:p>
            <a:pPr lvl="2"/>
            <a:r>
              <a:rPr lang="en-US" sz="2000" dirty="0"/>
              <a:t>Admin</a:t>
            </a:r>
          </a:p>
          <a:p>
            <a:pPr lvl="2"/>
            <a:r>
              <a:rPr lang="en-US" sz="2000" dirty="0" smtClean="0"/>
              <a:t>Customers</a:t>
            </a:r>
          </a:p>
          <a:p>
            <a:pPr lvl="2"/>
            <a:r>
              <a:rPr lang="en-US" sz="2000" dirty="0" smtClean="0"/>
              <a:t>Service Providers</a:t>
            </a:r>
          </a:p>
          <a:p>
            <a:pPr lvl="2"/>
            <a:r>
              <a:rPr lang="en-US" sz="2000" dirty="0" smtClean="0"/>
              <a:t>Employees</a:t>
            </a:r>
            <a:endParaRPr lang="en-US" sz="2000" dirty="0"/>
          </a:p>
          <a:p>
            <a:r>
              <a:rPr lang="en-US" sz="2000" dirty="0"/>
              <a:t>Use Cases: </a:t>
            </a:r>
            <a:r>
              <a:rPr lang="en-US" sz="2000" dirty="0" smtClean="0"/>
              <a:t>34</a:t>
            </a:r>
            <a:endParaRPr lang="en-US" sz="2000" dirty="0"/>
          </a:p>
          <a:p>
            <a:r>
              <a:rPr lang="en-US" sz="2000" dirty="0"/>
              <a:t>Functional Requirements: </a:t>
            </a:r>
            <a:r>
              <a:rPr lang="en-US" sz="2000" dirty="0" smtClean="0"/>
              <a:t>24</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Summary</a:t>
            </a:r>
            <a:endParaRPr lang="en-US" dirty="0"/>
          </a:p>
        </p:txBody>
      </p:sp>
      <p:sp>
        <p:nvSpPr>
          <p:cNvPr id="3" name="Content Placeholder 2"/>
          <p:cNvSpPr>
            <a:spLocks noGrp="1"/>
          </p:cNvSpPr>
          <p:nvPr>
            <p:ph idx="1"/>
          </p:nvPr>
        </p:nvSpPr>
        <p:spPr>
          <a:xfrm>
            <a:off x="457200" y="1295400"/>
            <a:ext cx="8229600" cy="4525963"/>
          </a:xfrm>
        </p:spPr>
        <p:txBody>
          <a:bodyPr/>
          <a:lstStyle/>
          <a:p>
            <a:pPr marL="0" indent="0">
              <a:buNone/>
            </a:pPr>
            <a:r>
              <a:rPr lang="en-US" sz="2800" b="1" dirty="0" smtClean="0"/>
              <a:t>     Diagrams:</a:t>
            </a:r>
            <a:endParaRPr lang="en-US" sz="2800" b="1" dirty="0"/>
          </a:p>
          <a:p>
            <a:pPr lvl="1"/>
            <a:r>
              <a:rPr lang="en-US" sz="2000" dirty="0"/>
              <a:t>Architecture diagram</a:t>
            </a:r>
          </a:p>
          <a:p>
            <a:pPr lvl="1"/>
            <a:r>
              <a:rPr lang="en-US" sz="2000" dirty="0"/>
              <a:t>Activity diagram</a:t>
            </a:r>
          </a:p>
          <a:p>
            <a:pPr lvl="1"/>
            <a:r>
              <a:rPr lang="en-US" sz="2000" dirty="0"/>
              <a:t>Use case diagram</a:t>
            </a:r>
          </a:p>
          <a:p>
            <a:pPr lvl="1"/>
            <a:r>
              <a:rPr lang="en-US" sz="2000" dirty="0"/>
              <a:t>ERD</a:t>
            </a:r>
          </a:p>
          <a:p>
            <a:pPr lvl="1"/>
            <a:r>
              <a:rPr lang="en-US" sz="2000" dirty="0"/>
              <a:t>Use case </a:t>
            </a:r>
            <a:r>
              <a:rPr lang="en-US" sz="2000" dirty="0" smtClean="0"/>
              <a:t>description</a:t>
            </a:r>
          </a:p>
          <a:p>
            <a:pPr marL="457200" lvl="1" indent="0">
              <a:buNone/>
            </a:pPr>
            <a:r>
              <a:rPr lang="en-US" b="1" dirty="0" smtClean="0"/>
              <a:t>Architecture:</a:t>
            </a:r>
          </a:p>
          <a:p>
            <a:pPr lvl="1"/>
            <a:r>
              <a:rPr lang="en-US" sz="2000" dirty="0" smtClean="0"/>
              <a:t>MVC</a:t>
            </a:r>
          </a:p>
          <a:p>
            <a:pPr lvl="1">
              <a:buFont typeface="Arial" panose="020B0604020202020204" pitchFamily="34" charset="0"/>
              <a:buChar char="•"/>
            </a:pPr>
            <a:r>
              <a:rPr lang="en-US" sz="2000" dirty="0" smtClean="0"/>
              <a:t>Model</a:t>
            </a:r>
          </a:p>
          <a:p>
            <a:pPr lvl="1">
              <a:buFont typeface="Arial" panose="020B0604020202020204" pitchFamily="34" charset="0"/>
              <a:buChar char="•"/>
            </a:pPr>
            <a:r>
              <a:rPr lang="en-US" sz="2000" dirty="0" smtClean="0"/>
              <a:t>View</a:t>
            </a:r>
          </a:p>
          <a:p>
            <a:pPr lvl="1">
              <a:buFont typeface="Arial" panose="020B0604020202020204" pitchFamily="34" charset="0"/>
              <a:buChar char="•"/>
            </a:pPr>
            <a:r>
              <a:rPr lang="en-US" sz="2000" dirty="0" smtClean="0"/>
              <a:t>controller</a:t>
            </a:r>
          </a:p>
          <a:p>
            <a:pPr marL="457200" lvl="1" indent="0">
              <a:buNone/>
            </a:pPr>
            <a:endParaRPr lang="en-US" b="1" dirty="0" smtClean="0"/>
          </a:p>
          <a:p>
            <a:pPr marL="457200" lvl="1" indent="0">
              <a:buNone/>
            </a:pPr>
            <a:endParaRPr lang="en-US" dirty="0" smtClean="0"/>
          </a:p>
          <a:p>
            <a:pPr marL="0" indent="0">
              <a:buNone/>
            </a:pPr>
            <a:endParaRPr lang="en-US" dirty="0"/>
          </a:p>
        </p:txBody>
      </p:sp>
    </p:spTree>
    <p:extLst>
      <p:ext uri="{BB962C8B-B14F-4D97-AF65-F5344CB8AC3E}">
        <p14:creationId xmlns:p14="http://schemas.microsoft.com/office/powerpoint/2010/main" val="2593467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Summary</a:t>
            </a:r>
            <a:endParaRPr lang="en-US" dirty="0"/>
          </a:p>
        </p:txBody>
      </p:sp>
      <p:sp>
        <p:nvSpPr>
          <p:cNvPr id="3" name="Content Placeholder 2"/>
          <p:cNvSpPr>
            <a:spLocks noGrp="1"/>
          </p:cNvSpPr>
          <p:nvPr>
            <p:ph idx="1"/>
          </p:nvPr>
        </p:nvSpPr>
        <p:spPr>
          <a:xfrm>
            <a:off x="457200" y="1295400"/>
            <a:ext cx="8229600" cy="4525963"/>
          </a:xfrm>
        </p:spPr>
        <p:txBody>
          <a:bodyPr/>
          <a:lstStyle/>
          <a:p>
            <a:pPr marL="0" indent="0">
              <a:buNone/>
            </a:pPr>
            <a:r>
              <a:rPr lang="en-US" sz="2800" b="1" dirty="0" smtClean="0"/>
              <a:t>Tools:</a:t>
            </a:r>
            <a:endParaRPr lang="en-US" sz="2800" b="1" dirty="0"/>
          </a:p>
          <a:p>
            <a:r>
              <a:rPr lang="en-US" sz="2000" dirty="0"/>
              <a:t>Visual Studio </a:t>
            </a:r>
            <a:r>
              <a:rPr lang="en-US" sz="2000" dirty="0" smtClean="0"/>
              <a:t>Code, Draw.io, </a:t>
            </a:r>
            <a:r>
              <a:rPr lang="en-US" sz="2000" dirty="0"/>
              <a:t>MS </a:t>
            </a:r>
            <a:r>
              <a:rPr lang="en-US" sz="2000" dirty="0" smtClean="0"/>
              <a:t>Word, Postman, Git, Expo, Figma.</a:t>
            </a:r>
            <a:endParaRPr lang="en-US" sz="2000" dirty="0"/>
          </a:p>
          <a:p>
            <a:pPr marL="0" indent="0">
              <a:buNone/>
            </a:pPr>
            <a:r>
              <a:rPr lang="en-US" sz="2800" b="1" dirty="0" smtClean="0"/>
              <a:t>Technologies:</a:t>
            </a:r>
          </a:p>
          <a:p>
            <a:r>
              <a:rPr lang="en-US" sz="2000" dirty="0" smtClean="0"/>
              <a:t>Node.js, </a:t>
            </a:r>
            <a:r>
              <a:rPr lang="en-US" sz="2000" dirty="0"/>
              <a:t>React </a:t>
            </a:r>
            <a:r>
              <a:rPr lang="en-US" sz="2000" dirty="0" smtClean="0"/>
              <a:t>Native, JavaScript, Express.js, HTML/CSS, GitHub, </a:t>
            </a:r>
            <a:r>
              <a:rPr lang="en-US" sz="2000" dirty="0"/>
              <a:t>Mongo </a:t>
            </a:r>
            <a:r>
              <a:rPr lang="en-US" sz="2000" dirty="0" smtClean="0"/>
              <a:t>db.</a:t>
            </a:r>
            <a:endParaRPr lang="en-US" sz="2000" dirty="0"/>
          </a:p>
          <a:p>
            <a:pPr marL="0" indent="0">
              <a:buNone/>
            </a:pPr>
            <a:r>
              <a:rPr lang="en-US" sz="2800" b="1" dirty="0" smtClean="0"/>
              <a:t>Coding practices:</a:t>
            </a:r>
            <a:endParaRPr lang="en-US" sz="2800" b="1" dirty="0"/>
          </a:p>
          <a:p>
            <a:pPr lvl="0"/>
            <a:r>
              <a:rPr lang="en-US" sz="2000" dirty="0"/>
              <a:t>Easy, short, and readable variable and function names.</a:t>
            </a:r>
          </a:p>
          <a:p>
            <a:pPr lvl="0"/>
            <a:r>
              <a:rPr lang="en-US" sz="2000" dirty="0"/>
              <a:t>Comments as much as needed but not more.</a:t>
            </a:r>
          </a:p>
          <a:p>
            <a:pPr lvl="0"/>
            <a:r>
              <a:rPr lang="en-US" sz="2000" dirty="0"/>
              <a:t>Shortcut notation when it makes sense.</a:t>
            </a:r>
          </a:p>
          <a:p>
            <a:pPr lvl="0"/>
            <a:r>
              <a:rPr lang="en-US" sz="2000" dirty="0"/>
              <a:t>Latest Stable </a:t>
            </a:r>
            <a:r>
              <a:rPr lang="en-US" sz="2000" dirty="0" smtClean="0"/>
              <a:t>Version.</a:t>
            </a:r>
            <a:endParaRPr lang="en-US" sz="2000" dirty="0"/>
          </a:p>
          <a:p>
            <a:pPr lvl="0"/>
            <a:r>
              <a:rPr lang="en-US" sz="2000" dirty="0"/>
              <a:t>Backup of the work.</a:t>
            </a:r>
          </a:p>
          <a:p>
            <a:endParaRPr lang="en-US" sz="2800" dirty="0"/>
          </a:p>
          <a:p>
            <a:endParaRPr lang="en-US" sz="2800" dirty="0"/>
          </a:p>
          <a:p>
            <a:endParaRPr lang="en-US" sz="2800" dirty="0"/>
          </a:p>
          <a:p>
            <a:endParaRPr lang="en-US" sz="2800" dirty="0"/>
          </a:p>
          <a:p>
            <a:endParaRPr lang="en-US" sz="2800" dirty="0"/>
          </a:p>
          <a:p>
            <a:endParaRPr lang="en-US" sz="2800" dirty="0"/>
          </a:p>
          <a:p>
            <a:pPr marL="0" indent="0">
              <a:buNone/>
            </a:pPr>
            <a:endParaRPr lang="en-US" sz="2800" b="1" dirty="0" smtClean="0"/>
          </a:p>
          <a:p>
            <a:pPr marL="0" lvl="0" indent="0">
              <a:buNone/>
            </a:pPr>
            <a:endParaRPr lang="en-US" sz="2000" dirty="0"/>
          </a:p>
          <a:p>
            <a:pPr lvl="0"/>
            <a:endParaRPr lang="en-US" sz="2000" dirty="0"/>
          </a:p>
          <a:p>
            <a:pPr lvl="0"/>
            <a:endParaRPr lang="en-US" sz="2000" dirty="0" smtClean="0"/>
          </a:p>
          <a:p>
            <a:pPr lvl="0"/>
            <a:endParaRPr lang="en-US" sz="2000" dirty="0"/>
          </a:p>
          <a:p>
            <a:pPr marL="0" indent="0">
              <a:buNone/>
            </a:pPr>
            <a:endParaRPr lang="en-US" sz="2000" dirty="0"/>
          </a:p>
        </p:txBody>
      </p:sp>
    </p:spTree>
    <p:extLst>
      <p:ext uri="{BB962C8B-B14F-4D97-AF65-F5344CB8AC3E}">
        <p14:creationId xmlns:p14="http://schemas.microsoft.com/office/powerpoint/2010/main" val="3937780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Endeavour</a:t>
            </a:r>
            <a:endParaRPr lang="en-US" dirty="0"/>
          </a:p>
        </p:txBody>
      </p:sp>
      <p:sp>
        <p:nvSpPr>
          <p:cNvPr id="14339"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extLst>
      <p:ext uri="{BB962C8B-B14F-4D97-AF65-F5344CB8AC3E}">
        <p14:creationId xmlns:p14="http://schemas.microsoft.com/office/powerpoint/2010/main" val="853979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endParaRPr lang="en-US" dirty="0"/>
          </a:p>
        </p:txBody>
      </p:sp>
      <p:sp>
        <p:nvSpPr>
          <p:cNvPr id="3" name="Content Placeholder 2"/>
          <p:cNvSpPr>
            <a:spLocks noGrp="1"/>
          </p:cNvSpPr>
          <p:nvPr>
            <p:ph idx="1"/>
          </p:nvPr>
        </p:nvSpPr>
        <p:spPr/>
        <p:txBody>
          <a:bodyPr/>
          <a:lstStyle/>
          <a:p>
            <a:r>
              <a:rPr lang="en-US" dirty="0"/>
              <a:t>Roles</a:t>
            </a:r>
          </a:p>
          <a:p>
            <a:pPr lvl="1"/>
            <a:r>
              <a:rPr lang="en-US" dirty="0" smtClean="0"/>
              <a:t>Syed Ahmed Ali Shah–  </a:t>
            </a:r>
            <a:r>
              <a:rPr lang="en-US" dirty="0"/>
              <a:t>Frontend, Documentation </a:t>
            </a:r>
          </a:p>
          <a:p>
            <a:pPr lvl="1"/>
            <a:r>
              <a:rPr lang="en-US" dirty="0" smtClean="0"/>
              <a:t>Hammad Bin Riaz- </a:t>
            </a:r>
            <a:r>
              <a:rPr lang="en-US" dirty="0"/>
              <a:t>Backend, </a:t>
            </a:r>
            <a:r>
              <a:rPr lang="en-US" dirty="0" smtClean="0"/>
              <a:t>Documentation</a:t>
            </a:r>
            <a:endParaRPr lang="en-US" dirty="0"/>
          </a:p>
          <a:p>
            <a:r>
              <a:rPr lang="en-US" dirty="0" smtClean="0"/>
              <a:t>Methodology</a:t>
            </a:r>
            <a:r>
              <a:rPr lang="en-US" dirty="0"/>
              <a:t>	</a:t>
            </a:r>
          </a:p>
          <a:p>
            <a:pPr lvl="1"/>
            <a:r>
              <a:rPr lang="en-US" dirty="0" smtClean="0"/>
              <a:t>Scrum Agile </a:t>
            </a:r>
            <a:endParaRPr lang="en-US" dirty="0"/>
          </a:p>
          <a:p>
            <a:pPr marL="0" indent="0">
              <a:buNone/>
            </a:pPr>
            <a:endParaRPr lang="en-US" dirty="0"/>
          </a:p>
        </p:txBody>
      </p:sp>
    </p:spTree>
    <p:extLst>
      <p:ext uri="{BB962C8B-B14F-4D97-AF65-F5344CB8AC3E}">
        <p14:creationId xmlns:p14="http://schemas.microsoft.com/office/powerpoint/2010/main" val="1681873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z="3600" dirty="0">
                <a:latin typeface="Times New Roman" panose="02020603050405020304" pitchFamily="18" charset="0"/>
                <a:cs typeface="Times New Roman" panose="02020603050405020304" pitchFamily="18" charset="0"/>
              </a:rPr>
              <a:t>Project Team</a:t>
            </a:r>
          </a:p>
        </p:txBody>
      </p:sp>
      <p:sp>
        <p:nvSpPr>
          <p:cNvPr id="3075" name="Content Placeholder 2"/>
          <p:cNvSpPr>
            <a:spLocks noGrp="1"/>
          </p:cNvSpPr>
          <p:nvPr>
            <p:ph idx="1"/>
          </p:nvPr>
        </p:nvSpPr>
        <p:spPr/>
        <p:txBody>
          <a:bodyPr/>
          <a:lstStyle/>
          <a:p>
            <a:pPr eaLnBrk="1" hangingPunct="1"/>
            <a:r>
              <a:rPr lang="en-US" dirty="0" smtClean="0">
                <a:latin typeface="Times New Roman" panose="02020603050405020304" pitchFamily="18" charset="0"/>
                <a:cs typeface="Times New Roman" panose="02020603050405020304" pitchFamily="18" charset="0"/>
              </a:rPr>
              <a:t>Syed Ahmed Ali Shah</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22943</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eaLnBrk="1" hangingPunct="1"/>
            <a:r>
              <a:rPr lang="en-US" dirty="0" smtClean="0">
                <a:latin typeface="Times New Roman" panose="02020603050405020304" pitchFamily="18" charset="0"/>
                <a:cs typeface="Times New Roman" panose="02020603050405020304" pitchFamily="18" charset="0"/>
              </a:rPr>
              <a:t>Hammad Bin Riaz</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28591</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eaLnBrk="1" hangingPunct="1">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000" dirty="0" smtClean="0">
                <a:latin typeface="+mj-lt"/>
                <a:cs typeface="Times New Roman" panose="02020603050405020304" pitchFamily="18" charset="0"/>
              </a:rPr>
              <a:t/>
            </a:r>
            <a:br>
              <a:rPr lang="en-US" sz="4000" dirty="0" smtClean="0">
                <a:latin typeface="+mj-lt"/>
                <a:cs typeface="Times New Roman" panose="02020603050405020304" pitchFamily="18" charset="0"/>
              </a:rPr>
            </a:br>
            <a:r>
              <a:rPr lang="en-US" dirty="0" smtClean="0">
                <a:latin typeface="+mj-lt"/>
                <a:cs typeface="Times New Roman" panose="02020603050405020304" pitchFamily="18" charset="0"/>
              </a:rPr>
              <a:t>Testing</a:t>
            </a:r>
            <a:r>
              <a:rPr lang="en-US" sz="4000" dirty="0" smtClean="0">
                <a:latin typeface="+mj-lt"/>
                <a:cs typeface="Times New Roman" panose="02020603050405020304" pitchFamily="18" charset="0"/>
              </a:rPr>
              <a:t> </a:t>
            </a:r>
            <a:r>
              <a:rPr lang="en-US" sz="4000" dirty="0">
                <a:latin typeface="+mj-lt"/>
                <a:cs typeface="Times New Roman" panose="02020603050405020304" pitchFamily="18" charset="0"/>
              </a:rPr>
              <a:t>&amp; Evaluation Summary</a:t>
            </a:r>
            <a:r>
              <a:rPr lang="en-US" sz="2000" dirty="0">
                <a:cs typeface="Times New Roman" panose="02020603050405020304" pitchFamily="18" charset="0"/>
              </a:rPr>
              <a:t/>
            </a:r>
            <a:br>
              <a:rPr lang="en-US" sz="2000" dirty="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US" dirty="0" smtClean="0"/>
              <a:t>White </a:t>
            </a:r>
            <a:r>
              <a:rPr lang="en-US" dirty="0"/>
              <a:t>Box Testing</a:t>
            </a:r>
          </a:p>
          <a:p>
            <a:pPr marL="457200" lvl="1" indent="0">
              <a:buNone/>
            </a:pPr>
            <a:r>
              <a:rPr lang="en-US" dirty="0" smtClean="0"/>
              <a:t>Test </a:t>
            </a:r>
            <a:r>
              <a:rPr lang="en-US" dirty="0"/>
              <a:t>Case </a:t>
            </a:r>
            <a:r>
              <a:rPr lang="en-US" dirty="0" smtClean="0"/>
              <a:t>Design</a:t>
            </a:r>
            <a:endParaRPr lang="en-US" dirty="0"/>
          </a:p>
        </p:txBody>
      </p:sp>
    </p:spTree>
    <p:extLst>
      <p:ext uri="{BB962C8B-B14F-4D97-AF65-F5344CB8AC3E}">
        <p14:creationId xmlns:p14="http://schemas.microsoft.com/office/powerpoint/2010/main" val="3453986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Conclusion and Outlook</a:t>
            </a:r>
          </a:p>
        </p:txBody>
      </p:sp>
      <p:sp>
        <p:nvSpPr>
          <p:cNvPr id="16387"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a:t>Conclusion &amp; Outlook</a:t>
            </a:r>
          </a:p>
        </p:txBody>
      </p:sp>
      <p:sp>
        <p:nvSpPr>
          <p:cNvPr id="14339" name="Content Placeholder 2"/>
          <p:cNvSpPr>
            <a:spLocks noGrp="1"/>
          </p:cNvSpPr>
          <p:nvPr>
            <p:ph idx="1"/>
          </p:nvPr>
        </p:nvSpPr>
        <p:spPr>
          <a:xfrm>
            <a:off x="457200" y="1219200"/>
            <a:ext cx="8229600" cy="4525963"/>
          </a:xfrm>
        </p:spPr>
        <p:txBody>
          <a:bodyPr/>
          <a:lstStyle/>
          <a:p>
            <a:pPr marL="0" indent="0">
              <a:buNone/>
            </a:pPr>
            <a:r>
              <a:rPr lang="en-US" sz="2400" b="1" dirty="0"/>
              <a:t>Achievements</a:t>
            </a:r>
            <a:r>
              <a:rPr lang="en-US" sz="2400" b="1" dirty="0" smtClean="0"/>
              <a:t>:</a:t>
            </a:r>
          </a:p>
          <a:p>
            <a:pPr lvl="1">
              <a:buFont typeface="Arial" panose="020B0604020202020204" pitchFamily="34" charset="0"/>
              <a:buChar char="•"/>
            </a:pPr>
            <a:r>
              <a:rPr lang="en-US" sz="2000" dirty="0" smtClean="0"/>
              <a:t>Successful booking of services.</a:t>
            </a:r>
          </a:p>
          <a:p>
            <a:pPr lvl="1">
              <a:buFont typeface="Arial" panose="020B0604020202020204" pitchFamily="34" charset="0"/>
              <a:buChar char="•"/>
            </a:pPr>
            <a:r>
              <a:rPr lang="en-US" sz="2000" dirty="0" smtClean="0"/>
              <a:t>Nearby stations.</a:t>
            </a:r>
          </a:p>
          <a:p>
            <a:pPr lvl="1">
              <a:buFont typeface="Arial" panose="020B0604020202020204" pitchFamily="34" charset="0"/>
              <a:buChar char="•"/>
            </a:pPr>
            <a:r>
              <a:rPr lang="en-US" sz="2000" dirty="0" smtClean="0"/>
              <a:t>Feedback.</a:t>
            </a:r>
          </a:p>
          <a:p>
            <a:pPr lvl="1">
              <a:buFont typeface="Arial" panose="020B0604020202020204" pitchFamily="34" charset="0"/>
              <a:buChar char="•"/>
            </a:pPr>
            <a:r>
              <a:rPr lang="en-US" sz="2000" dirty="0" smtClean="0"/>
              <a:t>Complaints.</a:t>
            </a:r>
          </a:p>
          <a:p>
            <a:pPr lvl="1">
              <a:buFont typeface="Arial" panose="020B0604020202020204" pitchFamily="34" charset="0"/>
              <a:buChar char="•"/>
            </a:pPr>
            <a:r>
              <a:rPr lang="en-US" sz="2000" dirty="0" smtClean="0"/>
              <a:t>Real-time assignment handling.</a:t>
            </a:r>
            <a:endParaRPr lang="en-US" sz="2000" dirty="0"/>
          </a:p>
          <a:p>
            <a:pPr lvl="1">
              <a:buFont typeface="Arial" panose="020B0604020202020204" pitchFamily="34" charset="0"/>
              <a:buChar char="•"/>
            </a:pPr>
            <a:r>
              <a:rPr lang="en-US" sz="2000" dirty="0" smtClean="0"/>
              <a:t>Employees executing tasks and updating manager.</a:t>
            </a:r>
            <a:endParaRPr lang="en-US" sz="2000" dirty="0"/>
          </a:p>
          <a:p>
            <a:pPr marL="0" indent="0">
              <a:buNone/>
            </a:pPr>
            <a:r>
              <a:rPr lang="en-US" sz="2400" b="1" dirty="0" smtClean="0"/>
              <a:t>Future </a:t>
            </a:r>
            <a:r>
              <a:rPr lang="en-US" sz="2400" b="1" dirty="0"/>
              <a:t>Work:</a:t>
            </a:r>
            <a:endParaRPr lang="en-US" sz="2400" dirty="0"/>
          </a:p>
          <a:p>
            <a:pPr lvl="1">
              <a:buFont typeface="Arial" panose="020B0604020202020204" pitchFamily="34" charset="0"/>
              <a:buChar char="•"/>
            </a:pPr>
            <a:r>
              <a:rPr lang="en-US" sz="2000" dirty="0"/>
              <a:t>iOS </a:t>
            </a:r>
            <a:r>
              <a:rPr lang="en-US" sz="2000" dirty="0" smtClean="0"/>
              <a:t>version.</a:t>
            </a:r>
            <a:endParaRPr lang="en-US" sz="2000" dirty="0"/>
          </a:p>
          <a:p>
            <a:pPr lvl="1">
              <a:buFont typeface="Arial" panose="020B0604020202020204" pitchFamily="34" charset="0"/>
              <a:buChar char="•"/>
            </a:pPr>
            <a:r>
              <a:rPr lang="en-US" sz="2000" dirty="0"/>
              <a:t>Loyalty program for </a:t>
            </a:r>
            <a:r>
              <a:rPr lang="en-US" sz="2000" dirty="0" smtClean="0"/>
              <a:t>users.</a:t>
            </a:r>
          </a:p>
          <a:p>
            <a:pPr lvl="1">
              <a:buFont typeface="Arial" panose="020B0604020202020204" pitchFamily="34" charset="0"/>
              <a:buChar char="•"/>
            </a:pPr>
            <a:r>
              <a:rPr lang="en-US" sz="2000" dirty="0" err="1" smtClean="0"/>
              <a:t>Chatbot</a:t>
            </a:r>
            <a:r>
              <a:rPr lang="en-US" sz="2000" dirty="0" smtClean="0"/>
              <a:t>.</a:t>
            </a:r>
          </a:p>
          <a:p>
            <a:pPr lvl="1">
              <a:buFont typeface="Arial" panose="020B0604020202020204" pitchFamily="34" charset="0"/>
              <a:buChar char="•"/>
            </a:pPr>
            <a:r>
              <a:rPr lang="en-US" sz="2000" dirty="0" smtClean="0"/>
              <a:t>Payment module</a:t>
            </a:r>
          </a:p>
          <a:p>
            <a:pPr lvl="1">
              <a:buFont typeface="Arial" panose="020B0604020202020204" pitchFamily="34" charset="0"/>
              <a:buChar char="•"/>
            </a:pPr>
            <a:endParaRPr lang="en-US" sz="2000" dirty="0"/>
          </a:p>
          <a:p>
            <a:pPr marL="0" indent="0" eaLnBrk="1" hangingPunct="1">
              <a:buNone/>
            </a:pP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latin typeface="Times New Roman" panose="02020603050405020304" pitchFamily="18" charset="0"/>
                <a:cs typeface="Times New Roman" panose="02020603050405020304" pitchFamily="18" charset="0"/>
              </a:rPr>
              <a:t>Table</a:t>
            </a:r>
            <a:r>
              <a:rPr lang="en-US" sz="4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 Content</a:t>
            </a:r>
            <a:endParaRPr lang="en-US" sz="4800" dirty="0">
              <a:latin typeface="Times New Roman" panose="02020603050405020304" pitchFamily="18" charset="0"/>
              <a:cs typeface="Times New Roman" panose="02020603050405020304" pitchFamily="18" charset="0"/>
            </a:endParaRPr>
          </a:p>
        </p:txBody>
      </p:sp>
      <p:sp>
        <p:nvSpPr>
          <p:cNvPr id="4099" name="Content Placeholder 2"/>
          <p:cNvSpPr>
            <a:spLocks noGrp="1"/>
          </p:cNvSpPr>
          <p:nvPr>
            <p:ph idx="1"/>
          </p:nvPr>
        </p:nvSpPr>
        <p:spPr/>
        <p:txBody>
          <a:bodyPr/>
          <a:lstStyle/>
          <a:p>
            <a:pPr eaLnBrk="1" hangingPunct="1"/>
            <a:r>
              <a:rPr lang="en-US" sz="2400" dirty="0">
                <a:cs typeface="Times New Roman" panose="02020603050405020304" pitchFamily="18" charset="0"/>
              </a:rPr>
              <a:t>Opportunity &amp; Stakeholders </a:t>
            </a:r>
          </a:p>
          <a:p>
            <a:pPr eaLnBrk="1" hangingPunct="1"/>
            <a:r>
              <a:rPr lang="en-US" sz="2400" dirty="0">
                <a:cs typeface="Times New Roman" panose="02020603050405020304" pitchFamily="18" charset="0"/>
              </a:rPr>
              <a:t>Existing Systems</a:t>
            </a:r>
          </a:p>
          <a:p>
            <a:pPr eaLnBrk="1" hangingPunct="1"/>
            <a:r>
              <a:rPr lang="en-US" sz="2400" dirty="0">
                <a:cs typeface="Times New Roman" panose="02020603050405020304" pitchFamily="18" charset="0"/>
              </a:rPr>
              <a:t>Problem Statement</a:t>
            </a:r>
          </a:p>
          <a:p>
            <a:pPr eaLnBrk="1" hangingPunct="1"/>
            <a:r>
              <a:rPr lang="en-US" sz="2400" dirty="0">
                <a:cs typeface="Times New Roman" panose="02020603050405020304" pitchFamily="18" charset="0"/>
              </a:rPr>
              <a:t>Endeavour (Team + Work + Way of Working)</a:t>
            </a:r>
          </a:p>
          <a:p>
            <a:pPr eaLnBrk="1" hangingPunct="1"/>
            <a:r>
              <a:rPr lang="en-US" sz="2400" dirty="0">
                <a:cs typeface="Times New Roman" panose="02020603050405020304" pitchFamily="18" charset="0"/>
              </a:rPr>
              <a:t>System</a:t>
            </a:r>
          </a:p>
          <a:p>
            <a:pPr lvl="1" eaLnBrk="1" hangingPunct="1"/>
            <a:r>
              <a:rPr lang="en-US" sz="2000" dirty="0">
                <a:cs typeface="Times New Roman" panose="02020603050405020304" pitchFamily="18" charset="0"/>
              </a:rPr>
              <a:t>Requirements Summary</a:t>
            </a:r>
          </a:p>
          <a:p>
            <a:pPr lvl="1" eaLnBrk="1" hangingPunct="1"/>
            <a:r>
              <a:rPr lang="en-US" sz="2000" dirty="0">
                <a:cs typeface="Times New Roman" panose="02020603050405020304" pitchFamily="18" charset="0"/>
              </a:rPr>
              <a:t>Design Summary</a:t>
            </a:r>
          </a:p>
          <a:p>
            <a:pPr lvl="1" eaLnBrk="1" hangingPunct="1"/>
            <a:r>
              <a:rPr lang="en-US" sz="2000" dirty="0">
                <a:cs typeface="Times New Roman" panose="02020603050405020304" pitchFamily="18" charset="0"/>
              </a:rPr>
              <a:t>Implementation Summary</a:t>
            </a:r>
          </a:p>
          <a:p>
            <a:pPr lvl="1" eaLnBrk="1" hangingPunct="1"/>
            <a:r>
              <a:rPr lang="en-US" sz="2000" dirty="0">
                <a:cs typeface="Times New Roman" panose="02020603050405020304" pitchFamily="18" charset="0"/>
              </a:rPr>
              <a:t>Testing &amp; Evaluation Summary</a:t>
            </a:r>
          </a:p>
          <a:p>
            <a:pPr eaLnBrk="1" hangingPunct="1"/>
            <a:r>
              <a:rPr lang="en-US" sz="2400" dirty="0">
                <a:cs typeface="Times New Roman" panose="02020603050405020304" pitchFamily="18" charset="0"/>
              </a:rPr>
              <a:t>Conclusion and Outlook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cs typeface="Times New Roman" panose="02020603050405020304" pitchFamily="18" charset="0"/>
              </a:rPr>
              <a:t>Opportunity &amp; Stakeholders</a:t>
            </a:r>
          </a:p>
        </p:txBody>
      </p:sp>
      <p:sp>
        <p:nvSpPr>
          <p:cNvPr id="8195"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z="3600" dirty="0"/>
              <a:t>Opportunity &amp; Stakeholders</a:t>
            </a:r>
            <a:endParaRPr lang="en-US" sz="3600" dirty="0"/>
          </a:p>
        </p:txBody>
      </p:sp>
      <p:sp>
        <p:nvSpPr>
          <p:cNvPr id="6147" name="Content Placeholder 2"/>
          <p:cNvSpPr>
            <a:spLocks noGrp="1"/>
          </p:cNvSpPr>
          <p:nvPr>
            <p:ph idx="1"/>
          </p:nvPr>
        </p:nvSpPr>
        <p:spPr/>
        <p:txBody>
          <a:bodyPr/>
          <a:lstStyle/>
          <a:p>
            <a:pPr marL="0" indent="0" algn="just">
              <a:buNone/>
            </a:pPr>
            <a:r>
              <a:rPr lang="en-US" sz="2800" b="1" dirty="0" smtClean="0"/>
              <a:t>Opportunity</a:t>
            </a:r>
            <a:r>
              <a:rPr lang="en-US" sz="2800" b="1" dirty="0"/>
              <a:t>:</a:t>
            </a:r>
            <a:endParaRPr lang="en-US" sz="2000" dirty="0"/>
          </a:p>
          <a:p>
            <a:pPr algn="just"/>
            <a:r>
              <a:rPr lang="en-US" sz="2000" dirty="0" smtClean="0"/>
              <a:t>In </a:t>
            </a:r>
            <a:r>
              <a:rPr lang="en-US" sz="2000" dirty="0"/>
              <a:t>Pakistan, car </a:t>
            </a:r>
            <a:r>
              <a:rPr lang="en-US" sz="2000" dirty="0" smtClean="0"/>
              <a:t>owners often </a:t>
            </a:r>
            <a:r>
              <a:rPr lang="en-US" sz="2000" dirty="0"/>
              <a:t>struggle with the inconvenience of visiting service stations for vehicle maintenance. </a:t>
            </a:r>
          </a:p>
          <a:p>
            <a:pPr algn="just"/>
            <a:endParaRPr lang="en-US" sz="2000" dirty="0"/>
          </a:p>
          <a:p>
            <a:pPr algn="just"/>
            <a:r>
              <a:rPr lang="en-US" sz="2000" dirty="0"/>
              <a:t>The traditional process is time-consuming and unpredictable, with service delays and a lack of transparency about service availability. With a rising demand for on-demand services, there’s a growing opportunity to offer a platform that brings vehicle service to the customer’s doorstep, benefiting both customers and service stations.</a:t>
            </a:r>
          </a:p>
          <a:p>
            <a:pPr eaLnBrk="1" hangingPunct="1"/>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Opportunity </a:t>
            </a:r>
            <a:r>
              <a:rPr lang="en-US" dirty="0"/>
              <a:t>&amp; Stakeholders</a:t>
            </a:r>
          </a:p>
        </p:txBody>
      </p:sp>
      <p:sp>
        <p:nvSpPr>
          <p:cNvPr id="3" name="Content Placeholder 2"/>
          <p:cNvSpPr>
            <a:spLocks noGrp="1"/>
          </p:cNvSpPr>
          <p:nvPr>
            <p:ph idx="1"/>
          </p:nvPr>
        </p:nvSpPr>
        <p:spPr/>
        <p:txBody>
          <a:bodyPr/>
          <a:lstStyle/>
          <a:p>
            <a:pPr marL="44450" indent="0" algn="just" eaLnBrk="1" fontAlgn="auto" hangingPunct="1">
              <a:spcAft>
                <a:spcPts val="0"/>
              </a:spcAft>
              <a:buNone/>
              <a:defRPr/>
            </a:pPr>
            <a:r>
              <a:rPr lang="en-US" sz="2800" b="1" dirty="0"/>
              <a:t>Opportunity</a:t>
            </a:r>
            <a:r>
              <a:rPr lang="en-US" sz="2800" b="1" dirty="0" smtClean="0"/>
              <a:t>:</a:t>
            </a:r>
            <a:endParaRPr lang="en-US" sz="2800" dirty="0"/>
          </a:p>
          <a:p>
            <a:pPr marL="558800" indent="-514350" algn="just" eaLnBrk="1" fontAlgn="auto" hangingPunct="1">
              <a:spcAft>
                <a:spcPts val="0"/>
              </a:spcAft>
              <a:defRPr/>
            </a:pPr>
            <a:r>
              <a:rPr lang="en-US" sz="2000" dirty="0" smtClean="0"/>
              <a:t> The </a:t>
            </a:r>
            <a:r>
              <a:rPr lang="en-US" sz="2000" dirty="0"/>
              <a:t>demand for convenient services is rising. With the growing number of vehicle owners in Pakistan, there is a clear need for a system that meets modern expectations, enabling customers to easily request vehicle services at their doorstep through a mobile app.</a:t>
            </a:r>
          </a:p>
          <a:p>
            <a:pPr marL="387350" algn="just" eaLnBrk="1" fontAlgn="auto" hangingPunct="1">
              <a:spcAft>
                <a:spcPts val="0"/>
              </a:spcAft>
              <a:buFont typeface="Arial" panose="020B0604020202020204" pitchFamily="34" charset="0"/>
              <a:buChar char="•"/>
              <a:defRPr/>
            </a:pPr>
            <a:endParaRPr lang="en-US" sz="3600" dirty="0"/>
          </a:p>
          <a:p>
            <a:pPr marL="387350" algn="just" eaLnBrk="1" fontAlgn="auto" hangingPunct="1">
              <a:spcAft>
                <a:spcPts val="0"/>
              </a:spcAft>
              <a:buFont typeface="Arial" panose="020B0604020202020204" pitchFamily="34" charset="0"/>
              <a:buChar char="•"/>
              <a:defRPr/>
            </a:pPr>
            <a:endParaRPr lang="en-US" sz="3600" dirty="0"/>
          </a:p>
          <a:p>
            <a:pPr marL="387350" algn="just" eaLnBrk="1" fontAlgn="auto" hangingPunct="1">
              <a:spcAft>
                <a:spcPts val="0"/>
              </a:spcAft>
              <a:buFont typeface="Arial" panose="020B0604020202020204" pitchFamily="34" charset="0"/>
              <a:buChar char="•"/>
              <a:defRPr/>
            </a:pPr>
            <a:endParaRPr lang="en-US" sz="3600" dirty="0"/>
          </a:p>
          <a:p>
            <a:pPr marL="387350" algn="just" eaLnBrk="1" fontAlgn="auto" hangingPunct="1">
              <a:spcAft>
                <a:spcPts val="0"/>
              </a:spcAft>
              <a:buFont typeface="Arial" panose="020B0604020202020204" pitchFamily="34" charset="0"/>
              <a:buChar char="•"/>
              <a:defRPr/>
            </a:pPr>
            <a:endParaRPr lang="en-US" sz="3600" dirty="0"/>
          </a:p>
          <a:p>
            <a:pPr marL="387350" algn="just" eaLnBrk="1" fontAlgn="auto" hangingPunct="1">
              <a:spcAft>
                <a:spcPts val="0"/>
              </a:spcAft>
              <a:buFont typeface="Arial" panose="020B0604020202020204" pitchFamily="34" charset="0"/>
              <a:buChar char="•"/>
              <a:defRPr/>
            </a:pPr>
            <a:endParaRPr lang="en-US" sz="3600" dirty="0"/>
          </a:p>
          <a:p>
            <a:pPr marL="387350" algn="just" eaLnBrk="1" fontAlgn="auto" hangingPunct="1">
              <a:spcAft>
                <a:spcPts val="0"/>
              </a:spcAft>
              <a:buFont typeface="Arial" panose="020B0604020202020204" pitchFamily="34" charset="0"/>
              <a:buChar char="•"/>
              <a:defRPr/>
            </a:pPr>
            <a:endParaRPr lang="en-US" sz="3600" dirty="0"/>
          </a:p>
          <a:p>
            <a:pPr marL="387350" algn="just" eaLnBrk="1" fontAlgn="auto" hangingPunct="1">
              <a:spcAft>
                <a:spcPts val="0"/>
              </a:spcAft>
              <a:buFont typeface="Arial" panose="020B0604020202020204" pitchFamily="34" charset="0"/>
              <a:buChar char="•"/>
              <a:defRPr/>
            </a:pPr>
            <a:endParaRPr lang="en-US" sz="3600" dirty="0"/>
          </a:p>
        </p:txBody>
      </p:sp>
    </p:spTree>
    <p:extLst>
      <p:ext uri="{BB962C8B-B14F-4D97-AF65-F5344CB8AC3E}">
        <p14:creationId xmlns:p14="http://schemas.microsoft.com/office/powerpoint/2010/main" val="1867429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Opportunity</a:t>
            </a:r>
            <a:r>
              <a:rPr lang="en-US" sz="5400" dirty="0"/>
              <a:t> </a:t>
            </a:r>
            <a:r>
              <a:rPr lang="en-US" dirty="0"/>
              <a:t>&amp; Stakeholders</a:t>
            </a:r>
            <a:endParaRPr lang="en-US" sz="5400" dirty="0"/>
          </a:p>
        </p:txBody>
      </p:sp>
      <p:sp>
        <p:nvSpPr>
          <p:cNvPr id="3" name="Content Placeholder 2"/>
          <p:cNvSpPr>
            <a:spLocks noGrp="1"/>
          </p:cNvSpPr>
          <p:nvPr>
            <p:ph idx="1"/>
          </p:nvPr>
        </p:nvSpPr>
        <p:spPr/>
        <p:txBody>
          <a:bodyPr/>
          <a:lstStyle/>
          <a:p>
            <a:pPr marL="0" indent="0" eaLnBrk="1" hangingPunct="1">
              <a:buNone/>
            </a:pPr>
            <a:r>
              <a:rPr lang="en-US" sz="2800" b="1" dirty="0" smtClean="0"/>
              <a:t>Stakeholders:</a:t>
            </a:r>
            <a:endParaRPr lang="en-US" sz="2000" b="1" dirty="0"/>
          </a:p>
          <a:p>
            <a:pPr eaLnBrk="1" hangingPunct="1"/>
            <a:r>
              <a:rPr lang="en-US" sz="2000" b="1" dirty="0" smtClean="0"/>
              <a:t> </a:t>
            </a:r>
            <a:r>
              <a:rPr lang="en-US" sz="2000" b="1" dirty="0"/>
              <a:t>Admin</a:t>
            </a:r>
            <a:r>
              <a:rPr lang="en-US" sz="2000" dirty="0"/>
              <a:t>: Oversees the app's overall operations and data management, ensuring system functionality and resolving bugs also monitors the performance of service stations to ensure efficiency.</a:t>
            </a:r>
          </a:p>
          <a:p>
            <a:pPr eaLnBrk="1" hangingPunct="1"/>
            <a:r>
              <a:rPr lang="en-US" sz="2000" b="1" dirty="0"/>
              <a:t>Manager</a:t>
            </a:r>
            <a:r>
              <a:rPr lang="en-US" sz="2000" dirty="0"/>
              <a:t>: Manages service station employees, assigns </a:t>
            </a:r>
            <a:r>
              <a:rPr lang="en-US" sz="2000" dirty="0" smtClean="0"/>
              <a:t>orders, </a:t>
            </a:r>
            <a:r>
              <a:rPr lang="en-US" sz="2000" dirty="0"/>
              <a:t>handles payments, and monitors customer reviews.</a:t>
            </a:r>
          </a:p>
          <a:p>
            <a:pPr eaLnBrk="1" hangingPunct="1"/>
            <a:r>
              <a:rPr lang="en-US" sz="2000" b="1" dirty="0"/>
              <a:t>Customers</a:t>
            </a:r>
            <a:r>
              <a:rPr lang="en-US" sz="2000" dirty="0"/>
              <a:t>: Send service requests for vehicle wash </a:t>
            </a:r>
            <a:r>
              <a:rPr lang="en-US" sz="2000" dirty="0" smtClean="0"/>
              <a:t>and </a:t>
            </a:r>
            <a:r>
              <a:rPr lang="en-US" sz="2000" dirty="0"/>
              <a:t>receive services at their </a:t>
            </a:r>
            <a:r>
              <a:rPr lang="en-US" sz="2000" dirty="0" smtClean="0"/>
              <a:t>home </a:t>
            </a:r>
            <a:r>
              <a:rPr lang="en-US" sz="2000" dirty="0"/>
              <a:t>and providing reviews.</a:t>
            </a:r>
          </a:p>
          <a:p>
            <a:pPr eaLnBrk="1" hangingPunct="1"/>
            <a:r>
              <a:rPr lang="en-US" sz="2000" b="1" dirty="0"/>
              <a:t>Employees:  </a:t>
            </a:r>
            <a:r>
              <a:rPr lang="en-US" sz="2000" dirty="0"/>
              <a:t>They are responsible for executing the assigned tasks while updating the status in real time to </a:t>
            </a:r>
            <a:r>
              <a:rPr lang="en-US" sz="2000" dirty="0" smtClean="0"/>
              <a:t>keep manager updated</a:t>
            </a:r>
            <a:r>
              <a:rPr lang="en-US" sz="2000" dirty="0"/>
              <a:t>.</a:t>
            </a:r>
          </a:p>
          <a:p>
            <a:pPr eaLnBrk="1" hangingPunct="1"/>
            <a:endParaRPr lang="en-US" sz="2000" dirty="0"/>
          </a:p>
          <a:p>
            <a:pPr eaLnBrk="1" hangingPunct="1"/>
            <a:endParaRPr lang="en-US" sz="2000" dirty="0"/>
          </a:p>
          <a:p>
            <a:endParaRPr lang="en-US" sz="2000" dirty="0"/>
          </a:p>
        </p:txBody>
      </p:sp>
    </p:spTree>
    <p:extLst>
      <p:ext uri="{BB962C8B-B14F-4D97-AF65-F5344CB8AC3E}">
        <p14:creationId xmlns:p14="http://schemas.microsoft.com/office/powerpoint/2010/main" val="2690954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smtClean="0">
                <a:cs typeface="Times New Roman" panose="02020603050405020304" pitchFamily="18" charset="0"/>
              </a:rPr>
              <a:t>Existing systems</a:t>
            </a:r>
            <a:endParaRPr lang="en-US" dirty="0">
              <a:cs typeface="Times New Roman" panose="02020603050405020304" pitchFamily="18" charset="0"/>
            </a:endParaRPr>
          </a:p>
        </p:txBody>
      </p:sp>
      <p:sp>
        <p:nvSpPr>
          <p:cNvPr id="8195"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45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Systems</a:t>
            </a:r>
            <a:endParaRPr lang="en-US" sz="5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9772514"/>
              </p:ext>
            </p:extLst>
          </p:nvPr>
        </p:nvGraphicFramePr>
        <p:xfrm>
          <a:off x="1143000" y="1295400"/>
          <a:ext cx="6629399" cy="4297485"/>
        </p:xfrm>
        <a:graphic>
          <a:graphicData uri="http://schemas.openxmlformats.org/drawingml/2006/table">
            <a:tbl>
              <a:tblPr firstRow="1" firstCol="1" bandRow="1">
                <a:tableStyleId>{5C22544A-7EE6-4342-B048-85BDC9FD1C3A}</a:tableStyleId>
              </a:tblPr>
              <a:tblGrid>
                <a:gridCol w="868984">
                  <a:extLst>
                    <a:ext uri="{9D8B030D-6E8A-4147-A177-3AD203B41FA5}">
                      <a16:colId xmlns:a16="http://schemas.microsoft.com/office/drawing/2014/main" val="569815481"/>
                    </a:ext>
                  </a:extLst>
                </a:gridCol>
                <a:gridCol w="454294">
                  <a:extLst>
                    <a:ext uri="{9D8B030D-6E8A-4147-A177-3AD203B41FA5}">
                      <a16:colId xmlns:a16="http://schemas.microsoft.com/office/drawing/2014/main" val="1561580724"/>
                    </a:ext>
                  </a:extLst>
                </a:gridCol>
                <a:gridCol w="774505">
                  <a:extLst>
                    <a:ext uri="{9D8B030D-6E8A-4147-A177-3AD203B41FA5}">
                      <a16:colId xmlns:a16="http://schemas.microsoft.com/office/drawing/2014/main" val="2970656149"/>
                    </a:ext>
                  </a:extLst>
                </a:gridCol>
                <a:gridCol w="814672">
                  <a:extLst>
                    <a:ext uri="{9D8B030D-6E8A-4147-A177-3AD203B41FA5}">
                      <a16:colId xmlns:a16="http://schemas.microsoft.com/office/drawing/2014/main" val="366046228"/>
                    </a:ext>
                  </a:extLst>
                </a:gridCol>
                <a:gridCol w="611004">
                  <a:extLst>
                    <a:ext uri="{9D8B030D-6E8A-4147-A177-3AD203B41FA5}">
                      <a16:colId xmlns:a16="http://schemas.microsoft.com/office/drawing/2014/main" val="3977703373"/>
                    </a:ext>
                  </a:extLst>
                </a:gridCol>
                <a:gridCol w="560088">
                  <a:extLst>
                    <a:ext uri="{9D8B030D-6E8A-4147-A177-3AD203B41FA5}">
                      <a16:colId xmlns:a16="http://schemas.microsoft.com/office/drawing/2014/main" val="3601450819"/>
                    </a:ext>
                  </a:extLst>
                </a:gridCol>
                <a:gridCol w="611004">
                  <a:extLst>
                    <a:ext uri="{9D8B030D-6E8A-4147-A177-3AD203B41FA5}">
                      <a16:colId xmlns:a16="http://schemas.microsoft.com/office/drawing/2014/main" val="2536589874"/>
                    </a:ext>
                  </a:extLst>
                </a:gridCol>
                <a:gridCol w="611004">
                  <a:extLst>
                    <a:ext uri="{9D8B030D-6E8A-4147-A177-3AD203B41FA5}">
                      <a16:colId xmlns:a16="http://schemas.microsoft.com/office/drawing/2014/main" val="1234187681"/>
                    </a:ext>
                  </a:extLst>
                </a:gridCol>
                <a:gridCol w="661922">
                  <a:extLst>
                    <a:ext uri="{9D8B030D-6E8A-4147-A177-3AD203B41FA5}">
                      <a16:colId xmlns:a16="http://schemas.microsoft.com/office/drawing/2014/main" val="3462086247"/>
                    </a:ext>
                  </a:extLst>
                </a:gridCol>
                <a:gridCol w="661922">
                  <a:extLst>
                    <a:ext uri="{9D8B030D-6E8A-4147-A177-3AD203B41FA5}">
                      <a16:colId xmlns:a16="http://schemas.microsoft.com/office/drawing/2014/main" val="2580086312"/>
                    </a:ext>
                  </a:extLst>
                </a:gridCol>
              </a:tblGrid>
              <a:tr h="909838">
                <a:tc>
                  <a:txBody>
                    <a:bodyPr/>
                    <a:lstStyle/>
                    <a:p>
                      <a:pPr marL="0" marR="0" algn="l">
                        <a:lnSpc>
                          <a:spcPct val="150000"/>
                        </a:lnSpc>
                        <a:spcBef>
                          <a:spcPts val="0"/>
                        </a:spcBef>
                        <a:spcAft>
                          <a:spcPts val="0"/>
                        </a:spcAft>
                      </a:pPr>
                      <a:r>
                        <a:rPr lang="en-US" sz="900" dirty="0">
                          <a:effectLst/>
                        </a:rPr>
                        <a:t>Features &amp;Services</a:t>
                      </a:r>
                      <a:endParaRPr lang="en-US" sz="900" dirty="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l">
                        <a:lnSpc>
                          <a:spcPct val="150000"/>
                        </a:lnSpc>
                        <a:spcBef>
                          <a:spcPts val="0"/>
                        </a:spcBef>
                        <a:spcAft>
                          <a:spcPts val="0"/>
                        </a:spcAft>
                      </a:pPr>
                      <a:r>
                        <a:rPr lang="en-US" sz="900">
                          <a:effectLst/>
                        </a:rPr>
                        <a:t>Quick Wash App</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l">
                        <a:lnSpc>
                          <a:spcPct val="150000"/>
                        </a:lnSpc>
                        <a:spcBef>
                          <a:spcPts val="0"/>
                        </a:spcBef>
                        <a:spcAft>
                          <a:spcPts val="0"/>
                        </a:spcAft>
                      </a:pPr>
                      <a:r>
                        <a:rPr lang="en-US" sz="900">
                          <a:effectLst/>
                        </a:rPr>
                        <a:t>Super Shine Auto Detailing</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l">
                        <a:lnSpc>
                          <a:spcPct val="150000"/>
                        </a:lnSpc>
                        <a:spcBef>
                          <a:spcPts val="0"/>
                        </a:spcBef>
                        <a:spcAft>
                          <a:spcPts val="0"/>
                        </a:spcAft>
                      </a:pPr>
                      <a:r>
                        <a:rPr lang="en-US" sz="900">
                          <a:effectLst/>
                        </a:rPr>
                        <a:t>Mahir Company (Mr. Mahir)</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l">
                        <a:lnSpc>
                          <a:spcPct val="150000"/>
                        </a:lnSpc>
                        <a:spcBef>
                          <a:spcPts val="0"/>
                        </a:spcBef>
                        <a:spcAft>
                          <a:spcPts val="0"/>
                        </a:spcAft>
                      </a:pPr>
                      <a:r>
                        <a:rPr lang="en-US" sz="900">
                          <a:effectLst/>
                        </a:rPr>
                        <a:t>Elite Services</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l">
                        <a:lnSpc>
                          <a:spcPct val="150000"/>
                        </a:lnSpc>
                        <a:spcBef>
                          <a:spcPts val="0"/>
                        </a:spcBef>
                        <a:spcAft>
                          <a:spcPts val="0"/>
                        </a:spcAft>
                      </a:pPr>
                      <a:r>
                        <a:rPr lang="en-US" sz="900">
                          <a:effectLst/>
                        </a:rPr>
                        <a:t>Just Wash</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l">
                        <a:lnSpc>
                          <a:spcPct val="150000"/>
                        </a:lnSpc>
                        <a:spcBef>
                          <a:spcPts val="0"/>
                        </a:spcBef>
                        <a:spcAft>
                          <a:spcPts val="0"/>
                        </a:spcAft>
                      </a:pPr>
                      <a:r>
                        <a:rPr lang="en-US" sz="900">
                          <a:effectLst/>
                        </a:rPr>
                        <a:t>Phoenix Wash</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l">
                        <a:lnSpc>
                          <a:spcPct val="150000"/>
                        </a:lnSpc>
                        <a:spcBef>
                          <a:spcPts val="0"/>
                        </a:spcBef>
                        <a:spcAft>
                          <a:spcPts val="0"/>
                        </a:spcAft>
                      </a:pPr>
                      <a:r>
                        <a:rPr lang="en-US" sz="900">
                          <a:effectLst/>
                        </a:rPr>
                        <a:t>Clean Ride Pro</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l">
                        <a:lnSpc>
                          <a:spcPct val="150000"/>
                        </a:lnSpc>
                        <a:spcBef>
                          <a:spcPts val="0"/>
                        </a:spcBef>
                        <a:spcAft>
                          <a:spcPts val="0"/>
                        </a:spcAft>
                      </a:pPr>
                      <a:r>
                        <a:rPr lang="en-US" sz="900">
                          <a:effectLst/>
                        </a:rPr>
                        <a:t>Turbo</a:t>
                      </a:r>
                    </a:p>
                    <a:p>
                      <a:pPr marL="0" marR="0" algn="l">
                        <a:lnSpc>
                          <a:spcPct val="150000"/>
                        </a:lnSpc>
                        <a:spcBef>
                          <a:spcPts val="0"/>
                        </a:spcBef>
                        <a:spcAft>
                          <a:spcPts val="0"/>
                        </a:spcAft>
                      </a:pPr>
                      <a:r>
                        <a:rPr lang="en-US" sz="900">
                          <a:effectLst/>
                        </a:rPr>
                        <a:t>Wash Express</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l">
                        <a:lnSpc>
                          <a:spcPct val="150000"/>
                        </a:lnSpc>
                        <a:spcBef>
                          <a:spcPts val="0"/>
                        </a:spcBef>
                        <a:spcAft>
                          <a:spcPts val="0"/>
                        </a:spcAft>
                      </a:pPr>
                      <a:r>
                        <a:rPr lang="en-US" sz="900">
                          <a:effectLst/>
                        </a:rPr>
                        <a:t>Eco Auto Wash</a:t>
                      </a:r>
                      <a:endParaRPr lang="en-US" sz="900">
                        <a:effectLst/>
                        <a:latin typeface="Times New Roman" panose="02020603050405020304" pitchFamily="18" charset="0"/>
                        <a:ea typeface="Times New Roman" panose="02020603050405020304" pitchFamily="18" charset="0"/>
                      </a:endParaRPr>
                    </a:p>
                  </a:txBody>
                  <a:tcPr marL="52433" marR="52433" marT="0" marB="0"/>
                </a:tc>
                <a:extLst>
                  <a:ext uri="{0D108BD9-81ED-4DB2-BD59-A6C34878D82A}">
                    <a16:rowId xmlns:a16="http://schemas.microsoft.com/office/drawing/2014/main" val="74850322"/>
                  </a:ext>
                </a:extLst>
              </a:tr>
              <a:tr h="227459">
                <a:tc>
                  <a:txBody>
                    <a:bodyPr/>
                    <a:lstStyle/>
                    <a:p>
                      <a:pPr marL="0" marR="0" algn="l">
                        <a:lnSpc>
                          <a:spcPct val="150000"/>
                        </a:lnSpc>
                        <a:spcBef>
                          <a:spcPts val="0"/>
                        </a:spcBef>
                        <a:spcAft>
                          <a:spcPts val="0"/>
                        </a:spcAft>
                      </a:pPr>
                      <a:r>
                        <a:rPr lang="en-US" sz="900">
                          <a:effectLst/>
                        </a:rPr>
                        <a:t>Platform fee</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extLst>
                  <a:ext uri="{0D108BD9-81ED-4DB2-BD59-A6C34878D82A}">
                    <a16:rowId xmlns:a16="http://schemas.microsoft.com/office/drawing/2014/main" val="2551769174"/>
                  </a:ext>
                </a:extLst>
              </a:tr>
              <a:tr h="454920">
                <a:tc>
                  <a:txBody>
                    <a:bodyPr/>
                    <a:lstStyle/>
                    <a:p>
                      <a:pPr marL="0" marR="0" algn="l">
                        <a:lnSpc>
                          <a:spcPct val="150000"/>
                        </a:lnSpc>
                        <a:spcBef>
                          <a:spcPts val="0"/>
                        </a:spcBef>
                        <a:spcAft>
                          <a:spcPts val="0"/>
                        </a:spcAft>
                      </a:pPr>
                      <a:r>
                        <a:rPr lang="en-US" sz="900">
                          <a:effectLst/>
                        </a:rPr>
                        <a:t>Service Booking</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extLst>
                  <a:ext uri="{0D108BD9-81ED-4DB2-BD59-A6C34878D82A}">
                    <a16:rowId xmlns:a16="http://schemas.microsoft.com/office/drawing/2014/main" val="2749084303"/>
                  </a:ext>
                </a:extLst>
              </a:tr>
              <a:tr h="454920">
                <a:tc>
                  <a:txBody>
                    <a:bodyPr/>
                    <a:lstStyle/>
                    <a:p>
                      <a:pPr marL="0" marR="0" algn="l">
                        <a:lnSpc>
                          <a:spcPct val="150000"/>
                        </a:lnSpc>
                        <a:spcBef>
                          <a:spcPts val="0"/>
                        </a:spcBef>
                        <a:spcAft>
                          <a:spcPts val="0"/>
                        </a:spcAft>
                      </a:pPr>
                      <a:r>
                        <a:rPr lang="en-US" sz="900">
                          <a:effectLst/>
                        </a:rPr>
                        <a:t>Doorstep Service</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extLst>
                  <a:ext uri="{0D108BD9-81ED-4DB2-BD59-A6C34878D82A}">
                    <a16:rowId xmlns:a16="http://schemas.microsoft.com/office/drawing/2014/main" val="2694147255"/>
                  </a:ext>
                </a:extLst>
              </a:tr>
              <a:tr h="454920">
                <a:tc>
                  <a:txBody>
                    <a:bodyPr/>
                    <a:lstStyle/>
                    <a:p>
                      <a:pPr marL="0" marR="0" algn="l">
                        <a:lnSpc>
                          <a:spcPct val="150000"/>
                        </a:lnSpc>
                        <a:spcBef>
                          <a:spcPts val="0"/>
                        </a:spcBef>
                        <a:spcAft>
                          <a:spcPts val="0"/>
                        </a:spcAft>
                      </a:pPr>
                      <a:r>
                        <a:rPr lang="en-US" sz="900">
                          <a:effectLst/>
                        </a:rPr>
                        <a:t>Nearby Stations</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extLst>
                  <a:ext uri="{0D108BD9-81ED-4DB2-BD59-A6C34878D82A}">
                    <a16:rowId xmlns:a16="http://schemas.microsoft.com/office/drawing/2014/main" val="4253155364"/>
                  </a:ext>
                </a:extLst>
              </a:tr>
              <a:tr h="454920">
                <a:tc>
                  <a:txBody>
                    <a:bodyPr/>
                    <a:lstStyle/>
                    <a:p>
                      <a:pPr marL="0" marR="0" algn="l">
                        <a:lnSpc>
                          <a:spcPct val="150000"/>
                        </a:lnSpc>
                        <a:spcBef>
                          <a:spcPts val="0"/>
                        </a:spcBef>
                        <a:spcAft>
                          <a:spcPts val="0"/>
                        </a:spcAft>
                      </a:pPr>
                      <a:r>
                        <a:rPr lang="en-US" sz="900">
                          <a:effectLst/>
                        </a:rPr>
                        <a:t>Opportunities for Locals</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extLst>
                  <a:ext uri="{0D108BD9-81ED-4DB2-BD59-A6C34878D82A}">
                    <a16:rowId xmlns:a16="http://schemas.microsoft.com/office/drawing/2014/main" val="255503490"/>
                  </a:ext>
                </a:extLst>
              </a:tr>
              <a:tr h="454920">
                <a:tc>
                  <a:txBody>
                    <a:bodyPr/>
                    <a:lstStyle/>
                    <a:p>
                      <a:pPr marL="0" marR="0" algn="l">
                        <a:lnSpc>
                          <a:spcPct val="150000"/>
                        </a:lnSpc>
                        <a:spcBef>
                          <a:spcPts val="0"/>
                        </a:spcBef>
                        <a:spcAft>
                          <a:spcPts val="0"/>
                        </a:spcAft>
                      </a:pPr>
                      <a:r>
                        <a:rPr lang="en-US" sz="900">
                          <a:effectLst/>
                        </a:rPr>
                        <a:t>Review &amp; Rating</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extLst>
                  <a:ext uri="{0D108BD9-81ED-4DB2-BD59-A6C34878D82A}">
                    <a16:rowId xmlns:a16="http://schemas.microsoft.com/office/drawing/2014/main" val="3164856162"/>
                  </a:ext>
                </a:extLst>
              </a:tr>
              <a:tr h="227459">
                <a:tc>
                  <a:txBody>
                    <a:bodyPr/>
                    <a:lstStyle/>
                    <a:p>
                      <a:pPr marL="0" marR="0" algn="l">
                        <a:lnSpc>
                          <a:spcPct val="150000"/>
                        </a:lnSpc>
                        <a:spcBef>
                          <a:spcPts val="0"/>
                        </a:spcBef>
                        <a:spcAft>
                          <a:spcPts val="0"/>
                        </a:spcAft>
                      </a:pPr>
                      <a:r>
                        <a:rPr lang="en-US" sz="900">
                          <a:effectLst/>
                        </a:rPr>
                        <a:t>Notifications</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extLst>
                  <a:ext uri="{0D108BD9-81ED-4DB2-BD59-A6C34878D82A}">
                    <a16:rowId xmlns:a16="http://schemas.microsoft.com/office/drawing/2014/main" val="233841177"/>
                  </a:ext>
                </a:extLst>
              </a:tr>
              <a:tr h="658129">
                <a:tc>
                  <a:txBody>
                    <a:bodyPr/>
                    <a:lstStyle/>
                    <a:p>
                      <a:pPr marL="0" marR="0" algn="l">
                        <a:lnSpc>
                          <a:spcPct val="150000"/>
                        </a:lnSpc>
                        <a:spcBef>
                          <a:spcPts val="0"/>
                        </a:spcBef>
                        <a:spcAft>
                          <a:spcPts val="0"/>
                        </a:spcAft>
                      </a:pPr>
                      <a:r>
                        <a:rPr lang="en-US" sz="900">
                          <a:effectLst/>
                        </a:rPr>
                        <a:t>Employee Management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a:effectLst/>
                        </a:rPr>
                        <a:t>✓</a:t>
                      </a:r>
                      <a:endParaRPr lang="en-US" sz="900">
                        <a:effectLst/>
                        <a:latin typeface="Times New Roman" panose="02020603050405020304" pitchFamily="18" charset="0"/>
                        <a:ea typeface="Times New Roman" panose="02020603050405020304" pitchFamily="18" charset="0"/>
                      </a:endParaRPr>
                    </a:p>
                  </a:txBody>
                  <a:tcPr marL="52433" marR="52433" marT="0" marB="0"/>
                </a:tc>
                <a:tc>
                  <a:txBody>
                    <a:bodyPr/>
                    <a:lstStyle/>
                    <a:p>
                      <a:pPr marL="0" marR="0" algn="ctr">
                        <a:lnSpc>
                          <a:spcPct val="150000"/>
                        </a:lnSpc>
                        <a:spcBef>
                          <a:spcPts val="600"/>
                        </a:spcBef>
                        <a:spcAft>
                          <a:spcPts val="600"/>
                        </a:spcAft>
                      </a:pPr>
                      <a:r>
                        <a:rPr lang="en-US" sz="900" dirty="0">
                          <a:effectLst/>
                        </a:rPr>
                        <a:t>✓</a:t>
                      </a:r>
                      <a:endParaRPr lang="en-US" sz="900" dirty="0">
                        <a:effectLst/>
                        <a:latin typeface="Times New Roman" panose="02020603050405020304" pitchFamily="18" charset="0"/>
                        <a:ea typeface="Times New Roman" panose="02020603050405020304" pitchFamily="18" charset="0"/>
                      </a:endParaRPr>
                    </a:p>
                  </a:txBody>
                  <a:tcPr marL="52433" marR="52433" marT="0" marB="0"/>
                </a:tc>
                <a:extLst>
                  <a:ext uri="{0D108BD9-81ED-4DB2-BD59-A6C34878D82A}">
                    <a16:rowId xmlns:a16="http://schemas.microsoft.com/office/drawing/2014/main" val="107679446"/>
                  </a:ext>
                </a:extLst>
              </a:tr>
            </a:tbl>
          </a:graphicData>
        </a:graphic>
      </p:graphicFrame>
    </p:spTree>
    <p:extLst>
      <p:ext uri="{BB962C8B-B14F-4D97-AF65-F5344CB8AC3E}">
        <p14:creationId xmlns:p14="http://schemas.microsoft.com/office/powerpoint/2010/main" val="41517204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545</TotalTime>
  <Words>781</Words>
  <Application>Microsoft Office PowerPoint</Application>
  <PresentationFormat>On-screen Show (4:3)</PresentationFormat>
  <Paragraphs>229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Final Year Project</vt:lpstr>
      <vt:lpstr>Project Team</vt:lpstr>
      <vt:lpstr>Table of Content</vt:lpstr>
      <vt:lpstr>Opportunity &amp; Stakeholders</vt:lpstr>
      <vt:lpstr>Opportunity &amp; Stakeholders</vt:lpstr>
      <vt:lpstr>Opportunity &amp; Stakeholders</vt:lpstr>
      <vt:lpstr>Opportunity &amp; Stakeholders</vt:lpstr>
      <vt:lpstr>Existing systems</vt:lpstr>
      <vt:lpstr>Existing Systems</vt:lpstr>
      <vt:lpstr>Problem Statement</vt:lpstr>
      <vt:lpstr>Problem Statement</vt:lpstr>
      <vt:lpstr>Problem Statement</vt:lpstr>
      <vt:lpstr>Problem Statement</vt:lpstr>
      <vt:lpstr>SOLUTION</vt:lpstr>
      <vt:lpstr>Requirements Summary</vt:lpstr>
      <vt:lpstr>Design Summary</vt:lpstr>
      <vt:lpstr>Implementation Summary</vt:lpstr>
      <vt:lpstr>Endeavour</vt:lpstr>
      <vt:lpstr>Endeavour</vt:lpstr>
      <vt:lpstr> Testing &amp; Evaluation Summary </vt:lpstr>
      <vt:lpstr>Conclusion and Outlook</vt:lpstr>
      <vt:lpstr>Conclusion &amp; Outlook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hp</cp:lastModifiedBy>
  <cp:revision>27</cp:revision>
  <dcterms:created xsi:type="dcterms:W3CDTF">2013-01-22T07:04:44Z</dcterms:created>
  <dcterms:modified xsi:type="dcterms:W3CDTF">2025-05-13T16:11:37Z</dcterms:modified>
</cp:coreProperties>
</file>