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8" r:id="rId8"/>
    <p:sldId id="269" r:id="rId9"/>
    <p:sldId id="27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1EF"/>
    <a:srgbClr val="CDB4DB"/>
    <a:srgbClr val="FFAFCC"/>
    <a:srgbClr val="AACED2"/>
    <a:srgbClr val="003049"/>
    <a:srgbClr val="F8CB70"/>
    <a:srgbClr val="D1D2FF"/>
    <a:srgbClr val="BFB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2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8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9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2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AD10-E27D-45E9-961C-9CFB56C72F1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03EC-AC5A-4BEB-8F52-0CB016F40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808" y="1913385"/>
            <a:ext cx="8760541" cy="1200396"/>
          </a:xfrm>
        </p:spPr>
        <p:txBody>
          <a:bodyPr>
            <a:normAutofit/>
          </a:bodyPr>
          <a:lstStyle/>
          <a:p>
            <a:r>
              <a:rPr lang="en-US" sz="3600" b="1" dirty="0"/>
              <a:t>Mental Health Impact Analysis of International Students in Japan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948" y="3269845"/>
            <a:ext cx="9144000" cy="1337607"/>
          </a:xfrm>
        </p:spPr>
        <p:txBody>
          <a:bodyPr/>
          <a:lstStyle/>
          <a:p>
            <a:pPr algn="l"/>
            <a:r>
              <a:rPr lang="en-US" dirty="0" smtClean="0"/>
              <a:t>An In-Depth Study Using SQL</a:t>
            </a:r>
            <a:endParaRPr lang="en-US" dirty="0"/>
          </a:p>
          <a:p>
            <a:pPr algn="l"/>
            <a:r>
              <a:rPr lang="en-US" dirty="0" smtClean="0"/>
              <a:t>By Shahla Liaquat</a:t>
            </a:r>
          </a:p>
        </p:txBody>
      </p:sp>
      <p:sp>
        <p:nvSpPr>
          <p:cNvPr id="4" name="AutoShape 2" descr="564,700+ Mental Health Stock Photos, Pictures &amp; Royalty-Free ..."/>
          <p:cNvSpPr>
            <a:spLocks noChangeAspect="1" noChangeArrowheads="1"/>
          </p:cNvSpPr>
          <p:nvPr/>
        </p:nvSpPr>
        <p:spPr bwMode="auto">
          <a:xfrm>
            <a:off x="3139127" y="3824223"/>
            <a:ext cx="3165867" cy="31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9" y="2105029"/>
            <a:ext cx="5829300" cy="4752975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10953139" y="5705427"/>
            <a:ext cx="1376516" cy="1229032"/>
          </a:xfrm>
          <a:prstGeom prst="mathPlu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10760917" y="5407161"/>
            <a:ext cx="785175" cy="727587"/>
          </a:xfrm>
          <a:prstGeom prst="mathPlu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" y="1"/>
            <a:ext cx="747252" cy="737419"/>
          </a:xfrm>
          <a:prstGeom prst="ellipse">
            <a:avLst/>
          </a:prstGeom>
          <a:solidFill>
            <a:srgbClr val="00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1528" y="616656"/>
            <a:ext cx="393291" cy="373627"/>
          </a:xfrm>
          <a:prstGeom prst="ellipse">
            <a:avLst/>
          </a:prstGeom>
          <a:solidFill>
            <a:srgbClr val="00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What is the impact of Japanese language proficiency on the severity of depression and anxiety</a:t>
            </a:r>
            <a:r>
              <a:rPr lang="en-US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26" y="1681261"/>
            <a:ext cx="7074008" cy="4351339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99" y="3016577"/>
            <a:ext cx="2929467" cy="1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Does </a:t>
            </a:r>
            <a:r>
              <a:rPr lang="en-US" sz="2800" dirty="0">
                <a:latin typeface="+mn-lt"/>
              </a:rPr>
              <a:t>the relationship status (e.g., having a partner) influence mental health </a:t>
            </a:r>
            <a:r>
              <a:rPr lang="en-US" sz="2800" dirty="0">
                <a:latin typeface="+mn-lt"/>
              </a:rPr>
              <a:t>issues</a:t>
            </a:r>
            <a:r>
              <a:rPr lang="en-US" sz="2800" dirty="0">
                <a:latin typeface="+mn-lt"/>
              </a:rPr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26" y="1599383"/>
            <a:ext cx="7436507" cy="4351338"/>
          </a:xfr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89" y="3242821"/>
            <a:ext cx="3236536" cy="13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How does the usage of the internet influence the severity of depression and anxiety</a:t>
            </a:r>
            <a:r>
              <a:rPr lang="en-US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31" y="1825625"/>
            <a:ext cx="6652180" cy="436376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374797"/>
            <a:ext cx="3124201" cy="13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27" y="2407130"/>
            <a:ext cx="10515600" cy="77551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Objective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3627" y="3433783"/>
            <a:ext cx="109445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Analyze student mental health data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Identify </a:t>
            </a:r>
            <a:r>
              <a:rPr lang="en-US" altLang="en-US" dirty="0">
                <a:latin typeface="Arial" panose="020B0604020202020204" pitchFamily="34" charset="0"/>
              </a:rPr>
              <a:t>patterns and </a:t>
            </a:r>
            <a:r>
              <a:rPr lang="en-US" altLang="en-US" dirty="0">
                <a:latin typeface="Arial" panose="020B0604020202020204" pitchFamily="34" charset="0"/>
              </a:rPr>
              <a:t>correlations.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Inform </a:t>
            </a:r>
            <a:r>
              <a:rPr lang="en-US" altLang="en-US" dirty="0">
                <a:latin typeface="Arial" panose="020B0604020202020204" pitchFamily="34" charset="0"/>
              </a:rPr>
              <a:t>policies to improve student </a:t>
            </a:r>
            <a:r>
              <a:rPr lang="en-US" altLang="en-US" dirty="0">
                <a:latin typeface="Arial" panose="020B0604020202020204" pitchFamily="34" charset="0"/>
              </a:rPr>
              <a:t>well-being.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Guide </a:t>
            </a:r>
            <a:r>
              <a:rPr lang="en-US" altLang="en-US" dirty="0">
                <a:latin typeface="Arial" panose="020B0604020202020204" pitchFamily="34" charset="0"/>
              </a:rPr>
              <a:t>decision-making processes in educational institutions.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" y="1"/>
            <a:ext cx="747252" cy="737419"/>
          </a:xfrm>
          <a:prstGeom prst="ellipse">
            <a:avLst/>
          </a:prstGeom>
          <a:solidFill>
            <a:srgbClr val="00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1711" y="617075"/>
            <a:ext cx="393291" cy="373627"/>
          </a:xfrm>
          <a:prstGeom prst="ellipse">
            <a:avLst/>
          </a:prstGeom>
          <a:solidFill>
            <a:srgbClr val="00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41" y="1034429"/>
            <a:ext cx="10515600" cy="831384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0543" y="2569834"/>
            <a:ext cx="114158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Attributes are 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Gender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Age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Course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Year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of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Study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GPA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Attendance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Mental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Health Issue (Yes/No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Counseling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Service Used (Yes/No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Hours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of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Sleep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Physical Activity (hours/week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" y="6195997"/>
            <a:ext cx="747252" cy="737419"/>
          </a:xfrm>
          <a:prstGeom prst="ellipse">
            <a:avLst/>
          </a:prstGeom>
          <a:solidFill>
            <a:srgbClr val="00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47252" y="5855768"/>
            <a:ext cx="393291" cy="373627"/>
          </a:xfrm>
          <a:prstGeom prst="ellipse">
            <a:avLst/>
          </a:prstGeom>
          <a:solidFill>
            <a:srgbClr val="00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4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1299" y="1328214"/>
            <a:ext cx="109445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What is the average age of students by </a:t>
            </a:r>
            <a:r>
              <a:rPr lang="en-US" dirty="0" smtClean="0"/>
              <a:t>gender</a:t>
            </a:r>
            <a:endParaRPr lang="en-US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285" y="33429"/>
            <a:ext cx="747252" cy="737419"/>
          </a:xfrm>
          <a:prstGeom prst="ellipse">
            <a:avLst/>
          </a:prstGeom>
          <a:solidFill>
            <a:srgbClr val="003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8485" y="618805"/>
            <a:ext cx="393291" cy="373627"/>
          </a:xfrm>
          <a:prstGeom prst="ellipse">
            <a:avLst/>
          </a:prstGeom>
          <a:solidFill>
            <a:srgbClr val="003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76" y="2071011"/>
            <a:ext cx="5977451" cy="3248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26" y="3030736"/>
            <a:ext cx="3615663" cy="13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0468" y="1479060"/>
            <a:ext cx="109445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severity of depression based on the length of stay in </a:t>
            </a:r>
            <a:r>
              <a:rPr lang="en-US" dirty="0" smtClean="0"/>
              <a:t>Japan?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285" y="33429"/>
            <a:ext cx="747252" cy="737419"/>
          </a:xfrm>
          <a:prstGeom prst="ellipse">
            <a:avLst/>
          </a:prstGeom>
          <a:solidFill>
            <a:srgbClr val="003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8485" y="618805"/>
            <a:ext cx="393291" cy="373627"/>
          </a:xfrm>
          <a:prstGeom prst="ellipse">
            <a:avLst/>
          </a:prstGeom>
          <a:solidFill>
            <a:srgbClr val="003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47" y="2313712"/>
            <a:ext cx="7598149" cy="34586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87" y="2979186"/>
            <a:ext cx="2876551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Is there a difference in mental health issues based on the length of stay in Japan (</a:t>
            </a:r>
            <a:r>
              <a:rPr lang="en-US" sz="2800" dirty="0" err="1">
                <a:latin typeface="+mn-lt"/>
              </a:rPr>
              <a:t>Stay_Cate</a:t>
            </a:r>
            <a:r>
              <a:rPr lang="en-US" sz="2800" dirty="0" smtClean="0">
                <a:latin typeface="+mn-lt"/>
              </a:rPr>
              <a:t>)?</a:t>
            </a:r>
            <a:endParaRPr lang="en-US" sz="28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7" y="1860338"/>
            <a:ext cx="6061434" cy="438504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00" y="3125495"/>
            <a:ext cx="380100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How does having a support system (friends, parents, relatives) influence the severity of depression and anxiety</a:t>
            </a:r>
            <a:r>
              <a:rPr lang="en-US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72" y="2479254"/>
            <a:ext cx="5033128" cy="278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22" y="1825629"/>
            <a:ext cx="5103236" cy="4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Is there a correlation between the academic level (undergrad vs. grad) and mental health issues</a:t>
            </a:r>
            <a:r>
              <a:rPr lang="en-US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6" y="1690688"/>
            <a:ext cx="6976905" cy="4517483"/>
          </a:xfr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2" y="3167407"/>
            <a:ext cx="3218516" cy="13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How does gender affect the severity of depression and anxiety</a:t>
            </a:r>
            <a:r>
              <a:rPr lang="en-US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3" y="1690688"/>
            <a:ext cx="7124424" cy="4351339"/>
          </a:xfr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43" y="3148553"/>
            <a:ext cx="3049163" cy="133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217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Mental Health Impact Analysis of International Students in Japan</vt:lpstr>
      <vt:lpstr>Objective</vt:lpstr>
      <vt:lpstr>Dataset</vt:lpstr>
      <vt:lpstr>PowerPoint Presentation</vt:lpstr>
      <vt:lpstr>PowerPoint Presentation</vt:lpstr>
      <vt:lpstr>Is there a difference in mental health issues based on the length of stay in Japan (Stay_Cate)?</vt:lpstr>
      <vt:lpstr>How does having a support system (friends, parents, relatives) influence the severity of depression and anxiety?</vt:lpstr>
      <vt:lpstr>Is there a correlation between the academic level (undergrad vs. grad) and mental health issues?</vt:lpstr>
      <vt:lpstr>How does gender affect the severity of depression and anxiety?</vt:lpstr>
      <vt:lpstr>What is the impact of Japanese language proficiency on the severity of depression and anxiety?</vt:lpstr>
      <vt:lpstr>Does the relationship status (e.g., having a partner) influence mental health issues </vt:lpstr>
      <vt:lpstr>How does the usage of the internet influence the severity of depression and anxiety?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Impact Analysis of International Students in Japan</dc:title>
  <dc:creator>PMLS</dc:creator>
  <cp:lastModifiedBy>PMLS</cp:lastModifiedBy>
  <cp:revision>30</cp:revision>
  <dcterms:created xsi:type="dcterms:W3CDTF">2024-07-10T01:09:18Z</dcterms:created>
  <dcterms:modified xsi:type="dcterms:W3CDTF">2024-07-20T11:42:27Z</dcterms:modified>
</cp:coreProperties>
</file>