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71" r:id="rId11"/>
    <p:sldId id="267" r:id="rId12"/>
    <p:sldId id="268" r:id="rId13"/>
    <p:sldId id="265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17EB-B41C-4D4B-AEB0-1B125B93CC0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2DFC-04E4-436B-85E7-C09A98AF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54145" y="1037522"/>
            <a:ext cx="10762268" cy="2387600"/>
          </a:xfrm>
        </p:spPr>
        <p:txBody>
          <a:bodyPr/>
          <a:lstStyle/>
          <a:p>
            <a:r>
              <a:rPr lang="en-US" dirty="0" smtClean="0"/>
              <a:t>  IBM HR Analytics : Employee Attrition and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084" y="3696305"/>
            <a:ext cx="4634846" cy="696586"/>
          </a:xfrm>
        </p:spPr>
        <p:txBody>
          <a:bodyPr/>
          <a:lstStyle/>
          <a:p>
            <a:r>
              <a:rPr lang="en-US" dirty="0" smtClean="0"/>
              <a:t>Presented by: Shahla Liaquat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-2582945" y="3512515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28" y="1128697"/>
            <a:ext cx="10515600" cy="718956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Correlation 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8" y="1206631"/>
            <a:ext cx="10816472" cy="4970332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correlation matrix </a:t>
            </a:r>
            <a:r>
              <a:rPr lang="en-US" sz="2400" dirty="0" err="1" smtClean="0"/>
              <a:t>heatmap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visualizes the </a:t>
            </a:r>
            <a:r>
              <a:rPr lang="en-US" sz="2400" dirty="0"/>
              <a:t>relationships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Between three </a:t>
            </a:r>
            <a:r>
              <a:rPr lang="en-US" sz="2400" dirty="0"/>
              <a:t>key variables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Age</a:t>
            </a:r>
            <a:r>
              <a:rPr lang="en-US" sz="2400" dirty="0"/>
              <a:t>, Monthly Income, </a:t>
            </a:r>
            <a:r>
              <a:rPr lang="en-US" sz="2400" dirty="0" smtClean="0"/>
              <a:t>and</a:t>
            </a:r>
          </a:p>
          <a:p>
            <a:pPr marL="0" indent="0">
              <a:buNone/>
            </a:pPr>
            <a:r>
              <a:rPr lang="en-US" sz="2400" dirty="0" smtClean="0"/>
              <a:t>     Total </a:t>
            </a:r>
            <a:r>
              <a:rPr lang="en-US" sz="2400" dirty="0"/>
              <a:t>Working Years. 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88" y="1609677"/>
            <a:ext cx="5999120" cy="45672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-2582947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Performance Evaluation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6826" y="1825625"/>
            <a:ext cx="68583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9467654" y="3610850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Performance Evaluation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23" y="1582042"/>
            <a:ext cx="5919581" cy="4811967"/>
          </a:xfrm>
        </p:spPr>
      </p:pic>
      <p:sp>
        <p:nvSpPr>
          <p:cNvPr id="5" name="Rectangle 4"/>
          <p:cNvSpPr/>
          <p:nvPr/>
        </p:nvSpPr>
        <p:spPr>
          <a:xfrm rot="5400000">
            <a:off x="-2582946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0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Peak </a:t>
            </a:r>
            <a:r>
              <a:rPr lang="en-US" sz="2400" dirty="0"/>
              <a:t>around ages 30-40, decline beyond 40.</a:t>
            </a:r>
          </a:p>
          <a:p>
            <a:r>
              <a:rPr lang="en-US" sz="2400" dirty="0" smtClean="0"/>
              <a:t>Higher </a:t>
            </a:r>
            <a:r>
              <a:rPr lang="en-US" sz="2400" dirty="0"/>
              <a:t>attrition rate among males compared to females.</a:t>
            </a:r>
          </a:p>
          <a:p>
            <a:r>
              <a:rPr lang="en-US" sz="2400" dirty="0" smtClean="0"/>
              <a:t>Higher </a:t>
            </a:r>
            <a:r>
              <a:rPr lang="en-US" sz="2400" dirty="0"/>
              <a:t>age correlates with higher income with correlation (0.50)</a:t>
            </a:r>
          </a:p>
          <a:p>
            <a:r>
              <a:rPr lang="en-US" sz="2400" dirty="0" smtClean="0"/>
              <a:t>Employees </a:t>
            </a:r>
            <a:r>
              <a:rPr lang="en-US" sz="2400" dirty="0"/>
              <a:t>living closer stay longer.</a:t>
            </a:r>
          </a:p>
          <a:p>
            <a:r>
              <a:rPr lang="en-US" sz="2400" dirty="0" smtClean="0"/>
              <a:t>More </a:t>
            </a:r>
            <a:r>
              <a:rPr lang="en-US" sz="2400" dirty="0"/>
              <a:t>working years correlate with longer company tenure with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strong correlation </a:t>
            </a:r>
            <a:r>
              <a:rPr lang="en-US" sz="2400" dirty="0"/>
              <a:t>(0.68)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-2582944" y="345261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Monthly </a:t>
            </a:r>
            <a:r>
              <a:rPr lang="en-US" sz="2400" dirty="0"/>
              <a:t>Income &amp; Total Working Years: Very strong positive correlation (0.77).</a:t>
            </a:r>
          </a:p>
          <a:p>
            <a:r>
              <a:rPr lang="en-US" sz="2400" dirty="0" smtClean="0"/>
              <a:t>Lower </a:t>
            </a:r>
            <a:r>
              <a:rPr lang="en-US" sz="2400" dirty="0"/>
              <a:t>income for employees who left vs. those who stayed.</a:t>
            </a:r>
          </a:p>
          <a:p>
            <a:r>
              <a:rPr lang="en-US" sz="2400" dirty="0" smtClean="0"/>
              <a:t>Majority </a:t>
            </a:r>
            <a:r>
              <a:rPr lang="en-US" sz="2400" dirty="0"/>
              <a:t>of employees rated 3, fewer rated 4.</a:t>
            </a:r>
          </a:p>
          <a:p>
            <a:r>
              <a:rPr lang="en-US" sz="2400" dirty="0" smtClean="0"/>
              <a:t>Significant </a:t>
            </a:r>
            <a:r>
              <a:rPr lang="en-US" sz="2400" dirty="0"/>
              <a:t>difference in count between ratings.</a:t>
            </a:r>
          </a:p>
          <a:p>
            <a:r>
              <a:rPr lang="en-US" sz="2400" dirty="0" smtClean="0"/>
              <a:t>Similar </a:t>
            </a:r>
            <a:r>
              <a:rPr lang="en-US" sz="2400" dirty="0"/>
              <a:t>median monthly income for ratings 3 and 4.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582946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Recommendations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Focus retention strategies on employees in their 30s and 40s. </a:t>
            </a:r>
          </a:p>
          <a:p>
            <a:r>
              <a:rPr lang="en-US" sz="2400" dirty="0"/>
              <a:t>Investigate and address reasons for higher male attrition.</a:t>
            </a:r>
          </a:p>
          <a:p>
            <a:r>
              <a:rPr lang="en-US" sz="2400" dirty="0"/>
              <a:t> Ensure competitive compensation across age groups.</a:t>
            </a:r>
          </a:p>
          <a:p>
            <a:r>
              <a:rPr lang="en-US" sz="2400" dirty="0"/>
              <a:t> Implement flexible or remote work options for distant employees.  </a:t>
            </a:r>
          </a:p>
          <a:p>
            <a:r>
              <a:rPr lang="en-US" sz="2400" dirty="0"/>
              <a:t>Enhance onboarding and career progression plans.</a:t>
            </a:r>
          </a:p>
          <a:p>
            <a:r>
              <a:rPr lang="en-US" sz="2400" dirty="0"/>
              <a:t> Adjust compensation to reflect experience value.</a:t>
            </a:r>
          </a:p>
          <a:p>
            <a:r>
              <a:rPr lang="en-US" sz="2400" dirty="0"/>
              <a:t>Foster career growth to increase earning potential.</a:t>
            </a:r>
          </a:p>
          <a:p>
            <a:r>
              <a:rPr lang="en-US" sz="2400" dirty="0"/>
              <a:t> Focus on retaining experienced staff with competitive pay.</a:t>
            </a:r>
          </a:p>
          <a:p>
            <a:r>
              <a:rPr lang="en-US" sz="2400" dirty="0"/>
              <a:t> Introduce performance-based incentives.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582946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986" y="368219"/>
            <a:ext cx="7205221" cy="3670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Table of Contents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194" y="2582945"/>
            <a:ext cx="10243794" cy="3231037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Employee Attrition and Performance</a:t>
            </a:r>
          </a:p>
          <a:p>
            <a:pPr algn="l"/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dirty="0" smtClean="0"/>
              <a:t>Using data analytics to understand employee attrition and performance</a:t>
            </a:r>
          </a:p>
          <a:p>
            <a:pPr algn="l"/>
            <a:r>
              <a:rPr lang="en-US" dirty="0" smtClean="0"/>
              <a:t>       for better workforce management</a:t>
            </a:r>
          </a:p>
          <a:p>
            <a:pPr algn="l"/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dirty="0" smtClean="0"/>
              <a:t>Telling the Story with Data</a:t>
            </a:r>
          </a:p>
          <a:p>
            <a:pPr algn="l"/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dirty="0" smtClean="0">
                <a:ln w="0"/>
              </a:rPr>
              <a:t>Insights and Recommendations</a:t>
            </a:r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1930" y="-70701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563" y="2394408"/>
            <a:ext cx="9144000" cy="8987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111" y="3479489"/>
            <a:ext cx="9144000" cy="1073657"/>
          </a:xfrm>
        </p:spPr>
        <p:txBody>
          <a:bodyPr/>
          <a:lstStyle/>
          <a:p>
            <a:pPr algn="l"/>
            <a:r>
              <a:rPr lang="en-US" dirty="0" smtClean="0"/>
              <a:t>Analyze and understand employee attrition and performance using IBM HR Data.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-2582945" y="340878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459" y="1244338"/>
            <a:ext cx="9144000" cy="9081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209" y="2256197"/>
            <a:ext cx="9387840" cy="342816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There are  1470 rows  and 35 columns of data</a:t>
            </a:r>
          </a:p>
          <a:p>
            <a:pPr algn="l"/>
            <a:r>
              <a:rPr lang="en-US" dirty="0"/>
              <a:t>Key attributes </a:t>
            </a:r>
            <a:r>
              <a:rPr lang="en-US" dirty="0" smtClean="0"/>
              <a:t>in </a:t>
            </a:r>
            <a:r>
              <a:rPr lang="en-US" dirty="0"/>
              <a:t>this dataset include: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Attrition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Gender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Monthly </a:t>
            </a:r>
            <a:r>
              <a:rPr lang="en-US" dirty="0"/>
              <a:t>Income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Working Years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Years </a:t>
            </a:r>
            <a:r>
              <a:rPr lang="en-US" dirty="0"/>
              <a:t>at Company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582945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18" y="515954"/>
            <a:ext cx="10515600" cy="102061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Age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930174"/>
            <a:ext cx="5221234" cy="4142240"/>
          </a:xfrm>
        </p:spPr>
      </p:pic>
      <p:sp>
        <p:nvSpPr>
          <p:cNvPr id="5" name="Rectangle 4"/>
          <p:cNvSpPr/>
          <p:nvPr/>
        </p:nvSpPr>
        <p:spPr>
          <a:xfrm rot="5400000">
            <a:off x="9467654" y="3219253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04" y="1459846"/>
            <a:ext cx="10515600" cy="98290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Analysis of Attrition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data:image/png;base64,iVBORw0KGgoAAAANSUhEUgAAAjsAAAHFCAYAAAAUpjivAAAAOXRFWHRTb2Z0d2FyZQBNYXRwbG90bGliIHZlcnNpb24zLjcuMiwgaHR0cHM6Ly9tYXRwbG90bGliLm9yZy8pXeV/AAAACXBIWXMAAA9hAAAPYQGoP6dpAABB9klEQVR4nO3de1RVdf7/8deRyxERUFE4UIjkLQsspcZRp0RFzWtpiaZNms5kYSZ5a/g6lVqDo+WlX05mpWI6Zk1pM5kVamaZWkpa3sbK8DZBVCJ4QVD4/P5o3OMRvCF6jtvnY629luezP3vv9+csjue1PvtyHMYYIwAAAJuq4ukCAAAALiXCDgAAsDXCDgAAsDXCDgAAsDXCDgAAsDXCDgAAsDXCDgAAsDXCDgAAsDXCDgAAsDXCDnAF+n//7//J4XAoNja23PXbt2/XuHHjtHv37jLrFi5cqOnTp1/Q8Xbv3i2Hw6H09HSrbe3atRo3bpwOHjxYpn9CQoISEhIu6BiV4eOPP5bD4dBbb711WY739ddfa/Dgwapfv74CAgIUEBCghg0basiQIdq4ceNlqaE89erV08CBAz12fMDbEHaAK9CcOXMkSdu2bdPnn39eZv327ds1fvz4Sgs7ERERWrdunbp27Wq1rV27VuPHjy837Lz44ot68cUXL+gYV5pZs2YpPj5en3/+uYYPH66lS5fqvffeU0pKirZt26Zbb71Vu3bt8nSZACT5eroAABdm48aN+uqrr9S1a1e99957mj17tlq0aHFJjlVSUqITJ07I6XTqt7/97Xlvd8MNN1ySerzFZ599puTkZHXt2lVvvfWW/P39rXXt2rXT0KFD9Y9//EMBAQEerLJynPo3AFypmNkBrjCzZ8+WJP31r39Vq1attGjRIh09etRan56ert69e0uS2rZtK4fDYZ2CSkhI0Hvvvac9e/ZY7Q6HQ9L/TlVNnjxZzzzzjGJiYuR0OrVq1aoyp7HGjRun0aNHS5JiYmKs/Xz88ceSyj+NdeDAASUnJ+uaa66Rv7+/rrvuOo0dO1ZFRUVu/RwOhx555BHNnz9fTZo0UbVq1XTTTTdp6dKl5/0eHTt2TCNGjJDL5VJAQIDatGmjTZs2Wevnz58vh8OhdevWldl2woQJ8vPz0w8//HDG/aelpcnHx0ezZs1yCzqn6t27tyIjI93aNm7cqB49eqhWrVqqWrWqmjVrpjfffNOtT3p6uhwOh1atWqWHH35YtWvXVmhoqHr16lWmpuPHj2vMmDFyuVyqVq2afve73+mLL74ot56cnBwNGTJE1157rfz9/RUTE6Px48frxIkTVp+z/Q0AVzQD4Ipx9OhRExISYm699VZjjDGvvvqqkWTS09OtPrm5uSYtLc1IMn/729/MunXrzLp160xubq7Ztm2bad26tXG5XFb7unXrjDHGZGVlGUnmmmuuMW3btjVvvfWWycjIMFlZWda6uXPnGmOM2bdvnxk2bJiRZBYvXmztJz8/3xhjTJs2bUybNm2smgoLC03Tpk1NYGCgee6550xGRoZ54oknjK+vr+nSpYvbGCWZevXqmd/85jfmzTffNMuWLTMJCQnG19fX7Nq166zvz6pVq4wkExUVZe68807z7rvvmgULFpgGDRqY4OBga/uioiLjcrlM//793bY/fvy4iYyMNL179z7jMU6cOGECAgJMy5Ytz1rL6T766CPj7+9vbrvtNvPGG2+YDz74wAwcONDtfTXGmLlz5xpJ5rrrrjPDhg0zH374oXn11VdNzZo1Tdu2bd32OWDAAONwOMzo0aNNRkaGmTp1qrnmmmtMcHCwGTBggNUvOzvbREVFmejoaDNr1iyzYsUK8/TTTxun02kGDhxo9Tvb3wBwJSPsAFeQ1157zUgyL730kjHGmEOHDpnq1aub2267za3fP/7xDyPJrFq1qsw+unbtaqKjo8u0n/yiq1+/vikuLi533alfys8++6yRVO4X4elh56WXXjKSzJtvvunWb9KkSUaSycjIsNokmfDwcFNQUGC15eTkmCpVqpiJEyeWOdapToad5s2bm9LSUqt99+7dxs/Pz/zhD3+w2p566inj7+9vfvzxR6vtjTfeMJLM6tWrz3iMnJwcI8n07du3zLoTJ06Y48ePW8upNVx//fWmWbNm5vjx427bdOvWzURERJiSkhJjzP/CTnJyslu/yZMnG0kmOzvbGGPMjh07jCTz2GOPufX7+9//biS5hZ0hQ4aY6tWrmz179rj1fe6554wks23bNmPM2f8GgCsZp7GAK8js2bMVEBCgvn37SpKqV6+u3r1769NPP9W3335bKcfo0aOH/Pz8KmVfJ3300UcKDAzUPffc49Z+8o6hlStXurW3bdtWQUFB1uvw8HCFhYVpz54953W8fv36WafnJCk6OlqtWrVyOx3z8MMPS5JeeeUVq23GjBmKi4vT7bfffn4DO018fLz8/PysZcqUKZKk7777Tv/+97/Vv39/SdKJEyespUuXLsrOztbOnTvd9tWjRw+3102bNpUk6z04OZaT+zwpKSlJvr7ul2MuXbpUbdu2VWRkpNuxO3fuLElavXp1mWNX9t8A4EmEHeAK8d133+mTTz5R165dZYzRwYMHdfDgQStAnLxD62JFRERUyn5O9csvv8jlcrkFEEkKCwuTr6+vfvnlF7f20NDQMvtwOp0qLCw8r+O5XK5y2049Tnh4uPr06aNZs2appKREX3/9tT799FM98sgjZ9137dq1FRAQUG7wWrhwoTZs2KB//etfbu0//vijJGnUqFFuYcjPz0/JycmSpJ9//tltm9Pfg5MXCJ98D06O5fSx+vr6ltn2xx9/1Lvvvlvm2DfeeGO5x74UfwOAJ3E3FnCFmDNnjowxeuutt8p9jsy8efP0zDPPyMfH56KOc3ogqQyhoaH6/PPPZYxx239ubq5OnDih2rVrV+rxcnJyym07PQQMHz5c8+fP1z//+U998MEHqlGjRpmZktP5+PioXbt2ysjIUHZ2tlswOHkX2um3/J8cX2pqqnr16lXufhs3bnzOcZ3q5FhycnJ0zTXXWO0nTpwoEx5r166tpk2b6i9/+Uu5+zr9QupL8TcAeBJhB7gClJSUaN68eapfv75effXVMuuXLl2qKVOm6P3331e3bt3KzAKc6kJmSM7mbMc4Xfv27fXmm2/qnXfeUc+ePa321157zVpfmV5//XWNGDHC+tLes2eP1q5dq/vvv9+tX3x8vFq1aqVJkyZp69atevDBBxUYGHjO/aempur999/XQw89pLfeeuucp3waN26shg0b6quvvlJaWlrFB3aKk3e7/f3vf1d8fLzV/uabb7rdYSVJ3bp107Jly1S/fn3VrFmzUo4PXEkIO8AV4P3339cPP/ygSZMmlftk4tjYWM2YMUOzZ89Wt27drCcrv/zyywoKClLVqlUVExOj0NBQxcXFafHixZo5c6bi4+NVpUoV3XLLLRdcU1xcnCTp+eef14ABA+Tn56fGjRu7XWtz0v3336+//e1vGjBggHbv3q24uDitWbNGaWlp6tKlixITEy/4+GeTm5urnj176o9//KPy8/P11FNPqWrVqkpNTS3Td/jw4erTp48cDod1SulcWrdurb/97W8aNmyYmjdvrgcffFA33nijqlSpouzsbL399tuSpODgYGubWbNmqXPnzurUqZMGDhyoa665RgcOHNCOHTv05Zdf6h//+McFjbFJkya67777NH36dPn5+SkxMVFbt27Vc88953Zc6dfb6ZcvX65WrVrp0UcfVePGjXXs2DHt3r1by5Yt00svvaRrr732go4PXFE8fIE0gPNw1113GX9/f5Obm3vGPn379jW+vr4mJyfHGGPM9OnTTUxMjPHx8XG7k+rAgQPmnnvuMTVq1DAOh8Oc/G/g5J04zz77bJl9l3c3ljHGpKammsjISFOlShW3u79OvxvLGGN++eUX89BDD5mIiAjj6+troqOjTWpqqjl27JhbP0lm6NChZWqIjo52u8OoPCfvxpo/f7559NFHTZ06dYzT6TS33Xab2bhxY7nbFBUVGafTae64446z7rs8mzdvNg888ICJiYkxTqfTVK1a1TRo0MDcf//9ZuXKlWX6f/XVVyYpKcmEhYUZPz8/43K5TLt27ay764z5391YGzZsKHdsp95hV1RUZEaOHGnCwsJM1apVzW9/+1uzbt26ct+rn376yTz66KMmJibG+Pn5mVq1apn4+HgzduxYc/jwYWPM2f8GgCuZwxhjPBW0AMDT3n33XfXo0UPvvfeeunTp4ulyAFwChB0AV6Xt27drz549Gj58uAIDA/Xll19yYS5gU9x6DuCqlJycrB49eqhmzZp6/fXXCTqAjTGzAwAAbI2ZHQAAYGuEHQAAYGuEHQAAYGs8VFBSaWmpfvjhBwUFBXGRIgAAVwhjjA4dOqTIyEhVqXLm+RvCjqQffvhBUVFRni4DAABUwL59+876FHDCjmQ93n7fvn1lHrMOAAC8U0FBgaKiosr9mZpTEXb0v1/4DQ4OJuwAAHCFOdclKFygDAAAbI2wAwAAbI2wAwAAbI1rdi5ASUmJjh8/7ukyvIafn598fHw8XQYAAGdF2DkPxhjl5OTo4MGDni7F69SoUUMul4vnEwEAvBZh5zycDDphYWGqVq0aX+z6NQAePXpUubm5kqSIiAgPVwQAQPkIO+dQUlJiBZ3Q0FBPl+NVAgICJEm5ubkKCwvjlBYAwCtxgfI5nLxGp1q1ah6uxDudfF+4lgkA4K0IO+eJU1fl430BAHg7wg4AALA1ws4VJCEhQSkpKWftk56erho1alyWegAAuBIQdirZ2rVr5ePjozvuuMOtfdy4cbr55pvL9Hc4HHrnnXfOa9+LFy/W008/bb2uV6+epk+f7tanT58++uabby60bAAAbIuwU8nmzJmjYcOGac2aNdq7d2+l7PPkxb+1atU65y+7BgQEKCwsrFKOCwCAHRB2KtGRI0f05ptv6uGHH1a3bt2Unp4u6ddTS+PHj9dXX30lh8Mhh8Oh9PR01atXT5LUs2dPORwO6/XJWaA5c+bouuuuk9PplDHG7TRWQkKC9uzZo8cee8za58ljnX4aa+bMmapfv778/f3VuHFjzZ8/3229w+HQq6++qp49e6patWpq2LCh/vWvf12qtwkAgMuKsFOJ3njjDTVu3FiNGzfWfffdp7lz58oYoz59+mjkyJG68cYblZ2drezsbPXp00cbNmyQJM2dO1fZ2dnWa0n67rvv9Oabb+rtt9/W5s2byxxr8eLFuvbaazVhwgRrn+VZsmSJhg8frpEjR2rr1q0aMmSIHnjgAa1atcqt3/jx45WUlKSvv/5aXbp0Uf/+/XXgwIHKe3MAAPAQHipYiWbPnq377rtPknTHHXfo8OHDWrlypRITE1W9enX5+vrK5XJZ/U8+lO/kTy6cqri4WPPnz1edOnXKPVatWrXk4+OjoKCgMtue6rnnntPAgQOVnJwsSRoxYoTWr1+v5557Tm3btrX6DRw4UPfee68kKS0tTS+88IK++OKLMtceAYC32zshztMl4L/qPrnF0yVIYman0uzcuVNffPGF+vbtK0ny9fVVnz59NGfOnArtLzo6+oxB50Ls2LFDrVu3dmtr3bq1duzY4dbWtGlT69+BgYEKCgqyfgoCAIArGTM7lWT27Nk6ceKErrnmGqvNGCM/Pz/l5eVd8P4CAwMrrbbTH/xnjCnT5ufnV2ab0tLSSqsBAABPYWanEpw4cUKvvfaapkyZos2bN1vLV199pejoaP3973+Xv7+/SkpKymzr5+dXbvv5ONM+T9WkSROtWbPGrW3t2rVq0qRJhY4JAMCVhpmdSrB06VLl5eVp8ODBCgkJcVt3zz33aPbs2Ro9erSysrK0efNmXXvttQoKCpLT6VS9evW0cuVKtW7dWk6nUzVr1jzv49arV0+ffPKJ+vbtK6fTqdq1a5fpM3r0aCUlJal58+Zq37693n33XS1evFgrVqy46HEDAHAlYGanEsyePVuJiYllgo4k3X333dq8ebPq16+vO+64Q23btlWdOnX0+uuvS5KmTJmi5cuXKyoqSs2aNbug406YMEG7d+9W/fr1z3h9z1133aXnn39ezz77rG688UbNmjVLc+fOVUJCwgWPEwCAK5HDGGM8XYSnFRQUKCQkRPn5+QoODnZbd+zYMWVlZSkmJkZVq1b1UIXei/cHgLfhbizvcanvxjrb9/epmNkBAAC2RtgBAAC2RtgBAAC2RtgBAAC25tGwU69ePetHLE9dhg4dKunXh9+NGzdOkZGRCggIUEJCgrZt2+a2j6KiIg0bNky1a9dWYGCgevToof3793tiOAAAwAt5NOxs2LDB+hHL7OxsLV++XJLUu3dvSdLkyZM1depUzZgxQxs2bJDL5VKHDh106NAhax8pKSlasmSJFi1apDVr1ujw4cPq1q1bhR/UBwAA7MWjYadOnTpyuVzWsnTpUtWvX19t2rSRMUbTp0/X2LFj1atXL8XGxmrevHk6evSoFi5cKEnKz8/X7NmzNWXKFCUmJqpZs2ZasGCBtmzZwkPzAACAJC+6Zqe4uFgLFizQoEGD5HA4lJWVpZycHHXs2NHq43Q61aZNG61du1aSlJmZqePHj7v1iYyMVGxsrNWnPEVFRSooKHBbAACAPXlN2HnnnXd08OBBDRw4UJKUk5MjSQoPD3frFx4ebq3LycmRv79/mZ9YOLVPeSZOnKiQkBBriYqKqsSRAAAAb+I1YWf27Nnq3LmzIiMj3drP5xe7T3euPqmpqcrPz7eWffv2VbxwAADg1bzih0D37NmjFStWaPHixVaby+WS9OvsTUREhNWem5trzfa4XC4VFxcrLy/PbXYnNzdXrVq1OuPxnE6nnE7nRdUcP/q1i9r+QmU+e/959zXGqEOHDvLx8dGHH37otu7FF19UamqqtmzZorp161Z2mQAAeB2vmNmZO3euwsLC1LVrV6stJiZGLpfLukNL+vW6ntWrV1tBJj4+Xn5+fm59srOztXXr1rOGHbtzOByaO3euPv/8c82aNctqz8rK0uOPP67nn3+eoAMAuGp4POyUlpZq7ty5GjBggHx9/zfR5HA4lJKSorS0NC1ZskRbt27VwIEDVa1aNfXr10+SFBISosGDB2vkyJFauXKlNm3apPvuu09xcXFKTEz01JC8QlRUlJ5//nmNGjVKWVlZMsZo8ODBat++vX7zm9+oS5cuql69usLDw/X73/9eP//8s7XtW2+9pbi4OAUEBCg0NFSJiYk6cuSIB0cDAEDFefw01ooVK7R3714NGjSozLoxY8aosLBQycnJysvLU4sWLZSRkaGgoCCrz7Rp0+Tr66ukpCQVFhaqffv2Sk9Pl4+Pz+UchlcaMGCAlixZogceeEB33323tm7dqg0bNuiWW27RH//4R02dOlWFhYV6/PHHlZSUpI8++kjZ2dm69957NXnyZPXs2VOHDh3Sp59+KmOMp4cDAECFOAzfYmf9ifhjx44pKytLMTExqlq1qtXuzdfsnCo3N1exsbH65Zdf9NZbb2nTpk36/PPP3a7l2b9/v6KiorRz504dPnxY8fHx2r17t6Kjo8+5/zO9PwDgKXsnxHm6BPxX3Se3XNL9n+37+1QeP42FSyssLEwPPvigmjRpop49eyozM1OrVq1S9erVreX666+XJO3atUs33XST2rdvr7i4OPXu3VuvvPKK8vLyPDwKAAAqjrBzFfD19bWuhyotLVX37t21efNmt+Xbb7/V7bffLh8fHy1fvlzvv/++brjhBr3wwgtq3LixsrKyPDwKAAAqhrBzlWnevLm2bdumevXqqUGDBm5LYGCgpF8vDm/durXGjx+vTZs2yd/fX0uWLPFw5QAAVAxh5yozdOhQHThwQPfee6+++OILff/998rIyNCgQYNUUlKizz//XGlpadq4caP27t2rxYsX66efflKTJk08XToAABXi8buxcHlFRkbqs88+0+OPP65OnTqpqKhI0dHRuuOOO1SlShUFBwfrk08+0fTp01VQUKDo6GhNmTJFnTt39nTpAABUCHdjqWJ3Y+FXvD8AvA13Y3kP7sYCAAC4DAg7AADA1gg7AADA1gg7AADA1gg7AADA1gg7AADA1gg7AADA1gg7AADA1gg7AADA1gg7AADA1vhtrAq63I8jr8gjtwcOHKh58+Zp4sSJ+tOf/mS1v/POO+rZs6f4pRAAwNWAmR2bq1q1qiZNmqS8vDxPlwIAgEcQdmwuMTFRLpdLEydOPGOft99+WzfeeKOcTqfq1aunKVOmXMYKAQC4tAg7Nufj46O0tDS98MIL2r9/f5n1mZmZSkpKUt++fbVlyxaNGzdOTzzxhNLT0y9/sQAAXAKEnatAz549dfPNN+upp54qs27q1Klq3769nnjiCTVq1EgDBw7UI488omeffdYDlQIAUPkIO1eJSZMmad68edq+fbtb+44dO9S6dWu3ttatW+vbb79VSUnJ5SwRAIBLgrBzlbj99tvVqVMn/d///Z9buzFGDoejTBsAAHbBredXkb/+9a+6+eab1ahRI6vthhtu0Jo1a9z6rV27Vo0aNZKPj8/lLhEAgEpH2LmKxMXFqX///nrhhRestpEjR+rWW2/V008/rT59+mjdunWaMWOGXnzxRQ9WCgBA5eE01lXm6aefdjtN1bx5c7355ptatGiRYmNj9eSTT2rChAkaOHCg54oEAKASMbNTQRV5ovHlVt7t49HR0Tp27Jhb291336277777MlUFAMDlxcwOAACwNcIOAACwNcIOAACwNcIOAACwNcLOeeJBe+XjfQEAeDvCzjn4+flJko4ePerhSrzTyffl5PsEAIC34dbzc/Dx8VGNGjWUm5srSapWrVqZn1e4GhljdPToUeXm5qpGjRo8bRkA4LUIO+fB5XJJkhV48D81atSw3h8AALwRYec8OBwORUREKCwsTMePH/d0OV7Dz8+PGR0AgNcj7FwAHx8fvtwBALjCePwC5f/85z+67777FBoaqmrVqunmm29WZmamtd4Yo3HjxikyMlIBAQFKSEjQtm3b3PZRVFSkYcOGqXbt2goMDFSPHj20f//+yz0UAADghTwadvLy8tS6dWv5+fnp/fff1/bt2zVlyhTVqFHD6jN58mRNnTpVM2bM0IYNG+RyudShQwcdOnTI6pOSkqIlS5Zo0aJFWrNmjQ4fPqxu3bqppKTEA6MCAADexGE8+KCUP/3pT/rss8/06aeflrveGKPIyEilpKTo8ccfl/TrLE54eLgmTZqkIUOGKD8/X3Xq1NH8+fPVp08fSdIPP/ygqKgoLVu2TJ06dTpnHQUFBQoJCVF+fr6Cg4Mrb4AAgMtu74Q4T5eA/7rUP5p9vt/fHp3Z+de//qVbbrlFvXv3VlhYmJo1a6ZXXnnFWp+VlaWcnBx17NjRanM6nWrTpo3Wrl0rScrMzNTx48fd+kRGRio2Ntbqc7qioiIVFBS4LQAAwJ48Gna+//57zZw5Uw0bNtSHH36ohx56SI8++qhee+01SVJOTo4kKTw83G278PBwa11OTo78/f1Vs2bNM/Y53cSJExUSEmItUVFRlT00AADgJTwadkpLS9W8eXOlpaWpWbNmGjJkiP74xz9q5syZbv1Of4ifMeacD/Y7W5/U1FTl5+dby759+y5uIAAAwGt5NOxERETohhtucGtr0qSJ9u7dK+l/D/M7fYYmNzfXmu1xuVwqLi5WXl7eGfuczul0Kjg42G0BAAD25NGw07p1a+3cudOt7ZtvvlF0dLQkKSYmRi6XS8uXL7fWFxcXa/Xq1WrVqpUkKT4+Xn5+fm59srOztXXrVqsPAAC4enn0oYKPPfaYWrVqpbS0NCUlJemLL77Qyy+/rJdfflnSr6evUlJSlJaWpoYNG6phw4ZKS0tTtWrV1K9fP0lSSEiIBg8erJEjRyo0NFS1atXSqFGjFBcXp8TERE8ODwAAeAGPhp1bb71VS5YsUWpqqiZMmKCYmBhNnz5d/fv3t/qMGTNGhYWFSk5OVl5enlq0aKGMjAwFBQVZfaZNmyZfX18lJSWpsLBQ7du3V3p6Ok87BgAAnn3OjrfgOTsAYB88Z8d78JwdAACAy4CwAwAAbI2wAwAAbI2wAwAAbI2wAwAAbI2wAwAAbI2wAwAAbI2wAwAAbI2wAwAAbI2wAwAAbI2wAwAAbI2wAwAAbI2wAwAAbI2wAwAAbI2wAwAAbI2wAwAAbI2wAwAAbI2wAwAAbI2wAwAAbI2wAwAAbI2wAwAAbI2wAwAAbI2wAwAAbI2wAwAAbI2wAwAAbI2wAwAAbI2wAwAAbI2wAwAAbI2wAwAAbI2wAwAAbI2wAwAAbI2wAwAAbI2wAwAAbI2wAwAAbI2wAwAAbI2wAwAAbI2wAwAAbM2jYWfcuHFyOBxui8vlstYbYzRu3DhFRkYqICBACQkJ2rZtm9s+ioqKNGzYMNWuXVuBgYHq0aOH9u/ff7mHAgAAvJTHZ3ZuvPFGZWdnW8uWLVusdZMnT9bUqVM1Y8YMbdiwQS6XSx06dNChQ4esPikpKVqyZIkWLVqkNWvW6PDhw+rWrZtKSko8MRwAAOBlfD1egK+v22zOScYYTZ8+XWPHjlWvXr0kSfPmzVN4eLgWLlyoIUOGKD8/X7Nnz9b8+fOVmJgoSVqwYIGioqK0YsUKderU6bKOBQAAeB+Pz+x8++23ioyMVExMjPr27avvv/9ekpSVlaWcnBx17NjR6ut0OtWmTRutXbtWkpSZmanjx4+79YmMjFRsbKzVpzxFRUUqKChwWwAAgD15dGanRYsWeu2119SoUSP9+OOPeuaZZ9SqVStt27ZNOTk5kqTw8HC3bcLDw7Vnzx5JUk5Ojvz9/VWzZs0yfU5uX56JEydq/PjxlTwaXEn2TojzdAn4r7pPbjl3JwC4CB6d2encubPuvvtuxcXFKTExUe+9956kX09XneRwONy2McaUaTvdufqkpqYqPz/fWvbt23cRowAAAN7M46exThUYGKi4uDh9++231nU8p8/Q5ObmWrM9LpdLxcXFysvLO2Of8jidTgUHB7stAADAnrwq7BQVFWnHjh2KiIhQTEyMXC6Xli9fbq0vLi7W6tWr1apVK0lSfHy8/Pz83PpkZ2dr69atVh8AAHB18+g1O6NGjVL37t1Vt25d5ebm6plnnlFBQYEGDBggh8OhlJQUpaWlqWHDhmrYsKHS0tJUrVo19evXT5IUEhKiwYMHa+TIkQoNDVWtWrU0atQo67QYAACAR8PO/v37de+99+rnn39WnTp19Nvf/lbr169XdHS0JGnMmDEqLCxUcnKy8vLy1KJFC2VkZCgoKMjax7Rp0+Tr66ukpCQVFhaqffv2Sk9Pl4+Pj6eGBQAAvIjDGGM8XYSnFRQUKCQkRPn5+Vy/c5Xgbizvwd1YqGx8vr3Hpf58n+/3t1ddswMAAFDZCDsAAMDWCDsAAMDWCDsAAMDWCDsAAMDWCDsAAMDWCDsAAMDWCDsAAMDWCDsAAMDWCDsAAMDWCDsAAMDWCDsAAMDWCDsAAMDWCDsAAMDWCDsAAMDWCDsAAMDWCDsAAMDWCDsAAMDWCDsAAMDWCDsAAMDWCDsAAMDWCDsAAMDWCDsAAMDWCDsAAMDWCDsAAMDWCDsAAMDWCDsAAMDWCDsAAMDWCDsAAMDWCDsAAMDWCDsAAMDWCDsAAMDWKhR22rVrp4MHD5ZpLygoULt27S62JgAAgEpTobDz8ccfq7i4uEz7sWPH9Omnn150UQAAAJXF90I6f/3119a/t2/frpycHOt1SUmJPvjgA11zzTWVVx0AAMBFuqCwc/PNN8vhcMjhcJR7uiogIEAvvPBCpRUHAABwsS4o7GRlZckYo+uuu05ffPGF6tSpY63z9/dXWFiYfHx8Kr1IAACAirqga3aio6NVr149lZaW6pZbblF0dLS1REREXFTQmThxohwOh1JSUqw2Y4zGjRunyMhIBQQEKCEhQdu2bXPbrqioSMOGDVPt2rUVGBioHj16aP/+/RWuAwAA2MsFzeyc6ptvvtHHH3+s3NxclZaWuq178sknL2hfGzZs0Msvv6ymTZu6tU+ePFlTp05Venq6GjVqpGeeeUYdOnTQzp07FRQUJElKSUnRu+++q0WLFik0NFQjR45Ut27dlJmZySwTAACoWNh55ZVX9PDDD6t27dpyuVxyOBzWOofDcUFh5/Dhw+rfv79eeeUVPfPMM1a7MUbTp0/X2LFj1atXL0nSvHnzFB4eroULF2rIkCHKz8/X7NmzNX/+fCUmJkqSFixYoKioKK1YsUKdOnWqyPAAAICNVOjW82eeeUZ/+ctflJOTo82bN2vTpk3W8uWXX17QvoYOHaquXbtaYeWkrKws5eTkqGPHjlab0+lUmzZttHbtWklSZmamjh8/7tYnMjJSsbGxVp/yFBUVqaCgwG0BAAD2VKGZnby8PPXu3fuiD75o0SJ9+eWX2rBhQ5l1J29rDw8Pd2sPDw/Xnj17rD7+/v6qWbNmmT6n3hZ/uokTJ2r8+PEXWz4AALgCVGhmp3fv3srIyLioA+/bt0/Dhw/XggULVLVq1TP2O/UUmfTr6a3T2053rj6pqanKz8+3ln379l1Y8QAA4IpRoZmdBg0a6IknntD69esVFxcnPz8/t/WPPvroOfeRmZmp3NxcxcfHW20lJSX65JNPNGPGDO3cuVPSr7M3ERERVp/c3Fxrtsflcqm4uFh5eXluszu5ublq1arVGY/tdDrldDrPb7AAAOCKVqGw8/LLL6t69epavXq1Vq9e7bbO4XCcV9hp3769tmzZ4tb2wAMP6Prrr9fjjz+u6667Ti6XS8uXL1ezZs0kScXFxVq9erUmTZokSYqPj5efn5+WL1+upKQkSVJ2dra2bt2qyZMnV2RoAADAZioUdrKysi76wEFBQYqNjXVrCwwMVGhoqNWekpKitLQ0NWzYUA0bNlRaWpqqVaumfv36SZJCQkI0ePBgjRw5UqGhoapVq5ZGjRqluLi4Mhc8AwCAq1OFn7NzOYwZM0aFhYVKTk5WXl6eWrRooYyMDOsZO5I0bdo0+fr6KikpSYWFhWrfvr3S09N5xg4AAJAkOYwx5kI3GjRo0FnXz5kzp8IFeUJBQYFCQkKUn5+v4OBgT5eDy2DvhDhPl4D/qvvklnN3Ai4An2/vcak/3+f7/V3hW89Pdfz4cW3dulUHDx4s9wdCAQAAPKVCYWfJkiVl2kpLS5WcnKzrrrvuoosCAACoLBV6zk65O6pSRY899pimTZtWWbsEAAC4aJUWdiRp165dOnHiRGXuEgAA4KJU6DTWiBEj3F4bY5Sdna333ntPAwYMqJTCAAAAKkOFws6mTZvcXlepUkV16tTRlClTznmnFgAAwOVUobCzatWqyq4DAADgkriohwr+9NNP2rlzpxwOhxo1aqQ6depUVl0AAACVokIXKB85ckSDBg1SRESEbr/9dt12222KjIzU4MGDdfTo0cquEQAAoMIqFHZGjBih1atX691339XBgwd18OBB/fOf/9Tq1as1cuTIyq4RAACgwip0Guvtt9/WW2+9pYSEBKutS5cuCggIUFJSkmbOnFlZ9QEAAFyUCs3sHD16VOHh4WXaw8LCOI0FAAC8SoXCTsuWLfXUU0/p2LFjVlthYaHGjx+vli1bVlpxAAAAF6tCp7GmT5+uzp0769prr9VNN90kh8OhzZs3y+l0KiMjo7JrBAAAqLAKhZ24uDh9++23WrBggf7973/LGKO+ffuqf//+CggIqOwaAQAAKqxCYWfixIkKDw/XH//4R7f2OXPm6KefftLjjz9eKcUBAABcrApdszNr1ixdf/31ZdpvvPFGvfTSSxddFAAAQGWpUNjJyclRREREmfY6deooOzv7oosCAACoLBUKO1FRUfrss8/KtH/22WeKjIy86KIAAAAqS4Wu2fnDH/6glJQUHT9+XO3atZMkrVy5UmPGjOEJygAAwKtUKOyMGTNGBw4cUHJysoqLiyVJVatW1eOPP67U1NRKLRAAAOBiVCjsOBwOTZo0SU888YR27NihgIAANWzYUE6ns7LrAwAAuCgVCjsnVa9eXbfeemtl1QIAAFDpKnSBMgAAwJWCsAMAAGyNsAMAAGyNsAMAAGyNsAMAAGyNsAMAAGyNsAMAAGyNsAMAAGyNsAMAAGyNsAMAAGyNsAMAAGyNsAMAAGyNsAMAAGyNsAMAAGzNo2Fn5syZatq0qYKDgxUcHKyWLVvq/ffft9YbYzRu3DhFRkYqICBACQkJ2rZtm9s+ioqKNGzYMNWuXVuBgYHq0aOH9u/ff7mHAgAAvJRHw861116rv/71r9q4caM2btyodu3a6c4777QCzeTJkzV16lTNmDFDGzZskMvlUocOHXTo0CFrHykpKVqyZIkWLVqkNWvW6PDhw+rWrZtKSko8NSwAAOBFPBp2unfvri5duqhRo0Zq1KiR/vKXv6h69epav369jDGaPn26xo4dq169eik2Nlbz5s3T0aNHtXDhQklSfn6+Zs+erSlTpigxMVHNmjXTggULtGXLFq1YscKTQwMAAF7Ca67ZKSkp0aJFi3TkyBG1bNlSWVlZysnJUceOHa0+TqdTbdq00dq1ayVJmZmZOn78uFufyMhIxcbGWn3KU1RUpIKCArcFAADYk8fDzpYtW1S9enU5nU499NBDWrJkiW644Qbl5ORIksLDw936h4eHW+tycnLk7++vmjVrnrFPeSZOnKiQkBBriYqKquRRAQAAb+HxsNO4cWNt3rxZ69ev18MPP6wBAwZo+/bt1nqHw+HW3xhTpu105+qTmpqq/Px8a9m3b9/FDQIAAHgtj4cdf39/NWjQQLfccosmTpyom266Sc8//7xcLpcklZmhyc3NtWZ7XC6XiouLlZeXd8Y+5XE6ndYdYCcXAABgTx4PO6czxqioqEgxMTFyuVxavny5ta64uFirV69Wq1atJEnx8fHy8/Nz65Odna2tW7dafQAAwNXN15MH/7//+z917txZUVFROnTokBYtWqSPP/5YH3zwgRwOh1JSUpSWlqaGDRuqYcOGSktLU7Vq1dSvXz9JUkhIiAYPHqyRI0cqNDRUtWrV0qhRoxQXF6fExERPDg0AAHgJj4adH3/8Ub///e+VnZ2tkJAQNW3aVB988IE6dOggSRozZowKCwuVnJysvLw8tWjRQhkZGQoKCrL2MW3aNPn6+iopKUmFhYVq37690tPT5ePj46lhAQAAL+IwxhhPF+FpBQUFCgkJUX5+PtfvXCX2TojzdAn4r7pPbvF0CbAZPt/e41J/vs/3+9vrrtkBAACoTIQdAABga4QdAABga4QdAABga4QdAABga4QdAABga4QdAABga4QdAABga4QdAABga4QdAABga4QdAABga4QdAABga4QdAABga4QdAABga4QdAABga4QdAABga4QdAABga4QdAABga4QdAABga4QdAABga4QdAABga4QdAABga4QdAABga4QdAABga4QdAABga4QdAABga4QdAABga4QdAABga4QdAABga4QdAABga4QdAABga4QdAABga4QdAABga4QdAABga4QdAABga4QdAABga4QdAABgax4NOxMnTtStt96qoKAghYWF6a677tLOnTvd+hhjNG7cOEVGRiogIEAJCQnatm2bW5+ioiINGzZMtWvXVmBgoHr06KH9+/dfzqEAAAAv5dGws3r1ag0dOlTr16/X8uXLdeLECXXs2FFHjhyx+kyePFlTp07VjBkztGHDBrlcLnXo0EGHDh2y+qSkpGjJkiVatGiR1qxZo8OHD6tbt24qKSnxxLAAAIAX8fXkwT/44AO313PnzlVYWJgyMzN1++23yxij6dOna+zYserVq5ckad68eQoPD9fChQs1ZMgQ5efna/bs2Zo/f74SExMlSQsWLFBUVJRWrFihTp06XfZxAQAA7+FV1+zk5+dLkmrVqiVJysrKUk5Ojjp27Gj1cTqdatOmjdauXStJyszM1PHjx936REZGKjY21uoDAACuXh6d2TmVMUYjRozQ7373O8XGxkqScnJyJEnh4eFufcPDw7Vnzx6rj7+/v2rWrFmmz8ntT1dUVKSioiLrdUFBQaWNAwAAeBevmdl55JFH9PXXX+v1118vs87hcLi9NsaUaTvd2fpMnDhRISEh1hIVFVXxwgEAgFfzirAzbNgw/etf/9KqVat07bXXWu0ul0uSyszQ5ObmWrM9LpdLxcXFysvLO2Of06Wmpio/P99a9u3bV5nDAQAAXsSjYccYo0ceeUSLFy/WRx99pJiYGLf1MTExcrlcWr58udVWXFys1atXq1WrVpKk+Ph4+fn5ufXJzs7W1q1brT6nczqdCg4OdlsAAIA9efSanaFDh2rhwoX65z//qaCgIGsGJyQkRAEBAXI4HEpJSVFaWpoaNmyohg0bKi0tTdWqVVO/fv2svoMHD9bIkSMVGhqqWrVqadSoUYqLi7PuzgIAAFcvj4admTNnSpISEhLc2ufOnauBAwdKksaMGaPCwkIlJycrLy9PLVq0UEZGhoKCgqz+06ZNk6+vr5KSklRYWKj27dsrPT1dPj4+l2soAADASzmMMcbTRXhaQUGBQkJClJ+fzymtq8TeCXGeLgH/VffJLZ4uATbD59t7XOrP9/l+f3vFBcoAAACXCmEHAADYGmEHAADYGmEHAADYGmEHAADYGmEHAADYGmEHAADYGmEHAADYGmEHAADYGmEHAADYGmEHAADYGmEHAADYGmEHAADYGmEHAADYGmEHAADYGmEHAADYGmEHAADYGmEHAADYmq+nCwAAO4gf/ZqnS8B/LQnydAXwNszsAAAAWyPsAAAAWyPsAAAAWyPsAAAAWyPsAAAAWyPsAAAAWyPsAAAAWyPsAAAAWyPsAAAAWyPsAAAAWyPsAAAAWyPsAAAAWyPsAAAAWyPsAAAAWyPsAAAAWyPsAAAAWyPsAAAAWyPsAAAAW/No2Pnkk0/UvXt3RUZGyuFw6J133nFbb4zRuHHjFBkZqYCAACUkJGjbtm1ufYqKijRs2DDVrl1bgYGB6tGjh/bv338ZRwEAALyZR8POkSNHdNNNN2nGjBnlrp88ebKmTp2qGTNmaMOGDXK5XOrQoYMOHTpk9UlJSdGSJUu0aNEirVmzRocPH1a3bt1UUlJyuYYBAAC8mK8nD965c2d17ty53HXGGE2fPl1jx45Vr169JEnz5s1TeHi4Fi5cqCFDhig/P1+zZ8/W/PnzlZiYKElasGCBoqKitGLFCnXq1OmyjQUAAHgnr71mJysrSzk5OerYsaPV5nQ61aZNG61du1aSlJmZqePHj7v1iYyMVGxsrNUHAABc3Tw6s3M2OTk5kqTw8HC39vDwcO3Zs8fq4+/vr5o1a5bpc3L78hQVFamoqMh6XVBQUFllAwAAL+O1MzsnORwOt9fGmDJtpztXn4kTJyokJMRaoqKiKqVWAADgfbw27LhcLkkqM0OTm5trzfa4XC4VFxcrLy/vjH3Kk5qaqvz8fGvZt29fJVcPAAC8hdeGnZiYGLlcLi1fvtxqKy4u1urVq9WqVStJUnx8vPz8/Nz6ZGdna+vWrVaf8jidTgUHB7stAADAnjx6zc7hw4f13XffWa+zsrK0efNm1apVS3Xr1lVKSorS0tLUsGFDNWzYUGlpaapWrZr69esnSQoJCdHgwYM1cuRIhYaGqlatWho1apTi4uKsu7MAAMDVzaNhZ+PGjWrbtq31esSIEZKkAQMGKD09XWPGjFFhYaGSk5OVl5enFi1aKCMjQ0FBQdY206ZNk6+vr5KSklRYWKj27dsrPT1dPj4+l308AADA+ziMMcbTRXhaQUGBQkJClJ+fzymtq8TeCXGeLgH/VffJLZ4uoVLEj37N0yXgv5YEPevpEvBfl/rzfb7f315767kd8Z+h91gSdO4+AAB78NoLlAEAACoDYQcAANgaYQcAANgaYQcAANgaYQcAANgaYQcAANgaYQcAANgaYQcAANgaYQcAANgaYQcAANgaYQcAANgaYQcAANgaYQcAANgaYQcAANgaYQcAANgaYQcAANgaYQcAANgaYQcAANgaYQcAANgaYQcAANgaYQcAANgaYQcAANgaYQcAANgaYQcAANgaYQcAANgaYQcAANgaYQcAANgaYQcAANgaYQcAANgaYQcAANgaYQcAANgaYQcAANgaYQcAANgaYQcAANgaYQcAANgaYQcAANiabcLOiy++qJiYGFWtWlXx8fH69NNPPV0SAADwArYIO2+88YZSUlI0duxYbdq0Sbfddps6d+6svXv3ero0AADgYbYIO1OnTtXgwYP1hz/8QU2aNNH06dMVFRWlmTNnero0AADgYVd82CkuLlZmZqY6duzo1t6xY0etXbvWQ1UBAABv4evpAi7Wzz//rJKSEoWHh7u1h4eHKycnp9xtioqKVFRUZL3Oz8+XJBUUFFy6QiWVFBVe0v3j/B3yK/F0CfivS/25u1z4fHsPPt/e41J/vk/u3xhz1n5XfNg5yeFwuL02xpRpO2nixIkaP358mfaoqKhLUhu8T6ynC8D/TAzxdAWwGT7fXuQyfb4PHTqkkJAzH+uKDzu1a9eWj49PmVmc3NzcMrM9J6WmpmrEiBHW69LSUh04cEChoaFnDEiwj4KCAkVFRWnfvn0KDg72dDkAKhGf76uLMUaHDh1SZGTkWftd8WHH399f8fHxWr58uXr27Gm1L1++XHfeeWe52zidTjmdTre2GjVqXMoy4YWCg4P5zxCwKT7fV4+zzeicdMWHHUkaMWKEfv/73+uWW25Ry5Yt9fLLL2vv3r166KGHPF0aAADwMFuEnT59+uiXX37RhAkTlJ2drdjYWC1btkzR0dGeLg0AAHiYLcKOJCUnJys5OdnTZeAK4HQ69dRTT5U5lQngysfnG+VxmHPdrwUAAHAFu+IfKggAAHA2hB0AAGBrhB0AAGBrhB3gPNWrV0/Tp0/3dBkALtDu3bvlcDi0efNmT5cCDyHswCsNHDhQDoejzPLdd995ujQAl8HJ/wPKe15acnKyHA6HBg4cePkLwxWJsAOvdccddyg7O9ttiYmJ8XRZAC6TqKgoLVq0SIWF//uR1WPHjun1119X3bp1PVgZrjSEHXgtp9Mpl8vltvj4+Ojdd99VfHy8qlatquuuu07jx4/XiRMnrO0cDodmzZqlbt26qVq1amrSpInWrVun7777TgkJCQoMDFTLli21a9cua5tdu3bpzjvvVHh4uKpXr65bb71VK1asOGt9+fn5evDBBxUWFqbg4GC1a9dOX3311SV7P4CrTfPmzVW3bl0tXrzYalu8eLGioqLUrFkzq+2DDz7Q7373O9WoUUOhoaHq1q2b2+e7PNu3b1eXLl1UvXp1hYeH6/e//71+/vnnSzYWeBZhB1eUDz/8UPfdd58effRRbd++XbNmzVJ6err+8pe/uPV7+umndf/992vz5s26/vrr1a9fPw0ZMkSpqanauHGjJOmRRx6x+h8+fFhdunTRihUrtGnTJnXq1Endu3fX3r17y63DGKOuXbsqJydHy5YtU2Zmppo3b6727dvrwIEDl+4NAK4yDzzwgObOnWu9njNnjgYNGuTW58iRIxoxYoQ2bNiglStXqkqVKurZs6dKS0vL3Wd2drbatGmjm2++WRs3btQHH3ygH3/8UUlJSZd0LPAgA3ihAQMGGB8fHxMYGGgt99xzj7nttttMWlqaW9/58+ebiIgI67Uk8+c//9l6vW7dOiPJzJ4922p7/fXXTdWqVc9aww033GBeeOEF63V0dLSZNm2aMcaYlStXmuDgYHPs2DG3berXr29mzZp1weMF4G7AgAHmzjvvND/99JNxOp0mKyvL7N6921StWtX89NNP5s477zQDBgwod9vc3FwjyWzZssUYY0xWVpaRZDZt2mSMMeaJJ54wHTt2dNtm3759RpLZuXPnpRwWPMQ2PxcB+2nbtq1mzpxpvQ4MDFSDBg20YcMGt5mckpISHTt2TEePHlW1atUkSU2bNrXWh4eHS5Li4uLc2o4dO6aCggIFBwfryJEjGj9+vJYuXaoffvhBJ06cUGFh4RlndjIzM3X48GGFhoa6tRcWFp5z+hzA+atdu7a6du2qefPmWTOqtWvXduuza9cuPfHEE1q/fr1+/vlna0Zn7969io2NLbPPzMxMrVq1StWrVy+zbteuXWrUqNGlGQw8hrADr3Uy3JyqtLRU48ePV69evcr0r1q1qvVvPz8/698Oh+OMbSf/Uxw9erQ+/PBDPffcc2rQoIECAgJ0zz33qLi4uNzaSktLFRERoY8//rjMuho1apzfAAGcl0GDBlmnnf/2t7+VWd+9e3dFRUXplVdeUWRkpEpLSxUbG3vWz2/37t01adKkMusiIiIqt3h4BcIOrijNmzfXzp07y4Sgi/Xpp59q4MCB6tmzp6Rfr+HZvXv3WevIycmRr6+v6tWrV6m1AHB3xx13WMGlU6dObut++eUX7dixQ7NmzdJtt90mSVqzZs1Z99e8eXO9/fbbqlevnnx9+Rq8GnCBMq4oTz75pF577TWNGzdO27Zt044dO/TGG2/oz3/+80Xtt0GDBlq8eLE2b96sr776Sv369TvjxY2SlJiYqJYtW+quu+7Shx9+qN27d2vt2rX685//bF0ADaBy+Pj4aMeOHdqxY4d8fHzc1tWsWVOhoaF6+eWX9d133+mjjz7SiBEjzrq/oUOH6sCBA7r33nv1xRdf6Pvvv1dGRoYGDRqkkpKSSzkUeAhhB1eUTp06aenSpVq+fLluvfVW/fa3v9XUqVMVHR19UfudNm2aatasqVatWql79+7q1KmTmjdvfsb+DodDy5Yt0+23365BgwapUaNG6tu3r3bv3m1dIwSg8gQHBys4OLhMe5UqVbRo0SJlZmYqNjZWjz32mJ599tmz7isyMlKfffaZSkpK1KlTJ8XGxmr48OEKCQlRlSp8LdqRwxhjPF0EAADApUKEBQAAtkbYAQAAtkbYAQAAtkbYAQAAtkbYAQAAtkbYAQAAtkbYAQAAtkbYAXDVS0hIUEpKiqfLAHCJEHYAeIWcnBwNHz5cDRo0UNWqVRUeHq7f/e53eumll3T06FFPlwfgCsYvoAHwuO+//16tW7dWjRo1lJaWpri4OJ04cULffPON5syZo8jISPXo0cPTZZ5RSUmJHA4HPzUAeCk+mQA8Ljk5Wb6+vtq4caOSkpLUpEkTxcXF6e6779Z7772n7t27S5Ly8/P14IMPKiwsTMHBwWrXrp2++uoraz/jxo3TzTffrPnz56tevXoKCQlR3759dejQIavPkSNHdP/996t69eqKiIjQlClTytRTXFysMWPG6JprrlFgYKBatGihjz/+2Fqfnp6uGjVqaOnSpbrhhhvkdDq1Z8+eS/cGAbgohB0AHvXLL78oIyNDQ4cOVWBgYLl9HA6HjDHq2rWrcnJytGzZMmVmZqp58+Zq3769Dhw4YPXdtWuX3nnnHS1dulRLly7V6tWr9de//tVaP3r0aK1atUpLlixRRkaGPv74Y2VmZrod74EHHtBnn32mRYsW6euvv1bv3r11xx136Ntvv7X6HD16VBMnTtSrr76qbdu2KSwsrJLfGQCVxgCAB61fv95IMosXL3ZrDw0NNYGBgSYwMNCMGTPGrFy50gQHB5tjx4659atfv76ZNWuWMcaYp556ylSrVs0UFBRY60ePHm1atGhhjDHm0KFDxt/f3yxatMha/8svv5iAgAAzfPhwY4wx3333nXE4HOY///mP23Hat29vUlNTjTHGzJ0710gymzdvrpw3AcAlxTU7ALyCw+Fwe/3FF1+otLRU/fv3V1FRkTIzM3X48GGFhoa69SssLNSuXbus1/Xq1VNQUJD1OiIiQrm5uZJ+nfUpLi5Wy5YtrfW1atVS48aNrddffvmljDFq1KiR23GKiorcju3v76+mTZtexIgBXC6EHQAe1aBBAzkcDv373/92a7/uuuskSQEBAZKk0tJSRUREuF07c1KNGjWsf/v5+bmtczgcKi0tlSQZY85ZT2lpqXx8fJSZmSkfHx+3ddWrV7f+HRAQUCagAfBOhB0AHhUaGqoOHTpoxowZGjZs2Bmv22nevLlycnLk6+urevXqVehYDRo0kJ+fn9avX6+6detKkvLy8vTNN9+oTZs2kqRmzZqppKREubm5uu222yp0HADehQuUAXjciy++qBMnTuiWW27RG2+8oR07dmjnzp1asGCB/v3vf8vHx0eJiYlq2bKl7rrrLn344YfavXu31q5dqz//+c/auHHjeR2nevXqGjx4sEaPHq2VK1dq69atGjhwoNst440aNVL//v11//33a/HixcrKytKGDRs0adIkLVu27FK9BQAuIWZ2AHhc/fr1tWnTJqWlpSk1NVX79++X0+nUDTfcoFGjRik5OVkOh0PLli3T2LFjNWjQIP30009yuVy6/fbbFR4eft7HevbZZ3X48GH16NFDQUFBGjlypPLz8936zJ07V88884xGjhyp//znPwoNDVXLli3VpUuXyh46gMvAYc7nJDYAAMAVitNYAADA1gg7AADA1gg7AADA1gg7AADA1gg7AADA1gg7AADA1gg7AADA1gg7AADA1gg7AADA1gg7AADA1gg7AADA1gg7AADA1v4/6eGAjJYuZnwAAAAASUVORK5CYII="/>
          <p:cNvSpPr>
            <a:spLocks noChangeAspect="1" noChangeArrowheads="1"/>
          </p:cNvSpPr>
          <p:nvPr/>
        </p:nvSpPr>
        <p:spPr bwMode="auto">
          <a:xfrm>
            <a:off x="0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3676" y="1712504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Overall Attrition rate is 16.12%</a:t>
            </a:r>
          </a:p>
          <a:p>
            <a:r>
              <a:rPr lang="en-US" sz="2400" dirty="0"/>
              <a:t>The chart indicates that more males </a:t>
            </a:r>
            <a:r>
              <a:rPr lang="en-US" sz="2400" dirty="0" smtClean="0"/>
              <a:t>than</a:t>
            </a:r>
          </a:p>
          <a:p>
            <a:pPr marL="0" indent="0">
              <a:buNone/>
            </a:pPr>
            <a:r>
              <a:rPr lang="en-US" sz="2400" dirty="0" smtClean="0"/>
              <a:t>   females </a:t>
            </a:r>
            <a:r>
              <a:rPr lang="en-US" sz="2400" dirty="0"/>
              <a:t>are employed, and </a:t>
            </a:r>
            <a:r>
              <a:rPr lang="en-US" sz="2400" dirty="0" smtClean="0"/>
              <a:t>the attrition</a:t>
            </a:r>
          </a:p>
          <a:p>
            <a:pPr marL="0" indent="0">
              <a:buNone/>
            </a:pPr>
            <a:r>
              <a:rPr lang="en-US" sz="2400" dirty="0" smtClean="0"/>
              <a:t>    rate </a:t>
            </a:r>
            <a:r>
              <a:rPr lang="en-US" sz="2400" dirty="0"/>
              <a:t>among males is higher.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53" y="1712504"/>
            <a:ext cx="4704944" cy="37326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-2582945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5" y="772997"/>
            <a:ext cx="9144000" cy="867267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Factors Influencing Attrition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01" y="1756577"/>
            <a:ext cx="11321592" cy="476677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Factors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Distance from home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Years at Company</a:t>
            </a:r>
            <a:endParaRPr lang="en-US" dirty="0"/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Insights : </a:t>
            </a:r>
          </a:p>
          <a:p>
            <a:pPr algn="l"/>
            <a:r>
              <a:rPr lang="en-US" dirty="0" smtClean="0"/>
              <a:t>Employees </a:t>
            </a:r>
            <a:r>
              <a:rPr lang="en-US" dirty="0"/>
              <a:t>who live closer to the </a:t>
            </a:r>
            <a:r>
              <a:rPr lang="en-US" dirty="0" smtClean="0"/>
              <a:t>workplace</a:t>
            </a:r>
          </a:p>
          <a:p>
            <a:pPr algn="l"/>
            <a:r>
              <a:rPr lang="en-US" dirty="0" smtClean="0"/>
              <a:t>tend to </a:t>
            </a:r>
            <a:r>
              <a:rPr lang="en-US" dirty="0"/>
              <a:t>stay longer with the company.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50" y="1891699"/>
            <a:ext cx="4648062" cy="37266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9467654" y="3355942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99" y="675857"/>
            <a:ext cx="10515600" cy="85170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4988" cy="4351338"/>
          </a:xfrm>
        </p:spPr>
        <p:txBody>
          <a:bodyPr/>
          <a:lstStyle/>
          <a:p>
            <a:r>
              <a:rPr lang="en-US" dirty="0" smtClean="0"/>
              <a:t>Monthly income </a:t>
            </a:r>
          </a:p>
          <a:p>
            <a:r>
              <a:rPr lang="en-US" dirty="0" smtClean="0"/>
              <a:t>Attrition</a:t>
            </a:r>
          </a:p>
          <a:p>
            <a:pPr marL="0" indent="0">
              <a:buNone/>
            </a:pPr>
            <a:r>
              <a:rPr lang="en-US" b="1" dirty="0" smtClean="0"/>
              <a:t>Insights: </a:t>
            </a:r>
          </a:p>
          <a:p>
            <a:pPr marL="0" indent="0">
              <a:buNone/>
            </a:pPr>
            <a:r>
              <a:rPr lang="en-US" sz="2400" dirty="0" smtClean="0"/>
              <a:t>Employees </a:t>
            </a:r>
            <a:r>
              <a:rPr lang="en-US" sz="2400" dirty="0"/>
              <a:t>who left the </a:t>
            </a:r>
            <a:r>
              <a:rPr lang="en-US" sz="2400" dirty="0" smtClean="0"/>
              <a:t>company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attrition) tend </a:t>
            </a:r>
            <a:r>
              <a:rPr lang="en-US" sz="2400" dirty="0"/>
              <a:t>to have lower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Monthly incomes compared </a:t>
            </a:r>
          </a:p>
          <a:p>
            <a:pPr marL="0" indent="0">
              <a:buNone/>
            </a:pPr>
            <a:r>
              <a:rPr lang="en-US" sz="2400" dirty="0" smtClean="0"/>
              <a:t>  to </a:t>
            </a:r>
            <a:r>
              <a:rPr lang="en-US" sz="2400" dirty="0"/>
              <a:t>those who stayed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02" y="1721930"/>
            <a:ext cx="5385827" cy="4142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400000">
            <a:off x="-2582945" y="3473777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Total Working Years </a:t>
            </a:r>
          </a:p>
          <a:p>
            <a:r>
              <a:rPr lang="en-US" sz="2400" dirty="0" smtClean="0"/>
              <a:t>Years at Company</a:t>
            </a:r>
          </a:p>
          <a:p>
            <a:pPr marL="0" indent="0">
              <a:buNone/>
            </a:pPr>
            <a:r>
              <a:rPr lang="en-US" dirty="0" smtClean="0"/>
              <a:t>Insights : </a:t>
            </a:r>
          </a:p>
          <a:p>
            <a:pPr marL="0" indent="0">
              <a:buNone/>
            </a:pPr>
            <a:r>
              <a:rPr lang="en-US" sz="2400" dirty="0"/>
              <a:t>Employees with more total </a:t>
            </a:r>
            <a:r>
              <a:rPr lang="en-US" sz="2400" dirty="0" smtClean="0"/>
              <a:t>working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years tend to have spent more </a:t>
            </a:r>
            <a:r>
              <a:rPr lang="en-US" sz="2400" dirty="0" smtClean="0"/>
              <a:t>years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at the company. However, there are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cases </a:t>
            </a:r>
            <a:r>
              <a:rPr lang="en-US" sz="2400" dirty="0"/>
              <a:t>of attrition among both new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</a:t>
            </a:r>
            <a:r>
              <a:rPr lang="en-US" sz="2400" dirty="0"/>
              <a:t>experienced employees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71" y="1941968"/>
            <a:ext cx="5631729" cy="4118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9467653" y="3439405"/>
            <a:ext cx="53072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431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IBM HR Analytics : Employee Attrition and Performance</vt:lpstr>
      <vt:lpstr>Table of Contents</vt:lpstr>
      <vt:lpstr>Objective</vt:lpstr>
      <vt:lpstr>Dataset Overview</vt:lpstr>
      <vt:lpstr>Age Distribution</vt:lpstr>
      <vt:lpstr>Analysis of Attrition </vt:lpstr>
      <vt:lpstr>Factors Influencing Attrition </vt:lpstr>
      <vt:lpstr>PowerPoint Presentation</vt:lpstr>
      <vt:lpstr>PowerPoint Presentation</vt:lpstr>
      <vt:lpstr>Correlation Analysis</vt:lpstr>
      <vt:lpstr>Performance Evaluation </vt:lpstr>
      <vt:lpstr>Performance Evaluation </vt:lpstr>
      <vt:lpstr>Insights 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on IBM HR Data</dc:title>
  <dc:creator>PMLS</dc:creator>
  <cp:lastModifiedBy>PMLS</cp:lastModifiedBy>
  <cp:revision>25</cp:revision>
  <dcterms:created xsi:type="dcterms:W3CDTF">2024-07-08T09:46:06Z</dcterms:created>
  <dcterms:modified xsi:type="dcterms:W3CDTF">2024-07-08T18:19:50Z</dcterms:modified>
</cp:coreProperties>
</file>