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5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E2114-1173-4B44-8526-2E1F453F6C10}" type="datetimeFigureOut">
              <a:rPr lang="en-IN" smtClean="0"/>
              <a:pPr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B4763-4273-4073-9BFB-9952CD7DE4D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Therefore array n elements requires n-1 passes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B4763-4273-4073-9BFB-9952CD7DE4D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AF45AD-85E5-2993-90E3-D7F5C3B094F8}"/>
              </a:ext>
            </a:extLst>
          </p:cNvPr>
          <p:cNvSpPr txBox="1"/>
          <p:nvPr/>
        </p:nvSpPr>
        <p:spPr>
          <a:xfrm>
            <a:off x="2712563" y="2712093"/>
            <a:ext cx="6103854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00761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305DC4-FB1C-A3EC-DA77-F1FC5C8951A4}"/>
              </a:ext>
            </a:extLst>
          </p:cNvPr>
          <p:cNvSpPr txBox="1"/>
          <p:nvPr/>
        </p:nvSpPr>
        <p:spPr>
          <a:xfrm>
            <a:off x="1392811" y="1884836"/>
            <a:ext cx="72892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tr-TR" sz="2400" dirty="0"/>
            </a:b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Bubble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Sort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ən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sadə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sıralama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alqoritmlərindən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biridir. Bu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alqoritmdə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müqayisə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əsaslı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olaraq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hər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bir element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ardıcıl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olaraq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növbəti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elementlə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müqayisə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edilir.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Əgər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birinci elementin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dəyəri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ikinci elementin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dəyərindən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böyükd</a:t>
            </a:r>
            <a:r>
              <a:rPr lang="az-Latn-AZ" sz="2400" b="0" i="0" dirty="0">
                <a:solidFill>
                  <a:srgbClr val="374151"/>
                </a:solidFill>
                <a:effectLst/>
                <a:latin typeface="Söhne"/>
              </a:rPr>
              <a:t>ü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rsə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, iki element yer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dəyişir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. Sonra ikinci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və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üçüncü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elementlərin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dəyərləri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müqayisə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edilir.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Əgər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ikinci elementin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dəyəri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üçüncü elementin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dəyərindən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böyükd</a:t>
            </a:r>
            <a:r>
              <a:rPr lang="az-Latn-AZ" sz="2400" b="0" i="0" dirty="0">
                <a:solidFill>
                  <a:srgbClr val="374151"/>
                </a:solidFill>
                <a:effectLst/>
                <a:latin typeface="Söhne"/>
              </a:rPr>
              <a:t>ü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rsə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, bu iki element yer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dəyişir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və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bu proses bütün siyahı sıralanana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qədər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davam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edir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tr-T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4E3B-EDD2-E32F-D60A-C2B48D1DD1DD}"/>
              </a:ext>
            </a:extLst>
          </p:cNvPr>
          <p:cNvSpPr txBox="1"/>
          <p:nvPr/>
        </p:nvSpPr>
        <p:spPr>
          <a:xfrm>
            <a:off x="1957242" y="691189"/>
            <a:ext cx="6103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Bubble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Sort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N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ə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dir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?</a:t>
            </a:r>
            <a:endParaRPr lang="tr-TR" sz="4400" b="1" dirty="0"/>
          </a:p>
        </p:txBody>
      </p:sp>
    </p:spTree>
    <p:extLst>
      <p:ext uri="{BB962C8B-B14F-4D97-AF65-F5344CB8AC3E}">
        <p14:creationId xmlns:p14="http://schemas.microsoft.com/office/powerpoint/2010/main" val="420011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6C6194-1016-AFC8-FDD3-55CF194EF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0568" y="2137739"/>
            <a:ext cx="7195888" cy="43175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43B47-7512-280A-D513-B7F2524CB8B2}"/>
              </a:ext>
            </a:extLst>
          </p:cNvPr>
          <p:cNvSpPr txBox="1"/>
          <p:nvPr/>
        </p:nvSpPr>
        <p:spPr>
          <a:xfrm>
            <a:off x="1957242" y="691189"/>
            <a:ext cx="61038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Bubble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tr-TR" sz="4400" b="1" i="0" dirty="0" err="1">
                <a:solidFill>
                  <a:srgbClr val="0F0F0F"/>
                </a:solidFill>
                <a:effectLst/>
                <a:latin typeface="Söhne"/>
              </a:rPr>
              <a:t>Sort</a:t>
            </a:r>
            <a:r>
              <a:rPr lang="az-Latn-AZ" sz="4400" b="1" i="0" dirty="0">
                <a:solidFill>
                  <a:srgbClr val="0F0F0F"/>
                </a:solidFill>
                <a:effectLst/>
                <a:latin typeface="Söhne"/>
              </a:rPr>
              <a:t> - un</a:t>
            </a:r>
            <a:r>
              <a:rPr lang="tr-TR" sz="4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az-Latn-AZ" sz="4400" b="1" dirty="0">
                <a:solidFill>
                  <a:srgbClr val="0F0F0F"/>
                </a:solidFill>
                <a:latin typeface="Söhne"/>
              </a:rPr>
              <a:t>işləmə prinsipi</a:t>
            </a:r>
            <a:endParaRPr lang="tr-TR" sz="4400" b="1" dirty="0"/>
          </a:p>
        </p:txBody>
      </p:sp>
    </p:spTree>
    <p:extLst>
      <p:ext uri="{BB962C8B-B14F-4D97-AF65-F5344CB8AC3E}">
        <p14:creationId xmlns:p14="http://schemas.microsoft.com/office/powerpoint/2010/main" val="32246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202B-1B3A-46FF-8135-87D14B60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943070" cy="6104237"/>
          </a:xfrm>
        </p:spPr>
        <p:txBody>
          <a:bodyPr>
            <a:normAutofit/>
          </a:bodyPr>
          <a:lstStyle/>
          <a:p>
            <a:r>
              <a:rPr lang="az-Latn-AZ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Elementlərdən ibarət A arrayini nəzərdən keçirək.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	A[0]		    A[1]		A[2]		</a:t>
            </a:r>
            <a:r>
              <a:rPr lang="az-Latn-AZ" dirty="0"/>
              <a:t>     </a:t>
            </a:r>
            <a:r>
              <a:rPr lang="en-IN" dirty="0"/>
              <a:t>A[3]</a:t>
            </a:r>
            <a:r>
              <a:rPr lang="az-Latn-AZ" dirty="0"/>
              <a:t>  </a:t>
            </a:r>
            <a:r>
              <a:rPr lang="en-IN" dirty="0"/>
              <a:t>		</a:t>
            </a:r>
            <a:r>
              <a:rPr lang="az-Latn-AZ" dirty="0"/>
              <a:t>  </a:t>
            </a:r>
            <a:r>
              <a:rPr lang="en-IN" dirty="0"/>
              <a:t>A[4]</a:t>
            </a:r>
          </a:p>
          <a:p>
            <a:pPr marL="0" indent="0">
              <a:buNone/>
            </a:pPr>
            <a:r>
              <a:rPr lang="en-IN" dirty="0"/>
              <a:t>			</a:t>
            </a:r>
            <a:endParaRPr lang="az-Latn-AZ" dirty="0"/>
          </a:p>
          <a:p>
            <a:pPr marL="0" indent="0">
              <a:buNone/>
            </a:pPr>
            <a:r>
              <a:rPr lang="az-Latn-AZ" dirty="0"/>
              <a:t>     </a:t>
            </a:r>
            <a:r>
              <a:rPr lang="en-IN" dirty="0"/>
              <a:t>İlk </a:t>
            </a:r>
            <a:r>
              <a:rPr lang="en-IN" dirty="0" err="1"/>
              <a:t>iki</a:t>
            </a:r>
            <a:r>
              <a:rPr lang="en-IN" dirty="0"/>
              <a:t> </a:t>
            </a:r>
            <a:r>
              <a:rPr lang="en-IN" dirty="0" err="1"/>
              <a:t>elementi</a:t>
            </a:r>
            <a:r>
              <a:rPr lang="en-IN" dirty="0"/>
              <a:t> </a:t>
            </a:r>
            <a:r>
              <a:rPr lang="en-IN" dirty="0" err="1"/>
              <a:t>müqayisə</a:t>
            </a:r>
            <a:r>
              <a:rPr lang="en-IN" dirty="0"/>
              <a:t> </a:t>
            </a:r>
            <a:r>
              <a:rPr lang="en-IN" dirty="0" err="1"/>
              <a:t>edərək</a:t>
            </a:r>
            <a:r>
              <a:rPr lang="en-IN" dirty="0"/>
              <a:t> </a:t>
            </a:r>
            <a:r>
              <a:rPr lang="en-IN" dirty="0" err="1"/>
              <a:t>çeşidləməyə</a:t>
            </a:r>
            <a:r>
              <a:rPr lang="en-IN" dirty="0"/>
              <a:t> </a:t>
            </a:r>
            <a:r>
              <a:rPr lang="en-IN" dirty="0" err="1"/>
              <a:t>başlayı</a:t>
            </a:r>
            <a:r>
              <a:rPr lang="az-Latn-AZ" dirty="0"/>
              <a:t>r.</a:t>
            </a:r>
            <a:r>
              <a:rPr lang="en-IN" dirty="0"/>
              <a:t>								</a:t>
            </a:r>
            <a:endParaRPr lang="az-Latn-AZ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A[0]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və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A[1]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müqayisə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edi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30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və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yerlər dəyişir</a:t>
            </a:r>
          </a:p>
          <a:p>
            <a:pPr marL="0" indent="0">
              <a:buNone/>
            </a:pPr>
            <a:endParaRPr lang="az-Latn-AZ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</a:rPr>
              <a:t>									</a:t>
            </a:r>
            <a:r>
              <a:rPr lang="az-Latn-AZ" dirty="0">
                <a:latin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A[1] 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və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A[2]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müqayisə edilir.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və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z-Latn-AZ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yerlər dəyişir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		</a:t>
            </a:r>
            <a:r>
              <a:rPr lang="az-Latn-A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A[2] 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və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A[3] 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müqayisə edilir.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və yerlər dəyişir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		</a:t>
            </a:r>
            <a:r>
              <a:rPr lang="az-Latn-A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A[3] and A[4]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müqayisə edilir.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30&gt;15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və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z-Latn-AZ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yerlər dəyişir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		</a:t>
            </a:r>
            <a:r>
              <a:rPr lang="az-Latn-A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30 en sona yerləşdirilir və son nəticəyə qədər</a:t>
            </a:r>
          </a:p>
          <a:p>
            <a:pPr marL="0" indent="0">
              <a:buNone/>
            </a:pPr>
            <a:r>
              <a:rPr lang="az-Latn-AZ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                      </a:t>
            </a:r>
            <a:r>
              <a:rPr lang="az-Latn-A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sorting prosesi davam edir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FF7A094-ADF8-48BB-BEA1-647BA2CA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32982"/>
              </p:ext>
            </p:extLst>
          </p:nvPr>
        </p:nvGraphicFramePr>
        <p:xfrm>
          <a:off x="1468019" y="753763"/>
          <a:ext cx="5837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76">
                  <a:extLst>
                    <a:ext uri="{9D8B030D-6E8A-4147-A177-3AD203B41FA5}">
                      <a16:colId xmlns:a16="http://schemas.microsoft.com/office/drawing/2014/main" val="2803877345"/>
                    </a:ext>
                  </a:extLst>
                </a:gridCol>
                <a:gridCol w="1167576">
                  <a:extLst>
                    <a:ext uri="{9D8B030D-6E8A-4147-A177-3AD203B41FA5}">
                      <a16:colId xmlns:a16="http://schemas.microsoft.com/office/drawing/2014/main" val="1211265137"/>
                    </a:ext>
                  </a:extLst>
                </a:gridCol>
                <a:gridCol w="1167576">
                  <a:extLst>
                    <a:ext uri="{9D8B030D-6E8A-4147-A177-3AD203B41FA5}">
                      <a16:colId xmlns:a16="http://schemas.microsoft.com/office/drawing/2014/main" val="3987992631"/>
                    </a:ext>
                  </a:extLst>
                </a:gridCol>
                <a:gridCol w="1167576">
                  <a:extLst>
                    <a:ext uri="{9D8B030D-6E8A-4147-A177-3AD203B41FA5}">
                      <a16:colId xmlns:a16="http://schemas.microsoft.com/office/drawing/2014/main" val="3231985848"/>
                    </a:ext>
                  </a:extLst>
                </a:gridCol>
                <a:gridCol w="1167576">
                  <a:extLst>
                    <a:ext uri="{9D8B030D-6E8A-4147-A177-3AD203B41FA5}">
                      <a16:colId xmlns:a16="http://schemas.microsoft.com/office/drawing/2014/main" val="203552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16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98BD14-B5A4-49B3-9B5B-CD811C36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91790"/>
              </p:ext>
            </p:extLst>
          </p:nvPr>
        </p:nvGraphicFramePr>
        <p:xfrm>
          <a:off x="415524" y="2041473"/>
          <a:ext cx="3825773" cy="3831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239">
                  <a:extLst>
                    <a:ext uri="{9D8B030D-6E8A-4147-A177-3AD203B41FA5}">
                      <a16:colId xmlns:a16="http://schemas.microsoft.com/office/drawing/2014/main" val="722448878"/>
                    </a:ext>
                  </a:extLst>
                </a:gridCol>
                <a:gridCol w="769805">
                  <a:extLst>
                    <a:ext uri="{9D8B030D-6E8A-4147-A177-3AD203B41FA5}">
                      <a16:colId xmlns:a16="http://schemas.microsoft.com/office/drawing/2014/main" val="81892236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86294844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29084194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1878888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23227"/>
                  </a:ext>
                </a:extLst>
              </a:tr>
            </a:tbl>
          </a:graphicData>
        </a:graphic>
      </p:graphicFrame>
      <p:sp>
        <p:nvSpPr>
          <p:cNvPr id="7" name="Arc 1">
            <a:extLst>
              <a:ext uri="{FF2B5EF4-FFF2-40B4-BE49-F238E27FC236}">
                <a16:creationId xmlns:a16="http://schemas.microsoft.com/office/drawing/2014/main" id="{13F49FDB-D062-4364-AD73-A602F67475A7}"/>
              </a:ext>
            </a:extLst>
          </p:cNvPr>
          <p:cNvSpPr>
            <a:spLocks/>
          </p:cNvSpPr>
          <p:nvPr/>
        </p:nvSpPr>
        <p:spPr bwMode="auto">
          <a:xfrm flipV="1">
            <a:off x="536347" y="2424611"/>
            <a:ext cx="890356" cy="19799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5519CF-5496-4FED-B97B-C87067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0613"/>
              </p:ext>
            </p:extLst>
          </p:nvPr>
        </p:nvGraphicFramePr>
        <p:xfrm>
          <a:off x="415524" y="2814171"/>
          <a:ext cx="3825773" cy="3831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239">
                  <a:extLst>
                    <a:ext uri="{9D8B030D-6E8A-4147-A177-3AD203B41FA5}">
                      <a16:colId xmlns:a16="http://schemas.microsoft.com/office/drawing/2014/main" val="722448878"/>
                    </a:ext>
                  </a:extLst>
                </a:gridCol>
                <a:gridCol w="769805">
                  <a:extLst>
                    <a:ext uri="{9D8B030D-6E8A-4147-A177-3AD203B41FA5}">
                      <a16:colId xmlns:a16="http://schemas.microsoft.com/office/drawing/2014/main" val="81892236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86294844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29084194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1878888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23227"/>
                  </a:ext>
                </a:extLst>
              </a:tr>
            </a:tbl>
          </a:graphicData>
        </a:graphic>
      </p:graphicFrame>
      <p:sp>
        <p:nvSpPr>
          <p:cNvPr id="11" name="Arc 1">
            <a:extLst>
              <a:ext uri="{FF2B5EF4-FFF2-40B4-BE49-F238E27FC236}">
                <a16:creationId xmlns:a16="http://schemas.microsoft.com/office/drawing/2014/main" id="{50C194FE-7D61-4F9B-88FD-409D1089C6EC}"/>
              </a:ext>
            </a:extLst>
          </p:cNvPr>
          <p:cNvSpPr>
            <a:spLocks/>
          </p:cNvSpPr>
          <p:nvPr/>
        </p:nvSpPr>
        <p:spPr bwMode="auto">
          <a:xfrm flipV="1">
            <a:off x="1145946" y="3190887"/>
            <a:ext cx="890356" cy="19799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AB2AAC-54F2-4156-BA34-DBD370EF3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1574"/>
              </p:ext>
            </p:extLst>
          </p:nvPr>
        </p:nvGraphicFramePr>
        <p:xfrm>
          <a:off x="415524" y="3584655"/>
          <a:ext cx="3825773" cy="3831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239">
                  <a:extLst>
                    <a:ext uri="{9D8B030D-6E8A-4147-A177-3AD203B41FA5}">
                      <a16:colId xmlns:a16="http://schemas.microsoft.com/office/drawing/2014/main" val="722448878"/>
                    </a:ext>
                  </a:extLst>
                </a:gridCol>
                <a:gridCol w="769805">
                  <a:extLst>
                    <a:ext uri="{9D8B030D-6E8A-4147-A177-3AD203B41FA5}">
                      <a16:colId xmlns:a16="http://schemas.microsoft.com/office/drawing/2014/main" val="81892236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86294844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29084194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1878888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23227"/>
                  </a:ext>
                </a:extLst>
              </a:tr>
            </a:tbl>
          </a:graphicData>
        </a:graphic>
      </p:graphicFrame>
      <p:sp>
        <p:nvSpPr>
          <p:cNvPr id="15" name="Arc 1">
            <a:extLst>
              <a:ext uri="{FF2B5EF4-FFF2-40B4-BE49-F238E27FC236}">
                <a16:creationId xmlns:a16="http://schemas.microsoft.com/office/drawing/2014/main" id="{95E83F00-4B0B-45FC-BDC5-EADDAA86B09C}"/>
              </a:ext>
            </a:extLst>
          </p:cNvPr>
          <p:cNvSpPr>
            <a:spLocks/>
          </p:cNvSpPr>
          <p:nvPr/>
        </p:nvSpPr>
        <p:spPr bwMode="auto">
          <a:xfrm flipV="1">
            <a:off x="1883232" y="3967795"/>
            <a:ext cx="890356" cy="19799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EB29539-9392-48AC-ADB8-CB97F4979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97243"/>
              </p:ext>
            </p:extLst>
          </p:nvPr>
        </p:nvGraphicFramePr>
        <p:xfrm>
          <a:off x="415524" y="4448132"/>
          <a:ext cx="3825773" cy="3831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239">
                  <a:extLst>
                    <a:ext uri="{9D8B030D-6E8A-4147-A177-3AD203B41FA5}">
                      <a16:colId xmlns:a16="http://schemas.microsoft.com/office/drawing/2014/main" val="722448878"/>
                    </a:ext>
                  </a:extLst>
                </a:gridCol>
                <a:gridCol w="769805">
                  <a:extLst>
                    <a:ext uri="{9D8B030D-6E8A-4147-A177-3AD203B41FA5}">
                      <a16:colId xmlns:a16="http://schemas.microsoft.com/office/drawing/2014/main" val="81892236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86294844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29084194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1878888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23227"/>
                  </a:ext>
                </a:extLst>
              </a:tr>
            </a:tbl>
          </a:graphicData>
        </a:graphic>
      </p:graphicFrame>
      <p:sp>
        <p:nvSpPr>
          <p:cNvPr id="19" name="Arc 1">
            <a:extLst>
              <a:ext uri="{FF2B5EF4-FFF2-40B4-BE49-F238E27FC236}">
                <a16:creationId xmlns:a16="http://schemas.microsoft.com/office/drawing/2014/main" id="{F1714683-741E-4BF0-956D-8B4369A9CF1A}"/>
              </a:ext>
            </a:extLst>
          </p:cNvPr>
          <p:cNvSpPr>
            <a:spLocks/>
          </p:cNvSpPr>
          <p:nvPr/>
        </p:nvSpPr>
        <p:spPr bwMode="auto">
          <a:xfrm flipV="1">
            <a:off x="2755738" y="4831272"/>
            <a:ext cx="890356" cy="19799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00 h 21600"/>
              <a:gd name="T2" fmla="*/ 43200 w 43200"/>
              <a:gd name="T3" fmla="*/ 21600 h 21600"/>
              <a:gd name="T4" fmla="*/ 21600 w 432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EDE62C-E47E-4E96-BB85-171CFE67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91596"/>
              </p:ext>
            </p:extLst>
          </p:nvPr>
        </p:nvGraphicFramePr>
        <p:xfrm>
          <a:off x="415524" y="5163312"/>
          <a:ext cx="3825773" cy="3831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239">
                  <a:extLst>
                    <a:ext uri="{9D8B030D-6E8A-4147-A177-3AD203B41FA5}">
                      <a16:colId xmlns:a16="http://schemas.microsoft.com/office/drawing/2014/main" val="722448878"/>
                    </a:ext>
                  </a:extLst>
                </a:gridCol>
                <a:gridCol w="769805">
                  <a:extLst>
                    <a:ext uri="{9D8B030D-6E8A-4147-A177-3AD203B41FA5}">
                      <a16:colId xmlns:a16="http://schemas.microsoft.com/office/drawing/2014/main" val="818922369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862948442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2029084194"/>
                    </a:ext>
                  </a:extLst>
                </a:gridCol>
                <a:gridCol w="843243">
                  <a:extLst>
                    <a:ext uri="{9D8B030D-6E8A-4147-A177-3AD203B41FA5}">
                      <a16:colId xmlns:a16="http://schemas.microsoft.com/office/drawing/2014/main" val="31878888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619125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23227"/>
                  </a:ext>
                </a:extLst>
              </a:tr>
            </a:tbl>
          </a:graphicData>
        </a:graphic>
      </p:graphicFrame>
      <p:sp>
        <p:nvSpPr>
          <p:cNvPr id="22" name="Line 2">
            <a:extLst>
              <a:ext uri="{FF2B5EF4-FFF2-40B4-BE49-F238E27FC236}">
                <a16:creationId xmlns:a16="http://schemas.microsoft.com/office/drawing/2014/main" id="{154F2E6E-E2A0-48F0-A61B-ED86E4322A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1092" y="2594789"/>
            <a:ext cx="31021" cy="252914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80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177-91F3-4CC0-A0B7-39F4580A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032"/>
            <a:ext cx="8596668" cy="535459"/>
          </a:xfrm>
        </p:spPr>
        <p:txBody>
          <a:bodyPr>
            <a:noAutofit/>
          </a:bodyPr>
          <a:lstStyle/>
          <a:p>
            <a:pPr algn="ctr"/>
            <a:r>
              <a:rPr lang="az-Latn-AZ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ubble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lang="az-Latn-AZ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 təhlili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1582-B3C3-4510-AE94-6C10E677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8" y="2529003"/>
            <a:ext cx="8596668" cy="4921016"/>
          </a:xfrm>
        </p:spPr>
        <p:txBody>
          <a:bodyPr/>
          <a:lstStyle/>
          <a:p>
            <a:r>
              <a:rPr lang="az-Latn-AZ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Ən yaxşı və pis hal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Sıralı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olaraq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gələn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rəqəm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arrayində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hər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iki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elementi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yoxlayaraq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sona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qədər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gedəcəyi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üçün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ən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yaxşı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halda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BigO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dəyəri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O(n),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ən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pis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halda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isə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BigO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dəyəri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O(n^2)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olacaqdır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</a:t>
            </a:r>
            <a:endParaRPr lang="az-Latn-AZ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az-Latn-AZ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Üstünlükləri</a:t>
            </a:r>
            <a:r>
              <a:rPr lang="az-Latn-AZ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az-Latn-AZ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Anlamaq və həyata keçirmək asandır.</a:t>
            </a:r>
          </a:p>
          <a:p>
            <a:r>
              <a:rPr lang="az-Latn-AZ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Pis cəhə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az-Latn-AZ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ləri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Y</a:t>
            </a:r>
            <a:r>
              <a:rPr lang="az-Latn-AZ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avaş işləyir və buna görə də səmərəli deyil, çünki daha səmərəli çeşidləmə üsulları mövcuddur.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E7C4D7-B83A-8DAC-BA38-A538876709E9}"/>
              </a:ext>
            </a:extLst>
          </p:cNvPr>
          <p:cNvSpPr txBox="1"/>
          <p:nvPr/>
        </p:nvSpPr>
        <p:spPr>
          <a:xfrm>
            <a:off x="5262880" y="2585720"/>
            <a:ext cx="199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=0; k=4</a:t>
            </a:r>
          </a:p>
          <a:p>
            <a:r>
              <a:rPr lang="en-US" dirty="0"/>
              <a:t>       [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7</a:t>
            </a:r>
            <a:r>
              <a:rPr lang="en-US" dirty="0"/>
              <a:t>,2,3,8]</a:t>
            </a:r>
          </a:p>
          <a:p>
            <a:r>
              <a:rPr lang="en-US" dirty="0" err="1"/>
              <a:t>i</a:t>
            </a:r>
            <a:r>
              <a:rPr lang="en-US" dirty="0"/>
              <a:t>=1; k=4</a:t>
            </a:r>
          </a:p>
          <a:p>
            <a:r>
              <a:rPr lang="en-US" dirty="0"/>
              <a:t>       [5,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,3,8]</a:t>
            </a:r>
            <a:endParaRPr lang="tr-TR" dirty="0"/>
          </a:p>
          <a:p>
            <a:r>
              <a:rPr lang="en-US" dirty="0" err="1"/>
              <a:t>i</a:t>
            </a:r>
            <a:r>
              <a:rPr lang="en-US" dirty="0"/>
              <a:t>=2; k=4</a:t>
            </a:r>
          </a:p>
          <a:p>
            <a:r>
              <a:rPr lang="en-US" dirty="0"/>
              <a:t>       [5,2,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,8]</a:t>
            </a:r>
            <a:endParaRPr lang="tr-TR" dirty="0"/>
          </a:p>
          <a:p>
            <a:r>
              <a:rPr lang="en-US" dirty="0" err="1"/>
              <a:t>i</a:t>
            </a:r>
            <a:r>
              <a:rPr lang="en-US" dirty="0"/>
              <a:t>=3; k=4</a:t>
            </a:r>
          </a:p>
          <a:p>
            <a:r>
              <a:rPr lang="en-US" dirty="0"/>
              <a:t>       [5,2,3,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]</a:t>
            </a:r>
            <a:endParaRPr lang="tr-TR" dirty="0"/>
          </a:p>
          <a:p>
            <a:endParaRPr lang="tr-T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D8437F-1DE8-C9A9-1E2F-D8466F58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14" y="313312"/>
            <a:ext cx="8596668" cy="535459"/>
          </a:xfrm>
        </p:spPr>
        <p:txBody>
          <a:bodyPr>
            <a:noAutofit/>
          </a:bodyPr>
          <a:lstStyle/>
          <a:p>
            <a:pPr algn="ctr"/>
            <a:r>
              <a:rPr lang="az-Latn-AZ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ubble</a:t>
            </a: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lang="az-Latn-AZ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izah</a:t>
            </a:r>
            <a:r>
              <a:rPr lang="az-Latn-AZ" sz="4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A5C3F-B1D0-678F-3C72-0F6E8504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68" y="1568243"/>
            <a:ext cx="2537680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21CF54-6D42-480D-8CE5-0D5E922E811D}"/>
              </a:ext>
            </a:extLst>
          </p:cNvPr>
          <p:cNvSpPr/>
          <p:nvPr/>
        </p:nvSpPr>
        <p:spPr>
          <a:xfrm>
            <a:off x="2700724" y="2848856"/>
            <a:ext cx="39873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27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</TotalTime>
  <Words>451</Words>
  <Application>Microsoft Office PowerPoint</Application>
  <PresentationFormat>Widescreen</PresentationFormat>
  <Paragraphs>65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Söhne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Bubble sortun təhlili </vt:lpstr>
      <vt:lpstr>Bubble sortun flowchart izahı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</dc:creator>
  <cp:lastModifiedBy>Şahmar Kazımov</cp:lastModifiedBy>
  <cp:revision>26</cp:revision>
  <dcterms:created xsi:type="dcterms:W3CDTF">2020-09-06T16:35:29Z</dcterms:created>
  <dcterms:modified xsi:type="dcterms:W3CDTF">2024-01-06T22:40:16Z</dcterms:modified>
</cp:coreProperties>
</file>