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E2114-1173-4B44-8526-2E1F453F6C10}" type="datetimeFigureOut">
              <a:rPr lang="en-IN" smtClean="0"/>
              <a:pPr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B4763-4273-4073-9BFB-9952CD7DE4D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Therefore array n elements requires n-1 passes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B4763-4273-4073-9BFB-9952CD7DE4D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AF45AD-85E5-2993-90E3-D7F5C3B094F8}"/>
              </a:ext>
            </a:extLst>
          </p:cNvPr>
          <p:cNvSpPr txBox="1"/>
          <p:nvPr/>
        </p:nvSpPr>
        <p:spPr>
          <a:xfrm>
            <a:off x="2712563" y="2712093"/>
            <a:ext cx="6103854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00761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305DC4-FB1C-A3EC-DA77-F1FC5C8951A4}"/>
              </a:ext>
            </a:extLst>
          </p:cNvPr>
          <p:cNvSpPr txBox="1"/>
          <p:nvPr/>
        </p:nvSpPr>
        <p:spPr>
          <a:xfrm>
            <a:off x="1453771" y="1346356"/>
            <a:ext cx="72892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r-TR" sz="2400" dirty="0"/>
            </a:br>
            <a:r>
              <a:rPr lang="en-US" sz="2400" dirty="0">
                <a:solidFill>
                  <a:srgbClr val="000000"/>
                </a:solidFill>
                <a:latin typeface="Source Sans Pro" panose="020F0502020204030204" pitchFamily="34" charset="0"/>
              </a:rPr>
              <a:t>B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u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alqoritmi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çeşidləmə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alqoritmi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adlandırmaqdansa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,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başqa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çeşidləmə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alqoritmlərinin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effektivliyini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artıran bir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alqoritm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adlandırmaq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səhv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olmaz. Adını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alqoritmi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kəşf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edən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Donald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Shelldən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4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almışdır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.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Shell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sort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orta ölçülü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məlumat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dəstləri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üçün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effektivdir.Elementi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uzaq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bir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mövqeyə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keçirmək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üçün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alqoritmin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icra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müddətini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artıran bir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çox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hərəkət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tələb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olunur. Lakin </a:t>
            </a:r>
            <a:r>
              <a:rPr lang="az-Latn-AZ" sz="2400" b="0" i="0" dirty="0">
                <a:solidFill>
                  <a:srgbClr val="333333"/>
                </a:solidFill>
                <a:effectLst/>
                <a:latin typeface="inter-regular"/>
              </a:rPr>
              <a:t>Shell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az-Latn-AZ" sz="2400" b="0" i="0" dirty="0">
                <a:solidFill>
                  <a:srgbClr val="333333"/>
                </a:solidFill>
                <a:effectLst/>
                <a:latin typeface="inter-regular"/>
              </a:rPr>
              <a:t>sort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 bu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çatışmazlığı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aradan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qaldırır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. O,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həmçinin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uzaq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elementlərin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hərəkətinə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və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dəyişdirilməsinə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imkan verir. Bu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alqoritm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əvvəlcə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bir-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birindən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uzaq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olan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elementləri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çeşidləyir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, sonra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isə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aralarındakı</a:t>
            </a:r>
            <a:r>
              <a:rPr lang="tr-TR" sz="2400" b="0" i="0" dirty="0">
                <a:solidFill>
                  <a:srgbClr val="333333"/>
                </a:solidFill>
                <a:effectLst/>
                <a:latin typeface="inter-regular"/>
              </a:rPr>
              <a:t> boşluğu </a:t>
            </a:r>
            <a:r>
              <a:rPr lang="tr-TR" sz="2400" b="0" i="0" dirty="0" err="1">
                <a:solidFill>
                  <a:srgbClr val="333333"/>
                </a:solidFill>
                <a:effectLst/>
                <a:latin typeface="inter-regular"/>
              </a:rPr>
              <a:t>azaldır</a:t>
            </a:r>
            <a:endParaRPr lang="tr-T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4E3B-EDD2-E32F-D60A-C2B48D1DD1DD}"/>
              </a:ext>
            </a:extLst>
          </p:cNvPr>
          <p:cNvSpPr txBox="1"/>
          <p:nvPr/>
        </p:nvSpPr>
        <p:spPr>
          <a:xfrm>
            <a:off x="1957242" y="691189"/>
            <a:ext cx="6103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0F0F0F"/>
                </a:solidFill>
                <a:effectLst/>
                <a:latin typeface="Söhne"/>
              </a:rPr>
              <a:t>Shell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Sort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N</a:t>
            </a:r>
            <a:r>
              <a:rPr lang="az-Latn-AZ" sz="4400" b="1" i="0" dirty="0">
                <a:solidFill>
                  <a:srgbClr val="0F0F0F"/>
                </a:solidFill>
                <a:effectLst/>
                <a:latin typeface="Söhne"/>
              </a:rPr>
              <a:t>ə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dir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?</a:t>
            </a:r>
            <a:endParaRPr lang="tr-TR" sz="4400" b="1" dirty="0"/>
          </a:p>
        </p:txBody>
      </p:sp>
    </p:spTree>
    <p:extLst>
      <p:ext uri="{BB962C8B-B14F-4D97-AF65-F5344CB8AC3E}">
        <p14:creationId xmlns:p14="http://schemas.microsoft.com/office/powerpoint/2010/main" val="420011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443B47-7512-280A-D513-B7F2524CB8B2}"/>
              </a:ext>
            </a:extLst>
          </p:cNvPr>
          <p:cNvSpPr txBox="1"/>
          <p:nvPr/>
        </p:nvSpPr>
        <p:spPr>
          <a:xfrm>
            <a:off x="1957242" y="691189"/>
            <a:ext cx="61038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0F0F0F"/>
                </a:solidFill>
                <a:effectLst/>
                <a:latin typeface="Söhne"/>
              </a:rPr>
              <a:t>Shell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Sort</a:t>
            </a:r>
            <a:r>
              <a:rPr lang="az-Latn-AZ" sz="4400" b="1" i="0" dirty="0">
                <a:solidFill>
                  <a:srgbClr val="0F0F0F"/>
                </a:solidFill>
                <a:effectLst/>
                <a:latin typeface="Söhne"/>
              </a:rPr>
              <a:t> - un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az-Latn-AZ" sz="4400" b="1" dirty="0">
                <a:solidFill>
                  <a:srgbClr val="0F0F0F"/>
                </a:solidFill>
                <a:latin typeface="Söhne"/>
              </a:rPr>
              <a:t>işləmə prinsipi</a:t>
            </a:r>
            <a:endParaRPr lang="tr-TR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6047-B211-4462-0A15-F0C4C8486983}"/>
              </a:ext>
            </a:extLst>
          </p:cNvPr>
          <p:cNvSpPr txBox="1"/>
          <p:nvPr/>
        </p:nvSpPr>
        <p:spPr>
          <a:xfrm>
            <a:off x="2099821" y="2577387"/>
            <a:ext cx="61038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Ç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eşidlənməsi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zamanı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əvvəlcə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boşluqlar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müəyyən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edilir</a:t>
            </a:r>
            <a:r>
              <a:rPr lang="az-Latn-AZ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.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endParaRPr lang="az-Latn-AZ" sz="2800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  <a:p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Hər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bir sütun öz aralarında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sıralandıqdan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sonra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sətirlər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yenidən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bir araya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gətirilərək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sıraya çevrilir.</a:t>
            </a:r>
            <a:r>
              <a:rPr lang="az-Latn-AZ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Daha sonra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yenidən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təkrarlanır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. 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Ancaq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bu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dəfə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boşluq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əvvəlki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 boşluğun yarısına çevrilir.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246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202B-1B3A-46FF-8135-87D14B60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943070" cy="6104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B376D-229C-FD69-4132-72498BA0EE39}"/>
              </a:ext>
            </a:extLst>
          </p:cNvPr>
          <p:cNvSpPr txBox="1"/>
          <p:nvPr/>
        </p:nvSpPr>
        <p:spPr>
          <a:xfrm>
            <a:off x="188534" y="70886"/>
            <a:ext cx="100206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rgbClr val="0F0F0F"/>
                </a:solidFill>
                <a:effectLst/>
                <a:latin typeface="Söhne"/>
              </a:rPr>
              <a:t>Shell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Sort</a:t>
            </a:r>
            <a:r>
              <a:rPr lang="az-Latn-AZ" sz="4400" b="1" i="0" dirty="0">
                <a:solidFill>
                  <a:srgbClr val="0F0F0F"/>
                </a:solidFill>
                <a:effectLst/>
                <a:latin typeface="Söhne"/>
              </a:rPr>
              <a:t> - un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az-Latn-AZ" sz="4400" b="1" i="0" dirty="0">
                <a:solidFill>
                  <a:srgbClr val="0F0F0F"/>
                </a:solidFill>
                <a:effectLst/>
                <a:latin typeface="Söhne"/>
              </a:rPr>
              <a:t>misal</a:t>
            </a:r>
            <a:r>
              <a:rPr lang="az-Latn-AZ" sz="4400" b="1" dirty="0">
                <a:solidFill>
                  <a:srgbClr val="0F0F0F"/>
                </a:solidFill>
                <a:latin typeface="Söhne"/>
              </a:rPr>
              <a:t> ilə izahı</a:t>
            </a:r>
            <a:endParaRPr lang="tr-TR" sz="4400" b="1" dirty="0"/>
          </a:p>
        </p:txBody>
      </p:sp>
      <p:pic>
        <p:nvPicPr>
          <p:cNvPr id="1026" name="Picture 2" descr="Shell Sort Alqoritmi">
            <a:extLst>
              <a:ext uri="{FF2B5EF4-FFF2-40B4-BE49-F238E27FC236}">
                <a16:creationId xmlns:a16="http://schemas.microsoft.com/office/drawing/2014/main" id="{CD4C9454-78E8-5E34-DD20-497D78EA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61" y="915758"/>
            <a:ext cx="2418008" cy="3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ell Sort Alqoritmi">
            <a:extLst>
              <a:ext uri="{FF2B5EF4-FFF2-40B4-BE49-F238E27FC236}">
                <a16:creationId xmlns:a16="http://schemas.microsoft.com/office/drawing/2014/main" id="{C620A7C5-0F7C-6F10-AFB8-0FAC13F1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22" y="1415129"/>
            <a:ext cx="23812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ell Sort Alqoritmi">
            <a:extLst>
              <a:ext uri="{FF2B5EF4-FFF2-40B4-BE49-F238E27FC236}">
                <a16:creationId xmlns:a16="http://schemas.microsoft.com/office/drawing/2014/main" id="{809053B5-9954-A230-EB2C-F391902B1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63" y="2035452"/>
            <a:ext cx="2418008" cy="3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F0258C75-6F87-E5D6-19C5-E2A4EE0D6C9B}"/>
              </a:ext>
            </a:extLst>
          </p:cNvPr>
          <p:cNvSpPr/>
          <p:nvPr/>
        </p:nvSpPr>
        <p:spPr>
          <a:xfrm>
            <a:off x="3638987" y="1269048"/>
            <a:ext cx="45719" cy="187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AFFF2-830C-B0B3-50B4-7063BE536990}"/>
              </a:ext>
            </a:extLst>
          </p:cNvPr>
          <p:cNvSpPr/>
          <p:nvPr/>
        </p:nvSpPr>
        <p:spPr>
          <a:xfrm>
            <a:off x="3638987" y="2920079"/>
            <a:ext cx="45719" cy="187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63E003-29E0-7B5A-4577-3DF3BAF86E2F}"/>
              </a:ext>
            </a:extLst>
          </p:cNvPr>
          <p:cNvSpPr/>
          <p:nvPr/>
        </p:nvSpPr>
        <p:spPr>
          <a:xfrm>
            <a:off x="7122330" y="1527789"/>
            <a:ext cx="45719" cy="187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32" name="Picture 8" descr="Shell Sort Alqoritmi">
            <a:extLst>
              <a:ext uri="{FF2B5EF4-FFF2-40B4-BE49-F238E27FC236}">
                <a16:creationId xmlns:a16="http://schemas.microsoft.com/office/drawing/2014/main" id="{D8D16540-9948-1748-E9B4-71ADF3FB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22" y="3174022"/>
            <a:ext cx="2292286" cy="10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ell Sort Alqoritmi">
            <a:extLst>
              <a:ext uri="{FF2B5EF4-FFF2-40B4-BE49-F238E27FC236}">
                <a16:creationId xmlns:a16="http://schemas.microsoft.com/office/drawing/2014/main" id="{38B1D069-F198-DF47-6823-930AE6AF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63" y="3515158"/>
            <a:ext cx="2545662" cy="3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8020EF6B-47E9-2809-6200-59B5F00AD03C}"/>
              </a:ext>
            </a:extLst>
          </p:cNvPr>
          <p:cNvSpPr/>
          <p:nvPr/>
        </p:nvSpPr>
        <p:spPr>
          <a:xfrm>
            <a:off x="3638987" y="4251968"/>
            <a:ext cx="45719" cy="187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36" name="Picture 12" descr="Shell Sort Alqoritmi">
            <a:extLst>
              <a:ext uri="{FF2B5EF4-FFF2-40B4-BE49-F238E27FC236}">
                <a16:creationId xmlns:a16="http://schemas.microsoft.com/office/drawing/2014/main" id="{53DE57D0-2251-6080-6EF3-89C9AB32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52" y="4527581"/>
            <a:ext cx="1510670" cy="20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96F7AB9-D3B1-11EE-EF87-3067EE0F2BAA}"/>
              </a:ext>
            </a:extLst>
          </p:cNvPr>
          <p:cNvSpPr/>
          <p:nvPr/>
        </p:nvSpPr>
        <p:spPr>
          <a:xfrm>
            <a:off x="4707308" y="2040833"/>
            <a:ext cx="362532" cy="306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A5977EB-A751-D3BF-A050-C4DD83A0A1BE}"/>
              </a:ext>
            </a:extLst>
          </p:cNvPr>
          <p:cNvSpPr/>
          <p:nvPr/>
        </p:nvSpPr>
        <p:spPr>
          <a:xfrm>
            <a:off x="4852472" y="3515158"/>
            <a:ext cx="362532" cy="306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/>
              <a:t>   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801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177-91F3-4CC0-A0B7-39F4580A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032"/>
            <a:ext cx="8596668" cy="535459"/>
          </a:xfrm>
        </p:spPr>
        <p:txBody>
          <a:bodyPr>
            <a:noAutofit/>
          </a:bodyPr>
          <a:lstStyle/>
          <a:p>
            <a:pPr algn="ctr"/>
            <a:r>
              <a:rPr lang="az-Latn-AZ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lang="az-Latn-AZ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 təhlili</a:t>
            </a:r>
            <a:b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1582-B3C3-4510-AE94-6C10E677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283"/>
            <a:ext cx="8596668" cy="4921016"/>
          </a:xfrm>
        </p:spPr>
        <p:txBody>
          <a:bodyPr>
            <a:normAutofit/>
          </a:bodyPr>
          <a:lstStyle/>
          <a:p>
            <a:r>
              <a:rPr lang="az-Latn-AZ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Ən yaxşı və pis hal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tr-TR" dirty="0">
                <a:solidFill>
                  <a:srgbClr val="333333"/>
                </a:solidFill>
                <a:latin typeface="inter-regular"/>
              </a:rPr>
              <a:t>O(n*</a:t>
            </a:r>
            <a:r>
              <a:rPr lang="tr-TR" dirty="0" err="1">
                <a:solidFill>
                  <a:srgbClr val="333333"/>
                </a:solidFill>
                <a:latin typeface="inter-regular"/>
              </a:rPr>
              <a:t>logn</a:t>
            </a:r>
            <a:r>
              <a:rPr lang="tr-TR" dirty="0">
                <a:solidFill>
                  <a:srgbClr val="333333"/>
                </a:solidFill>
                <a:latin typeface="inter-regular"/>
              </a:rPr>
              <a:t>)</a:t>
            </a:r>
            <a:r>
              <a:rPr lang="az-Latn-AZ" dirty="0">
                <a:solidFill>
                  <a:srgbClr val="333333"/>
                </a:solidFill>
                <a:latin typeface="inter-regular"/>
              </a:rPr>
              <a:t> ən yaxşı halıdır.</a:t>
            </a:r>
            <a:r>
              <a:rPr lang="pt-BR" dirty="0"/>
              <a:t> O(n*log(n) </a:t>
            </a:r>
            <a:r>
              <a:rPr lang="pt-BR" baseline="30000" dirty="0"/>
              <a:t>2</a:t>
            </a:r>
            <a:r>
              <a:rPr lang="pt-BR" dirty="0"/>
              <a:t> )</a:t>
            </a:r>
            <a:r>
              <a:rPr lang="az-Latn-AZ" dirty="0"/>
              <a:t> orta halıdır.</a:t>
            </a:r>
            <a:r>
              <a:rPr lang="tr-TR" dirty="0"/>
              <a:t> O(n </a:t>
            </a:r>
            <a:r>
              <a:rPr lang="tr-TR" baseline="30000" dirty="0"/>
              <a:t>2</a:t>
            </a:r>
            <a:r>
              <a:rPr lang="tr-TR" dirty="0"/>
              <a:t> )</a:t>
            </a:r>
            <a:r>
              <a:rPr lang="az-Latn-AZ" dirty="0"/>
              <a:t> isə ən pis halıdır.</a:t>
            </a:r>
          </a:p>
          <a:p>
            <a:r>
              <a:rPr lang="tr-TR" b="1" dirty="0" err="1"/>
              <a:t>Ən</a:t>
            </a:r>
            <a:r>
              <a:rPr lang="tr-TR" b="1" dirty="0"/>
              <a:t> </a:t>
            </a:r>
            <a:r>
              <a:rPr lang="tr-TR" b="1" dirty="0" err="1"/>
              <a:t>Yaxşı</a:t>
            </a:r>
            <a:r>
              <a:rPr lang="tr-TR" b="1" dirty="0"/>
              <a:t> İş </a:t>
            </a:r>
            <a:r>
              <a:rPr lang="tr-TR" b="1" dirty="0" err="1"/>
              <a:t>Mürəkkəbliyi</a:t>
            </a:r>
            <a:r>
              <a:rPr lang="tr-TR" b="1" dirty="0"/>
              <a:t> -</a:t>
            </a:r>
            <a:r>
              <a:rPr lang="tr-TR" dirty="0"/>
              <a:t> </a:t>
            </a:r>
            <a:r>
              <a:rPr lang="tr-TR" dirty="0" err="1"/>
              <a:t>Tələb</a:t>
            </a:r>
            <a:r>
              <a:rPr lang="tr-TR" dirty="0"/>
              <a:t> olunan </a:t>
            </a:r>
            <a:r>
              <a:rPr lang="tr-TR" dirty="0" err="1"/>
              <a:t>çeşidləmə</a:t>
            </a:r>
            <a:r>
              <a:rPr lang="tr-TR" dirty="0"/>
              <a:t> </a:t>
            </a:r>
            <a:r>
              <a:rPr lang="tr-TR" dirty="0" err="1"/>
              <a:t>olmadıqda</a:t>
            </a:r>
            <a:r>
              <a:rPr lang="tr-TR" dirty="0"/>
              <a:t>, </a:t>
            </a:r>
            <a:r>
              <a:rPr lang="tr-TR" dirty="0" err="1"/>
              <a:t>yəni</a:t>
            </a:r>
            <a:r>
              <a:rPr lang="tr-TR" dirty="0"/>
              <a:t> </a:t>
            </a:r>
            <a:r>
              <a:rPr lang="az-Latn-AZ" dirty="0"/>
              <a:t>array</a:t>
            </a:r>
            <a:r>
              <a:rPr lang="tr-TR" dirty="0"/>
              <a:t> </a:t>
            </a:r>
            <a:r>
              <a:rPr lang="tr-TR" dirty="0" err="1"/>
              <a:t>artıq</a:t>
            </a:r>
            <a:r>
              <a:rPr lang="tr-TR" dirty="0"/>
              <a:t> </a:t>
            </a:r>
            <a:r>
              <a:rPr lang="tr-TR" dirty="0" err="1"/>
              <a:t>çeşidləndikdə</a:t>
            </a:r>
            <a:r>
              <a:rPr lang="tr-TR" dirty="0"/>
              <a:t> baş verir. Shell </a:t>
            </a:r>
            <a:r>
              <a:rPr lang="tr-TR" dirty="0" err="1"/>
              <a:t>növünün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yaxşı</a:t>
            </a:r>
            <a:r>
              <a:rPr lang="tr-TR" dirty="0"/>
              <a:t> </a:t>
            </a:r>
            <a:r>
              <a:rPr lang="tr-TR" dirty="0" err="1"/>
              <a:t>vaxt</a:t>
            </a:r>
            <a:r>
              <a:rPr lang="tr-TR" dirty="0"/>
              <a:t> </a:t>
            </a:r>
            <a:r>
              <a:rPr lang="tr-TR" dirty="0" err="1"/>
              <a:t>mürəkkəbliyi</a:t>
            </a:r>
            <a:r>
              <a:rPr lang="tr-TR" dirty="0"/>
              <a:t> </a:t>
            </a:r>
            <a:r>
              <a:rPr lang="tr-TR" b="1" dirty="0"/>
              <a:t>O(n*</a:t>
            </a:r>
            <a:r>
              <a:rPr lang="tr-TR" b="1" dirty="0" err="1"/>
              <a:t>logn</a:t>
            </a:r>
            <a:r>
              <a:rPr lang="tr-TR" b="1" dirty="0"/>
              <a:t>)-</a:t>
            </a:r>
            <a:r>
              <a:rPr lang="tr-TR" b="1" dirty="0" err="1"/>
              <a:t>dir</a:t>
            </a:r>
            <a:r>
              <a:rPr lang="tr-TR" b="1" dirty="0"/>
              <a:t>.</a:t>
            </a:r>
            <a:endParaRPr lang="tr-TR" dirty="0"/>
          </a:p>
          <a:p>
            <a:r>
              <a:rPr lang="tr-TR" b="1" dirty="0"/>
              <a:t>Orta İşin </a:t>
            </a:r>
            <a:r>
              <a:rPr lang="tr-TR" b="1" dirty="0" err="1"/>
              <a:t>Mürəkkəbliyi</a:t>
            </a:r>
            <a:r>
              <a:rPr lang="tr-TR" b="1" dirty="0"/>
              <a:t> -</a:t>
            </a:r>
            <a:r>
              <a:rPr lang="tr-TR" dirty="0"/>
              <a:t> </a:t>
            </a:r>
            <a:r>
              <a:rPr lang="az-Latn-AZ" dirty="0"/>
              <a:t>Array</a:t>
            </a:r>
            <a:r>
              <a:rPr lang="tr-TR" dirty="0"/>
              <a:t> </a:t>
            </a:r>
            <a:r>
              <a:rPr lang="tr-TR" dirty="0" err="1"/>
              <a:t>elementləri</a:t>
            </a:r>
            <a:r>
              <a:rPr lang="tr-TR" dirty="0"/>
              <a:t> düzgün </a:t>
            </a:r>
            <a:r>
              <a:rPr lang="tr-TR" dirty="0" err="1"/>
              <a:t>yüksəlməyən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düzgün azalmayan </a:t>
            </a:r>
            <a:r>
              <a:rPr lang="tr-TR" dirty="0" err="1"/>
              <a:t>qarışıq</a:t>
            </a:r>
            <a:r>
              <a:rPr lang="tr-TR" dirty="0"/>
              <a:t> </a:t>
            </a:r>
            <a:r>
              <a:rPr lang="tr-TR" dirty="0" err="1"/>
              <a:t>qaydada</a:t>
            </a:r>
            <a:r>
              <a:rPr lang="tr-TR" dirty="0"/>
              <a:t> </a:t>
            </a:r>
            <a:r>
              <a:rPr lang="tr-TR" dirty="0" err="1"/>
              <a:t>olduqda</a:t>
            </a:r>
            <a:r>
              <a:rPr lang="tr-TR" dirty="0"/>
              <a:t> baş verir. Shell </a:t>
            </a:r>
            <a:r>
              <a:rPr lang="tr-TR" dirty="0" err="1"/>
              <a:t>növünün</a:t>
            </a:r>
            <a:r>
              <a:rPr lang="tr-TR" dirty="0"/>
              <a:t> orta iş </a:t>
            </a:r>
            <a:r>
              <a:rPr lang="tr-TR" dirty="0" err="1"/>
              <a:t>vaxtı</a:t>
            </a:r>
            <a:r>
              <a:rPr lang="tr-TR" dirty="0"/>
              <a:t> </a:t>
            </a:r>
            <a:r>
              <a:rPr lang="tr-TR" dirty="0" err="1"/>
              <a:t>mürəkkəbliyi</a:t>
            </a:r>
            <a:r>
              <a:rPr lang="tr-TR" dirty="0"/>
              <a:t> </a:t>
            </a:r>
            <a:r>
              <a:rPr lang="tr-TR" b="1" dirty="0"/>
              <a:t>O(n*</a:t>
            </a:r>
            <a:r>
              <a:rPr lang="tr-TR" b="1" dirty="0" err="1"/>
              <a:t>logn</a:t>
            </a:r>
            <a:r>
              <a:rPr lang="tr-TR" b="1" dirty="0"/>
              <a:t>) </a:t>
            </a:r>
            <a:r>
              <a:rPr lang="tr-TR" b="1" dirty="0" err="1"/>
              <a:t>təşkil</a:t>
            </a:r>
            <a:r>
              <a:rPr lang="tr-TR" b="1" dirty="0"/>
              <a:t> </a:t>
            </a:r>
            <a:r>
              <a:rPr lang="tr-TR" b="1" dirty="0" err="1"/>
              <a:t>edir</a:t>
            </a:r>
            <a:r>
              <a:rPr lang="tr-TR" b="1" dirty="0"/>
              <a:t>.</a:t>
            </a:r>
            <a:endParaRPr lang="tr-TR" dirty="0"/>
          </a:p>
          <a:p>
            <a:r>
              <a:rPr lang="tr-TR" b="1" dirty="0" err="1"/>
              <a:t>Ən</a:t>
            </a:r>
            <a:r>
              <a:rPr lang="tr-TR" b="1" dirty="0"/>
              <a:t> pis </a:t>
            </a:r>
            <a:r>
              <a:rPr lang="tr-TR" b="1" dirty="0" err="1"/>
              <a:t>vəziyyətin</a:t>
            </a:r>
            <a:r>
              <a:rPr lang="tr-TR" b="1" dirty="0"/>
              <a:t> </a:t>
            </a:r>
            <a:r>
              <a:rPr lang="tr-TR" b="1" dirty="0" err="1"/>
              <a:t>mürəkkəbliyi</a:t>
            </a:r>
            <a:r>
              <a:rPr lang="tr-TR" b="1" dirty="0"/>
              <a:t> -</a:t>
            </a:r>
            <a:r>
              <a:rPr lang="tr-TR" dirty="0"/>
              <a:t> </a:t>
            </a:r>
            <a:r>
              <a:rPr lang="az-Latn-AZ" dirty="0"/>
              <a:t>Array</a:t>
            </a:r>
            <a:r>
              <a:rPr lang="tr-TR" dirty="0"/>
              <a:t> </a:t>
            </a:r>
            <a:r>
              <a:rPr lang="tr-TR" dirty="0" err="1"/>
              <a:t>elementlərinin</a:t>
            </a:r>
            <a:r>
              <a:rPr lang="tr-TR" dirty="0"/>
              <a:t> </a:t>
            </a:r>
            <a:r>
              <a:rPr lang="tr-TR" dirty="0" err="1"/>
              <a:t>tərs</a:t>
            </a:r>
            <a:r>
              <a:rPr lang="tr-TR" dirty="0"/>
              <a:t> </a:t>
            </a:r>
            <a:r>
              <a:rPr lang="tr-TR" dirty="0" err="1"/>
              <a:t>qaydada</a:t>
            </a:r>
            <a:r>
              <a:rPr lang="tr-TR" dirty="0"/>
              <a:t> </a:t>
            </a:r>
            <a:r>
              <a:rPr lang="tr-TR" dirty="0" err="1"/>
              <a:t>çeşidlənməsi</a:t>
            </a:r>
            <a:r>
              <a:rPr lang="tr-TR" dirty="0"/>
              <a:t> </a:t>
            </a:r>
            <a:r>
              <a:rPr lang="tr-TR" dirty="0" err="1"/>
              <a:t>tələb</a:t>
            </a:r>
            <a:r>
              <a:rPr lang="tr-TR" dirty="0"/>
              <a:t> </a:t>
            </a:r>
            <a:r>
              <a:rPr lang="tr-TR" dirty="0" err="1"/>
              <a:t>olunduqda</a:t>
            </a:r>
            <a:r>
              <a:rPr lang="tr-TR" dirty="0"/>
              <a:t> baş verir. Bu o </a:t>
            </a:r>
            <a:r>
              <a:rPr lang="tr-TR" dirty="0" err="1"/>
              <a:t>deməkdir</a:t>
            </a:r>
            <a:r>
              <a:rPr lang="tr-TR" dirty="0"/>
              <a:t> ki, siz </a:t>
            </a:r>
            <a:r>
              <a:rPr lang="az-Latn-AZ" dirty="0"/>
              <a:t>array</a:t>
            </a:r>
            <a:r>
              <a:rPr lang="tr-TR" dirty="0"/>
              <a:t> </a:t>
            </a:r>
            <a:r>
              <a:rPr lang="tr-TR" dirty="0" err="1"/>
              <a:t>elementlərini</a:t>
            </a:r>
            <a:r>
              <a:rPr lang="tr-TR" dirty="0"/>
              <a:t> artan </a:t>
            </a:r>
            <a:r>
              <a:rPr lang="tr-TR" dirty="0" err="1"/>
              <a:t>qaydada</a:t>
            </a:r>
            <a:r>
              <a:rPr lang="tr-TR" dirty="0"/>
              <a:t> </a:t>
            </a:r>
            <a:r>
              <a:rPr lang="tr-TR" dirty="0" err="1"/>
              <a:t>çeşidləməlisiniz</a:t>
            </a:r>
            <a:r>
              <a:rPr lang="tr-TR" dirty="0"/>
              <a:t>, lakin onun </a:t>
            </a:r>
            <a:r>
              <a:rPr lang="tr-TR" dirty="0" err="1"/>
              <a:t>elementləri</a:t>
            </a:r>
            <a:r>
              <a:rPr lang="tr-TR" dirty="0"/>
              <a:t> azalan sıradadır. Shell </a:t>
            </a:r>
            <a:r>
              <a:rPr lang="tr-TR" dirty="0" err="1"/>
              <a:t>növünün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pis zaman </a:t>
            </a:r>
            <a:r>
              <a:rPr lang="tr-TR" dirty="0" err="1"/>
              <a:t>mürəkkəbliyi</a:t>
            </a:r>
            <a:r>
              <a:rPr lang="tr-TR" dirty="0"/>
              <a:t> </a:t>
            </a:r>
            <a:r>
              <a:rPr lang="tr-TR" b="1" dirty="0"/>
              <a:t>O(n </a:t>
            </a:r>
            <a:r>
              <a:rPr lang="tr-TR" b="1" baseline="30000" dirty="0"/>
              <a:t>2</a:t>
            </a:r>
            <a:r>
              <a:rPr lang="tr-TR" b="1" dirty="0"/>
              <a:t> )-</a:t>
            </a:r>
            <a:r>
              <a:rPr lang="tr-TR" b="1" dirty="0" err="1"/>
              <a:t>dir</a:t>
            </a:r>
            <a:r>
              <a:rPr lang="tr-TR" b="1" dirty="0"/>
              <a:t>.</a:t>
            </a:r>
            <a:endParaRPr lang="tr-TR" dirty="0"/>
          </a:p>
          <a:p>
            <a:r>
              <a:rPr lang="tr-TR" dirty="0"/>
              <a:t>Shell </a:t>
            </a:r>
            <a:r>
              <a:rPr lang="tr-TR" dirty="0" err="1"/>
              <a:t>növünün</a:t>
            </a:r>
            <a:r>
              <a:rPr lang="tr-TR" dirty="0"/>
              <a:t> </a:t>
            </a:r>
            <a:r>
              <a:rPr lang="tr-TR" dirty="0" err="1"/>
              <a:t>fəza</a:t>
            </a:r>
            <a:r>
              <a:rPr lang="tr-TR" dirty="0"/>
              <a:t> </a:t>
            </a:r>
            <a:r>
              <a:rPr lang="tr-TR" dirty="0" err="1"/>
              <a:t>mürəkkəbliyi</a:t>
            </a:r>
            <a:r>
              <a:rPr lang="tr-TR" dirty="0"/>
              <a:t> O(1)-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endParaRPr lang="az-Latn-AZ" b="1" dirty="0">
              <a:solidFill>
                <a:srgbClr val="333333"/>
              </a:solidFill>
              <a:latin typeface="inter-regular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21CF54-6D42-480D-8CE5-0D5E922E811D}"/>
              </a:ext>
            </a:extLst>
          </p:cNvPr>
          <p:cNvSpPr/>
          <p:nvPr/>
        </p:nvSpPr>
        <p:spPr>
          <a:xfrm>
            <a:off x="2700724" y="2848856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2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</TotalTime>
  <Words>318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Bookman Old Style</vt:lpstr>
      <vt:lpstr>Calibri</vt:lpstr>
      <vt:lpstr>inter-regular</vt:lpstr>
      <vt:lpstr>Söhne</vt:lpstr>
      <vt:lpstr>Source Sans Pro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Shell  sortun təhlili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</dc:creator>
  <cp:lastModifiedBy>Şahmar Kazımov</cp:lastModifiedBy>
  <cp:revision>28</cp:revision>
  <dcterms:created xsi:type="dcterms:W3CDTF">2020-09-06T16:35:29Z</dcterms:created>
  <dcterms:modified xsi:type="dcterms:W3CDTF">2024-01-06T23:26:31Z</dcterms:modified>
</cp:coreProperties>
</file>