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43"/>
  </p:notesMasterIdLst>
  <p:sldIdLst>
    <p:sldId id="256" r:id="rId3"/>
    <p:sldId id="490" r:id="rId4"/>
    <p:sldId id="509" r:id="rId5"/>
    <p:sldId id="510" r:id="rId6"/>
    <p:sldId id="511" r:id="rId7"/>
    <p:sldId id="512" r:id="rId8"/>
    <p:sldId id="653" r:id="rId9"/>
    <p:sldId id="618" r:id="rId10"/>
    <p:sldId id="626" r:id="rId11"/>
    <p:sldId id="627" r:id="rId12"/>
    <p:sldId id="628" r:id="rId13"/>
    <p:sldId id="629" r:id="rId14"/>
    <p:sldId id="630" r:id="rId15"/>
    <p:sldId id="631" r:id="rId16"/>
    <p:sldId id="632" r:id="rId17"/>
    <p:sldId id="599" r:id="rId18"/>
    <p:sldId id="639" r:id="rId19"/>
    <p:sldId id="640" r:id="rId20"/>
    <p:sldId id="641" r:id="rId21"/>
    <p:sldId id="642" r:id="rId22"/>
    <p:sldId id="643" r:id="rId23"/>
    <p:sldId id="644" r:id="rId24"/>
    <p:sldId id="699" r:id="rId25"/>
    <p:sldId id="700" r:id="rId26"/>
    <p:sldId id="714" r:id="rId27"/>
    <p:sldId id="713" r:id="rId28"/>
    <p:sldId id="715" r:id="rId29"/>
    <p:sldId id="701" r:id="rId30"/>
    <p:sldId id="703" r:id="rId31"/>
    <p:sldId id="716" r:id="rId32"/>
    <p:sldId id="717" r:id="rId33"/>
    <p:sldId id="726" r:id="rId34"/>
    <p:sldId id="727" r:id="rId35"/>
    <p:sldId id="728" r:id="rId36"/>
    <p:sldId id="692" r:id="rId37"/>
    <p:sldId id="693" r:id="rId38"/>
    <p:sldId id="694" r:id="rId39"/>
    <p:sldId id="729" r:id="rId40"/>
    <p:sldId id="730" r:id="rId41"/>
    <p:sldId id="73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00AFC-574B-49BC-987D-22932097EE1B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DA5CFC8-AC9B-4FEF-84A4-F34FCB0F2EBC}">
      <dgm:prSet custT="1"/>
      <dgm:spPr>
        <a:solidFill>
          <a:srgbClr val="D9B247">
            <a:shade val="5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33350" tIns="133350" rIns="133350" bIns="133350" numCol="1" spcCol="1270" anchor="ctr" anchorCtr="0"/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white"/>
              </a:solidFill>
              <a:latin typeface="Garamond"/>
              <a:ea typeface="+mn-ea"/>
              <a:cs typeface="+mn-cs"/>
            </a:rPr>
            <a:t>Univariate Linear Regression</a:t>
          </a:r>
        </a:p>
      </dgm:t>
    </dgm:pt>
    <dgm:pt modelId="{A1EAF093-13D6-4C15-A9C8-871CF98086AB}" type="parTrans" cxnId="{E153A974-6E9A-458F-8A35-747A8EA3B47B}">
      <dgm:prSet/>
      <dgm:spPr/>
      <dgm:t>
        <a:bodyPr/>
        <a:lstStyle/>
        <a:p>
          <a:endParaRPr lang="en-US"/>
        </a:p>
      </dgm:t>
    </dgm:pt>
    <dgm:pt modelId="{EB9BC4BA-64AF-4215-A782-E7BB609D94BA}" type="sibTrans" cxnId="{E153A974-6E9A-458F-8A35-747A8EA3B47B}">
      <dgm:prSet/>
      <dgm:spPr/>
      <dgm:t>
        <a:bodyPr/>
        <a:lstStyle/>
        <a:p>
          <a:endParaRPr lang="en-US"/>
        </a:p>
      </dgm:t>
    </dgm:pt>
    <dgm:pt modelId="{B1368327-E1BB-40E3-91AC-F5FC87880989}">
      <dgm:prSet custT="1"/>
      <dgm:spPr/>
      <dgm:t>
        <a:bodyPr/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white"/>
              </a:solidFill>
              <a:latin typeface="Garamond"/>
              <a:ea typeface="+mn-ea"/>
              <a:cs typeface="+mn-cs"/>
            </a:rPr>
            <a:t>Multivariate Regression</a:t>
          </a:r>
        </a:p>
      </dgm:t>
    </dgm:pt>
    <dgm:pt modelId="{C270512B-2F72-4855-91D9-749A05C32C33}" type="parTrans" cxnId="{925D07A8-6E5E-4483-BDBF-9BD5559F507F}">
      <dgm:prSet/>
      <dgm:spPr/>
      <dgm:t>
        <a:bodyPr/>
        <a:lstStyle/>
        <a:p>
          <a:endParaRPr lang="en-US"/>
        </a:p>
      </dgm:t>
    </dgm:pt>
    <dgm:pt modelId="{81415DAC-D246-41EA-910C-F7B7EA8F9471}" type="sibTrans" cxnId="{925D07A8-6E5E-4483-BDBF-9BD5559F507F}">
      <dgm:prSet/>
      <dgm:spPr/>
      <dgm:t>
        <a:bodyPr/>
        <a:lstStyle/>
        <a:p>
          <a:endParaRPr lang="en-US"/>
        </a:p>
      </dgm:t>
    </dgm:pt>
    <dgm:pt modelId="{263AA371-D1B6-4545-94C9-E66F8E73FB45}">
      <dgm:prSet custT="1"/>
      <dgm:spPr/>
      <dgm:t>
        <a:bodyPr/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white"/>
              </a:solidFill>
              <a:latin typeface="Garamond"/>
              <a:ea typeface="+mn-ea"/>
              <a:cs typeface="+mn-cs"/>
            </a:rPr>
            <a:t>Logistic Regression</a:t>
          </a:r>
        </a:p>
      </dgm:t>
    </dgm:pt>
    <dgm:pt modelId="{0BD4210B-14AC-4FA5-B90F-13CB3CDAEEE1}" type="parTrans" cxnId="{FCC392A2-9E72-42DA-92EB-7E12E7B768F9}">
      <dgm:prSet/>
      <dgm:spPr/>
      <dgm:t>
        <a:bodyPr/>
        <a:lstStyle/>
        <a:p>
          <a:endParaRPr lang="en-US"/>
        </a:p>
      </dgm:t>
    </dgm:pt>
    <dgm:pt modelId="{BFDEE781-D702-42AB-9F77-11027A025EA3}" type="sibTrans" cxnId="{FCC392A2-9E72-42DA-92EB-7E12E7B768F9}">
      <dgm:prSet/>
      <dgm:spPr/>
      <dgm:t>
        <a:bodyPr/>
        <a:lstStyle/>
        <a:p>
          <a:endParaRPr lang="en-US"/>
        </a:p>
      </dgm:t>
    </dgm:pt>
    <dgm:pt modelId="{7F94E5E8-07A5-46D2-A414-A95AC18A311A}">
      <dgm:prSet/>
      <dgm:spPr/>
      <dgm:t>
        <a:bodyPr/>
        <a:lstStyle/>
        <a:p>
          <a:pPr rtl="0"/>
          <a:endParaRPr lang="en-US" dirty="0"/>
        </a:p>
      </dgm:t>
    </dgm:pt>
    <dgm:pt modelId="{A3E2C6C4-646B-4929-BC14-AF78BC71DD68}" type="parTrans" cxnId="{B72CEE15-BC55-4F35-9DF7-82AA7258B492}">
      <dgm:prSet/>
      <dgm:spPr/>
      <dgm:t>
        <a:bodyPr/>
        <a:lstStyle/>
        <a:p>
          <a:endParaRPr lang="en-US"/>
        </a:p>
      </dgm:t>
    </dgm:pt>
    <dgm:pt modelId="{FD7522E6-51A2-4FE6-90CC-CE308E09E9B5}" type="sibTrans" cxnId="{B72CEE15-BC55-4F35-9DF7-82AA7258B492}">
      <dgm:prSet/>
      <dgm:spPr/>
      <dgm:t>
        <a:bodyPr/>
        <a:lstStyle/>
        <a:p>
          <a:endParaRPr lang="en-US"/>
        </a:p>
      </dgm:t>
    </dgm:pt>
    <dgm:pt modelId="{0AD0243A-FE42-48A6-834B-FAC5A9AB903A}">
      <dgm:prSet/>
      <dgm:spPr/>
      <dgm:t>
        <a:bodyPr/>
        <a:lstStyle/>
        <a:p>
          <a:pPr rtl="0"/>
          <a:r>
            <a:rPr lang="en-US" dirty="0"/>
            <a:t>Polynomial Regression</a:t>
          </a:r>
        </a:p>
      </dgm:t>
    </dgm:pt>
    <dgm:pt modelId="{D9135E3A-CEF6-4BBD-8DFD-4ABB2A9DAAA7}" type="parTrans" cxnId="{83B3C79B-50F5-4DC4-ABB5-74AFBF4DC9AD}">
      <dgm:prSet/>
      <dgm:spPr/>
      <dgm:t>
        <a:bodyPr/>
        <a:lstStyle/>
        <a:p>
          <a:endParaRPr lang="en-US"/>
        </a:p>
      </dgm:t>
    </dgm:pt>
    <dgm:pt modelId="{B560187F-43D9-4949-ACFC-43FCB5DA61DD}" type="sibTrans" cxnId="{83B3C79B-50F5-4DC4-ABB5-74AFBF4DC9AD}">
      <dgm:prSet/>
      <dgm:spPr/>
      <dgm:t>
        <a:bodyPr/>
        <a:lstStyle/>
        <a:p>
          <a:endParaRPr lang="en-US"/>
        </a:p>
      </dgm:t>
    </dgm:pt>
    <dgm:pt modelId="{2DF50C07-B2E0-4D84-A0DD-BE9CA5DC2537}">
      <dgm:prSet/>
      <dgm:spPr/>
      <dgm:t>
        <a:bodyPr/>
        <a:lstStyle/>
        <a:p>
          <a:pPr rtl="0"/>
          <a:r>
            <a:rPr lang="en-US" dirty="0"/>
            <a:t>Linear Regression</a:t>
          </a:r>
        </a:p>
      </dgm:t>
    </dgm:pt>
    <dgm:pt modelId="{10DA6916-25FF-4BA9-B278-0B3A67D6B491}" type="parTrans" cxnId="{06612175-378C-41FC-BD31-8057EDF8018F}">
      <dgm:prSet/>
      <dgm:spPr/>
      <dgm:t>
        <a:bodyPr/>
        <a:lstStyle/>
        <a:p>
          <a:endParaRPr lang="en-US"/>
        </a:p>
      </dgm:t>
    </dgm:pt>
    <dgm:pt modelId="{1E79417A-6AE6-4C7A-8AD4-89CB7BBBF9C5}" type="sibTrans" cxnId="{06612175-378C-41FC-BD31-8057EDF8018F}">
      <dgm:prSet/>
      <dgm:spPr/>
      <dgm:t>
        <a:bodyPr/>
        <a:lstStyle/>
        <a:p>
          <a:endParaRPr lang="en-US"/>
        </a:p>
      </dgm:t>
    </dgm:pt>
    <dgm:pt modelId="{51305580-5B81-40ED-8CB3-C370BA06492A}" type="pres">
      <dgm:prSet presAssocID="{44700AFC-574B-49BC-987D-22932097EE1B}" presName="linear" presStyleCnt="0">
        <dgm:presLayoutVars>
          <dgm:animLvl val="lvl"/>
          <dgm:resizeHandles val="exact"/>
        </dgm:presLayoutVars>
      </dgm:prSet>
      <dgm:spPr/>
    </dgm:pt>
    <dgm:pt modelId="{077FAE85-F4A8-45CD-A9D5-002C5E0C4E7F}" type="pres">
      <dgm:prSet presAssocID="{2DF50C07-B2E0-4D84-A0DD-BE9CA5DC25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23EA839-5B63-4057-8960-97BABFD94033}" type="pres">
      <dgm:prSet presAssocID="{1E79417A-6AE6-4C7A-8AD4-89CB7BBBF9C5}" presName="spacer" presStyleCnt="0"/>
      <dgm:spPr/>
    </dgm:pt>
    <dgm:pt modelId="{4057D249-BF78-44A7-AFC9-577321A8363D}" type="pres">
      <dgm:prSet presAssocID="{9DA5CFC8-AC9B-4FEF-84A4-F34FCB0F2EBC}" presName="parentText" presStyleLbl="node1" presStyleIdx="1" presStyleCnt="5">
        <dgm:presLayoutVars>
          <dgm:chMax val="0"/>
          <dgm:bulletEnabled val="1"/>
        </dgm:presLayoutVars>
      </dgm:prSet>
      <dgm:spPr>
        <a:xfrm>
          <a:off x="0" y="1016871"/>
          <a:ext cx="7647559" cy="844593"/>
        </a:xfrm>
        <a:prstGeom prst="roundRect">
          <a:avLst/>
        </a:prstGeom>
      </dgm:spPr>
    </dgm:pt>
    <dgm:pt modelId="{AC81078B-315F-4BD2-B512-90D6AE99AB62}" type="pres">
      <dgm:prSet presAssocID="{EB9BC4BA-64AF-4215-A782-E7BB609D94BA}" presName="spacer" presStyleCnt="0"/>
      <dgm:spPr/>
    </dgm:pt>
    <dgm:pt modelId="{6B3EA908-5C3E-4E6E-B4BF-274BAACBFC13}" type="pres">
      <dgm:prSet presAssocID="{B1368327-E1BB-40E3-91AC-F5FC8788098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F225323-8431-4C06-B7DE-93924325BE7E}" type="pres">
      <dgm:prSet presAssocID="{81415DAC-D246-41EA-910C-F7B7EA8F9471}" presName="spacer" presStyleCnt="0"/>
      <dgm:spPr/>
    </dgm:pt>
    <dgm:pt modelId="{B247C9D2-294B-498B-ADB0-EE89ABA2E77B}" type="pres">
      <dgm:prSet presAssocID="{263AA371-D1B6-4545-94C9-E66F8E73FB4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16E940E-D450-4C38-8331-070E649AFA26}" type="pres">
      <dgm:prSet presAssocID="{263AA371-D1B6-4545-94C9-E66F8E73FB45}" presName="childText" presStyleLbl="revTx" presStyleIdx="0" presStyleCnt="1">
        <dgm:presLayoutVars>
          <dgm:bulletEnabled val="1"/>
        </dgm:presLayoutVars>
      </dgm:prSet>
      <dgm:spPr/>
    </dgm:pt>
    <dgm:pt modelId="{CE02C4C2-100F-4069-ACFD-ABFE7B60CCAB}" type="pres">
      <dgm:prSet presAssocID="{0AD0243A-FE42-48A6-834B-FAC5A9AB903A}" presName="parentText" presStyleLbl="node1" presStyleIdx="4" presStyleCnt="5" custLinFactNeighborX="0" custLinFactNeighborY="-97615">
        <dgm:presLayoutVars>
          <dgm:chMax val="0"/>
          <dgm:bulletEnabled val="1"/>
        </dgm:presLayoutVars>
      </dgm:prSet>
      <dgm:spPr/>
    </dgm:pt>
  </dgm:ptLst>
  <dgm:cxnLst>
    <dgm:cxn modelId="{B72CEE15-BC55-4F35-9DF7-82AA7258B492}" srcId="{263AA371-D1B6-4545-94C9-E66F8E73FB45}" destId="{7F94E5E8-07A5-46D2-A414-A95AC18A311A}" srcOrd="0" destOrd="0" parTransId="{A3E2C6C4-646B-4929-BC14-AF78BC71DD68}" sibTransId="{FD7522E6-51A2-4FE6-90CC-CE308E09E9B5}"/>
    <dgm:cxn modelId="{71E0EA24-E1B5-4FFE-A160-189CB1EF3D05}" type="presOf" srcId="{0AD0243A-FE42-48A6-834B-FAC5A9AB903A}" destId="{CE02C4C2-100F-4069-ACFD-ABFE7B60CCAB}" srcOrd="0" destOrd="0" presId="urn:microsoft.com/office/officeart/2005/8/layout/vList2"/>
    <dgm:cxn modelId="{ADA88460-8D3A-4858-9930-BD6989A77E06}" type="presOf" srcId="{9DA5CFC8-AC9B-4FEF-84A4-F34FCB0F2EBC}" destId="{4057D249-BF78-44A7-AFC9-577321A8363D}" srcOrd="0" destOrd="0" presId="urn:microsoft.com/office/officeart/2005/8/layout/vList2"/>
    <dgm:cxn modelId="{B7B7396A-9433-4F94-9C66-A0737E8C2ED7}" type="presOf" srcId="{2DF50C07-B2E0-4D84-A0DD-BE9CA5DC2537}" destId="{077FAE85-F4A8-45CD-A9D5-002C5E0C4E7F}" srcOrd="0" destOrd="0" presId="urn:microsoft.com/office/officeart/2005/8/layout/vList2"/>
    <dgm:cxn modelId="{E153A974-6E9A-458F-8A35-747A8EA3B47B}" srcId="{44700AFC-574B-49BC-987D-22932097EE1B}" destId="{9DA5CFC8-AC9B-4FEF-84A4-F34FCB0F2EBC}" srcOrd="1" destOrd="0" parTransId="{A1EAF093-13D6-4C15-A9C8-871CF98086AB}" sibTransId="{EB9BC4BA-64AF-4215-A782-E7BB609D94BA}"/>
    <dgm:cxn modelId="{06612175-378C-41FC-BD31-8057EDF8018F}" srcId="{44700AFC-574B-49BC-987D-22932097EE1B}" destId="{2DF50C07-B2E0-4D84-A0DD-BE9CA5DC2537}" srcOrd="0" destOrd="0" parTransId="{10DA6916-25FF-4BA9-B278-0B3A67D6B491}" sibTransId="{1E79417A-6AE6-4C7A-8AD4-89CB7BBBF9C5}"/>
    <dgm:cxn modelId="{B704A758-DD21-4671-82C1-E1DD81BBDED8}" type="presOf" srcId="{44700AFC-574B-49BC-987D-22932097EE1B}" destId="{51305580-5B81-40ED-8CB3-C370BA06492A}" srcOrd="0" destOrd="0" presId="urn:microsoft.com/office/officeart/2005/8/layout/vList2"/>
    <dgm:cxn modelId="{8361E67E-D999-4F56-9E2E-4581AF7A9D00}" type="presOf" srcId="{263AA371-D1B6-4545-94C9-E66F8E73FB45}" destId="{B247C9D2-294B-498B-ADB0-EE89ABA2E77B}" srcOrd="0" destOrd="0" presId="urn:microsoft.com/office/officeart/2005/8/layout/vList2"/>
    <dgm:cxn modelId="{83B3C79B-50F5-4DC4-ABB5-74AFBF4DC9AD}" srcId="{44700AFC-574B-49BC-987D-22932097EE1B}" destId="{0AD0243A-FE42-48A6-834B-FAC5A9AB903A}" srcOrd="4" destOrd="0" parTransId="{D9135E3A-CEF6-4BBD-8DFD-4ABB2A9DAAA7}" sibTransId="{B560187F-43D9-4949-ACFC-43FCB5DA61DD}"/>
    <dgm:cxn modelId="{FCC392A2-9E72-42DA-92EB-7E12E7B768F9}" srcId="{44700AFC-574B-49BC-987D-22932097EE1B}" destId="{263AA371-D1B6-4545-94C9-E66F8E73FB45}" srcOrd="3" destOrd="0" parTransId="{0BD4210B-14AC-4FA5-B90F-13CB3CDAEEE1}" sibTransId="{BFDEE781-D702-42AB-9F77-11027A025EA3}"/>
    <dgm:cxn modelId="{925D07A8-6E5E-4483-BDBF-9BD5559F507F}" srcId="{44700AFC-574B-49BC-987D-22932097EE1B}" destId="{B1368327-E1BB-40E3-91AC-F5FC87880989}" srcOrd="2" destOrd="0" parTransId="{C270512B-2F72-4855-91D9-749A05C32C33}" sibTransId="{81415DAC-D246-41EA-910C-F7B7EA8F9471}"/>
    <dgm:cxn modelId="{A58E4FCC-3183-4419-99BB-E2E2D28E8153}" type="presOf" srcId="{B1368327-E1BB-40E3-91AC-F5FC87880989}" destId="{6B3EA908-5C3E-4E6E-B4BF-274BAACBFC13}" srcOrd="0" destOrd="0" presId="urn:microsoft.com/office/officeart/2005/8/layout/vList2"/>
    <dgm:cxn modelId="{D58C31DE-6323-4DB0-A33A-CA644B578B9C}" type="presOf" srcId="{7F94E5E8-07A5-46D2-A414-A95AC18A311A}" destId="{F16E940E-D450-4C38-8331-070E649AFA26}" srcOrd="0" destOrd="0" presId="urn:microsoft.com/office/officeart/2005/8/layout/vList2"/>
    <dgm:cxn modelId="{14BA91C6-A2A2-496C-8AA7-5DBE9E44057F}" type="presParOf" srcId="{51305580-5B81-40ED-8CB3-C370BA06492A}" destId="{077FAE85-F4A8-45CD-A9D5-002C5E0C4E7F}" srcOrd="0" destOrd="0" presId="urn:microsoft.com/office/officeart/2005/8/layout/vList2"/>
    <dgm:cxn modelId="{C28973B8-B407-4519-9C8B-D26867756EB9}" type="presParOf" srcId="{51305580-5B81-40ED-8CB3-C370BA06492A}" destId="{523EA839-5B63-4057-8960-97BABFD94033}" srcOrd="1" destOrd="0" presId="urn:microsoft.com/office/officeart/2005/8/layout/vList2"/>
    <dgm:cxn modelId="{409F3E11-AE48-49D7-8075-E686224760BB}" type="presParOf" srcId="{51305580-5B81-40ED-8CB3-C370BA06492A}" destId="{4057D249-BF78-44A7-AFC9-577321A8363D}" srcOrd="2" destOrd="0" presId="urn:microsoft.com/office/officeart/2005/8/layout/vList2"/>
    <dgm:cxn modelId="{3F194104-3472-43CD-820A-30C8B3BC9353}" type="presParOf" srcId="{51305580-5B81-40ED-8CB3-C370BA06492A}" destId="{AC81078B-315F-4BD2-B512-90D6AE99AB62}" srcOrd="3" destOrd="0" presId="urn:microsoft.com/office/officeart/2005/8/layout/vList2"/>
    <dgm:cxn modelId="{C5C4C2AA-1579-48B3-9E87-7D6D75F2C05B}" type="presParOf" srcId="{51305580-5B81-40ED-8CB3-C370BA06492A}" destId="{6B3EA908-5C3E-4E6E-B4BF-274BAACBFC13}" srcOrd="4" destOrd="0" presId="urn:microsoft.com/office/officeart/2005/8/layout/vList2"/>
    <dgm:cxn modelId="{1074C343-AAFA-4F4A-9A17-338209513A02}" type="presParOf" srcId="{51305580-5B81-40ED-8CB3-C370BA06492A}" destId="{6F225323-8431-4C06-B7DE-93924325BE7E}" srcOrd="5" destOrd="0" presId="urn:microsoft.com/office/officeart/2005/8/layout/vList2"/>
    <dgm:cxn modelId="{2D3772F5-9333-4F5B-901A-73AAB9A87ABE}" type="presParOf" srcId="{51305580-5B81-40ED-8CB3-C370BA06492A}" destId="{B247C9D2-294B-498B-ADB0-EE89ABA2E77B}" srcOrd="6" destOrd="0" presId="urn:microsoft.com/office/officeart/2005/8/layout/vList2"/>
    <dgm:cxn modelId="{EB00D2A1-2770-4859-931E-A7BFA6FA2B5F}" type="presParOf" srcId="{51305580-5B81-40ED-8CB3-C370BA06492A}" destId="{F16E940E-D450-4C38-8331-070E649AFA26}" srcOrd="7" destOrd="0" presId="urn:microsoft.com/office/officeart/2005/8/layout/vList2"/>
    <dgm:cxn modelId="{0AC098AB-C7BA-4E47-87E2-CB7DAAC5CDDA}" type="presParOf" srcId="{51305580-5B81-40ED-8CB3-C370BA06492A}" destId="{CE02C4C2-100F-4069-ACFD-ABFE7B60CC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7FAE85-F4A8-45CD-A9D5-002C5E0C4E7F}">
      <dsp:nvSpPr>
        <dsp:cNvPr id="0" name=""/>
        <dsp:cNvSpPr/>
      </dsp:nvSpPr>
      <dsp:spPr>
        <a:xfrm>
          <a:off x="0" y="64362"/>
          <a:ext cx="7647559" cy="84240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Linear Regression</a:t>
          </a:r>
        </a:p>
      </dsp:txBody>
      <dsp:txXfrm>
        <a:off x="41123" y="105485"/>
        <a:ext cx="7565313" cy="760154"/>
      </dsp:txXfrm>
    </dsp:sp>
    <dsp:sp modelId="{4057D249-BF78-44A7-AFC9-577321A8363D}">
      <dsp:nvSpPr>
        <dsp:cNvPr id="0" name=""/>
        <dsp:cNvSpPr/>
      </dsp:nvSpPr>
      <dsp:spPr>
        <a:xfrm>
          <a:off x="0" y="1010442"/>
          <a:ext cx="7647559" cy="842400"/>
        </a:xfrm>
        <a:prstGeom prst="roundRect">
          <a:avLst/>
        </a:prstGeom>
        <a:solidFill>
          <a:srgbClr val="D9B247">
            <a:shade val="50000"/>
            <a:hueOff val="0"/>
            <a:satOff val="0"/>
            <a:lumOff val="0"/>
            <a:alphaOff val="0"/>
          </a:srgbClr>
        </a:solidFill>
        <a:ln w="15875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white"/>
              </a:solidFill>
              <a:latin typeface="Garamond"/>
              <a:ea typeface="+mn-ea"/>
              <a:cs typeface="+mn-cs"/>
            </a:rPr>
            <a:t>Univariate Linear Regression</a:t>
          </a:r>
        </a:p>
      </dsp:txBody>
      <dsp:txXfrm>
        <a:off x="41123" y="1051565"/>
        <a:ext cx="7565313" cy="760154"/>
      </dsp:txXfrm>
    </dsp:sp>
    <dsp:sp modelId="{6B3EA908-5C3E-4E6E-B4BF-274BAACBFC13}">
      <dsp:nvSpPr>
        <dsp:cNvPr id="0" name=""/>
        <dsp:cNvSpPr/>
      </dsp:nvSpPr>
      <dsp:spPr>
        <a:xfrm>
          <a:off x="0" y="1956522"/>
          <a:ext cx="7647559" cy="842400"/>
        </a:xfrm>
        <a:prstGeom prst="roundRect">
          <a:avLst/>
        </a:prstGeom>
        <a:solidFill>
          <a:schemeClr val="accent1">
            <a:shade val="50000"/>
            <a:hueOff val="-261843"/>
            <a:satOff val="2701"/>
            <a:lumOff val="331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white"/>
              </a:solidFill>
              <a:latin typeface="Garamond"/>
              <a:ea typeface="+mn-ea"/>
              <a:cs typeface="+mn-cs"/>
            </a:rPr>
            <a:t>Multivariate Regression</a:t>
          </a:r>
        </a:p>
      </dsp:txBody>
      <dsp:txXfrm>
        <a:off x="41123" y="1997645"/>
        <a:ext cx="7565313" cy="760154"/>
      </dsp:txXfrm>
    </dsp:sp>
    <dsp:sp modelId="{B247C9D2-294B-498B-ADB0-EE89ABA2E77B}">
      <dsp:nvSpPr>
        <dsp:cNvPr id="0" name=""/>
        <dsp:cNvSpPr/>
      </dsp:nvSpPr>
      <dsp:spPr>
        <a:xfrm>
          <a:off x="0" y="2902602"/>
          <a:ext cx="7647559" cy="842400"/>
        </a:xfrm>
        <a:prstGeom prst="roundRect">
          <a:avLst/>
        </a:prstGeom>
        <a:solidFill>
          <a:schemeClr val="accent1">
            <a:shade val="50000"/>
            <a:hueOff val="-261843"/>
            <a:satOff val="2701"/>
            <a:lumOff val="331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prstClr val="white"/>
              </a:solidFill>
              <a:latin typeface="Garamond"/>
              <a:ea typeface="+mn-ea"/>
              <a:cs typeface="+mn-cs"/>
            </a:rPr>
            <a:t>Logistic Regression</a:t>
          </a:r>
        </a:p>
      </dsp:txBody>
      <dsp:txXfrm>
        <a:off x="41123" y="2943725"/>
        <a:ext cx="7565313" cy="760154"/>
      </dsp:txXfrm>
    </dsp:sp>
    <dsp:sp modelId="{F16E940E-D450-4C38-8331-070E649AFA26}">
      <dsp:nvSpPr>
        <dsp:cNvPr id="0" name=""/>
        <dsp:cNvSpPr/>
      </dsp:nvSpPr>
      <dsp:spPr>
        <a:xfrm>
          <a:off x="0" y="3745002"/>
          <a:ext cx="7647559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2810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 dirty="0"/>
        </a:p>
      </dsp:txBody>
      <dsp:txXfrm>
        <a:off x="0" y="3745002"/>
        <a:ext cx="7647559" cy="596160"/>
      </dsp:txXfrm>
    </dsp:sp>
    <dsp:sp modelId="{CE02C4C2-100F-4069-ACFD-ABFE7B60CCAB}">
      <dsp:nvSpPr>
        <dsp:cNvPr id="0" name=""/>
        <dsp:cNvSpPr/>
      </dsp:nvSpPr>
      <dsp:spPr>
        <a:xfrm>
          <a:off x="0" y="3759220"/>
          <a:ext cx="7647559" cy="842400"/>
        </a:xfrm>
        <a:prstGeom prst="roundRect">
          <a:avLst/>
        </a:prstGeom>
        <a:solidFill>
          <a:schemeClr val="accent1">
            <a:shade val="50000"/>
            <a:hueOff val="-130922"/>
            <a:satOff val="1350"/>
            <a:lumOff val="1657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Polynomial Regression</a:t>
          </a:r>
        </a:p>
      </dsp:txBody>
      <dsp:txXfrm>
        <a:off x="41123" y="3800343"/>
        <a:ext cx="7565313" cy="760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2416A-0695-4964-9F00-9FB458EE13D3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0E1A-C0C3-4BD3-B37F-796C48CA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9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66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90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1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1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33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5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5" y="2708476"/>
            <a:ext cx="4417807" cy="170216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5" y="4421083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42424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1800"/>
            </a:lvl1pPr>
          </a:lstStyle>
          <a:p>
            <a:fld id="{DB2D4653-C654-41D6-BC1A-9A2F0BA7556D}" type="datetime1">
              <a:rPr lang="en-US" smtClean="0"/>
              <a:t>9/23/2025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9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6" y="5719969"/>
            <a:ext cx="858221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34309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0DC7-9023-4EA2-9AA7-DE0C1E5026C3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6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7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5" y="2900831"/>
            <a:ext cx="8849957" cy="1362075"/>
          </a:xfrm>
        </p:spPr>
        <p:txBody>
          <a:bodyPr anchor="b"/>
          <a:lstStyle>
            <a:lvl1pPr algn="l">
              <a:defRPr sz="3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5" y="4267203"/>
            <a:ext cx="8849956" cy="1520413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8C7C-081D-4325-BCBE-BFB3C88CD354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93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921-FA0E-491B-A90A-68B94B667F35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7534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6" y="2316009"/>
            <a:ext cx="4076197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7"/>
            <a:ext cx="4559808" cy="28357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2" y="2316010"/>
            <a:ext cx="4074289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7"/>
            <a:ext cx="4559808" cy="28357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25C6-2366-4B57-8901-C74185ABD5DC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304-CA81-479F-9B16-EA9383EEB5F3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95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2DE-6833-4796-85D9-620A2A4712D5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3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30E3-EEE8-4A5B-A1C6-6BEEF1C59919}" type="datetime1">
              <a:rPr lang="en-US" smtClean="0"/>
              <a:t>9/23/2025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207430" y="601886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60" y="856527"/>
            <a:ext cx="4120587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8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7"/>
            <a:ext cx="4406096" cy="1463153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7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9052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ectangle 10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Rectangle 101"/>
          <p:cNvSpPr/>
          <p:nvPr/>
        </p:nvSpPr>
        <p:spPr>
          <a:xfrm>
            <a:off x="1207430" y="601886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280" y="693795"/>
            <a:ext cx="4479497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2" y="4133091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FCE-2CC8-4B1B-BA0F-0894C4701D4B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8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633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72C9-CD79-4ED9-A1BC-11297C73F37D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2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6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A5FE-48E4-4EF0-AF0C-34745394CA0D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5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B71F-5023-403B-A94C-9F092ECC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3" y="103188"/>
            <a:ext cx="10991849" cy="1314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E62C891-4B3A-4537-9BC2-C367E8F600B4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0415-C7EC-4DC8-9FC6-FDF1831D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A6A5D-F0A7-4F13-82AA-6CD96C04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699B-98A2-420D-8260-DBDF3C3B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79DC73A-B4EB-4E02-AB09-ADEE0E7AB1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0219018"/>
      </p:ext>
    </p:extLst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0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4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1AE38-13E8-4843-B23F-85C67EB5CDAC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406400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90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Rectangle 70"/>
          <p:cNvSpPr/>
          <p:nvPr/>
        </p:nvSpPr>
        <p:spPr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5" y="2323652"/>
            <a:ext cx="9036423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EFEFE"/>
                </a:solidFill>
              </a:defRPr>
            </a:lvl1pPr>
          </a:lstStyle>
          <a:p>
            <a:fld id="{28F7862D-8FC9-4C8D-8616-C2D3EDF8285A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3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4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A5DA81-4C36-4310-92B7-8BB8D53B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1AB9D-6B26-485B-BA16-968D6DD03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619" y="4404852"/>
            <a:ext cx="9989677" cy="1054745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Machine Learning LAB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C7AF8-0A58-439A-9E8E-47E5051A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48" y="5447793"/>
            <a:ext cx="9603727" cy="89673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/>
              <a:t>Week 02</a:t>
            </a:r>
          </a:p>
          <a:p>
            <a:pPr>
              <a:lnSpc>
                <a:spcPct val="90000"/>
              </a:lnSpc>
            </a:pPr>
            <a:endParaRPr lang="en-US" sz="4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7C957-7FC7-4EA7-BDD6-7D6B357C9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3FD0533-6B9B-4D7B-940B-B0A1A7AA0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1244" y="1410207"/>
            <a:ext cx="2455875" cy="24558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1B9DA3-CEAD-441F-B353-6446DF8FB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7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FC38-7B62-434B-8033-42FF06CF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81" y="146809"/>
            <a:ext cx="9366325" cy="1143000"/>
          </a:xfrm>
        </p:spPr>
        <p:txBody>
          <a:bodyPr>
            <a:normAutofit/>
          </a:bodyPr>
          <a:lstStyle/>
          <a:p>
            <a:r>
              <a:rPr lang="en-US" sz="4000" dirty="0"/>
              <a:t>Load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823F-2899-4DFB-9D6C-DC6DE198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81" y="1450748"/>
            <a:ext cx="9036423" cy="3508977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# Computing X and Y</a:t>
            </a:r>
          </a:p>
          <a:p>
            <a:r>
              <a:rPr lang="en-US" sz="2800" dirty="0"/>
              <a:t>X = df['Head Size(cm^3)'].values</a:t>
            </a:r>
          </a:p>
          <a:p>
            <a:r>
              <a:rPr lang="en-US" sz="2800" dirty="0"/>
              <a:t>y = df['Brain Weight(grams)'].values</a:t>
            </a:r>
          </a:p>
        </p:txBody>
      </p:sp>
    </p:spTree>
    <p:extLst>
      <p:ext uri="{BB962C8B-B14F-4D97-AF65-F5344CB8AC3E}">
        <p14:creationId xmlns:p14="http://schemas.microsoft.com/office/powerpoint/2010/main" val="385549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FC38-7B62-434B-8033-42FF06CF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81" y="146809"/>
            <a:ext cx="9366325" cy="1143000"/>
          </a:xfrm>
        </p:spPr>
        <p:txBody>
          <a:bodyPr>
            <a:normAutofit/>
          </a:bodyPr>
          <a:lstStyle/>
          <a:p>
            <a:r>
              <a:rPr lang="en-US" sz="4000" dirty="0"/>
              <a:t>Calculate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823F-2899-4DFB-9D6C-DC6DE198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81" y="1450748"/>
            <a:ext cx="12610844" cy="4541307"/>
          </a:xfrm>
        </p:spPr>
        <p:txBody>
          <a:bodyPr>
            <a:normAutofit/>
          </a:bodyPr>
          <a:lstStyle/>
          <a:p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np</a:t>
            </a:r>
          </a:p>
          <a:p>
            <a:r>
              <a:rPr lang="en-US" sz="2400" dirty="0" err="1"/>
              <a:t>X_sum</a:t>
            </a:r>
            <a:r>
              <a:rPr lang="en-US" sz="2400" dirty="0"/>
              <a:t> = </a:t>
            </a:r>
            <a:r>
              <a:rPr lang="en-US" sz="2400" dirty="0" err="1"/>
              <a:t>np.sum</a:t>
            </a:r>
            <a:r>
              <a:rPr lang="en-US" sz="2400" dirty="0"/>
              <a:t>(X)</a:t>
            </a:r>
          </a:p>
          <a:p>
            <a:r>
              <a:rPr lang="en-US" sz="2400" dirty="0" err="1"/>
              <a:t>X_squared_sum</a:t>
            </a:r>
            <a:r>
              <a:rPr lang="en-US" sz="2400" dirty="0"/>
              <a:t> = </a:t>
            </a:r>
            <a:r>
              <a:rPr lang="en-US" sz="2400" dirty="0" err="1"/>
              <a:t>np.sum</a:t>
            </a:r>
            <a:r>
              <a:rPr lang="en-US" sz="2400" dirty="0"/>
              <a:t>(X * X)</a:t>
            </a:r>
          </a:p>
          <a:p>
            <a:r>
              <a:rPr lang="en-US" sz="2400" dirty="0"/>
              <a:t>n = </a:t>
            </a:r>
            <a:r>
              <a:rPr lang="en-US" sz="2400" dirty="0" err="1"/>
              <a:t>len</a:t>
            </a:r>
            <a:r>
              <a:rPr lang="en-US" sz="2400" dirty="0"/>
              <a:t>(X)</a:t>
            </a:r>
            <a:br>
              <a:rPr lang="en-US" sz="2400" dirty="0"/>
            </a:br>
            <a:r>
              <a:rPr lang="en-US" sz="2400" dirty="0"/>
              <a:t>print("Sum of X:", </a:t>
            </a:r>
            <a:r>
              <a:rPr lang="en-US" sz="2400" dirty="0" err="1"/>
              <a:t>X_sum</a:t>
            </a:r>
            <a:r>
              <a:rPr lang="en-US" sz="2400" dirty="0"/>
              <a:t>)</a:t>
            </a:r>
          </a:p>
          <a:p>
            <a:r>
              <a:rPr lang="en-US" sz="2400" dirty="0"/>
              <a:t>print("Sum of X squared:", </a:t>
            </a:r>
            <a:r>
              <a:rPr lang="en-US" sz="2400" dirty="0" err="1"/>
              <a:t>X_squared_sum</a:t>
            </a:r>
            <a:r>
              <a:rPr lang="en-US" sz="2400" dirty="0"/>
              <a:t>)</a:t>
            </a:r>
          </a:p>
          <a:p>
            <a:r>
              <a:rPr lang="en-US" sz="2400" dirty="0"/>
              <a:t>print("Length of X:", n)</a:t>
            </a:r>
          </a:p>
          <a:p>
            <a:pPr marL="51435" indent="0">
              <a:buNone/>
            </a:pPr>
            <a:endParaRPr lang="en-US" sz="2400" dirty="0"/>
          </a:p>
        </p:txBody>
      </p:sp>
      <p:pic>
        <p:nvPicPr>
          <p:cNvPr id="6" name="Picture 5" descr="Screen Clipping">
            <a:extLst>
              <a:ext uri="{FF2B5EF4-FFF2-40B4-BE49-F238E27FC236}">
                <a16:creationId xmlns:a16="http://schemas.microsoft.com/office/drawing/2014/main" id="{E20C2DA5-2D4F-4B26-AB3C-A32570997C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t="32651"/>
          <a:stretch/>
        </p:blipFill>
        <p:spPr>
          <a:xfrm>
            <a:off x="1592731" y="5021638"/>
            <a:ext cx="7318113" cy="970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41E43-CFA5-4E37-A544-1DF9D4FB6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1023678"/>
            <a:ext cx="5089588" cy="109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FC38-7B62-434B-8033-42FF06CF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81" y="146809"/>
            <a:ext cx="9366325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Estimate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823F-2899-4DFB-9D6C-DC6DE198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81" y="1450748"/>
            <a:ext cx="9036423" cy="4950052"/>
          </a:xfrm>
        </p:spPr>
        <p:txBody>
          <a:bodyPr>
            <a:normAutofit fontScale="85000" lnSpcReduction="20000"/>
          </a:bodyPr>
          <a:lstStyle/>
          <a:p>
            <a:endParaRPr lang="en-US" sz="2800" dirty="0">
              <a:highlight>
                <a:srgbClr val="FFFF00"/>
              </a:highlight>
            </a:endParaRPr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r>
              <a:rPr lang="en-US" sz="2800" dirty="0"/>
              <a:t># Total number of values</a:t>
            </a:r>
          </a:p>
          <a:p>
            <a:r>
              <a:rPr lang="en-US" sz="2800" dirty="0"/>
              <a:t>n = </a:t>
            </a:r>
            <a:r>
              <a:rPr lang="en-US" sz="2800" dirty="0" err="1"/>
              <a:t>len</a:t>
            </a:r>
            <a:r>
              <a:rPr lang="en-US" sz="2800" dirty="0"/>
              <a:t>(X)</a:t>
            </a:r>
          </a:p>
          <a:p>
            <a:r>
              <a:rPr lang="en-US" sz="2800" dirty="0"/>
              <a:t># calculating cross-deviation and deviation about x</a:t>
            </a:r>
          </a:p>
          <a:p>
            <a:r>
              <a:rPr lang="en-US" sz="2800" dirty="0" err="1"/>
              <a:t>numer</a:t>
            </a:r>
            <a:r>
              <a:rPr lang="en-US" sz="2800" dirty="0"/>
              <a:t>=n*</a:t>
            </a:r>
            <a:r>
              <a:rPr lang="en-US" sz="2800" dirty="0" err="1"/>
              <a:t>np.sum</a:t>
            </a:r>
            <a:r>
              <a:rPr lang="en-US" sz="2800" dirty="0"/>
              <a:t>(X*y)-</a:t>
            </a:r>
            <a:r>
              <a:rPr lang="en-US" sz="2800" dirty="0" err="1"/>
              <a:t>np.sum</a:t>
            </a:r>
            <a:r>
              <a:rPr lang="en-US" sz="2800" dirty="0"/>
              <a:t>(X)*</a:t>
            </a:r>
            <a:r>
              <a:rPr lang="en-US" sz="2800" dirty="0" err="1"/>
              <a:t>np.sum</a:t>
            </a:r>
            <a:r>
              <a:rPr lang="en-US" sz="2800" dirty="0"/>
              <a:t>(y)</a:t>
            </a:r>
          </a:p>
          <a:p>
            <a:r>
              <a:rPr lang="en-US" sz="2800" dirty="0" err="1"/>
              <a:t>denom</a:t>
            </a:r>
            <a:r>
              <a:rPr lang="en-US" sz="2800" dirty="0"/>
              <a:t>=n*</a:t>
            </a:r>
            <a:r>
              <a:rPr lang="en-US" sz="2800" dirty="0" err="1"/>
              <a:t>np.sum</a:t>
            </a:r>
            <a:r>
              <a:rPr lang="en-US" sz="2800" dirty="0"/>
              <a:t>(X*X)-(</a:t>
            </a:r>
            <a:r>
              <a:rPr lang="en-US" sz="2800" dirty="0" err="1"/>
              <a:t>np.sum</a:t>
            </a:r>
            <a:r>
              <a:rPr lang="en-US" sz="2800" dirty="0"/>
              <a:t>(X))**2</a:t>
            </a:r>
          </a:p>
          <a:p>
            <a:r>
              <a:rPr lang="en-US" sz="2800" dirty="0"/>
              <a:t>w1=</a:t>
            </a:r>
            <a:r>
              <a:rPr lang="en-US" sz="2800" dirty="0" err="1"/>
              <a:t>numer</a:t>
            </a:r>
            <a:r>
              <a:rPr lang="en-US" sz="2800" dirty="0"/>
              <a:t>/</a:t>
            </a:r>
            <a:r>
              <a:rPr lang="en-US" sz="2800" dirty="0" err="1"/>
              <a:t>denom</a:t>
            </a:r>
            <a:endParaRPr lang="en-US" sz="2800" dirty="0"/>
          </a:p>
          <a:p>
            <a:r>
              <a:rPr lang="en-US" sz="2800" dirty="0"/>
              <a:t># calculating regression coefficients</a:t>
            </a:r>
          </a:p>
          <a:p>
            <a:r>
              <a:rPr lang="en-US" sz="2800" dirty="0"/>
              <a:t>w0=(</a:t>
            </a:r>
            <a:r>
              <a:rPr lang="en-US" sz="2800" dirty="0" err="1"/>
              <a:t>np.sum</a:t>
            </a:r>
            <a:r>
              <a:rPr lang="en-US" sz="2800" dirty="0"/>
              <a:t>(y)-w1*(</a:t>
            </a:r>
            <a:r>
              <a:rPr lang="en-US" sz="2800" dirty="0" err="1"/>
              <a:t>np.sum</a:t>
            </a:r>
            <a:r>
              <a:rPr lang="en-US" sz="2800" dirty="0"/>
              <a:t>(X)))/n</a:t>
            </a:r>
          </a:p>
          <a:p>
            <a:r>
              <a:rPr lang="en-US" sz="2800" dirty="0"/>
              <a:t>w1,w0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14549-9391-49F5-8C81-9D6A3E31D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3244"/>
            <a:ext cx="5924972" cy="917947"/>
          </a:xfrm>
          <a:prstGeom prst="rect">
            <a:avLst/>
          </a:prstGeom>
        </p:spPr>
      </p:pic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DA43502D-679E-D9A6-1A5B-55C912F2A9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2" t="32651"/>
          <a:stretch/>
        </p:blipFill>
        <p:spPr>
          <a:xfrm>
            <a:off x="5154439" y="1289809"/>
            <a:ext cx="6116113" cy="81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1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0875-FC75-43DD-B627-121B74B9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304" y="0"/>
            <a:ext cx="4105054" cy="66861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Plot Regression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CE879-F6A7-4BCA-B611-81063DAE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09" y="543341"/>
            <a:ext cx="7633404" cy="5324896"/>
          </a:xfrm>
        </p:spPr>
        <p:txBody>
          <a:bodyPr>
            <a:noAutofit/>
          </a:bodyPr>
          <a:lstStyle/>
          <a:p>
            <a:r>
              <a:rPr lang="en-US" sz="2300" dirty="0"/>
              <a:t>import </a:t>
            </a:r>
            <a:r>
              <a:rPr lang="en-US" sz="2300" dirty="0" err="1"/>
              <a:t>matplotlib.pyplot</a:t>
            </a:r>
            <a:r>
              <a:rPr lang="en-US" sz="2300" dirty="0"/>
              <a:t> as </a:t>
            </a:r>
            <a:r>
              <a:rPr lang="en-US" sz="2300" dirty="0" err="1"/>
              <a:t>plt</a:t>
            </a:r>
            <a:endParaRPr lang="en-US" sz="2300" dirty="0"/>
          </a:p>
          <a:p>
            <a:r>
              <a:rPr lang="en-US" sz="2300" dirty="0" err="1"/>
              <a:t>max_x</a:t>
            </a:r>
            <a:r>
              <a:rPr lang="en-US" sz="2300" dirty="0"/>
              <a:t> = </a:t>
            </a:r>
            <a:r>
              <a:rPr lang="en-US" sz="2300" dirty="0" err="1"/>
              <a:t>np.max</a:t>
            </a:r>
            <a:r>
              <a:rPr lang="en-US" sz="2300" dirty="0"/>
              <a:t>(X) </a:t>
            </a:r>
          </a:p>
          <a:p>
            <a:r>
              <a:rPr lang="en-US" sz="2300" dirty="0" err="1"/>
              <a:t>min_x</a:t>
            </a:r>
            <a:r>
              <a:rPr lang="en-US" sz="2300" dirty="0"/>
              <a:t> = </a:t>
            </a:r>
            <a:r>
              <a:rPr lang="en-US" sz="2300" dirty="0" err="1"/>
              <a:t>np.min</a:t>
            </a:r>
            <a:r>
              <a:rPr lang="en-US" sz="2300" dirty="0"/>
              <a:t>(X) </a:t>
            </a:r>
          </a:p>
          <a:p>
            <a:r>
              <a:rPr lang="en-US" sz="2300" dirty="0">
                <a:highlight>
                  <a:srgbClr val="FFFF00"/>
                </a:highlight>
              </a:rPr>
              <a:t># Calculating line values x and y</a:t>
            </a:r>
          </a:p>
          <a:p>
            <a:r>
              <a:rPr lang="en-US" sz="2300" dirty="0"/>
              <a:t>x1 = </a:t>
            </a:r>
            <a:r>
              <a:rPr lang="en-US" sz="2300" dirty="0" err="1"/>
              <a:t>np.linspace</a:t>
            </a:r>
            <a:r>
              <a:rPr lang="en-US" sz="2300" dirty="0"/>
              <a:t>(</a:t>
            </a:r>
            <a:r>
              <a:rPr lang="en-US" sz="2300" dirty="0" err="1"/>
              <a:t>min_x</a:t>
            </a:r>
            <a:r>
              <a:rPr lang="en-US" sz="2300" dirty="0"/>
              <a:t>, </a:t>
            </a:r>
            <a:r>
              <a:rPr lang="en-US" sz="2300" dirty="0" err="1"/>
              <a:t>max_x</a:t>
            </a:r>
            <a:r>
              <a:rPr lang="en-US" sz="2300" dirty="0"/>
              <a:t>)</a:t>
            </a:r>
          </a:p>
          <a:p>
            <a:r>
              <a:rPr lang="en-US" sz="2300" dirty="0"/>
              <a:t>y1 = w0 + w1 * x1</a:t>
            </a:r>
          </a:p>
          <a:p>
            <a:r>
              <a:rPr lang="en-US" sz="2300" dirty="0">
                <a:highlight>
                  <a:srgbClr val="FFFF00"/>
                </a:highlight>
              </a:rPr>
              <a:t># </a:t>
            </a:r>
            <a:r>
              <a:rPr lang="en-US" sz="2300" dirty="0" err="1">
                <a:highlight>
                  <a:srgbClr val="FFFF00"/>
                </a:highlight>
              </a:rPr>
              <a:t>Ploting</a:t>
            </a:r>
            <a:r>
              <a:rPr lang="en-US" sz="2300" dirty="0">
                <a:highlight>
                  <a:srgbClr val="FFFF00"/>
                </a:highlight>
              </a:rPr>
              <a:t> Line</a:t>
            </a:r>
          </a:p>
          <a:p>
            <a:r>
              <a:rPr lang="en-US" sz="2300" dirty="0" err="1"/>
              <a:t>plt.plot</a:t>
            </a:r>
            <a:r>
              <a:rPr lang="en-US" sz="2300" dirty="0"/>
              <a:t>(x1, y1, color='red', label='Regression Line')</a:t>
            </a:r>
          </a:p>
          <a:p>
            <a:r>
              <a:rPr lang="en-US" sz="2300" dirty="0">
                <a:highlight>
                  <a:srgbClr val="FFFF00"/>
                </a:highlight>
              </a:rPr>
              <a:t># </a:t>
            </a:r>
            <a:r>
              <a:rPr lang="en-US" sz="2300" dirty="0" err="1">
                <a:highlight>
                  <a:srgbClr val="FFFF00"/>
                </a:highlight>
              </a:rPr>
              <a:t>Ploting</a:t>
            </a:r>
            <a:r>
              <a:rPr lang="en-US" sz="2300" dirty="0">
                <a:highlight>
                  <a:srgbClr val="FFFF00"/>
                </a:highlight>
              </a:rPr>
              <a:t> Scatter Points</a:t>
            </a:r>
          </a:p>
          <a:p>
            <a:r>
              <a:rPr lang="en-US" sz="2300" dirty="0" err="1"/>
              <a:t>plt.scatter</a:t>
            </a:r>
            <a:r>
              <a:rPr lang="en-US" sz="2300" dirty="0"/>
              <a:t>(X, y, c='green', label='Scatter Plot')</a:t>
            </a:r>
          </a:p>
          <a:p>
            <a:r>
              <a:rPr lang="en-US" sz="2300" dirty="0" err="1"/>
              <a:t>plt.xlabel</a:t>
            </a:r>
            <a:r>
              <a:rPr lang="en-US" sz="2300" dirty="0"/>
              <a:t>('Head Size in cm3')</a:t>
            </a:r>
          </a:p>
          <a:p>
            <a:r>
              <a:rPr lang="en-US" sz="2300" dirty="0" err="1"/>
              <a:t>plt.ylabel</a:t>
            </a:r>
            <a:r>
              <a:rPr lang="en-US" sz="2300" dirty="0"/>
              <a:t>('Brain Weight in grams')</a:t>
            </a:r>
          </a:p>
          <a:p>
            <a:r>
              <a:rPr lang="en-US" sz="2300" dirty="0" err="1"/>
              <a:t>plt.legend</a:t>
            </a:r>
            <a:r>
              <a:rPr lang="en-US" sz="2300" dirty="0"/>
              <a:t>()</a:t>
            </a:r>
          </a:p>
          <a:p>
            <a:r>
              <a:rPr lang="en-US" sz="2300" dirty="0" err="1"/>
              <a:t>plt.show</a:t>
            </a:r>
            <a:r>
              <a:rPr lang="en-US" sz="2300" dirty="0"/>
              <a:t>()</a:t>
            </a:r>
          </a:p>
          <a:p>
            <a:endParaRPr lang="en-US" sz="23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E9799-942F-4BDA-BC90-E6DB124CA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288" y="1176005"/>
            <a:ext cx="4164672" cy="30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2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4FB8-2997-40D4-8793-8F9ED02D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9FF"/>
                </a:solidFill>
              </a:rPr>
              <a:t>Calculate RMSE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0D2D-12CD-491D-8E31-110A797D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# Calculating Root Mean Squares Error</a:t>
            </a:r>
          </a:p>
          <a:p>
            <a:r>
              <a:rPr lang="en-US" sz="2400" dirty="0" err="1"/>
              <a:t>rmse</a:t>
            </a:r>
            <a:r>
              <a:rPr lang="en-US" sz="2400" dirty="0"/>
              <a:t> = 0</a:t>
            </a:r>
          </a:p>
          <a:p>
            <a:r>
              <a:rPr lang="en-US" sz="2400" dirty="0"/>
              <a:t>for </a:t>
            </a:r>
            <a:r>
              <a:rPr lang="en-US" sz="2400" dirty="0" err="1"/>
              <a:t>i</a:t>
            </a:r>
            <a:r>
              <a:rPr lang="en-US" sz="2400" dirty="0"/>
              <a:t> in range(n):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y_pred</a:t>
            </a:r>
            <a:r>
              <a:rPr lang="en-US" sz="2400" dirty="0"/>
              <a:t> = w0 + w1 * X[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r>
              <a:rPr lang="en-US" sz="2400" dirty="0"/>
              <a:t>    </a:t>
            </a:r>
            <a:r>
              <a:rPr lang="en-US" sz="2400" dirty="0" err="1"/>
              <a:t>rmse</a:t>
            </a:r>
            <a:r>
              <a:rPr lang="en-US" sz="2400" dirty="0"/>
              <a:t> += (y[</a:t>
            </a:r>
            <a:r>
              <a:rPr lang="en-US" sz="2400" dirty="0" err="1"/>
              <a:t>i</a:t>
            </a:r>
            <a:r>
              <a:rPr lang="en-US" sz="2400" dirty="0"/>
              <a:t>] - </a:t>
            </a:r>
            <a:r>
              <a:rPr lang="en-US" sz="2400" dirty="0" err="1"/>
              <a:t>y_pred</a:t>
            </a:r>
            <a:r>
              <a:rPr lang="en-US" sz="2400" dirty="0"/>
              <a:t>) ** 2</a:t>
            </a:r>
          </a:p>
          <a:p>
            <a:r>
              <a:rPr lang="en-US" sz="2400" dirty="0" err="1"/>
              <a:t>rmse</a:t>
            </a:r>
            <a:r>
              <a:rPr lang="en-US" sz="2400" dirty="0"/>
              <a:t> = </a:t>
            </a:r>
            <a:r>
              <a:rPr lang="en-US" sz="2400" dirty="0" err="1"/>
              <a:t>np.sqrt</a:t>
            </a:r>
            <a:r>
              <a:rPr lang="en-US" sz="2400" dirty="0"/>
              <a:t>(</a:t>
            </a:r>
            <a:r>
              <a:rPr lang="en-US" sz="2400" dirty="0" err="1"/>
              <a:t>rmse</a:t>
            </a:r>
            <a:r>
              <a:rPr lang="en-US" sz="2400" dirty="0"/>
              <a:t>/n)</a:t>
            </a:r>
          </a:p>
          <a:p>
            <a:r>
              <a:rPr lang="en-US" sz="2400" dirty="0"/>
              <a:t>print("RMSE=",</a:t>
            </a:r>
            <a:r>
              <a:rPr lang="en-US" sz="2400" dirty="0" err="1"/>
              <a:t>rmse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DEFA3-4B9F-41FD-AE0F-67940D51B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706" y="4374610"/>
            <a:ext cx="2895940" cy="842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5927D7-855F-4C5C-9CB7-B59FA983B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94" y="2483390"/>
            <a:ext cx="383320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4FB8-2997-40D4-8793-8F9ED02D1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55" y="245785"/>
            <a:ext cx="9366325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929FF"/>
                </a:solidFill>
              </a:rPr>
              <a:t>Calculating R2 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0D2D-12CD-491D-8E31-110A797D7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078" y="1207078"/>
            <a:ext cx="9036423" cy="4443844"/>
          </a:xfrm>
        </p:spPr>
        <p:txBody>
          <a:bodyPr>
            <a:noAutofit/>
          </a:bodyPr>
          <a:lstStyle/>
          <a:p>
            <a:r>
              <a:rPr lang="en-US" sz="2800" dirty="0" err="1"/>
              <a:t>ss_tot</a:t>
            </a:r>
            <a:r>
              <a:rPr lang="en-US" sz="2800" dirty="0"/>
              <a:t> = 0</a:t>
            </a:r>
          </a:p>
          <a:p>
            <a:r>
              <a:rPr lang="en-US" sz="2800" dirty="0" err="1"/>
              <a:t>ss_res</a:t>
            </a:r>
            <a:r>
              <a:rPr lang="en-US" sz="2800" dirty="0"/>
              <a:t> = 0</a:t>
            </a:r>
          </a:p>
          <a:p>
            <a:r>
              <a:rPr lang="en-US" sz="2800" dirty="0" err="1"/>
              <a:t>y_mean</a:t>
            </a:r>
            <a:r>
              <a:rPr lang="en-US" sz="2800" dirty="0"/>
              <a:t>=</a:t>
            </a:r>
            <a:r>
              <a:rPr lang="en-US" sz="2800" dirty="0" err="1"/>
              <a:t>np.mean</a:t>
            </a:r>
            <a:r>
              <a:rPr lang="en-US" sz="2800" dirty="0"/>
              <a:t>(y)</a:t>
            </a:r>
          </a:p>
          <a:p>
            <a:r>
              <a:rPr lang="en-US" sz="2800" dirty="0"/>
              <a:t>for </a:t>
            </a:r>
            <a:r>
              <a:rPr lang="en-US" sz="2800" dirty="0" err="1"/>
              <a:t>i</a:t>
            </a:r>
            <a:r>
              <a:rPr lang="en-US" sz="2800" dirty="0"/>
              <a:t> in range(n):</a:t>
            </a:r>
          </a:p>
          <a:p>
            <a:r>
              <a:rPr lang="en-US" sz="2800" dirty="0"/>
              <a:t>    </a:t>
            </a:r>
            <a:r>
              <a:rPr lang="en-US" sz="2800" dirty="0" err="1"/>
              <a:t>y_pred</a:t>
            </a:r>
            <a:r>
              <a:rPr lang="en-US" sz="2800" dirty="0"/>
              <a:t> = w0 + w1 * X[</a:t>
            </a:r>
            <a:r>
              <a:rPr lang="en-US" sz="2800" dirty="0" err="1"/>
              <a:t>i</a:t>
            </a:r>
            <a:r>
              <a:rPr lang="en-US" sz="2800" dirty="0"/>
              <a:t>]</a:t>
            </a:r>
          </a:p>
          <a:p>
            <a:r>
              <a:rPr lang="en-US" sz="2800" dirty="0"/>
              <a:t>    </a:t>
            </a:r>
            <a:r>
              <a:rPr lang="en-US" sz="2800" dirty="0" err="1"/>
              <a:t>ss_tot</a:t>
            </a:r>
            <a:r>
              <a:rPr lang="en-US" sz="2800" dirty="0"/>
              <a:t> += (y[</a:t>
            </a:r>
            <a:r>
              <a:rPr lang="en-US" sz="2800" dirty="0" err="1"/>
              <a:t>i</a:t>
            </a:r>
            <a:r>
              <a:rPr lang="en-US" sz="2800" dirty="0"/>
              <a:t>] -</a:t>
            </a:r>
            <a:r>
              <a:rPr lang="en-US" sz="2800" dirty="0" err="1"/>
              <a:t>y_mean</a:t>
            </a:r>
            <a:r>
              <a:rPr lang="en-US" sz="2800" dirty="0"/>
              <a:t> ) ** 2</a:t>
            </a:r>
          </a:p>
          <a:p>
            <a:r>
              <a:rPr lang="en-US" sz="2800" dirty="0"/>
              <a:t>    </a:t>
            </a:r>
            <a:r>
              <a:rPr lang="en-US" sz="2800" dirty="0" err="1"/>
              <a:t>ss_res</a:t>
            </a:r>
            <a:r>
              <a:rPr lang="en-US" sz="2800" dirty="0"/>
              <a:t> += (y[</a:t>
            </a:r>
            <a:r>
              <a:rPr lang="en-US" sz="2800" dirty="0" err="1"/>
              <a:t>i</a:t>
            </a:r>
            <a:r>
              <a:rPr lang="en-US" sz="2800" dirty="0"/>
              <a:t>] - </a:t>
            </a:r>
            <a:r>
              <a:rPr lang="en-US" sz="2800" dirty="0" err="1"/>
              <a:t>y_pred</a:t>
            </a:r>
            <a:r>
              <a:rPr lang="en-US" sz="2800" dirty="0"/>
              <a:t>) ** 2</a:t>
            </a:r>
          </a:p>
          <a:p>
            <a:r>
              <a:rPr lang="en-US" sz="2800" dirty="0"/>
              <a:t>r2 = 1 - (</a:t>
            </a:r>
            <a:r>
              <a:rPr lang="en-US" sz="2800" dirty="0" err="1"/>
              <a:t>ss_res</a:t>
            </a:r>
            <a:r>
              <a:rPr lang="en-US" sz="2800" dirty="0"/>
              <a:t>/</a:t>
            </a:r>
            <a:r>
              <a:rPr lang="en-US" sz="2800" dirty="0" err="1"/>
              <a:t>ss_tot</a:t>
            </a:r>
            <a:r>
              <a:rPr lang="en-US" sz="2800" dirty="0"/>
              <a:t>)</a:t>
            </a:r>
          </a:p>
          <a:p>
            <a:r>
              <a:rPr lang="en-US" sz="2800" dirty="0"/>
              <a:t>print("R2 Score=",r2)</a:t>
            </a:r>
          </a:p>
        </p:txBody>
      </p:sp>
      <p:pic>
        <p:nvPicPr>
          <p:cNvPr id="1026" name="Picture 2" descr="R-Squared: Formula Explanation. We all must have seen these terms… | by  Saurabh Gupta | Analytics Vidhya | Medium">
            <a:extLst>
              <a:ext uri="{FF2B5EF4-FFF2-40B4-BE49-F238E27FC236}">
                <a16:creationId xmlns:a16="http://schemas.microsoft.com/office/drawing/2014/main" id="{2CE49BD5-089A-4E41-8FAC-6AE62B5C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65" y="1853840"/>
            <a:ext cx="3625330" cy="98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1FF194-B98D-4DB9-9CF1-559C38EEC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73" y="4016335"/>
            <a:ext cx="4411684" cy="97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1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8EA5E9-C245-4370-8080-772C80A3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363" y="1028700"/>
            <a:ext cx="7834871" cy="85725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2929FF"/>
                </a:solidFill>
              </a:rPr>
              <a:t>MULTIVARIATE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8C412-8767-449F-A278-901E48B1B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064" y="2000251"/>
            <a:ext cx="8872536" cy="2631733"/>
          </a:xfrm>
        </p:spPr>
        <p:txBody>
          <a:bodyPr>
            <a:noAutofit/>
          </a:bodyPr>
          <a:lstStyle/>
          <a:p>
            <a:r>
              <a:rPr lang="en-US" sz="3200" dirty="0"/>
              <a:t>We can easily extend to </a:t>
            </a:r>
            <a:r>
              <a:rPr lang="en-US" sz="3200" b="1" dirty="0"/>
              <a:t>multivariate linear regression </a:t>
            </a:r>
            <a:r>
              <a:rPr lang="en-US" sz="3200" dirty="0"/>
              <a:t>problems, in which each example </a:t>
            </a:r>
            <a:r>
              <a:rPr lang="en-US" sz="3200" b="1" dirty="0" err="1"/>
              <a:t>x</a:t>
            </a:r>
            <a:r>
              <a:rPr lang="en-US" sz="3200" baseline="-25000" dirty="0" err="1"/>
              <a:t>j</a:t>
            </a:r>
            <a:r>
              <a:rPr lang="en-US" sz="3200" baseline="-25000" dirty="0"/>
              <a:t> </a:t>
            </a:r>
            <a:r>
              <a:rPr lang="en-US" sz="3200" dirty="0"/>
              <a:t>is an n-element vector.</a:t>
            </a:r>
          </a:p>
          <a:p>
            <a:r>
              <a:rPr lang="en-US" sz="3200" dirty="0"/>
              <a:t>Our hypothesis space is the set of functions of the form</a:t>
            </a:r>
          </a:p>
        </p:txBody>
      </p:sp>
      <p:pic>
        <p:nvPicPr>
          <p:cNvPr id="8" name="Picture 7" descr="A picture containing object, antenna, clock&#10;&#10;Description automatically generated">
            <a:extLst>
              <a:ext uri="{FF2B5EF4-FFF2-40B4-BE49-F238E27FC236}">
                <a16:creationId xmlns:a16="http://schemas.microsoft.com/office/drawing/2014/main" id="{E5EBEAAE-B8F6-4A51-A22B-F37D244DB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64" y="4914901"/>
            <a:ext cx="6610470" cy="12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29A40-A433-4498-B68B-4BAD53510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688" y="1100138"/>
            <a:ext cx="10011388" cy="3862835"/>
          </a:xfrm>
        </p:spPr>
        <p:txBody>
          <a:bodyPr>
            <a:noAutofit/>
          </a:bodyPr>
          <a:lstStyle/>
          <a:p>
            <a:r>
              <a:rPr lang="en-US" sz="2400" dirty="0"/>
              <a:t># Importing the libraries</a:t>
            </a:r>
          </a:p>
          <a:p>
            <a:r>
              <a:rPr lang="en-US" sz="2400" dirty="0"/>
              <a:t>import pandas as pd</a:t>
            </a:r>
          </a:p>
          <a:p>
            <a:r>
              <a:rPr lang="en-US" sz="2400" dirty="0"/>
              <a:t>import </a:t>
            </a:r>
            <a:r>
              <a:rPr lang="en-US" sz="2400" dirty="0" err="1"/>
              <a:t>numpy</a:t>
            </a:r>
            <a:r>
              <a:rPr lang="en-US" sz="2400" dirty="0"/>
              <a:t> as np</a:t>
            </a:r>
          </a:p>
          <a:p>
            <a:r>
              <a:rPr lang="en-US" sz="2400" dirty="0"/>
              <a:t>import </a:t>
            </a:r>
            <a:r>
              <a:rPr lang="en-US" sz="2400" dirty="0" err="1"/>
              <a:t>matplotlib.pyplot</a:t>
            </a:r>
            <a:r>
              <a:rPr lang="en-US" sz="2400" dirty="0"/>
              <a:t> as </a:t>
            </a:r>
            <a:r>
              <a:rPr lang="en-US" sz="2400" dirty="0" err="1"/>
              <a:t>plt</a:t>
            </a:r>
            <a:endParaRPr lang="en-US" sz="2400" dirty="0"/>
          </a:p>
          <a:p>
            <a:r>
              <a:rPr lang="en-US" sz="2400" dirty="0"/>
              <a:t>import pandas as pd</a:t>
            </a:r>
          </a:p>
          <a:p>
            <a:r>
              <a:rPr lang="en-US" sz="2400" dirty="0"/>
              <a:t>import seaborn as </a:t>
            </a:r>
            <a:r>
              <a:rPr lang="en-US" sz="2400" dirty="0" err="1"/>
              <a:t>sns</a:t>
            </a:r>
            <a:endParaRPr lang="en-US" sz="2400" dirty="0"/>
          </a:p>
          <a:p>
            <a:r>
              <a:rPr lang="en-US" sz="2400" dirty="0"/>
              <a:t>companies=</a:t>
            </a:r>
            <a:r>
              <a:rPr lang="en-US" sz="2400" dirty="0" err="1"/>
              <a:t>pd.read_csv</a:t>
            </a:r>
            <a:r>
              <a:rPr lang="en-US" sz="2400" dirty="0"/>
              <a:t>("/content/drive/My Drive/</a:t>
            </a:r>
            <a:r>
              <a:rPr lang="en-US" sz="2400" dirty="0" err="1"/>
              <a:t>ML_Labs</a:t>
            </a:r>
            <a:r>
              <a:rPr lang="en-US" sz="2400" dirty="0"/>
              <a:t>/</a:t>
            </a:r>
            <a:r>
              <a:rPr lang="en-US" sz="2400" dirty="0" err="1"/>
              <a:t>DataSets</a:t>
            </a:r>
            <a:r>
              <a:rPr lang="en-US" sz="2400" dirty="0"/>
              <a:t>/MultipleRegression_1000_Companies.csv")</a:t>
            </a:r>
          </a:p>
          <a:p>
            <a:r>
              <a:rPr lang="en-US" sz="2400" dirty="0" err="1"/>
              <a:t>coulumns</a:t>
            </a:r>
            <a:r>
              <a:rPr lang="en-US" sz="2400" dirty="0"/>
              <a:t>=</a:t>
            </a:r>
            <a:r>
              <a:rPr lang="en-US" sz="2400" dirty="0" err="1"/>
              <a:t>companies.columns</a:t>
            </a:r>
            <a:endParaRPr lang="en-US" sz="2400" dirty="0"/>
          </a:p>
          <a:p>
            <a:r>
              <a:rPr lang="en-US" sz="2400" dirty="0" err="1"/>
              <a:t>companies.head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362AD-D35D-47C3-8BA6-0A7596F2C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88" y="4500563"/>
            <a:ext cx="6457950" cy="2357437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67762E62-2FD4-C1A8-F121-6A9CF728D684}"/>
              </a:ext>
            </a:extLst>
          </p:cNvPr>
          <p:cNvSpPr txBox="1">
            <a:spLocks/>
          </p:cNvSpPr>
          <p:nvPr/>
        </p:nvSpPr>
        <p:spPr>
          <a:xfrm>
            <a:off x="2178564" y="402535"/>
            <a:ext cx="783487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2929FF"/>
                </a:solidFill>
              </a:rPr>
              <a:t>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77494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410BE-0F55-476A-BFB5-01EDFBD0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413" y="1323527"/>
            <a:ext cx="9036423" cy="350897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X = </a:t>
            </a:r>
            <a:r>
              <a:rPr lang="en-US" sz="2800" dirty="0" err="1"/>
              <a:t>companies.iloc</a:t>
            </a:r>
            <a:r>
              <a:rPr lang="en-US" sz="2800" dirty="0"/>
              <a:t>[:, :-1].values</a:t>
            </a:r>
          </a:p>
          <a:p>
            <a:r>
              <a:rPr lang="en-US" sz="2800" dirty="0"/>
              <a:t>y = </a:t>
            </a:r>
            <a:r>
              <a:rPr lang="en-US" sz="2800" dirty="0" err="1"/>
              <a:t>companies.iloc</a:t>
            </a:r>
            <a:r>
              <a:rPr lang="en-US" sz="2800" dirty="0"/>
              <a:t>[:, 4].values</a:t>
            </a:r>
          </a:p>
          <a:p>
            <a:r>
              <a:rPr lang="en-US" sz="2800" dirty="0"/>
              <a:t>X[:5]</a:t>
            </a:r>
          </a:p>
          <a:p>
            <a:r>
              <a:rPr lang="en-US" sz="2800" dirty="0"/>
              <a:t># Data Visualization</a:t>
            </a:r>
          </a:p>
          <a:p>
            <a:r>
              <a:rPr lang="en-US" sz="2800" dirty="0"/>
              <a:t># Building the Correlation matrix</a:t>
            </a:r>
          </a:p>
          <a:p>
            <a:r>
              <a:rPr lang="en-US" sz="2800" dirty="0" err="1"/>
              <a:t>sns.heatmap</a:t>
            </a:r>
            <a:r>
              <a:rPr lang="en-US" sz="2800" dirty="0"/>
              <a:t>(</a:t>
            </a:r>
            <a:r>
              <a:rPr lang="en-US" sz="2800" dirty="0" err="1"/>
              <a:t>companies.corr</a:t>
            </a:r>
            <a:r>
              <a:rPr lang="en-US" sz="2800" dirty="0"/>
              <a:t>())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B4BF5-581B-4EC0-A9CB-0FD9F1643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99" y="2275501"/>
            <a:ext cx="6391589" cy="1605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36E980-E899-4D8C-B91B-1544C6D77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63" y="3808095"/>
            <a:ext cx="4115374" cy="3000794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D51966BE-17BF-0FDB-2AA4-751EF1E2FAE2}"/>
              </a:ext>
            </a:extLst>
          </p:cNvPr>
          <p:cNvSpPr txBox="1">
            <a:spLocks/>
          </p:cNvSpPr>
          <p:nvPr/>
        </p:nvSpPr>
        <p:spPr>
          <a:xfrm>
            <a:off x="2178564" y="402535"/>
            <a:ext cx="783487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2929FF"/>
                </a:solidFill>
              </a:rPr>
              <a:t>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01897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F6F49-E0A7-4D43-A880-BFA9FD9CA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962" y="1452114"/>
            <a:ext cx="9986120" cy="3508977"/>
          </a:xfrm>
        </p:spPr>
        <p:txBody>
          <a:bodyPr/>
          <a:lstStyle/>
          <a:p>
            <a:r>
              <a:rPr lang="en-US" sz="2800" dirty="0"/>
              <a:t># Encoding categorical data</a:t>
            </a:r>
          </a:p>
          <a:p>
            <a:r>
              <a:rPr lang="en-US" sz="2800" dirty="0"/>
              <a:t>from </a:t>
            </a:r>
            <a:r>
              <a:rPr lang="en-US" sz="2800" dirty="0" err="1"/>
              <a:t>sklearn.preprocessing</a:t>
            </a:r>
            <a:r>
              <a:rPr lang="en-US" sz="2800" dirty="0"/>
              <a:t> import </a:t>
            </a:r>
            <a:r>
              <a:rPr lang="en-US" sz="2800" dirty="0" err="1"/>
              <a:t>LabelEncoder</a:t>
            </a:r>
            <a:endParaRPr lang="en-US" sz="2800" dirty="0"/>
          </a:p>
          <a:p>
            <a:r>
              <a:rPr lang="en-US" sz="2800" dirty="0" err="1"/>
              <a:t>labelencoder</a:t>
            </a:r>
            <a:r>
              <a:rPr lang="en-US" sz="2800" dirty="0"/>
              <a:t> = </a:t>
            </a:r>
            <a:r>
              <a:rPr lang="en-US" sz="2800" dirty="0" err="1"/>
              <a:t>LabelEncoder</a:t>
            </a:r>
            <a:r>
              <a:rPr lang="en-US" sz="2800" dirty="0"/>
              <a:t>()</a:t>
            </a:r>
          </a:p>
          <a:p>
            <a:r>
              <a:rPr lang="en-US" sz="2800" dirty="0"/>
              <a:t>X[:, 3] = </a:t>
            </a:r>
            <a:r>
              <a:rPr lang="en-US" sz="2800" dirty="0" err="1"/>
              <a:t>labelencoder.fit_transform</a:t>
            </a:r>
            <a:r>
              <a:rPr lang="en-US" sz="2800" dirty="0"/>
              <a:t>(X[:, 3])</a:t>
            </a:r>
          </a:p>
          <a:p>
            <a:r>
              <a:rPr lang="en-US" sz="2800" dirty="0"/>
              <a:t>X[:5]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514FB-9914-4B29-B5D3-4111953C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64" y="3954505"/>
            <a:ext cx="6396318" cy="201317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3E56E6E5-73C1-C121-4B9F-E4C4163E4611}"/>
              </a:ext>
            </a:extLst>
          </p:cNvPr>
          <p:cNvSpPr txBox="1">
            <a:spLocks/>
          </p:cNvSpPr>
          <p:nvPr/>
        </p:nvSpPr>
        <p:spPr>
          <a:xfrm>
            <a:off x="2178564" y="402535"/>
            <a:ext cx="783487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2929FF"/>
                </a:solidFill>
              </a:rPr>
              <a:t>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27082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7BE77-7931-B20F-3E6D-B22024C8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965B2-0E0D-041E-7248-1A82228F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46306"/>
            <a:ext cx="9601196" cy="76226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Lab Contents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C045FE8-40D7-ED0A-68B8-0E9C962D0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366652"/>
              </p:ext>
            </p:extLst>
          </p:nvPr>
        </p:nvGraphicFramePr>
        <p:xfrm>
          <a:off x="2272220" y="1610075"/>
          <a:ext cx="7647559" cy="524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894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79A5-597D-44DB-AA45-FE1F907F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25" y="1369935"/>
            <a:ext cx="10567313" cy="411812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# Splitting the dataset into the Training set and Test set</a:t>
            </a:r>
          </a:p>
          <a:p>
            <a:r>
              <a:rPr lang="en-US" sz="2800" dirty="0"/>
              <a:t>from </a:t>
            </a:r>
            <a:r>
              <a:rPr lang="en-US" sz="2800" dirty="0" err="1"/>
              <a:t>sklearn.model_selection</a:t>
            </a:r>
            <a:r>
              <a:rPr lang="en-US" sz="2800" dirty="0"/>
              <a:t> import </a:t>
            </a:r>
            <a:r>
              <a:rPr lang="en-US" sz="2800" dirty="0" err="1"/>
              <a:t>train_test_split</a:t>
            </a:r>
            <a:endParaRPr lang="en-US" sz="2800" dirty="0"/>
          </a:p>
          <a:p>
            <a:r>
              <a:rPr lang="en-US" sz="2800" dirty="0" err="1"/>
              <a:t>X_train</a:t>
            </a:r>
            <a:r>
              <a:rPr lang="en-US" sz="2800" dirty="0"/>
              <a:t>, </a:t>
            </a:r>
            <a:r>
              <a:rPr lang="en-US" sz="2800" dirty="0" err="1"/>
              <a:t>X_test</a:t>
            </a:r>
            <a:r>
              <a:rPr lang="en-US" sz="2800" dirty="0"/>
              <a:t>, </a:t>
            </a:r>
            <a:r>
              <a:rPr lang="en-US" sz="2800" dirty="0" err="1"/>
              <a:t>y_train</a:t>
            </a:r>
            <a:r>
              <a:rPr lang="en-US" sz="2800" dirty="0"/>
              <a:t>, </a:t>
            </a:r>
            <a:r>
              <a:rPr lang="en-US" sz="2800" dirty="0" err="1"/>
              <a:t>y_test</a:t>
            </a:r>
            <a:r>
              <a:rPr lang="en-US" sz="2800" dirty="0"/>
              <a:t> = </a:t>
            </a:r>
            <a:r>
              <a:rPr lang="en-US" sz="2800" dirty="0" err="1"/>
              <a:t>train_test_split</a:t>
            </a:r>
            <a:r>
              <a:rPr lang="en-US" sz="2800" dirty="0"/>
              <a:t>(X, y, </a:t>
            </a:r>
            <a:r>
              <a:rPr lang="en-US" sz="2800" dirty="0" err="1"/>
              <a:t>test_size</a:t>
            </a:r>
            <a:r>
              <a:rPr lang="en-US" sz="2800" dirty="0"/>
              <a:t> = 0.2, </a:t>
            </a:r>
            <a:r>
              <a:rPr lang="en-US" sz="2800" dirty="0" err="1"/>
              <a:t>random_state</a:t>
            </a:r>
            <a:r>
              <a:rPr lang="en-US" sz="2800" dirty="0"/>
              <a:t> = 0)</a:t>
            </a:r>
          </a:p>
          <a:p>
            <a:r>
              <a:rPr lang="en-US" sz="2800" dirty="0"/>
              <a:t># Fitting Multiple Linear Regression to the Training set</a:t>
            </a:r>
          </a:p>
          <a:p>
            <a:r>
              <a:rPr lang="en-US" sz="2800" dirty="0"/>
              <a:t>from </a:t>
            </a:r>
            <a:r>
              <a:rPr lang="en-US" sz="2800" dirty="0" err="1"/>
              <a:t>sklearn.linear_model</a:t>
            </a:r>
            <a:r>
              <a:rPr lang="en-US" sz="2800" dirty="0"/>
              <a:t> import </a:t>
            </a:r>
            <a:r>
              <a:rPr lang="en-US" sz="2800" dirty="0" err="1"/>
              <a:t>LinearRegression</a:t>
            </a:r>
            <a:endParaRPr lang="en-US" sz="2800" dirty="0"/>
          </a:p>
          <a:p>
            <a:r>
              <a:rPr lang="en-US" sz="2800" dirty="0"/>
              <a:t>regressor = </a:t>
            </a:r>
            <a:r>
              <a:rPr lang="en-US" sz="2800" dirty="0" err="1"/>
              <a:t>LinearRegression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regressor.fit</a:t>
            </a:r>
            <a:r>
              <a:rPr lang="en-US" sz="2800" dirty="0"/>
              <a:t>(</a:t>
            </a:r>
            <a:r>
              <a:rPr lang="en-US" sz="2800" dirty="0" err="1"/>
              <a:t>X_train</a:t>
            </a:r>
            <a:r>
              <a:rPr lang="en-US" sz="2800" dirty="0"/>
              <a:t>, </a:t>
            </a:r>
            <a:r>
              <a:rPr lang="en-US" sz="2800" dirty="0" err="1"/>
              <a:t>y_train</a:t>
            </a:r>
            <a:r>
              <a:rPr lang="en-US" sz="2800" dirty="0"/>
              <a:t>)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75BA4FE-2692-758C-5F02-7C24662D9291}"/>
              </a:ext>
            </a:extLst>
          </p:cNvPr>
          <p:cNvSpPr txBox="1">
            <a:spLocks/>
          </p:cNvSpPr>
          <p:nvPr/>
        </p:nvSpPr>
        <p:spPr>
          <a:xfrm>
            <a:off x="2178564" y="402535"/>
            <a:ext cx="783487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2929FF"/>
                </a:solidFill>
              </a:rPr>
              <a:t>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6776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30EB-F35E-46BF-8771-9B4E849A0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75" y="614362"/>
            <a:ext cx="9036423" cy="5461154"/>
          </a:xfrm>
        </p:spPr>
        <p:txBody>
          <a:bodyPr>
            <a:noAutofit/>
          </a:bodyPr>
          <a:lstStyle/>
          <a:p>
            <a:r>
              <a:rPr lang="en-US" sz="2800" dirty="0"/>
              <a:t># Predicting the Test set results</a:t>
            </a:r>
          </a:p>
          <a:p>
            <a:r>
              <a:rPr lang="en-US" sz="2800" dirty="0" err="1"/>
              <a:t>y_pred</a:t>
            </a:r>
            <a:r>
              <a:rPr lang="en-US" sz="2800" dirty="0"/>
              <a:t> = </a:t>
            </a:r>
            <a:r>
              <a:rPr lang="en-US" sz="2800" dirty="0" err="1"/>
              <a:t>regressor.predict</a:t>
            </a:r>
            <a:r>
              <a:rPr lang="en-US" sz="2800" dirty="0"/>
              <a:t>(</a:t>
            </a:r>
            <a:r>
              <a:rPr lang="en-US" sz="2800" dirty="0" err="1"/>
              <a:t>X_test</a:t>
            </a:r>
            <a:r>
              <a:rPr lang="en-US" sz="2800" dirty="0"/>
              <a:t>)</a:t>
            </a:r>
          </a:p>
          <a:p>
            <a:r>
              <a:rPr lang="en-US" sz="2800" dirty="0"/>
              <a:t>print("Predicted:",</a:t>
            </a:r>
            <a:r>
              <a:rPr lang="en-US" sz="2800" dirty="0" err="1"/>
              <a:t>y_pred</a:t>
            </a:r>
            <a:r>
              <a:rPr lang="en-US" sz="2800" dirty="0"/>
              <a:t>[:5])</a:t>
            </a:r>
          </a:p>
          <a:p>
            <a:r>
              <a:rPr lang="en-US" sz="2800" dirty="0"/>
              <a:t>print("Actual:",</a:t>
            </a:r>
            <a:r>
              <a:rPr lang="en-US" sz="2800" dirty="0" err="1"/>
              <a:t>y_test</a:t>
            </a:r>
            <a:r>
              <a:rPr lang="en-US" sz="2800" dirty="0"/>
              <a:t>[:5])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E004C-F804-4BAA-A71C-7928AF84BB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752" y="3095605"/>
            <a:ext cx="6605587" cy="13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5CBD7-394E-4B85-98DB-23B00BF47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6" y="1895027"/>
            <a:ext cx="10429875" cy="3508977"/>
          </a:xfrm>
        </p:spPr>
        <p:txBody>
          <a:bodyPr>
            <a:noAutofit/>
          </a:bodyPr>
          <a:lstStyle/>
          <a:p>
            <a:r>
              <a:rPr lang="en-US" sz="2800" dirty="0"/>
              <a:t># Calculating the R squared value, # The mean squared error</a:t>
            </a:r>
          </a:p>
          <a:p>
            <a:r>
              <a:rPr lang="en-US" sz="2800" dirty="0"/>
              <a:t>from </a:t>
            </a:r>
            <a:r>
              <a:rPr lang="en-US" sz="2800" dirty="0" err="1"/>
              <a:t>sklearn.metrics</a:t>
            </a:r>
            <a:r>
              <a:rPr lang="en-US" sz="2800" dirty="0"/>
              <a:t> import r2_score,mean_squared_error</a:t>
            </a:r>
          </a:p>
          <a:p>
            <a:r>
              <a:rPr lang="en-US" sz="2800" dirty="0"/>
              <a:t>print("R squared value: %.2f" %r2_score(</a:t>
            </a:r>
            <a:r>
              <a:rPr lang="en-US" sz="2800" dirty="0" err="1"/>
              <a:t>y_test</a:t>
            </a:r>
            <a:r>
              <a:rPr lang="en-US" sz="2800" dirty="0"/>
              <a:t>, </a:t>
            </a:r>
            <a:r>
              <a:rPr lang="en-US" sz="2800" dirty="0" err="1"/>
              <a:t>y_pred</a:t>
            </a:r>
            <a:r>
              <a:rPr lang="en-US" sz="2800" dirty="0"/>
              <a:t>))</a:t>
            </a:r>
          </a:p>
          <a:p>
            <a:r>
              <a:rPr lang="en-US" sz="2800" dirty="0"/>
              <a:t>print("Mean squared error: %.2f" % </a:t>
            </a:r>
            <a:r>
              <a:rPr lang="en-US" sz="2800" dirty="0" err="1"/>
              <a:t>mean_squared_error</a:t>
            </a:r>
            <a:r>
              <a:rPr lang="en-US" sz="2800" dirty="0"/>
              <a:t>(</a:t>
            </a:r>
            <a:r>
              <a:rPr lang="en-US" sz="2800" dirty="0" err="1"/>
              <a:t>y_test</a:t>
            </a:r>
            <a:r>
              <a:rPr lang="en-US" sz="2800" dirty="0"/>
              <a:t>, </a:t>
            </a:r>
            <a:r>
              <a:rPr lang="en-US" sz="2800" dirty="0" err="1"/>
              <a:t>y_pred</a:t>
            </a:r>
            <a:r>
              <a:rPr lang="en-US" sz="2800" dirty="0"/>
              <a:t>))</a:t>
            </a:r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14A95-8E0D-4D2F-B35A-279C46B806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683" y="4571971"/>
            <a:ext cx="5100805" cy="130019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E2FF3958-D326-EA62-2EE0-430BC8BCD0E3}"/>
              </a:ext>
            </a:extLst>
          </p:cNvPr>
          <p:cNvSpPr txBox="1">
            <a:spLocks/>
          </p:cNvSpPr>
          <p:nvPr/>
        </p:nvSpPr>
        <p:spPr>
          <a:xfrm>
            <a:off x="2178564" y="402535"/>
            <a:ext cx="7834871" cy="8572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2929FF"/>
                </a:solidFill>
              </a:rPr>
              <a:t>MULTIVARIATE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10208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1E5C-048A-4021-AAD3-327D2BD4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9FF"/>
                </a:solidFill>
              </a:rPr>
              <a:t>Logistic Regression (Scratch)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2C570-4124-40E2-A2FB-030B7E21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57" y="2556932"/>
            <a:ext cx="8619672" cy="33189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Activity 1:</a:t>
            </a:r>
            <a:r>
              <a:rPr lang="en-US" sz="3200" dirty="0"/>
              <a:t> Logistic Regression from scratch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9066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9EF7B-C35A-4169-97FB-BA0254CF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28" y="658189"/>
            <a:ext cx="9601196" cy="6478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Logistic Regression (Scratch)</a:t>
            </a:r>
            <a:endParaRPr lang="en-US" dirty="0">
              <a:solidFill>
                <a:srgbClr val="2929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F9419-F278-4CAD-A98F-0AAAF5FF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163" y="1515065"/>
            <a:ext cx="11029119" cy="4391625"/>
          </a:xfrm>
        </p:spPr>
        <p:txBody>
          <a:bodyPr>
            <a:noAutofit/>
          </a:bodyPr>
          <a:lstStyle/>
          <a:p>
            <a:r>
              <a:rPr lang="en-GB" sz="2000" dirty="0"/>
              <a:t>it's  also known as logit regression</a:t>
            </a:r>
          </a:p>
          <a:p>
            <a:r>
              <a:rPr lang="en-GB" sz="2000" dirty="0"/>
              <a:t>Use for classification.</a:t>
            </a:r>
          </a:p>
          <a:p>
            <a:r>
              <a:rPr lang="en-GB" sz="2000" dirty="0"/>
              <a:t>Help in decision making.</a:t>
            </a:r>
          </a:p>
          <a:p>
            <a:r>
              <a:rPr lang="en-GB" sz="2000" dirty="0"/>
              <a:t>Where the situation is not clear you do not know the outcome results.</a:t>
            </a:r>
          </a:p>
          <a:p>
            <a:r>
              <a:rPr lang="en-GB" sz="2000" dirty="0"/>
              <a:t>in regression dependent variable was continuous. </a:t>
            </a:r>
          </a:p>
          <a:p>
            <a:r>
              <a:rPr lang="en-GB" sz="2000" dirty="0"/>
              <a:t>In this dependent variables is binary 0 or  1 or  binomial.</a:t>
            </a:r>
          </a:p>
          <a:p>
            <a:r>
              <a:rPr lang="en-GB" sz="2000" dirty="0"/>
              <a:t>Used in decision making so it support probability. </a:t>
            </a:r>
          </a:p>
          <a:p>
            <a:r>
              <a:rPr lang="en-GB" sz="2000" dirty="0"/>
              <a:t>probability range is 0-1.</a:t>
            </a:r>
          </a:p>
          <a:p>
            <a:r>
              <a:rPr lang="en-GB" sz="2000" dirty="0"/>
              <a:t>Binary classification it means that only two outcomes. </a:t>
            </a:r>
          </a:p>
          <a:p>
            <a:r>
              <a:rPr lang="en-GB" sz="2000" dirty="0"/>
              <a:t>Multi class means different classes.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54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9EF7B-C35A-4169-97FB-BA0254CF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28" y="658189"/>
            <a:ext cx="9601196" cy="6478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Logistic Regression (Scratch)</a:t>
            </a:r>
            <a:endParaRPr lang="en-US" dirty="0">
              <a:solidFill>
                <a:srgbClr val="2929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F9419-F278-4CAD-A98F-0AAAF5FF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51" y="1484243"/>
            <a:ext cx="11029119" cy="4391625"/>
          </a:xfrm>
        </p:spPr>
        <p:txBody>
          <a:bodyPr>
            <a:noAutofit/>
          </a:bodyPr>
          <a:lstStyle/>
          <a:p>
            <a:r>
              <a:rPr lang="en-GB" sz="2000" dirty="0"/>
              <a:t>in linear relation we can draw straight line to classify but in this we can’t.</a:t>
            </a:r>
          </a:p>
          <a:p>
            <a:r>
              <a:rPr lang="en-GB" sz="2000" dirty="0"/>
              <a:t> The outcome is form of s.</a:t>
            </a:r>
          </a:p>
          <a:p>
            <a:r>
              <a:rPr lang="en-GB" sz="2000" dirty="0"/>
              <a:t>Backend working sigmoid or logit function</a:t>
            </a:r>
          </a:p>
          <a:p>
            <a:r>
              <a:rPr lang="en-GB" sz="2000" dirty="0"/>
              <a:t>Sigmoid probability is equal to 1 / 1 + </a:t>
            </a:r>
            <a:r>
              <a:rPr lang="en-GB" b="1" dirty="0"/>
              <a:t>e</a:t>
            </a:r>
            <a:r>
              <a:rPr lang="en-GB" b="1" baseline="30000" dirty="0"/>
              <a:t>-z</a:t>
            </a:r>
            <a:r>
              <a:rPr lang="en-GB" sz="2000" dirty="0"/>
              <a:t>. So e Euler's  number = 2.7 </a:t>
            </a:r>
          </a:p>
          <a:p>
            <a:r>
              <a:rPr lang="en-GB" sz="2000" dirty="0"/>
              <a:t>Z is equal to linear equation </a:t>
            </a:r>
            <a:r>
              <a:rPr lang="en-GB" sz="2000" dirty="0" err="1"/>
              <a:t>equation</a:t>
            </a:r>
            <a:r>
              <a:rPr lang="en-GB" sz="2000" dirty="0"/>
              <a:t> y= </a:t>
            </a:r>
            <a:r>
              <a:rPr lang="en-GB" sz="2000" dirty="0" err="1"/>
              <a:t>Mx+b</a:t>
            </a:r>
            <a:r>
              <a:rPr lang="en-GB" sz="2000" dirty="0"/>
              <a:t>...</a:t>
            </a:r>
          </a:p>
          <a:p>
            <a:r>
              <a:rPr lang="en-GB" sz="2000" dirty="0"/>
              <a:t>it converts input into 0 1 range...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EB783-1E22-4654-B28D-401A887D8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40" y="3513762"/>
            <a:ext cx="3417681" cy="215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8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9EF7B-C35A-4169-97FB-BA0254CF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28" y="658189"/>
            <a:ext cx="9601196" cy="6478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Logistic Regression (Scratch)</a:t>
            </a:r>
            <a:endParaRPr lang="en-US" dirty="0">
              <a:solidFill>
                <a:srgbClr val="2929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F9419-F278-4CAD-A98F-0AAAF5FF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051" y="1484243"/>
            <a:ext cx="11029119" cy="4391625"/>
          </a:xfrm>
        </p:spPr>
        <p:txBody>
          <a:bodyPr>
            <a:no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/>
              <a:t>LabelEncoder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r>
              <a:rPr lang="en-US" dirty="0"/>
              <a:t>, </a:t>
            </a:r>
            <a:r>
              <a:rPr lang="en-US" dirty="0" err="1"/>
              <a:t>classification_report</a:t>
            </a:r>
            <a:r>
              <a:rPr lang="en-US" dirty="0"/>
              <a:t>, </a:t>
            </a:r>
            <a:r>
              <a:rPr lang="en-US" dirty="0" err="1"/>
              <a:t>confusion_matrix</a:t>
            </a:r>
            <a:endParaRPr lang="en-US" dirty="0"/>
          </a:p>
          <a:p>
            <a:br>
              <a:rPr lang="en-US" dirty="0"/>
            </a:br>
            <a:r>
              <a:rPr lang="en-US" dirty="0"/>
              <a:t># Load the dataset from a CSV file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('/content/Social_Network_Ads.csv')  </a:t>
            </a:r>
          </a:p>
        </p:txBody>
      </p:sp>
    </p:spTree>
    <p:extLst>
      <p:ext uri="{BB962C8B-B14F-4D97-AF65-F5344CB8AC3E}">
        <p14:creationId xmlns:p14="http://schemas.microsoft.com/office/powerpoint/2010/main" val="405526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9EF7B-C35A-4169-97FB-BA0254CF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28" y="658189"/>
            <a:ext cx="9601196" cy="6478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Logistic Regression (Scratch)</a:t>
            </a:r>
            <a:endParaRPr lang="en-US" dirty="0">
              <a:solidFill>
                <a:srgbClr val="2929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F9419-F278-4CAD-A98F-0AAAF5FF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557" y="1089517"/>
            <a:ext cx="11029119" cy="4391625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 Preprocessing</a:t>
            </a:r>
          </a:p>
          <a:p>
            <a:r>
              <a:rPr lang="en-US" dirty="0">
                <a:highlight>
                  <a:srgbClr val="FFFF00"/>
                </a:highlight>
              </a:rPr>
              <a:t># Encode categorical variable 'Gender'</a:t>
            </a:r>
          </a:p>
          <a:p>
            <a:r>
              <a:rPr lang="en-US" dirty="0" err="1"/>
              <a:t>labelencoder</a:t>
            </a:r>
            <a:r>
              <a:rPr lang="en-US" dirty="0"/>
              <a:t> = </a:t>
            </a:r>
            <a:r>
              <a:rPr lang="en-US" dirty="0" err="1"/>
              <a:t>LabelEncoder</a:t>
            </a:r>
            <a:r>
              <a:rPr lang="en-US" dirty="0"/>
              <a:t>()</a:t>
            </a:r>
          </a:p>
          <a:p>
            <a:r>
              <a:rPr lang="en-US" dirty="0"/>
              <a:t>data['Gender'] = </a:t>
            </a:r>
            <a:r>
              <a:rPr lang="en-US" dirty="0" err="1"/>
              <a:t>labelencoder.fit_transform</a:t>
            </a:r>
            <a:r>
              <a:rPr lang="en-US" dirty="0"/>
              <a:t>(data['Gender'])  # Male=1, Female=0</a:t>
            </a:r>
          </a:p>
          <a:p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 Define features and target variable</a:t>
            </a:r>
          </a:p>
          <a:p>
            <a:r>
              <a:rPr lang="en-US" dirty="0"/>
              <a:t>X = data[['Gender', 'Age', '</a:t>
            </a:r>
            <a:r>
              <a:rPr lang="en-US" dirty="0" err="1"/>
              <a:t>EstimatedSalary</a:t>
            </a:r>
            <a:r>
              <a:rPr lang="en-US" dirty="0"/>
              <a:t>']].values  </a:t>
            </a:r>
            <a:r>
              <a:rPr lang="en-US" dirty="0">
                <a:highlight>
                  <a:srgbClr val="FFFF00"/>
                </a:highlight>
              </a:rPr>
              <a:t># Select relevant columns</a:t>
            </a:r>
          </a:p>
          <a:p>
            <a:r>
              <a:rPr lang="en-US" dirty="0"/>
              <a:t>y = data['Purchased'].values  </a:t>
            </a:r>
            <a:r>
              <a:rPr lang="en-US" dirty="0">
                <a:highlight>
                  <a:srgbClr val="FFFF00"/>
                </a:highlight>
              </a:rPr>
              <a:t># Target variable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9EF7B-C35A-4169-97FB-BA0254CF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571" y="0"/>
            <a:ext cx="9601196" cy="6478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Logistic Regression (Scratch)</a:t>
            </a:r>
            <a:endParaRPr lang="en-US" dirty="0">
              <a:solidFill>
                <a:srgbClr val="2929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F9419-F278-4CAD-A98F-0AAAF5FF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86" y="885160"/>
            <a:ext cx="11133243" cy="6074440"/>
          </a:xfrm>
        </p:spPr>
        <p:txBody>
          <a:bodyPr>
            <a:no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# Split the dataset into training and testing sets</a:t>
            </a:r>
          </a:p>
          <a:p>
            <a:r>
              <a:rPr lang="en-US" sz="2800" dirty="0" err="1"/>
              <a:t>X_train</a:t>
            </a:r>
            <a:r>
              <a:rPr lang="en-US" sz="2800" dirty="0"/>
              <a:t>, </a:t>
            </a:r>
            <a:r>
              <a:rPr lang="en-US" sz="2800" dirty="0" err="1"/>
              <a:t>X_test</a:t>
            </a:r>
            <a:r>
              <a:rPr lang="en-US" sz="2800" dirty="0"/>
              <a:t>, </a:t>
            </a:r>
            <a:r>
              <a:rPr lang="en-US" sz="2800" dirty="0" err="1"/>
              <a:t>y_train</a:t>
            </a:r>
            <a:r>
              <a:rPr lang="en-US" sz="2800" dirty="0"/>
              <a:t>, </a:t>
            </a:r>
            <a:r>
              <a:rPr lang="en-US" sz="2800" dirty="0" err="1"/>
              <a:t>y_test</a:t>
            </a:r>
            <a:r>
              <a:rPr lang="en-US" sz="2800" dirty="0"/>
              <a:t> = </a:t>
            </a:r>
            <a:r>
              <a:rPr lang="en-US" sz="2800" dirty="0" err="1"/>
              <a:t>train_test_split</a:t>
            </a:r>
            <a:r>
              <a:rPr lang="en-US" sz="2800" dirty="0"/>
              <a:t>(X, y, </a:t>
            </a:r>
            <a:r>
              <a:rPr lang="en-US" sz="2800" dirty="0" err="1"/>
              <a:t>test_size</a:t>
            </a:r>
            <a:r>
              <a:rPr lang="en-US" sz="2800" dirty="0"/>
              <a:t>=0.2, </a:t>
            </a:r>
            <a:r>
              <a:rPr lang="en-US" sz="2800" dirty="0" err="1"/>
              <a:t>random_state</a:t>
            </a:r>
            <a:r>
              <a:rPr lang="en-US" sz="2800" dirty="0"/>
              <a:t>=42)</a:t>
            </a:r>
          </a:p>
          <a:p>
            <a:br>
              <a:rPr lang="en-US" sz="2800" dirty="0"/>
            </a:br>
            <a:r>
              <a:rPr lang="en-US" sz="2800" dirty="0">
                <a:highlight>
                  <a:srgbClr val="FFFF00"/>
                </a:highlight>
              </a:rPr>
              <a:t># Scale the features</a:t>
            </a:r>
          </a:p>
          <a:p>
            <a:r>
              <a:rPr lang="en-US" sz="2800" dirty="0"/>
              <a:t>scaler = </a:t>
            </a:r>
            <a:r>
              <a:rPr lang="en-US" sz="2800" dirty="0" err="1"/>
              <a:t>StandardScaler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X_train</a:t>
            </a:r>
            <a:r>
              <a:rPr lang="en-US" sz="2800" dirty="0"/>
              <a:t> = </a:t>
            </a:r>
            <a:r>
              <a:rPr lang="en-US" sz="2800" dirty="0" err="1"/>
              <a:t>scaler.fit_transform</a:t>
            </a:r>
            <a:r>
              <a:rPr lang="en-US" sz="2800" dirty="0"/>
              <a:t>(</a:t>
            </a:r>
            <a:r>
              <a:rPr lang="en-US" sz="2800" dirty="0" err="1"/>
              <a:t>X_train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X_test</a:t>
            </a:r>
            <a:r>
              <a:rPr lang="en-US" sz="2800" dirty="0"/>
              <a:t> = </a:t>
            </a:r>
            <a:r>
              <a:rPr lang="en-US" sz="2800" dirty="0" err="1"/>
              <a:t>scaler.transform</a:t>
            </a:r>
            <a:r>
              <a:rPr lang="en-US" sz="2800" dirty="0"/>
              <a:t>(</a:t>
            </a:r>
            <a:r>
              <a:rPr lang="en-US" sz="2800" dirty="0" err="1"/>
              <a:t>X_test</a:t>
            </a:r>
            <a:r>
              <a:rPr lang="en-US" sz="2800" dirty="0"/>
              <a:t>)</a:t>
            </a:r>
          </a:p>
          <a:p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569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9EF7B-C35A-4169-97FB-BA0254CF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6478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Logistic Regression (Scratch)</a:t>
            </a:r>
            <a:endParaRPr lang="en-US" dirty="0">
              <a:solidFill>
                <a:srgbClr val="2929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F9419-F278-4CAD-A98F-0AAAF5FF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00" y="783560"/>
            <a:ext cx="11133243" cy="6074440"/>
          </a:xfrm>
        </p:spPr>
        <p:txBody>
          <a:bodyPr>
            <a:no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# Logistic Regression Implementation</a:t>
            </a:r>
          </a:p>
          <a:p>
            <a:r>
              <a:rPr lang="en-US" sz="1800" dirty="0"/>
              <a:t>class </a:t>
            </a:r>
            <a:r>
              <a:rPr lang="en-US" sz="1800" dirty="0" err="1"/>
              <a:t>LogisticRegression</a:t>
            </a:r>
            <a:r>
              <a:rPr lang="en-US" sz="1800" dirty="0"/>
              <a:t>:</a:t>
            </a:r>
          </a:p>
          <a:p>
            <a:r>
              <a:rPr lang="en-US" sz="1800" dirty="0"/>
              <a:t>    def __</a:t>
            </a:r>
            <a:r>
              <a:rPr lang="en-US" sz="1800" dirty="0" err="1"/>
              <a:t>init</a:t>
            </a:r>
            <a:r>
              <a:rPr lang="en-US" sz="1800" dirty="0"/>
              <a:t>__(self, </a:t>
            </a:r>
            <a:r>
              <a:rPr lang="en-US" sz="1800" dirty="0" err="1"/>
              <a:t>learning_rate</a:t>
            </a:r>
            <a:r>
              <a:rPr lang="en-US" sz="1800" dirty="0"/>
              <a:t>=0.01, </a:t>
            </a:r>
            <a:r>
              <a:rPr lang="en-US" sz="1800" dirty="0" err="1"/>
              <a:t>num_iterations</a:t>
            </a:r>
            <a:r>
              <a:rPr lang="en-US" sz="1800" dirty="0"/>
              <a:t>=1000):</a:t>
            </a:r>
          </a:p>
          <a:p>
            <a:r>
              <a:rPr lang="en-US" sz="1800" dirty="0"/>
              <a:t>        self.lr = </a:t>
            </a:r>
            <a:r>
              <a:rPr lang="en-US" sz="1800" dirty="0" err="1"/>
              <a:t>learning_rate</a:t>
            </a:r>
            <a:endParaRPr lang="en-US" sz="1800" dirty="0"/>
          </a:p>
          <a:p>
            <a:r>
              <a:rPr lang="en-US" sz="1800" dirty="0"/>
              <a:t>        </a:t>
            </a:r>
            <a:r>
              <a:rPr lang="en-US" sz="1800" dirty="0" err="1"/>
              <a:t>self.iterations</a:t>
            </a:r>
            <a:r>
              <a:rPr lang="en-US" sz="1800" dirty="0"/>
              <a:t> = </a:t>
            </a:r>
            <a:r>
              <a:rPr lang="en-US" sz="1800" dirty="0" err="1"/>
              <a:t>num_iterations</a:t>
            </a:r>
            <a:endParaRPr lang="en-US" sz="1800" dirty="0"/>
          </a:p>
          <a:p>
            <a:r>
              <a:rPr lang="en-US" sz="1800" dirty="0"/>
              <a:t>        </a:t>
            </a:r>
            <a:r>
              <a:rPr lang="en-US" sz="1800" dirty="0" err="1"/>
              <a:t>self.weights</a:t>
            </a:r>
            <a:r>
              <a:rPr lang="en-US" sz="1800" dirty="0"/>
              <a:t> = None</a:t>
            </a:r>
          </a:p>
          <a:p>
            <a:r>
              <a:rPr lang="en-US" sz="1800" dirty="0"/>
              <a:t>        </a:t>
            </a:r>
            <a:r>
              <a:rPr lang="en-US" sz="1800" dirty="0" err="1"/>
              <a:t>self.bias</a:t>
            </a:r>
            <a:r>
              <a:rPr lang="en-US" sz="1800" dirty="0"/>
              <a:t> = None    </a:t>
            </a:r>
          </a:p>
          <a:p>
            <a:r>
              <a:rPr lang="en-US" sz="1800" dirty="0"/>
              <a:t>    def sigmoid(self, z):</a:t>
            </a:r>
          </a:p>
          <a:p>
            <a:r>
              <a:rPr lang="en-US" sz="1800" dirty="0"/>
              <a:t>        return 1 / (1 + </a:t>
            </a:r>
            <a:r>
              <a:rPr lang="en-US" sz="1800" dirty="0" err="1"/>
              <a:t>np.exp</a:t>
            </a:r>
            <a:r>
              <a:rPr lang="en-US" sz="1800" dirty="0"/>
              <a:t>(-z))</a:t>
            </a:r>
          </a:p>
          <a:p>
            <a:br>
              <a:rPr lang="en-US" sz="1800" dirty="0"/>
            </a:br>
            <a:r>
              <a:rPr lang="en-US" sz="1800" dirty="0"/>
              <a:t>    def fit(self, X, y):</a:t>
            </a:r>
          </a:p>
          <a:p>
            <a:r>
              <a:rPr lang="en-US" sz="1800" dirty="0"/>
              <a:t>        </a:t>
            </a:r>
            <a:r>
              <a:rPr lang="en-US" sz="1800" dirty="0" err="1"/>
              <a:t>num_samples</a:t>
            </a:r>
            <a:r>
              <a:rPr lang="en-US" sz="1800" dirty="0"/>
              <a:t>, </a:t>
            </a:r>
            <a:r>
              <a:rPr lang="en-US" sz="1800" dirty="0" err="1"/>
              <a:t>num_features</a:t>
            </a:r>
            <a:r>
              <a:rPr lang="en-US" sz="1800" dirty="0"/>
              <a:t> = </a:t>
            </a:r>
            <a:r>
              <a:rPr lang="en-US" sz="1800" dirty="0" err="1"/>
              <a:t>X.shape</a:t>
            </a:r>
            <a:endParaRPr lang="en-US" sz="1800" dirty="0"/>
          </a:p>
          <a:p>
            <a:r>
              <a:rPr lang="en-US" sz="1800" dirty="0"/>
              <a:t>        </a:t>
            </a:r>
            <a:r>
              <a:rPr lang="en-US" sz="1800" dirty="0" err="1"/>
              <a:t>self.weights</a:t>
            </a:r>
            <a:r>
              <a:rPr lang="en-US" sz="1800" dirty="0"/>
              <a:t> = </a:t>
            </a:r>
            <a:r>
              <a:rPr lang="en-US" sz="1800" dirty="0" err="1"/>
              <a:t>np.zeros</a:t>
            </a:r>
            <a:r>
              <a:rPr lang="en-US" sz="1800" dirty="0"/>
              <a:t>(</a:t>
            </a:r>
            <a:r>
              <a:rPr lang="en-US" sz="1800" dirty="0" err="1"/>
              <a:t>num_features</a:t>
            </a:r>
            <a:r>
              <a:rPr lang="en-US" sz="1800" dirty="0"/>
              <a:t>)</a:t>
            </a:r>
          </a:p>
          <a:p>
            <a:r>
              <a:rPr lang="en-US" sz="1800" dirty="0"/>
              <a:t>        </a:t>
            </a:r>
            <a:r>
              <a:rPr lang="en-US" sz="1800" dirty="0" err="1"/>
              <a:t>self.bias</a:t>
            </a:r>
            <a:r>
              <a:rPr lang="en-US" sz="1800" dirty="0"/>
              <a:t> = 0</a:t>
            </a:r>
          </a:p>
          <a:p>
            <a:br>
              <a:rPr lang="en-US" sz="1800" dirty="0"/>
            </a:br>
            <a:r>
              <a:rPr lang="en-US" sz="1800" dirty="0"/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248551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490" y="573792"/>
            <a:ext cx="91733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4" y="1877659"/>
            <a:ext cx="10709369" cy="4144316"/>
          </a:xfrm>
        </p:spPr>
        <p:txBody>
          <a:bodyPr>
            <a:noAutofit/>
          </a:bodyPr>
          <a:lstStyle/>
          <a:p>
            <a:r>
              <a:rPr lang="en-US" sz="2800" dirty="0"/>
              <a:t>Load Data of Regression</a:t>
            </a:r>
          </a:p>
          <a:p>
            <a:r>
              <a:rPr lang="en-US" sz="2800" dirty="0"/>
              <a:t>Drop </a:t>
            </a:r>
            <a:r>
              <a:rPr lang="en-US" sz="2800" dirty="0" err="1"/>
              <a:t>Sr</a:t>
            </a:r>
            <a:r>
              <a:rPr lang="en-US" sz="2800" dirty="0"/>
              <a:t># column</a:t>
            </a:r>
          </a:p>
          <a:p>
            <a:r>
              <a:rPr lang="en-US" sz="2800" dirty="0"/>
              <a:t>Split </a:t>
            </a:r>
            <a:r>
              <a:rPr lang="en-US" sz="2800" dirty="0" err="1"/>
              <a:t>X,y</a:t>
            </a:r>
            <a:endParaRPr lang="en-US" sz="2800" dirty="0"/>
          </a:p>
          <a:p>
            <a:r>
              <a:rPr lang="en-US" sz="2800" dirty="0"/>
              <a:t>Train test split of 20%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1917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8264F-F86F-5D9F-4436-4D86B5BBA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D269B3-8EAE-2BD7-1D79-BD919043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6478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Logistic Regression (Scratch)</a:t>
            </a:r>
            <a:endParaRPr lang="en-US" dirty="0">
              <a:solidFill>
                <a:srgbClr val="2929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56B7E1-008F-4E37-17A2-50620D6BF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00" y="783560"/>
            <a:ext cx="11133243" cy="6074440"/>
          </a:xfrm>
        </p:spPr>
        <p:txBody>
          <a:bodyPr>
            <a:noAutofit/>
          </a:bodyPr>
          <a:lstStyle/>
          <a:p>
            <a:r>
              <a:rPr lang="en-US" sz="1800" dirty="0"/>
              <a:t>for </a:t>
            </a:r>
            <a:r>
              <a:rPr lang="en-US" sz="1800" dirty="0" err="1"/>
              <a:t>i</a:t>
            </a:r>
            <a:r>
              <a:rPr lang="en-US" sz="1800" dirty="0"/>
              <a:t> in range(</a:t>
            </a:r>
            <a:r>
              <a:rPr lang="en-US" sz="1800" dirty="0" err="1"/>
              <a:t>self.iterations</a:t>
            </a:r>
            <a:r>
              <a:rPr lang="en-US" sz="1800" dirty="0"/>
              <a:t>):</a:t>
            </a:r>
          </a:p>
          <a:p>
            <a:r>
              <a:rPr lang="en-US" sz="1800" dirty="0"/>
              <a:t>            </a:t>
            </a:r>
            <a:r>
              <a:rPr lang="en-US" sz="1800" dirty="0" err="1"/>
              <a:t>linear_model</a:t>
            </a:r>
            <a:r>
              <a:rPr lang="en-US" sz="1800" dirty="0"/>
              <a:t> = np.dot(X, </a:t>
            </a:r>
            <a:r>
              <a:rPr lang="en-US" sz="1800" dirty="0" err="1"/>
              <a:t>self.weights</a:t>
            </a:r>
            <a:r>
              <a:rPr lang="en-US" sz="1800" dirty="0"/>
              <a:t>) + </a:t>
            </a:r>
            <a:r>
              <a:rPr lang="en-US" sz="1800" dirty="0" err="1"/>
              <a:t>self.bias</a:t>
            </a:r>
            <a:endParaRPr lang="en-US" sz="1800" dirty="0"/>
          </a:p>
          <a:p>
            <a:r>
              <a:rPr lang="en-US" sz="1800" dirty="0"/>
              <a:t>            </a:t>
            </a:r>
            <a:r>
              <a:rPr lang="en-US" sz="1800" dirty="0" err="1"/>
              <a:t>y_predicted</a:t>
            </a:r>
            <a:r>
              <a:rPr lang="en-US" sz="1800" dirty="0"/>
              <a:t> = </a:t>
            </a:r>
            <a:r>
              <a:rPr lang="en-US" sz="1800" dirty="0" err="1"/>
              <a:t>self.sigmoid</a:t>
            </a:r>
            <a:r>
              <a:rPr lang="en-US" sz="1800" dirty="0"/>
              <a:t>(</a:t>
            </a:r>
            <a:r>
              <a:rPr lang="en-US" sz="1800" dirty="0" err="1"/>
              <a:t>linear_model</a:t>
            </a:r>
            <a:r>
              <a:rPr lang="en-US" sz="1800" dirty="0"/>
              <a:t>)</a:t>
            </a:r>
          </a:p>
          <a:p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            # Update weights and bias by calculating Gradient</a:t>
            </a:r>
          </a:p>
          <a:p>
            <a:r>
              <a:rPr lang="en-US" sz="1800" dirty="0"/>
              <a:t>            </a:t>
            </a:r>
            <a:r>
              <a:rPr lang="en-US" sz="1800" dirty="0" err="1"/>
              <a:t>dw</a:t>
            </a:r>
            <a:r>
              <a:rPr lang="en-US" sz="1800" dirty="0"/>
              <a:t> = (1 / </a:t>
            </a:r>
            <a:r>
              <a:rPr lang="en-US" sz="1800" dirty="0" err="1"/>
              <a:t>num_samples</a:t>
            </a:r>
            <a:r>
              <a:rPr lang="en-US" sz="1800" dirty="0"/>
              <a:t>) * np.dot(X.T, (</a:t>
            </a:r>
            <a:r>
              <a:rPr lang="en-US" sz="1800" dirty="0" err="1"/>
              <a:t>y_predicted</a:t>
            </a:r>
            <a:r>
              <a:rPr lang="en-US" sz="1800" dirty="0"/>
              <a:t> - y))</a:t>
            </a:r>
          </a:p>
          <a:p>
            <a:r>
              <a:rPr lang="en-US" sz="1800" dirty="0"/>
              <a:t>            </a:t>
            </a:r>
            <a:r>
              <a:rPr lang="en-US" sz="1800" dirty="0" err="1"/>
              <a:t>db</a:t>
            </a:r>
            <a:r>
              <a:rPr lang="en-US" sz="1800" dirty="0"/>
              <a:t> = (1 / </a:t>
            </a:r>
            <a:r>
              <a:rPr lang="en-US" sz="1800" dirty="0" err="1"/>
              <a:t>num_samples</a:t>
            </a:r>
            <a:r>
              <a:rPr lang="en-US" sz="1800" dirty="0"/>
              <a:t>) * </a:t>
            </a:r>
            <a:r>
              <a:rPr lang="en-US" sz="1800" dirty="0" err="1"/>
              <a:t>np.sum</a:t>
            </a:r>
            <a:r>
              <a:rPr lang="en-US" sz="1800" dirty="0"/>
              <a:t>(</a:t>
            </a:r>
            <a:r>
              <a:rPr lang="en-US" sz="1800" dirty="0" err="1"/>
              <a:t>y_predicted</a:t>
            </a:r>
            <a:r>
              <a:rPr lang="en-US" sz="1800" dirty="0"/>
              <a:t> - y)</a:t>
            </a:r>
          </a:p>
          <a:p>
            <a:r>
              <a:rPr lang="en-US" sz="1800" dirty="0"/>
              <a:t>            </a:t>
            </a:r>
            <a:r>
              <a:rPr lang="en-US" sz="1800" dirty="0" err="1"/>
              <a:t>self.weights</a:t>
            </a:r>
            <a:r>
              <a:rPr lang="en-US" sz="1800" dirty="0"/>
              <a:t> -= self.lr * </a:t>
            </a:r>
            <a:r>
              <a:rPr lang="en-US" sz="1800" dirty="0" err="1"/>
              <a:t>dw</a:t>
            </a:r>
            <a:endParaRPr lang="en-US" sz="1800" dirty="0"/>
          </a:p>
          <a:p>
            <a:r>
              <a:rPr lang="en-US" sz="1800" dirty="0"/>
              <a:t>            </a:t>
            </a:r>
            <a:r>
              <a:rPr lang="en-US" sz="1800" dirty="0" err="1"/>
              <a:t>self.bias</a:t>
            </a:r>
            <a:r>
              <a:rPr lang="en-US" sz="1800" dirty="0"/>
              <a:t> -= self.lr * </a:t>
            </a:r>
            <a:r>
              <a:rPr lang="en-US" sz="1800" dirty="0" err="1"/>
              <a:t>db</a:t>
            </a:r>
            <a:endParaRPr lang="en-US" sz="1800" dirty="0"/>
          </a:p>
          <a:p>
            <a:br>
              <a:rPr lang="en-US" sz="1800" dirty="0"/>
            </a:br>
            <a:r>
              <a:rPr lang="en-US" sz="1800" dirty="0"/>
              <a:t>    def predict(self, X):</a:t>
            </a:r>
          </a:p>
          <a:p>
            <a:r>
              <a:rPr lang="en-US" sz="1800" dirty="0"/>
              <a:t>        </a:t>
            </a:r>
            <a:r>
              <a:rPr lang="en-US" sz="1800" dirty="0" err="1"/>
              <a:t>linear_model</a:t>
            </a:r>
            <a:r>
              <a:rPr lang="en-US" sz="1800" dirty="0"/>
              <a:t> = np.dot(X, </a:t>
            </a:r>
            <a:r>
              <a:rPr lang="en-US" sz="1800" dirty="0" err="1"/>
              <a:t>self.weights</a:t>
            </a:r>
            <a:r>
              <a:rPr lang="en-US" sz="1800" dirty="0"/>
              <a:t>) + </a:t>
            </a:r>
            <a:r>
              <a:rPr lang="en-US" sz="1800" dirty="0" err="1"/>
              <a:t>self.bias</a:t>
            </a:r>
            <a:endParaRPr lang="en-US" sz="1800" dirty="0"/>
          </a:p>
          <a:p>
            <a:r>
              <a:rPr lang="en-US" sz="1800" dirty="0"/>
              <a:t>        return [1 if </a:t>
            </a:r>
            <a:r>
              <a:rPr lang="en-US" sz="1800" dirty="0" err="1"/>
              <a:t>i</a:t>
            </a:r>
            <a:r>
              <a:rPr lang="en-US" sz="1800" dirty="0"/>
              <a:t> &gt; 0.5 else 0 for </a:t>
            </a:r>
            <a:r>
              <a:rPr lang="en-US" sz="1800" dirty="0" err="1"/>
              <a:t>i</a:t>
            </a:r>
            <a:r>
              <a:rPr lang="en-US" sz="1800" dirty="0"/>
              <a:t> in </a:t>
            </a:r>
            <a:r>
              <a:rPr lang="en-US" sz="1800" dirty="0" err="1"/>
              <a:t>self.sigmoid</a:t>
            </a:r>
            <a:r>
              <a:rPr lang="en-US" sz="1800" dirty="0"/>
              <a:t>(</a:t>
            </a:r>
            <a:r>
              <a:rPr lang="en-US" sz="1800" dirty="0" err="1"/>
              <a:t>linear_model</a:t>
            </a:r>
            <a:r>
              <a:rPr lang="en-US" sz="1800" dirty="0"/>
              <a:t>)]</a:t>
            </a:r>
          </a:p>
          <a:p>
            <a:br>
              <a:rPr lang="en-US" sz="1800" dirty="0"/>
            </a:br>
            <a:endParaRPr lang="en-US" sz="1800" dirty="0"/>
          </a:p>
        </p:txBody>
      </p:sp>
      <p:pic>
        <p:nvPicPr>
          <p:cNvPr id="3" name="Picture 2" descr="A black and white symbol&#10;&#10;AI-generated content may be incorrect.">
            <a:extLst>
              <a:ext uri="{FF2B5EF4-FFF2-40B4-BE49-F238E27FC236}">
                <a16:creationId xmlns:a16="http://schemas.microsoft.com/office/drawing/2014/main" id="{27A4AF17-F0AB-58E7-4E99-64BA789E3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39" y="2587083"/>
            <a:ext cx="3560503" cy="1312811"/>
          </a:xfrm>
          <a:prstGeom prst="rect">
            <a:avLst/>
          </a:prstGeom>
        </p:spPr>
      </p:pic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51B0D37-9DE3-DC66-B6F6-A1C32655D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539" y="1361455"/>
            <a:ext cx="3731693" cy="94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4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E5D92-3B82-1FDB-E899-C1FFE2E44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92A569-A9C2-E620-2711-95137E9E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0"/>
            <a:ext cx="9601196" cy="6478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Logistic Regression (Scratch)</a:t>
            </a:r>
            <a:endParaRPr lang="en-US" dirty="0">
              <a:solidFill>
                <a:srgbClr val="2929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0F5BE7-FEAC-508F-CF44-60DCFA02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00" y="783560"/>
            <a:ext cx="11133243" cy="6074440"/>
          </a:xfrm>
        </p:spPr>
        <p:txBody>
          <a:bodyPr>
            <a:noAutofit/>
          </a:bodyPr>
          <a:lstStyle/>
          <a:p>
            <a:br>
              <a:rPr lang="en-US" sz="1800" dirty="0"/>
            </a:br>
            <a:r>
              <a:rPr lang="en-US" sz="1800" dirty="0">
                <a:highlight>
                  <a:srgbClr val="FFFF00"/>
                </a:highlight>
              </a:rPr>
              <a:t># Train the Model</a:t>
            </a:r>
          </a:p>
          <a:p>
            <a:r>
              <a:rPr lang="en-US" sz="1800" dirty="0"/>
              <a:t>model = </a:t>
            </a:r>
            <a:r>
              <a:rPr lang="en-US" sz="1800" dirty="0" err="1"/>
              <a:t>LogisticRegression</a:t>
            </a:r>
            <a:r>
              <a:rPr lang="en-US" sz="1800" dirty="0"/>
              <a:t>(</a:t>
            </a:r>
            <a:r>
              <a:rPr lang="en-US" sz="1800" dirty="0" err="1"/>
              <a:t>learning_rate</a:t>
            </a:r>
            <a:r>
              <a:rPr lang="en-US" sz="1800" dirty="0"/>
              <a:t>=0.1, </a:t>
            </a:r>
            <a:r>
              <a:rPr lang="en-US" sz="1800" dirty="0" err="1"/>
              <a:t>num_iterations</a:t>
            </a:r>
            <a:r>
              <a:rPr lang="en-US" sz="1800" dirty="0"/>
              <a:t>=1000)</a:t>
            </a:r>
          </a:p>
          <a:p>
            <a:r>
              <a:rPr lang="en-US" sz="1800" dirty="0" err="1"/>
              <a:t>model.fit</a:t>
            </a:r>
            <a:r>
              <a:rPr lang="en-US" sz="1800" dirty="0"/>
              <a:t>(</a:t>
            </a: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/>
              <a:t>)</a:t>
            </a:r>
          </a:p>
          <a:p>
            <a:br>
              <a:rPr lang="en-US" sz="1800" dirty="0"/>
            </a:br>
            <a:r>
              <a:rPr lang="en-US" sz="1800" dirty="0">
                <a:highlight>
                  <a:srgbClr val="FFFF00"/>
                </a:highlight>
              </a:rPr>
              <a:t># Evaluate the Model</a:t>
            </a:r>
          </a:p>
          <a:p>
            <a:r>
              <a:rPr lang="en-US" sz="1800" dirty="0"/>
              <a:t>predictions = </a:t>
            </a:r>
            <a:r>
              <a:rPr lang="en-US" sz="1800" dirty="0" err="1"/>
              <a:t>model.predict</a:t>
            </a:r>
            <a:r>
              <a:rPr lang="en-US" sz="1800" dirty="0"/>
              <a:t>(</a:t>
            </a:r>
            <a:r>
              <a:rPr lang="en-US" sz="1800" dirty="0" err="1"/>
              <a:t>X_test</a:t>
            </a:r>
            <a:r>
              <a:rPr lang="en-US" sz="1800" dirty="0"/>
              <a:t>)</a:t>
            </a:r>
          </a:p>
          <a:p>
            <a:r>
              <a:rPr lang="en-US" sz="1800" dirty="0"/>
              <a:t>print("Accuracy:", </a:t>
            </a:r>
            <a:r>
              <a:rPr lang="en-US" sz="1800" dirty="0" err="1"/>
              <a:t>accuracy_score</a:t>
            </a:r>
            <a:r>
              <a:rPr lang="en-US" sz="1800" dirty="0"/>
              <a:t>(</a:t>
            </a:r>
            <a:r>
              <a:rPr lang="en-US" sz="1800" dirty="0" err="1"/>
              <a:t>y_test</a:t>
            </a:r>
            <a:r>
              <a:rPr lang="en-US" sz="1800" dirty="0"/>
              <a:t>, predictions))</a:t>
            </a:r>
          </a:p>
          <a:p>
            <a:r>
              <a:rPr lang="en-US" sz="1800" dirty="0"/>
              <a:t>print("Confusion Matrix:\n", </a:t>
            </a:r>
            <a:r>
              <a:rPr lang="en-US" sz="1800" dirty="0" err="1"/>
              <a:t>confusion_matrix</a:t>
            </a:r>
            <a:r>
              <a:rPr lang="en-US" sz="1800" dirty="0"/>
              <a:t>(</a:t>
            </a:r>
            <a:r>
              <a:rPr lang="en-US" sz="1800" dirty="0" err="1"/>
              <a:t>y_test</a:t>
            </a:r>
            <a:r>
              <a:rPr lang="en-US" sz="1800" dirty="0"/>
              <a:t>, predictions))</a:t>
            </a:r>
          </a:p>
          <a:p>
            <a:r>
              <a:rPr lang="en-US" sz="1800" dirty="0"/>
              <a:t>print("Classification Report:\n", </a:t>
            </a:r>
            <a:r>
              <a:rPr lang="en-US" sz="1800" dirty="0" err="1"/>
              <a:t>classification_report</a:t>
            </a:r>
            <a:r>
              <a:rPr lang="en-US" sz="1800" dirty="0"/>
              <a:t>(</a:t>
            </a:r>
            <a:r>
              <a:rPr lang="en-US" sz="1800" dirty="0" err="1"/>
              <a:t>y_test</a:t>
            </a:r>
            <a:r>
              <a:rPr lang="en-US" sz="1800" dirty="0"/>
              <a:t>, predictions))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ACD5BE-3EF4-65CC-E3AC-27838B7D4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486" y="4593641"/>
            <a:ext cx="4655457" cy="226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7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FADD1-FC05-48D0-ADD4-CAE568EE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18" y="552921"/>
            <a:ext cx="9366325" cy="5108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Logistic Regression (</a:t>
            </a:r>
            <a:r>
              <a:rPr lang="en-US" b="1" dirty="0" err="1">
                <a:solidFill>
                  <a:srgbClr val="2929FF"/>
                </a:solidFill>
              </a:rPr>
              <a:t>Sklearn</a:t>
            </a:r>
            <a:r>
              <a:rPr lang="en-US" b="1" dirty="0">
                <a:solidFill>
                  <a:srgbClr val="2929FF"/>
                </a:solidFill>
              </a:rPr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49AEEF-65F3-4E74-A1B2-62D1EC2E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0" y="1103812"/>
            <a:ext cx="9036423" cy="47688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sklearn.preprocessing</a:t>
            </a:r>
            <a:r>
              <a:rPr lang="en-US" dirty="0"/>
              <a:t> import </a:t>
            </a:r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/>
              <a:t>LabelEncoder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LogisticRegression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r>
              <a:rPr lang="en-US" dirty="0"/>
              <a:t>, </a:t>
            </a:r>
            <a:r>
              <a:rPr lang="en-US" dirty="0" err="1"/>
              <a:t>confusion_matrix</a:t>
            </a:r>
            <a:r>
              <a:rPr lang="en-US" dirty="0"/>
              <a:t>, </a:t>
            </a:r>
            <a:r>
              <a:rPr lang="en-US" dirty="0" err="1"/>
              <a:t>classification_report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# Load dataset</a:t>
            </a:r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("/content/Social_Network_Ads.csv")</a:t>
            </a:r>
          </a:p>
          <a:p>
            <a:r>
              <a:rPr lang="en-US" dirty="0">
                <a:highlight>
                  <a:srgbClr val="FFFF00"/>
                </a:highlight>
              </a:rPr>
              <a:t># Encode Gender (Male/Female → 1/0)</a:t>
            </a:r>
          </a:p>
          <a:p>
            <a:r>
              <a:rPr lang="en-US" dirty="0"/>
              <a:t>le = </a:t>
            </a:r>
            <a:r>
              <a:rPr lang="en-US" dirty="0" err="1"/>
              <a:t>LabelEncoder</a:t>
            </a:r>
            <a:r>
              <a:rPr lang="en-US" dirty="0"/>
              <a:t>()</a:t>
            </a:r>
          </a:p>
          <a:p>
            <a:r>
              <a:rPr lang="en-US" dirty="0"/>
              <a:t>data['Gender'] = </a:t>
            </a:r>
            <a:r>
              <a:rPr lang="en-US" dirty="0" err="1"/>
              <a:t>le.fit_transform</a:t>
            </a:r>
            <a:r>
              <a:rPr lang="en-US" dirty="0"/>
              <a:t>(data['Gender'])</a:t>
            </a:r>
          </a:p>
        </p:txBody>
      </p:sp>
    </p:spTree>
    <p:extLst>
      <p:ext uri="{BB962C8B-B14F-4D97-AF65-F5344CB8AC3E}">
        <p14:creationId xmlns:p14="http://schemas.microsoft.com/office/powerpoint/2010/main" val="841153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FADD1-FC05-48D0-ADD4-CAE568EE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18" y="552921"/>
            <a:ext cx="9366325" cy="5108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Logistic Regression (</a:t>
            </a:r>
            <a:r>
              <a:rPr lang="en-US" b="1" dirty="0" err="1">
                <a:solidFill>
                  <a:srgbClr val="2929FF"/>
                </a:solidFill>
              </a:rPr>
              <a:t>Sklearn</a:t>
            </a:r>
            <a:r>
              <a:rPr lang="en-US" b="1" dirty="0">
                <a:solidFill>
                  <a:srgbClr val="2929FF"/>
                </a:solidFill>
              </a:rPr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49AEEF-65F3-4E74-A1B2-62D1EC2E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1063772"/>
            <a:ext cx="9958848" cy="4768858"/>
          </a:xfrm>
        </p:spPr>
        <p:txBody>
          <a:bodyPr>
            <a:normAutofit fontScale="92500"/>
          </a:bodyPr>
          <a:lstStyle/>
          <a:p>
            <a:r>
              <a:rPr lang="en-US" dirty="0">
                <a:highlight>
                  <a:srgbClr val="FFFF00"/>
                </a:highlight>
              </a:rPr>
              <a:t># Features &amp; target</a:t>
            </a:r>
          </a:p>
          <a:p>
            <a:r>
              <a:rPr lang="en-US" dirty="0"/>
              <a:t>X = data[['Gender', 'Age', '</a:t>
            </a:r>
            <a:r>
              <a:rPr lang="en-US" dirty="0" err="1"/>
              <a:t>EstimatedSalary</a:t>
            </a:r>
            <a:r>
              <a:rPr lang="en-US" dirty="0"/>
              <a:t>']].values</a:t>
            </a:r>
          </a:p>
          <a:p>
            <a:r>
              <a:rPr lang="en-US" dirty="0"/>
              <a:t>y = data['Purchased'].values</a:t>
            </a:r>
          </a:p>
          <a:p>
            <a:r>
              <a:rPr lang="en-US" dirty="0">
                <a:highlight>
                  <a:srgbClr val="FFFF00"/>
                </a:highlight>
              </a:rPr>
              <a:t># Train-test split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# Scale features</a:t>
            </a:r>
          </a:p>
          <a:p>
            <a:r>
              <a:rPr lang="en-US" dirty="0"/>
              <a:t>scaler = </a:t>
            </a:r>
            <a:r>
              <a:rPr lang="en-US" dirty="0" err="1"/>
              <a:t>StandardScaler</a:t>
            </a:r>
            <a:r>
              <a:rPr lang="en-US" dirty="0"/>
              <a:t>()</a:t>
            </a:r>
          </a:p>
          <a:p>
            <a:r>
              <a:rPr lang="en-US" dirty="0" err="1"/>
              <a:t>X_train</a:t>
            </a:r>
            <a:r>
              <a:rPr lang="en-US" dirty="0"/>
              <a:t> = </a:t>
            </a:r>
            <a:r>
              <a:rPr lang="en-US" dirty="0" err="1"/>
              <a:t>scaler.fit_transform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</a:t>
            </a:r>
          </a:p>
          <a:p>
            <a:r>
              <a:rPr lang="en-US" dirty="0" err="1"/>
              <a:t>X_test</a:t>
            </a:r>
            <a:r>
              <a:rPr lang="en-US" dirty="0"/>
              <a:t> = </a:t>
            </a:r>
            <a:r>
              <a:rPr lang="en-US" dirty="0" err="1"/>
              <a:t>scaler.transform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845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FADD1-FC05-48D0-ADD4-CAE568EE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18" y="552921"/>
            <a:ext cx="9366325" cy="5108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Logistic Regression (</a:t>
            </a:r>
            <a:r>
              <a:rPr lang="en-US" b="1" dirty="0" err="1">
                <a:solidFill>
                  <a:srgbClr val="2929FF"/>
                </a:solidFill>
              </a:rPr>
              <a:t>Sklearn</a:t>
            </a:r>
            <a:r>
              <a:rPr lang="en-US" b="1" dirty="0">
                <a:solidFill>
                  <a:srgbClr val="2929FF"/>
                </a:solidFill>
              </a:rPr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49AEEF-65F3-4E74-A1B2-62D1EC2E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418" y="1063772"/>
            <a:ext cx="10288753" cy="476885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# Logistic Regression</a:t>
            </a:r>
          </a:p>
          <a:p>
            <a:r>
              <a:rPr lang="en-US" dirty="0"/>
              <a:t>model = LogisticRegression()</a:t>
            </a:r>
          </a:p>
          <a:p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>
                <a:highlight>
                  <a:srgbClr val="FFFF00"/>
                </a:highlight>
              </a:rPr>
              <a:t># Predictions</a:t>
            </a:r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# Evaluation</a:t>
            </a:r>
          </a:p>
          <a:p>
            <a:r>
              <a:rPr lang="en-US" dirty="0"/>
              <a:t>print("Accuracy:",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  <a:p>
            <a:r>
              <a:rPr lang="en-US" dirty="0"/>
              <a:t>print("Confusion Matrix:\n",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  <a:p>
            <a:r>
              <a:rPr lang="en-US" dirty="0"/>
              <a:t>print("Classification Report:\n", 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5F610-F60D-2711-DAF6-439CE6205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27" y="1611322"/>
            <a:ext cx="4254719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2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F9419-F278-4CAD-A98F-0AAAF5FF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6" y="1484243"/>
            <a:ext cx="9601196" cy="4391625"/>
          </a:xfrm>
        </p:spPr>
        <p:txBody>
          <a:bodyPr>
            <a:normAutofit fontScale="77500" lnSpcReduction="20000"/>
          </a:bodyPr>
          <a:lstStyle/>
          <a:p>
            <a:r>
              <a:rPr lang="fr-FR" sz="2800" i="1" dirty="0">
                <a:solidFill>
                  <a:schemeClr val="tx1"/>
                </a:solidFill>
              </a:rPr>
              <a:t>import pandas as </a:t>
            </a:r>
            <a:r>
              <a:rPr lang="fr-FR" sz="2800" i="1" dirty="0" err="1">
                <a:solidFill>
                  <a:schemeClr val="tx1"/>
                </a:solidFill>
              </a:rPr>
              <a:t>pd</a:t>
            </a:r>
            <a:endParaRPr lang="fr-FR" sz="2800" i="1" dirty="0">
              <a:solidFill>
                <a:schemeClr val="tx1"/>
              </a:solidFill>
            </a:endParaRPr>
          </a:p>
          <a:p>
            <a:r>
              <a:rPr lang="fr-FR" sz="2800" i="1" dirty="0">
                <a:solidFill>
                  <a:schemeClr val="tx1"/>
                </a:solidFill>
              </a:rPr>
              <a:t>import </a:t>
            </a:r>
            <a:r>
              <a:rPr lang="fr-FR" sz="2800" i="1" dirty="0" err="1">
                <a:solidFill>
                  <a:schemeClr val="tx1"/>
                </a:solidFill>
              </a:rPr>
              <a:t>numpy</a:t>
            </a:r>
            <a:r>
              <a:rPr lang="fr-FR" sz="2800" i="1" dirty="0">
                <a:solidFill>
                  <a:schemeClr val="tx1"/>
                </a:solidFill>
              </a:rPr>
              <a:t> as </a:t>
            </a:r>
            <a:r>
              <a:rPr lang="fr-FR" sz="2800" i="1" dirty="0" err="1">
                <a:solidFill>
                  <a:schemeClr val="tx1"/>
                </a:solidFill>
              </a:rPr>
              <a:t>np</a:t>
            </a:r>
            <a:endParaRPr lang="fr-FR" sz="2800" i="1" dirty="0">
              <a:solidFill>
                <a:schemeClr val="tx1"/>
              </a:solidFill>
            </a:endParaRPr>
          </a:p>
          <a:p>
            <a:r>
              <a:rPr lang="fr-FR" sz="2800" i="1" dirty="0">
                <a:solidFill>
                  <a:schemeClr val="tx1"/>
                </a:solidFill>
              </a:rPr>
              <a:t>import </a:t>
            </a:r>
            <a:r>
              <a:rPr lang="fr-FR" sz="2800" i="1" dirty="0" err="1">
                <a:solidFill>
                  <a:schemeClr val="tx1"/>
                </a:solidFill>
              </a:rPr>
              <a:t>matplotlib.pyplot</a:t>
            </a:r>
            <a:r>
              <a:rPr lang="fr-FR" sz="2800" i="1" dirty="0">
                <a:solidFill>
                  <a:schemeClr val="tx1"/>
                </a:solidFill>
              </a:rPr>
              <a:t> as </a:t>
            </a:r>
            <a:r>
              <a:rPr lang="fr-FR" sz="2800" i="1" dirty="0" err="1">
                <a:solidFill>
                  <a:schemeClr val="tx1"/>
                </a:solidFill>
              </a:rPr>
              <a:t>plt</a:t>
            </a:r>
            <a:endParaRPr lang="fr-FR" sz="2800" i="1" dirty="0">
              <a:solidFill>
                <a:schemeClr val="tx1"/>
              </a:solidFill>
            </a:endParaRPr>
          </a:p>
          <a:p>
            <a:r>
              <a:rPr lang="fr-FR" sz="2800" i="1" dirty="0" err="1">
                <a:solidFill>
                  <a:schemeClr val="tx1"/>
                </a:solidFill>
              </a:rPr>
              <a:t>from</a:t>
            </a:r>
            <a:r>
              <a:rPr lang="fr-FR" sz="2800" i="1" dirty="0">
                <a:solidFill>
                  <a:schemeClr val="tx1"/>
                </a:solidFill>
              </a:rPr>
              <a:t> </a:t>
            </a:r>
            <a:r>
              <a:rPr lang="fr-FR" sz="2800" i="1" dirty="0" err="1">
                <a:solidFill>
                  <a:schemeClr val="tx1"/>
                </a:solidFill>
              </a:rPr>
              <a:t>sklearn.linear_model</a:t>
            </a:r>
            <a:r>
              <a:rPr lang="fr-FR" sz="2800" i="1" dirty="0">
                <a:solidFill>
                  <a:schemeClr val="tx1"/>
                </a:solidFill>
              </a:rPr>
              <a:t> import </a:t>
            </a:r>
            <a:r>
              <a:rPr lang="fr-FR" sz="2800" i="1" dirty="0" err="1">
                <a:solidFill>
                  <a:schemeClr val="tx1"/>
                </a:solidFill>
              </a:rPr>
              <a:t>LinearRegression</a:t>
            </a:r>
            <a:endParaRPr lang="fr-FR" sz="2800" i="1" dirty="0">
              <a:solidFill>
                <a:schemeClr val="tx1"/>
              </a:solidFill>
            </a:endParaRPr>
          </a:p>
          <a:p>
            <a:r>
              <a:rPr lang="fr-FR" sz="2800" i="1" dirty="0" err="1">
                <a:solidFill>
                  <a:schemeClr val="tx1"/>
                </a:solidFill>
              </a:rPr>
              <a:t>from</a:t>
            </a:r>
            <a:r>
              <a:rPr lang="fr-FR" sz="2800" i="1" dirty="0">
                <a:solidFill>
                  <a:schemeClr val="tx1"/>
                </a:solidFill>
              </a:rPr>
              <a:t> </a:t>
            </a:r>
            <a:r>
              <a:rPr lang="fr-FR" sz="2800" i="1" dirty="0" err="1">
                <a:solidFill>
                  <a:schemeClr val="tx1"/>
                </a:solidFill>
              </a:rPr>
              <a:t>sklearn.preprocessing</a:t>
            </a:r>
            <a:r>
              <a:rPr lang="fr-FR" sz="2800" i="1" dirty="0">
                <a:solidFill>
                  <a:schemeClr val="tx1"/>
                </a:solidFill>
              </a:rPr>
              <a:t> import </a:t>
            </a:r>
            <a:r>
              <a:rPr lang="fr-FR" sz="2800" i="1" dirty="0" err="1">
                <a:solidFill>
                  <a:schemeClr val="tx1"/>
                </a:solidFill>
              </a:rPr>
              <a:t>PolynomialFeatures</a:t>
            </a:r>
            <a:endParaRPr lang="fr-FR" sz="2800" i="1" dirty="0">
              <a:solidFill>
                <a:schemeClr val="tx1"/>
              </a:solidFill>
            </a:endParaRPr>
          </a:p>
          <a:p>
            <a:endParaRPr lang="fr-FR" sz="2800" i="1" dirty="0">
              <a:solidFill>
                <a:schemeClr val="tx1"/>
              </a:solidFill>
            </a:endParaRPr>
          </a:p>
          <a:p>
            <a:r>
              <a:rPr lang="fr-FR" sz="2800" i="1" dirty="0">
                <a:solidFill>
                  <a:schemeClr val="tx1"/>
                </a:solidFill>
                <a:highlight>
                  <a:srgbClr val="FFFF00"/>
                </a:highlight>
              </a:rPr>
              <a:t># </a:t>
            </a:r>
            <a:r>
              <a:rPr lang="fr-FR" sz="28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Load</a:t>
            </a:r>
            <a:r>
              <a:rPr lang="fr-FR" sz="28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fr-FR" sz="28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dataset</a:t>
            </a:r>
            <a:r>
              <a:rPr lang="fr-FR" sz="2800" i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fr-FR" sz="2800" i="1" dirty="0">
                <a:solidFill>
                  <a:schemeClr val="tx1"/>
                </a:solidFill>
              </a:rPr>
              <a:t>data = </a:t>
            </a:r>
            <a:r>
              <a:rPr lang="fr-FR" sz="2800" i="1" dirty="0" err="1">
                <a:solidFill>
                  <a:schemeClr val="tx1"/>
                </a:solidFill>
              </a:rPr>
              <a:t>pd.read_csv</a:t>
            </a:r>
            <a:r>
              <a:rPr lang="fr-FR" sz="2800" i="1" dirty="0">
                <a:solidFill>
                  <a:schemeClr val="tx1"/>
                </a:solidFill>
              </a:rPr>
              <a:t>("Position_Salaries.csv")</a:t>
            </a:r>
          </a:p>
          <a:p>
            <a:endParaRPr lang="fr-FR" sz="2800" i="1" dirty="0">
              <a:solidFill>
                <a:schemeClr val="tx1"/>
              </a:solidFill>
            </a:endParaRPr>
          </a:p>
          <a:p>
            <a:r>
              <a:rPr lang="fr-FR" sz="2800" i="1" dirty="0">
                <a:solidFill>
                  <a:schemeClr val="tx1"/>
                </a:solidFill>
                <a:highlight>
                  <a:srgbClr val="FFFF00"/>
                </a:highlight>
              </a:rPr>
              <a:t># Independent variable (</a:t>
            </a:r>
            <a:r>
              <a:rPr lang="fr-FR" sz="28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Level</a:t>
            </a:r>
            <a:r>
              <a:rPr lang="fr-FR" sz="2800" i="1" dirty="0">
                <a:solidFill>
                  <a:schemeClr val="tx1"/>
                </a:solidFill>
                <a:highlight>
                  <a:srgbClr val="FFFF00"/>
                </a:highlight>
              </a:rPr>
              <a:t>) and </a:t>
            </a:r>
            <a:r>
              <a:rPr lang="fr-FR" sz="2800" i="1" dirty="0" err="1">
                <a:solidFill>
                  <a:schemeClr val="tx1"/>
                </a:solidFill>
                <a:highlight>
                  <a:srgbClr val="FFFF00"/>
                </a:highlight>
              </a:rPr>
              <a:t>dependent</a:t>
            </a:r>
            <a:r>
              <a:rPr lang="fr-FR" sz="2800" i="1" dirty="0">
                <a:solidFill>
                  <a:schemeClr val="tx1"/>
                </a:solidFill>
                <a:highlight>
                  <a:srgbClr val="FFFF00"/>
                </a:highlight>
              </a:rPr>
              <a:t> variable (Salary)</a:t>
            </a:r>
          </a:p>
          <a:p>
            <a:r>
              <a:rPr lang="fr-FR" sz="2800" i="1" dirty="0">
                <a:solidFill>
                  <a:schemeClr val="tx1"/>
                </a:solidFill>
              </a:rPr>
              <a:t>X = data[["</a:t>
            </a:r>
            <a:r>
              <a:rPr lang="fr-FR" sz="2800" i="1" dirty="0" err="1">
                <a:solidFill>
                  <a:schemeClr val="tx1"/>
                </a:solidFill>
              </a:rPr>
              <a:t>Level</a:t>
            </a:r>
            <a:r>
              <a:rPr lang="fr-FR" sz="2800" i="1" dirty="0">
                <a:solidFill>
                  <a:schemeClr val="tx1"/>
                </a:solidFill>
              </a:rPr>
              <a:t>"]].values</a:t>
            </a:r>
          </a:p>
          <a:p>
            <a:r>
              <a:rPr lang="fr-FR" sz="2800" i="1" dirty="0">
                <a:solidFill>
                  <a:schemeClr val="tx1"/>
                </a:solidFill>
              </a:rPr>
              <a:t>y = data["Salary"].values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8BE0B5-EBBC-43BB-8D45-886E5CEC7DCD}"/>
              </a:ext>
            </a:extLst>
          </p:cNvPr>
          <p:cNvSpPr/>
          <p:nvPr/>
        </p:nvSpPr>
        <p:spPr>
          <a:xfrm>
            <a:off x="6538975" y="0"/>
            <a:ext cx="3948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Polynomial Regression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9EF7B-C35A-4169-97FB-BA0254CF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28" y="658189"/>
            <a:ext cx="9601196" cy="6478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2929FF"/>
                </a:solidFill>
              </a:rPr>
              <a:t>Polynomial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F9419-F278-4CAD-A98F-0AAAF5FF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5" y="1484243"/>
            <a:ext cx="11029119" cy="4391625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# Polynomial transformation (degree=4 for better curve fitting)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poly = </a:t>
            </a:r>
            <a:r>
              <a:rPr lang="en-US" sz="2800" dirty="0" err="1">
                <a:solidFill>
                  <a:schemeClr val="tx1"/>
                </a:solidFill>
              </a:rPr>
              <a:t>PolynomialFeatures</a:t>
            </a:r>
            <a:r>
              <a:rPr lang="en-US" sz="2800" dirty="0">
                <a:solidFill>
                  <a:schemeClr val="tx1"/>
                </a:solidFill>
              </a:rPr>
              <a:t>(degree=4)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</a:rPr>
              <a:t>X_poly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poly.fit_transform</a:t>
            </a:r>
            <a:r>
              <a:rPr lang="en-US" sz="2800" dirty="0">
                <a:solidFill>
                  <a:schemeClr val="tx1"/>
                </a:solidFill>
              </a:rPr>
              <a:t>(X)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# Train polynomial regression model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</a:rPr>
              <a:t>poly_model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LinearRegression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</a:rPr>
              <a:t>poly_model.fit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X_poly</a:t>
            </a:r>
            <a:r>
              <a:rPr lang="en-US" sz="2800" dirty="0">
                <a:solidFill>
                  <a:schemeClr val="tx1"/>
                </a:solidFill>
              </a:rPr>
              <a:t>, y)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endParaRPr lang="en-US" sz="2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# Predictions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800" dirty="0" err="1">
                <a:solidFill>
                  <a:schemeClr val="tx1"/>
                </a:solidFill>
              </a:rPr>
              <a:t>y_pred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poly_model.predict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err="1">
                <a:solidFill>
                  <a:schemeClr val="tx1"/>
                </a:solidFill>
              </a:rPr>
              <a:t>X_poly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3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9EF7B-C35A-4169-97FB-BA0254CF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628" y="658189"/>
            <a:ext cx="9601196" cy="64788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rgbClr val="2929FF"/>
                </a:solidFill>
              </a:rPr>
              <a:t>Draw the line….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3F9419-F278-4CAD-A98F-0AAAF5FF0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41" y="1404731"/>
            <a:ext cx="11161641" cy="4391625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# Plot results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plt.scatter</a:t>
            </a:r>
            <a:r>
              <a:rPr lang="en-US" sz="2800" dirty="0">
                <a:solidFill>
                  <a:schemeClr val="tx1"/>
                </a:solidFill>
              </a:rPr>
              <a:t>(X, y, color="blue", label="Actual Data")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plt.plot</a:t>
            </a:r>
            <a:r>
              <a:rPr lang="en-US" sz="2800" dirty="0">
                <a:solidFill>
                  <a:schemeClr val="tx1"/>
                </a:solidFill>
              </a:rPr>
              <a:t>(X, </a:t>
            </a:r>
            <a:r>
              <a:rPr lang="en-US" sz="2800" dirty="0" err="1">
                <a:solidFill>
                  <a:schemeClr val="tx1"/>
                </a:solidFill>
              </a:rPr>
              <a:t>y_pred</a:t>
            </a:r>
            <a:r>
              <a:rPr lang="en-US" sz="2800" dirty="0">
                <a:solidFill>
                  <a:schemeClr val="tx1"/>
                </a:solidFill>
              </a:rPr>
              <a:t>, color="red", label="Polynomial Fit (deg=4)")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plt.xlabel</a:t>
            </a:r>
            <a:r>
              <a:rPr lang="en-US" sz="2800" dirty="0">
                <a:solidFill>
                  <a:schemeClr val="tx1"/>
                </a:solidFill>
              </a:rPr>
              <a:t>("Level")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plt.ylabel</a:t>
            </a:r>
            <a:r>
              <a:rPr lang="en-US" sz="2800" dirty="0">
                <a:solidFill>
                  <a:schemeClr val="tx1"/>
                </a:solidFill>
              </a:rPr>
              <a:t>("Salary")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plt.title</a:t>
            </a:r>
            <a:r>
              <a:rPr lang="en-US" sz="2800" dirty="0">
                <a:solidFill>
                  <a:schemeClr val="tx1"/>
                </a:solidFill>
              </a:rPr>
              <a:t>("Polynomial Regression")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plt.legend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 err="1">
                <a:solidFill>
                  <a:schemeClr val="tx1"/>
                </a:solidFill>
              </a:rPr>
              <a:t>plt.show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539EF-07D7-1ADD-93C9-A718B069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992" y="4641574"/>
            <a:ext cx="2762008" cy="221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3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7100D4-A58A-1D75-5D9A-718D6C026E1D}"/>
              </a:ext>
            </a:extLst>
          </p:cNvPr>
          <p:cNvSpPr txBox="1"/>
          <p:nvPr/>
        </p:nvSpPr>
        <p:spPr>
          <a:xfrm>
            <a:off x="1461052" y="2091830"/>
            <a:ext cx="95614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Predict a person’s </a:t>
            </a:r>
            <a:r>
              <a:rPr lang="en-US" sz="2000" b="1" dirty="0"/>
              <a:t>medical insurance cost</a:t>
            </a:r>
            <a:r>
              <a:rPr lang="en-US" sz="2000" dirty="0"/>
              <a:t> based on their personal details.</a:t>
            </a:r>
          </a:p>
          <a:p>
            <a:pPr>
              <a:buNone/>
            </a:pPr>
            <a:r>
              <a:rPr lang="en-US" sz="2000" b="1" dirty="0"/>
              <a:t>Dataset:</a:t>
            </a:r>
            <a:r>
              <a:rPr lang="en-US" sz="2000" dirty="0"/>
              <a:t> Medical Cost Personal Dataset </a:t>
            </a:r>
          </a:p>
          <a:p>
            <a:pPr>
              <a:buNone/>
            </a:pPr>
            <a:r>
              <a:rPr lang="en-US" sz="2000" b="1" dirty="0"/>
              <a:t>Instructions 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Load and explore the dataset.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Features include: </a:t>
            </a:r>
            <a:r>
              <a:rPr lang="en-US" sz="2000" dirty="0">
                <a:latin typeface="Courier New" panose="02070309020205020404" pitchFamily="49" charset="0"/>
              </a:rPr>
              <a:t>age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bmi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</a:rPr>
              <a:t>children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</a:rPr>
              <a:t>smoker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</a:rPr>
              <a:t>region</a:t>
            </a:r>
            <a:r>
              <a:rPr lang="en-US" sz="20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Target = </a:t>
            </a:r>
            <a:r>
              <a:rPr lang="en-US" sz="2000" dirty="0">
                <a:latin typeface="Courier New" panose="02070309020205020404" pitchFamily="49" charset="0"/>
              </a:rPr>
              <a:t>charges</a:t>
            </a:r>
            <a:r>
              <a:rPr lang="en-US" sz="2000" dirty="0"/>
              <a:t> (insurance cost).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Preprocess: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Apply </a:t>
            </a:r>
            <a:r>
              <a:rPr lang="en-US" sz="2000" b="1" dirty="0"/>
              <a:t> Encoding</a:t>
            </a:r>
            <a:r>
              <a:rPr lang="en-US" sz="2000" dirty="0"/>
              <a:t> to categorical features (</a:t>
            </a:r>
            <a:r>
              <a:rPr lang="en-US" sz="2000" dirty="0">
                <a:latin typeface="Courier New" panose="02070309020205020404" pitchFamily="49" charset="0"/>
              </a:rPr>
              <a:t>region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</a:rPr>
              <a:t>smoker</a:t>
            </a:r>
            <a:r>
              <a:rPr lang="en-US" sz="2000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Scale numerical features.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Train a </a:t>
            </a:r>
            <a:r>
              <a:rPr lang="en-US" sz="2000" b="1" dirty="0"/>
              <a:t>Linear Regression model</a:t>
            </a:r>
            <a:r>
              <a:rPr lang="en-US" sz="2000" dirty="0"/>
              <a:t> to predict </a:t>
            </a:r>
            <a:r>
              <a:rPr lang="en-US" sz="2000" dirty="0">
                <a:latin typeface="Courier New" panose="02070309020205020404" pitchFamily="49" charset="0"/>
              </a:rPr>
              <a:t>charges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Evaluate using </a:t>
            </a:r>
            <a:r>
              <a:rPr lang="en-US" sz="2000" b="1" dirty="0"/>
              <a:t>RMSE &amp; R² score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Plot </a:t>
            </a:r>
            <a:r>
              <a:rPr lang="en-US" sz="2000" b="1" dirty="0"/>
              <a:t>Predicted vs Actual Costs</a:t>
            </a:r>
            <a:r>
              <a:rPr lang="en-US" sz="2000" dirty="0"/>
              <a:t>.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8F5902EB-5396-5A0A-318A-0CAB2D4156F8}"/>
              </a:ext>
            </a:extLst>
          </p:cNvPr>
          <p:cNvSpPr txBox="1">
            <a:spLocks/>
          </p:cNvSpPr>
          <p:nvPr/>
        </p:nvSpPr>
        <p:spPr>
          <a:xfrm>
            <a:off x="3379304" y="936485"/>
            <a:ext cx="4946372" cy="683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rgbClr val="2929FF"/>
                </a:solidFill>
              </a:rPr>
              <a:t>Activity 1 </a:t>
            </a:r>
          </a:p>
        </p:txBody>
      </p:sp>
    </p:spTree>
    <p:extLst>
      <p:ext uri="{BB962C8B-B14F-4D97-AF65-F5344CB8AC3E}">
        <p14:creationId xmlns:p14="http://schemas.microsoft.com/office/powerpoint/2010/main" val="39592417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E36FF3-C184-0C6D-8F78-FA58E6DA7CCB}"/>
              </a:ext>
            </a:extLst>
          </p:cNvPr>
          <p:cNvSpPr txBox="1"/>
          <p:nvPr/>
        </p:nvSpPr>
        <p:spPr>
          <a:xfrm>
            <a:off x="1453183" y="2199865"/>
            <a:ext cx="97780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Predict whether a customer will </a:t>
            </a:r>
            <a:r>
              <a:rPr lang="en-US" sz="2400" b="1" dirty="0"/>
              <a:t>churn</a:t>
            </a:r>
            <a:r>
              <a:rPr lang="en-US" sz="2400" dirty="0"/>
              <a:t> (leave the company) based on their behavior and usage patterns.</a:t>
            </a:r>
          </a:p>
          <a:p>
            <a:pPr>
              <a:buNone/>
            </a:pPr>
            <a:r>
              <a:rPr lang="en-US" sz="2400" b="1" dirty="0"/>
              <a:t>Dataset:</a:t>
            </a:r>
            <a:r>
              <a:rPr lang="en-US" sz="2400" dirty="0"/>
              <a:t> Telco Customer Churn </a:t>
            </a:r>
          </a:p>
          <a:p>
            <a:pPr>
              <a:buNone/>
            </a:pPr>
            <a:r>
              <a:rPr lang="en-US" sz="2400" b="1" dirty="0"/>
              <a:t>Instructions: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Load dataset and preprocess categorical variables ( Encoding).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Train a </a:t>
            </a:r>
            <a:r>
              <a:rPr lang="en-US" sz="2400" b="1" dirty="0"/>
              <a:t>Logistic Regression model</a:t>
            </a:r>
            <a:r>
              <a:rPr lang="en-US" sz="2400" dirty="0"/>
              <a:t> with features like </a:t>
            </a:r>
            <a:r>
              <a:rPr lang="en-US" sz="2400" dirty="0">
                <a:latin typeface="Courier New" panose="02070309020205020404" pitchFamily="49" charset="0"/>
              </a:rPr>
              <a:t>tenure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</a:rPr>
              <a:t>MonthlyCharges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</a:rPr>
              <a:t>Contract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</a:rPr>
              <a:t>InternetService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Evaluate using </a:t>
            </a:r>
            <a:r>
              <a:rPr lang="en-US" sz="2400" b="1" dirty="0"/>
              <a:t>Accuracy, Precision, Recall, F1-score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Plot </a:t>
            </a:r>
            <a:r>
              <a:rPr lang="en-US" sz="2400" b="1" dirty="0"/>
              <a:t>Confusion Matrix &amp; ROC Curve</a:t>
            </a:r>
            <a:r>
              <a:rPr lang="en-US" sz="2400" dirty="0"/>
              <a:t>.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EF30EF02-C559-A3D8-8F89-0026B188A77A}"/>
              </a:ext>
            </a:extLst>
          </p:cNvPr>
          <p:cNvSpPr txBox="1">
            <a:spLocks/>
          </p:cNvSpPr>
          <p:nvPr/>
        </p:nvSpPr>
        <p:spPr>
          <a:xfrm>
            <a:off x="3379304" y="936485"/>
            <a:ext cx="4946372" cy="683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rgbClr val="2929FF"/>
                </a:solidFill>
              </a:rPr>
              <a:t>Activity 2 </a:t>
            </a:r>
          </a:p>
        </p:txBody>
      </p:sp>
    </p:spTree>
    <p:extLst>
      <p:ext uri="{BB962C8B-B14F-4D97-AF65-F5344CB8AC3E}">
        <p14:creationId xmlns:p14="http://schemas.microsoft.com/office/powerpoint/2010/main" val="55946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1016" y="85726"/>
            <a:ext cx="4740458" cy="10058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Load Data &amp; Drop Sr</a:t>
            </a:r>
          </a:p>
        </p:txBody>
      </p:sp>
      <p:sp>
        <p:nvSpPr>
          <p:cNvPr id="5" name="Rectangle 4"/>
          <p:cNvSpPr/>
          <p:nvPr/>
        </p:nvSpPr>
        <p:spPr>
          <a:xfrm>
            <a:off x="635345" y="1152632"/>
            <a:ext cx="118088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pd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df=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"/content/Admission_Predict.csv"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coulumns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df.columns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98"/>
          <a:stretch>
            <a:fillRect/>
          </a:stretch>
        </p:blipFill>
        <p:spPr>
          <a:xfrm>
            <a:off x="5403762" y="4016589"/>
            <a:ext cx="6252661" cy="23444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5577" y="2414028"/>
            <a:ext cx="104502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"Serial </a:t>
            </a:r>
            <a:r>
              <a:rPr lang="en-US" sz="2800" dirty="0" err="1">
                <a:solidFill>
                  <a:srgbClr val="A31515"/>
                </a:solidFill>
                <a:latin typeface="Courier New" panose="02070309020205020404" pitchFamily="49" charset="0"/>
              </a:rPr>
              <a:t>No."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,axis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,inplace=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y = df[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'Chance of Admit '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"Chance of Admit 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,axis=</a:t>
            </a:r>
            <a:r>
              <a:rPr lang="en-US" sz="2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,inplace=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df.head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0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B47411-DD75-E0B4-E1C2-D9671173AFAE}"/>
              </a:ext>
            </a:extLst>
          </p:cNvPr>
          <p:cNvSpPr txBox="1"/>
          <p:nvPr/>
        </p:nvSpPr>
        <p:spPr>
          <a:xfrm>
            <a:off x="1328944" y="2258847"/>
            <a:ext cx="971342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Predict </a:t>
            </a:r>
            <a:r>
              <a:rPr lang="en-US" sz="2400" b="1" dirty="0"/>
              <a:t>used car prices</a:t>
            </a:r>
            <a:r>
              <a:rPr lang="en-US" sz="2400" dirty="0"/>
              <a:t> based on mileage, age, and horsepower.</a:t>
            </a:r>
          </a:p>
          <a:p>
            <a:pPr>
              <a:buNone/>
            </a:pPr>
            <a:r>
              <a:rPr lang="en-US" sz="2400" b="1" dirty="0"/>
              <a:t>Dataset:</a:t>
            </a:r>
            <a:r>
              <a:rPr lang="en-US" sz="2400" dirty="0"/>
              <a:t> Car Price Prediction </a:t>
            </a:r>
          </a:p>
          <a:p>
            <a:pPr>
              <a:buNone/>
            </a:pPr>
            <a:r>
              <a:rPr lang="en-US" sz="2400" b="1" dirty="0"/>
              <a:t>Instructions:</a:t>
            </a: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Choose features like </a:t>
            </a:r>
            <a:r>
              <a:rPr lang="en-US" sz="2400" dirty="0" err="1">
                <a:latin typeface="Courier New" panose="02070309020205020404" pitchFamily="49" charset="0"/>
              </a:rPr>
              <a:t>Kms_Driven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</a:rPr>
              <a:t>Year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</a:rPr>
              <a:t>Engine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</a:rPr>
              <a:t>Horsepower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Apply </a:t>
            </a:r>
            <a:r>
              <a:rPr lang="en-US" sz="2400" b="1" dirty="0"/>
              <a:t>Linear Regression</a:t>
            </a:r>
            <a:r>
              <a:rPr lang="en-US" sz="2400" dirty="0"/>
              <a:t> and record performance.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Apply </a:t>
            </a:r>
            <a:r>
              <a:rPr lang="en-US" sz="2400" b="1" dirty="0"/>
              <a:t>Polynomial Regression (degree=2,3,4)</a:t>
            </a:r>
            <a:r>
              <a:rPr lang="en-US" sz="2400" dirty="0"/>
              <a:t> and compare results.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Plot </a:t>
            </a:r>
            <a:r>
              <a:rPr lang="en-US" sz="2400" b="1" dirty="0"/>
              <a:t>fitted curves</a:t>
            </a:r>
            <a:r>
              <a:rPr lang="en-US" sz="2400" dirty="0"/>
              <a:t> for different polynomial degrees.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BFB52-27D1-D568-B71E-557D6E356D18}"/>
              </a:ext>
            </a:extLst>
          </p:cNvPr>
          <p:cNvSpPr txBox="1">
            <a:spLocks/>
          </p:cNvSpPr>
          <p:nvPr/>
        </p:nvSpPr>
        <p:spPr>
          <a:xfrm>
            <a:off x="3379304" y="936485"/>
            <a:ext cx="4946372" cy="6835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solidFill>
                  <a:srgbClr val="2929FF"/>
                </a:solidFill>
              </a:rPr>
              <a:t>Activity 3 </a:t>
            </a:r>
          </a:p>
        </p:txBody>
      </p:sp>
    </p:spTree>
    <p:extLst>
      <p:ext uri="{BB962C8B-B14F-4D97-AF65-F5344CB8AC3E}">
        <p14:creationId xmlns:p14="http://schemas.microsoft.com/office/powerpoint/2010/main" val="38531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Split </a:t>
            </a:r>
            <a:r>
              <a:rPr lang="en-US" b="1" dirty="0" err="1">
                <a:solidFill>
                  <a:srgbClr val="2929FF"/>
                </a:solidFill>
              </a:rPr>
              <a:t>X,y</a:t>
            </a:r>
            <a:r>
              <a:rPr lang="en-US" b="1" dirty="0">
                <a:solidFill>
                  <a:srgbClr val="2929FF"/>
                </a:solidFill>
              </a:rPr>
              <a:t> Train Test Split 20%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2325187"/>
            <a:ext cx="9601196" cy="3318936"/>
          </a:xfrm>
        </p:spPr>
        <p:txBody>
          <a:bodyPr>
            <a:noAutofit/>
          </a:bodyPr>
          <a:lstStyle/>
          <a:p>
            <a:r>
              <a:rPr lang="en-US" sz="2800" dirty="0"/>
              <a:t>from </a:t>
            </a:r>
            <a:r>
              <a:rPr lang="en-US" sz="2800" dirty="0" err="1"/>
              <a:t>sklearn.model_selection</a:t>
            </a:r>
            <a:r>
              <a:rPr lang="en-US" sz="2800" dirty="0"/>
              <a:t> import </a:t>
            </a:r>
            <a:r>
              <a:rPr lang="en-US" sz="2800" dirty="0" err="1"/>
              <a:t>train_test_split</a:t>
            </a:r>
            <a:endParaRPr lang="en-US" sz="2800" dirty="0"/>
          </a:p>
          <a:p>
            <a:r>
              <a:rPr lang="en-US" sz="2800" dirty="0" err="1"/>
              <a:t>x_train,x_test,y_train,y_test</a:t>
            </a:r>
            <a:r>
              <a:rPr lang="en-US" sz="2800" dirty="0"/>
              <a:t> = </a:t>
            </a:r>
            <a:r>
              <a:rPr lang="en-US" sz="2800" dirty="0" err="1"/>
              <a:t>train_test_split</a:t>
            </a:r>
            <a:r>
              <a:rPr lang="en-US" sz="2800" dirty="0"/>
              <a:t>(</a:t>
            </a:r>
            <a:r>
              <a:rPr lang="en-US" sz="2800" dirty="0" err="1"/>
              <a:t>df,y,test_size</a:t>
            </a:r>
            <a:r>
              <a:rPr lang="en-US" sz="2800" dirty="0"/>
              <a:t>=0.2)</a:t>
            </a:r>
          </a:p>
          <a:p>
            <a:r>
              <a:rPr lang="en-US" sz="2800" dirty="0"/>
              <a:t>from </a:t>
            </a:r>
            <a:r>
              <a:rPr lang="en-US" sz="2800" dirty="0" err="1"/>
              <a:t>sklearn.linear_model</a:t>
            </a:r>
            <a:r>
              <a:rPr lang="en-US" sz="2800" dirty="0"/>
              <a:t> import </a:t>
            </a:r>
            <a:r>
              <a:rPr lang="en-US" sz="2800" dirty="0" err="1"/>
              <a:t>LinearRegression</a:t>
            </a:r>
            <a:endParaRPr lang="en-US" sz="2800" dirty="0"/>
          </a:p>
          <a:p>
            <a:r>
              <a:rPr lang="en-US" sz="2800" dirty="0" err="1"/>
              <a:t>lr</a:t>
            </a:r>
            <a:r>
              <a:rPr lang="en-US" sz="2800" dirty="0"/>
              <a:t> = </a:t>
            </a:r>
            <a:r>
              <a:rPr lang="en-US" sz="2800" dirty="0" err="1"/>
              <a:t>LinearRegression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lr.fit</a:t>
            </a:r>
            <a:r>
              <a:rPr lang="en-US" sz="2800" dirty="0"/>
              <a:t>(</a:t>
            </a:r>
            <a:r>
              <a:rPr lang="en-US" sz="2800" dirty="0" err="1"/>
              <a:t>x_train,y_train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pred</a:t>
            </a:r>
            <a:r>
              <a:rPr lang="en-US" sz="2800" dirty="0"/>
              <a:t> = </a:t>
            </a:r>
            <a:r>
              <a:rPr lang="en-US" sz="2800" dirty="0" err="1"/>
              <a:t>lr.predict</a:t>
            </a:r>
            <a:r>
              <a:rPr lang="en-US" sz="2800" dirty="0"/>
              <a:t>(</a:t>
            </a:r>
            <a:r>
              <a:rPr lang="en-US" sz="2800" dirty="0" err="1"/>
              <a:t>x_test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pred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87883-52DF-4554-80DF-135FF073A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83" y="4003705"/>
            <a:ext cx="3556183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Linear 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2325187"/>
            <a:ext cx="9601196" cy="3318936"/>
          </a:xfrm>
        </p:spPr>
        <p:txBody>
          <a:bodyPr>
            <a:noAutofit/>
          </a:bodyPr>
          <a:lstStyle/>
          <a:p>
            <a:r>
              <a:rPr lang="en-US" sz="3200" dirty="0"/>
              <a:t>from </a:t>
            </a:r>
            <a:r>
              <a:rPr lang="en-US" sz="3200" dirty="0" err="1"/>
              <a:t>sklearn</a:t>
            </a:r>
            <a:r>
              <a:rPr lang="en-US" sz="3200" dirty="0"/>
              <a:t> import metrics</a:t>
            </a:r>
          </a:p>
          <a:p>
            <a:r>
              <a:rPr lang="en-US" sz="3200" dirty="0"/>
              <a:t>import </a:t>
            </a:r>
            <a:r>
              <a:rPr lang="en-US" sz="3200" dirty="0" err="1"/>
              <a:t>numpy</a:t>
            </a:r>
            <a:r>
              <a:rPr lang="en-US" sz="3200" dirty="0"/>
              <a:t> as np</a:t>
            </a:r>
          </a:p>
          <a:p>
            <a:r>
              <a:rPr lang="en-US" sz="3200" dirty="0" err="1"/>
              <a:t>rmse</a:t>
            </a:r>
            <a:r>
              <a:rPr lang="en-US" sz="3200" dirty="0"/>
              <a:t> = </a:t>
            </a:r>
            <a:r>
              <a:rPr lang="en-US" sz="3200" dirty="0" err="1"/>
              <a:t>np.sqrt</a:t>
            </a:r>
            <a:r>
              <a:rPr lang="en-US" sz="3200" dirty="0"/>
              <a:t>(</a:t>
            </a:r>
            <a:r>
              <a:rPr lang="en-US" sz="3200" dirty="0" err="1"/>
              <a:t>metrics.mean_squared_error</a:t>
            </a:r>
            <a:r>
              <a:rPr lang="en-US" sz="3200" dirty="0"/>
              <a:t>(</a:t>
            </a:r>
            <a:r>
              <a:rPr lang="en-US" sz="3200" dirty="0" err="1"/>
              <a:t>y_test,pred</a:t>
            </a:r>
            <a:r>
              <a:rPr lang="en-US" sz="3200" dirty="0"/>
              <a:t>))</a:t>
            </a:r>
          </a:p>
          <a:p>
            <a:r>
              <a:rPr lang="en-US" sz="3200" dirty="0" err="1"/>
              <a:t>rmse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574422"/>
            <a:ext cx="4014651" cy="15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1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91066-5D8D-AB05-B1E1-345508F69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16B0-3D3E-93A9-A69E-B90645E37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363" y="983235"/>
            <a:ext cx="6815669" cy="1515533"/>
          </a:xfrm>
        </p:spPr>
        <p:txBody>
          <a:bodyPr/>
          <a:lstStyle/>
          <a:p>
            <a:r>
              <a:rPr lang="en-US" sz="4000" b="1" i="0" dirty="0">
                <a:solidFill>
                  <a:srgbClr val="FF0000"/>
                </a:solidFill>
                <a:effectLst/>
                <a:latin typeface="Inter"/>
              </a:rPr>
              <a:t>Univariate Linear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2ED7E-19C8-8E89-9063-FB082BE9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926866"/>
            <a:ext cx="40005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963" y="103166"/>
            <a:ext cx="4873481" cy="64873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dirty="0"/>
              <a:t> Solution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72" y="761991"/>
            <a:ext cx="8017384" cy="1440878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79" y="2078171"/>
            <a:ext cx="7333238" cy="31726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31883" y="5346300"/>
                <a:ext cx="4249063" cy="588366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defTabSz="457200"/>
                <a:r>
                  <a:rPr lang="en-US" sz="2400" dirty="0">
                    <a:solidFill>
                      <a:prstClr val="black"/>
                    </a:solidFill>
                    <a:latin typeface="Cambria"/>
                  </a:rPr>
                  <a:t>w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Cambria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5∗66</m:t>
                            </m:r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−(15∗20) 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5∗55−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en-US" sz="2400" i="1" baseline="30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"/>
                  </a:rPr>
                  <a:t> =0.6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883" y="5346300"/>
                <a:ext cx="4249063" cy="588366"/>
              </a:xfrm>
              <a:prstGeom prst="rect">
                <a:avLst/>
              </a:prstGeom>
              <a:blipFill>
                <a:blip r:embed="rId4"/>
                <a:stretch>
                  <a:fillRect l="-4149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07443" y="5399074"/>
                <a:ext cx="3855746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defTabSz="457200"/>
                <a:r>
                  <a:rPr lang="en-US" sz="2400" dirty="0">
                    <a:solidFill>
                      <a:prstClr val="white"/>
                    </a:solidFill>
                    <a:latin typeface="Cambria"/>
                  </a:rPr>
                  <a:t>w</a:t>
                </a:r>
                <a:r>
                  <a:rPr lang="en-US" sz="2400" baseline="-25000" dirty="0">
                    <a:solidFill>
                      <a:prstClr val="white"/>
                    </a:solidFill>
                    <a:latin typeface="Cambria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=(20−0.6</m:t>
                    </m:r>
                    <m:d>
                      <m:d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)/5</m:t>
                    </m:r>
                  </m:oMath>
                </a14:m>
                <a:r>
                  <a:rPr lang="en-US" sz="2400" dirty="0">
                    <a:solidFill>
                      <a:prstClr val="white"/>
                    </a:solidFill>
                    <a:latin typeface="Cambria"/>
                  </a:rPr>
                  <a:t> =2.2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443" y="5399074"/>
                <a:ext cx="38557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14052" y="5961189"/>
                <a:ext cx="4312957" cy="43088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defTabSz="457200"/>
                <a:r>
                  <a:rPr lang="en-US" sz="2800" dirty="0">
                    <a:solidFill>
                      <a:prstClr val="black"/>
                    </a:solidFill>
                    <a:latin typeface="Cambria"/>
                  </a:rPr>
                  <a:t>y</a:t>
                </a:r>
                <a:r>
                  <a:rPr lang="en-PK" sz="2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^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mbria"/>
                  </a:rPr>
                  <a:t>2.2+0.6(2)=3.4</a:t>
                </a:r>
                <a:endParaRPr lang="en-US" sz="2800" baseline="-25000" dirty="0">
                  <a:solidFill>
                    <a:prstClr val="black"/>
                  </a:solidFill>
                  <a:latin typeface="Cambria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052" y="5961189"/>
                <a:ext cx="4312957" cy="430887"/>
              </a:xfrm>
              <a:prstGeom prst="rect">
                <a:avLst/>
              </a:prstGeom>
              <a:blipFill>
                <a:blip r:embed="rId6"/>
                <a:stretch>
                  <a:fillRect l="-4937" t="-27397" b="-4520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475A9AD-91BB-82AC-7155-1CA84EA4E40C}"/>
              </a:ext>
            </a:extLst>
          </p:cNvPr>
          <p:cNvSpPr txBox="1"/>
          <p:nvPr/>
        </p:nvSpPr>
        <p:spPr>
          <a:xfrm>
            <a:off x="3975067" y="5961189"/>
            <a:ext cx="2305879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PK" sz="24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y^=2.2+0.6x</a:t>
            </a:r>
          </a:p>
        </p:txBody>
      </p:sp>
    </p:spTree>
    <p:extLst>
      <p:ext uri="{BB962C8B-B14F-4D97-AF65-F5344CB8AC3E}">
        <p14:creationId xmlns:p14="http://schemas.microsoft.com/office/powerpoint/2010/main" val="98103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FC38-7B62-434B-8033-42FF06CF5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81" y="146809"/>
            <a:ext cx="9366325" cy="1143000"/>
          </a:xfrm>
        </p:spPr>
        <p:txBody>
          <a:bodyPr>
            <a:normAutofit/>
          </a:bodyPr>
          <a:lstStyle/>
          <a:p>
            <a:r>
              <a:rPr lang="en-US" sz="4000" dirty="0"/>
              <a:t>Load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B823F-2899-4DFB-9D6C-DC6DE198D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981" y="1450748"/>
            <a:ext cx="10458194" cy="3508977"/>
          </a:xfrm>
        </p:spPr>
        <p:txBody>
          <a:bodyPr>
            <a:normAutofit/>
          </a:bodyPr>
          <a:lstStyle/>
          <a:p>
            <a:r>
              <a:rPr lang="en-US" sz="2800" dirty="0"/>
              <a:t>import pandas as pd</a:t>
            </a:r>
          </a:p>
          <a:p>
            <a:r>
              <a:rPr lang="en-US" sz="2800" dirty="0"/>
              <a:t>df=</a:t>
            </a:r>
            <a:r>
              <a:rPr lang="en-US" sz="2800" dirty="0" err="1"/>
              <a:t>pd.read_csv</a:t>
            </a:r>
            <a:r>
              <a:rPr lang="en-US" sz="2800" dirty="0"/>
              <a:t>("/content/drive/My Drive/</a:t>
            </a:r>
            <a:r>
              <a:rPr lang="en-US" sz="2800" dirty="0" err="1"/>
              <a:t>ML_Labs</a:t>
            </a:r>
            <a:r>
              <a:rPr lang="en-US" sz="2800" dirty="0"/>
              <a:t>/</a:t>
            </a:r>
            <a:r>
              <a:rPr lang="en-US" sz="2800" dirty="0" err="1"/>
              <a:t>DataSets</a:t>
            </a:r>
            <a:r>
              <a:rPr lang="en-US" sz="2800" dirty="0"/>
              <a:t>/headbrain.csv")</a:t>
            </a:r>
          </a:p>
          <a:p>
            <a:r>
              <a:rPr lang="en-US" sz="2800" dirty="0" err="1"/>
              <a:t>df.head</a:t>
            </a:r>
            <a:r>
              <a:rPr lang="en-US" sz="2800" dirty="0"/>
              <a:t>()</a:t>
            </a:r>
          </a:p>
          <a:p>
            <a:pPr marL="51435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6B7F0-075B-4446-9EF1-3E7059E3D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865" y="2568423"/>
            <a:ext cx="6924310" cy="35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67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Austin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18968</TotalTime>
  <Words>2700</Words>
  <Application>Microsoft Office PowerPoint</Application>
  <PresentationFormat>Widescreen</PresentationFormat>
  <Paragraphs>318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Aptos</vt:lpstr>
      <vt:lpstr>Arial</vt:lpstr>
      <vt:lpstr>Calibri</vt:lpstr>
      <vt:lpstr>Cambria</vt:lpstr>
      <vt:lpstr>Cambria Math</vt:lpstr>
      <vt:lpstr>Courier New</vt:lpstr>
      <vt:lpstr>Garamond</vt:lpstr>
      <vt:lpstr>Inter</vt:lpstr>
      <vt:lpstr>Wingdings 2</vt:lpstr>
      <vt:lpstr>Organic</vt:lpstr>
      <vt:lpstr>Austin</vt:lpstr>
      <vt:lpstr>Machine Learning LAB </vt:lpstr>
      <vt:lpstr>Lab Contents</vt:lpstr>
      <vt:lpstr>Linear Regression</vt:lpstr>
      <vt:lpstr>Load Data &amp; Drop Sr</vt:lpstr>
      <vt:lpstr>Split X,y Train Test Split 20%</vt:lpstr>
      <vt:lpstr>Linear Regression </vt:lpstr>
      <vt:lpstr>Univariate Linear Regression</vt:lpstr>
      <vt:lpstr> Solution</vt:lpstr>
      <vt:lpstr>Load Dataset</vt:lpstr>
      <vt:lpstr>Load Dataset</vt:lpstr>
      <vt:lpstr>Calculate Parameters</vt:lpstr>
      <vt:lpstr>Estimate Parameters</vt:lpstr>
      <vt:lpstr>Plot Regression Line</vt:lpstr>
      <vt:lpstr>Calculate RMSE</vt:lpstr>
      <vt:lpstr>Calculating R2 Score</vt:lpstr>
      <vt:lpstr>MULTIVARIATE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Regression (Scratch)</vt:lpstr>
      <vt:lpstr>Logistic Regression (Scratch)</vt:lpstr>
      <vt:lpstr>Logistic Regression (Scratch)</vt:lpstr>
      <vt:lpstr>Logistic Regression (Scratch)</vt:lpstr>
      <vt:lpstr>Logistic Regression (Scratch)</vt:lpstr>
      <vt:lpstr>Logistic Regression (Scratch)</vt:lpstr>
      <vt:lpstr>Logistic Regression (Scratch)</vt:lpstr>
      <vt:lpstr>Logistic Regression (Scratch)</vt:lpstr>
      <vt:lpstr>Logistic Regression (Scratch)</vt:lpstr>
      <vt:lpstr>Logistic Regression (Sklearn)</vt:lpstr>
      <vt:lpstr>Logistic Regression (Sklearn)</vt:lpstr>
      <vt:lpstr>Logistic Regression (Sklearn)</vt:lpstr>
      <vt:lpstr>PowerPoint Presentation</vt:lpstr>
      <vt:lpstr>Polynomial Regression</vt:lpstr>
      <vt:lpstr>Draw the line….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LAB</dc:title>
  <dc:creator>Waqar Ahmad</dc:creator>
  <cp:lastModifiedBy>Kainat Abdullah</cp:lastModifiedBy>
  <cp:revision>317</cp:revision>
  <dcterms:created xsi:type="dcterms:W3CDTF">2020-04-16T04:39:44Z</dcterms:created>
  <dcterms:modified xsi:type="dcterms:W3CDTF">2025-09-23T09:13:14Z</dcterms:modified>
</cp:coreProperties>
</file>