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924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C</a:t>
            </a:r>
            <a:r>
              <a:rPr spc="-5" dirty="0"/>
              <a:t>lassi</a:t>
            </a:r>
            <a:r>
              <a:rPr spc="-10" dirty="0"/>
              <a:t>f</a:t>
            </a:r>
            <a:r>
              <a:rPr spc="-5" dirty="0"/>
              <a:t>i</a:t>
            </a:r>
            <a:r>
              <a:rPr dirty="0"/>
              <a:t>c</a:t>
            </a:r>
            <a:r>
              <a:rPr spc="-5" dirty="0"/>
              <a:t>a</a:t>
            </a:r>
            <a:r>
              <a:rPr dirty="0"/>
              <a:t>t</a:t>
            </a:r>
            <a:r>
              <a:rPr spc="-5" dirty="0"/>
              <a:t>ion</a:t>
            </a:r>
            <a:r>
              <a:rPr dirty="0"/>
              <a:t>:</a:t>
            </a:r>
            <a:r>
              <a:rPr spc="-10" dirty="0"/>
              <a:t> </a:t>
            </a:r>
            <a:r>
              <a:rPr spc="-5" dirty="0"/>
              <a:t>P</a:t>
            </a:r>
            <a:r>
              <a:rPr dirty="0"/>
              <a:t>r</a:t>
            </a:r>
            <a:r>
              <a:rPr spc="-5" dirty="0"/>
              <a:t>iva</a:t>
            </a:r>
            <a:r>
              <a:rPr dirty="0"/>
              <a:t>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Roboto Bk"/>
                <a:cs typeface="Roboto Bk"/>
              </a:defRPr>
            </a:lvl1pPr>
          </a:lstStyle>
          <a:p>
            <a:pPr marL="38100">
              <a:lnSpc>
                <a:spcPts val="168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C</a:t>
            </a:r>
            <a:r>
              <a:rPr spc="-5" dirty="0"/>
              <a:t>lassi</a:t>
            </a:r>
            <a:r>
              <a:rPr spc="-10" dirty="0"/>
              <a:t>f</a:t>
            </a:r>
            <a:r>
              <a:rPr spc="-5" dirty="0"/>
              <a:t>i</a:t>
            </a:r>
            <a:r>
              <a:rPr dirty="0"/>
              <a:t>c</a:t>
            </a:r>
            <a:r>
              <a:rPr spc="-5" dirty="0"/>
              <a:t>a</a:t>
            </a:r>
            <a:r>
              <a:rPr dirty="0"/>
              <a:t>t</a:t>
            </a:r>
            <a:r>
              <a:rPr spc="-5" dirty="0"/>
              <a:t>ion</a:t>
            </a:r>
            <a:r>
              <a:rPr dirty="0"/>
              <a:t>:</a:t>
            </a:r>
            <a:r>
              <a:rPr spc="-10" dirty="0"/>
              <a:t> </a:t>
            </a:r>
            <a:r>
              <a:rPr spc="-5" dirty="0"/>
              <a:t>P</a:t>
            </a:r>
            <a:r>
              <a:rPr dirty="0"/>
              <a:t>r</a:t>
            </a:r>
            <a:r>
              <a:rPr spc="-5" dirty="0"/>
              <a:t>iva</a:t>
            </a:r>
            <a:r>
              <a:rPr dirty="0"/>
              <a:t>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Roboto Bk"/>
                <a:cs typeface="Roboto Bk"/>
              </a:defRPr>
            </a:lvl1pPr>
          </a:lstStyle>
          <a:p>
            <a:pPr marL="38100">
              <a:lnSpc>
                <a:spcPts val="168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-1" y="0"/>
            <a:ext cx="741045" cy="6858000"/>
          </a:xfrm>
          <a:custGeom>
            <a:avLst/>
            <a:gdLst/>
            <a:ahLst/>
            <a:cxnLst/>
            <a:rect l="l" t="t" r="r" b="b"/>
            <a:pathLst>
              <a:path w="741045" h="6858000">
                <a:moveTo>
                  <a:pt x="740978" y="0"/>
                </a:moveTo>
                <a:lnTo>
                  <a:pt x="0" y="0"/>
                </a:lnTo>
                <a:lnTo>
                  <a:pt x="0" y="6857999"/>
                </a:lnTo>
                <a:lnTo>
                  <a:pt x="740978" y="6857999"/>
                </a:lnTo>
                <a:lnTo>
                  <a:pt x="740978" y="0"/>
                </a:lnTo>
                <a:close/>
              </a:path>
            </a:pathLst>
          </a:custGeom>
          <a:solidFill>
            <a:srgbClr val="0000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C</a:t>
            </a:r>
            <a:r>
              <a:rPr spc="-5" dirty="0"/>
              <a:t>lassi</a:t>
            </a:r>
            <a:r>
              <a:rPr spc="-10" dirty="0"/>
              <a:t>f</a:t>
            </a:r>
            <a:r>
              <a:rPr spc="-5" dirty="0"/>
              <a:t>i</a:t>
            </a:r>
            <a:r>
              <a:rPr dirty="0"/>
              <a:t>c</a:t>
            </a:r>
            <a:r>
              <a:rPr spc="-5" dirty="0"/>
              <a:t>a</a:t>
            </a:r>
            <a:r>
              <a:rPr dirty="0"/>
              <a:t>t</a:t>
            </a:r>
            <a:r>
              <a:rPr spc="-5" dirty="0"/>
              <a:t>ion</a:t>
            </a:r>
            <a:r>
              <a:rPr dirty="0"/>
              <a:t>:</a:t>
            </a:r>
            <a:r>
              <a:rPr spc="-10" dirty="0"/>
              <a:t> </a:t>
            </a:r>
            <a:r>
              <a:rPr spc="-5" dirty="0"/>
              <a:t>P</a:t>
            </a:r>
            <a:r>
              <a:rPr dirty="0"/>
              <a:t>r</a:t>
            </a:r>
            <a:r>
              <a:rPr spc="-5" dirty="0"/>
              <a:t>iva</a:t>
            </a:r>
            <a:r>
              <a:rPr dirty="0"/>
              <a:t>te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Roboto Bk"/>
                <a:cs typeface="Roboto Bk"/>
              </a:defRPr>
            </a:lvl1pPr>
          </a:lstStyle>
          <a:p>
            <a:pPr marL="38100">
              <a:lnSpc>
                <a:spcPts val="168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-1" y="0"/>
            <a:ext cx="741045" cy="6858000"/>
          </a:xfrm>
          <a:custGeom>
            <a:avLst/>
            <a:gdLst/>
            <a:ahLst/>
            <a:cxnLst/>
            <a:rect l="l" t="t" r="r" b="b"/>
            <a:pathLst>
              <a:path w="741045" h="6858000">
                <a:moveTo>
                  <a:pt x="740978" y="0"/>
                </a:moveTo>
                <a:lnTo>
                  <a:pt x="0" y="0"/>
                </a:lnTo>
                <a:lnTo>
                  <a:pt x="0" y="6857999"/>
                </a:lnTo>
                <a:lnTo>
                  <a:pt x="740978" y="6857999"/>
                </a:lnTo>
                <a:lnTo>
                  <a:pt x="740978" y="0"/>
                </a:lnTo>
                <a:close/>
              </a:path>
            </a:pathLst>
          </a:custGeom>
          <a:solidFill>
            <a:srgbClr val="00000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2294" y="6323097"/>
            <a:ext cx="119644" cy="17539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1014" y="6325505"/>
            <a:ext cx="112236" cy="126682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02513" y="6289945"/>
            <a:ext cx="344857" cy="162057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2314230" y="6325505"/>
            <a:ext cx="113030" cy="127000"/>
          </a:xfrm>
          <a:custGeom>
            <a:avLst/>
            <a:gdLst/>
            <a:ahLst/>
            <a:cxnLst/>
            <a:rect l="l" t="t" r="r" b="b"/>
            <a:pathLst>
              <a:path w="113030" h="127000">
                <a:moveTo>
                  <a:pt x="111310" y="0"/>
                </a:moveTo>
                <a:lnTo>
                  <a:pt x="87417" y="0"/>
                </a:lnTo>
                <a:lnTo>
                  <a:pt x="86122" y="69823"/>
                </a:lnTo>
                <a:lnTo>
                  <a:pt x="83343" y="84825"/>
                </a:lnTo>
                <a:lnTo>
                  <a:pt x="72231" y="98345"/>
                </a:lnTo>
                <a:lnTo>
                  <a:pt x="56673" y="102605"/>
                </a:lnTo>
                <a:lnTo>
                  <a:pt x="42598" y="99642"/>
                </a:lnTo>
                <a:lnTo>
                  <a:pt x="30189" y="86677"/>
                </a:lnTo>
                <a:lnTo>
                  <a:pt x="26669" y="71675"/>
                </a:lnTo>
                <a:lnTo>
                  <a:pt x="26669" y="1111"/>
                </a:lnTo>
                <a:lnTo>
                  <a:pt x="1296" y="0"/>
                </a:lnTo>
                <a:lnTo>
                  <a:pt x="0" y="68527"/>
                </a:lnTo>
                <a:lnTo>
                  <a:pt x="20002" y="116495"/>
                </a:lnTo>
                <a:lnTo>
                  <a:pt x="52785" y="126682"/>
                </a:lnTo>
                <a:lnTo>
                  <a:pt x="67045" y="124274"/>
                </a:lnTo>
                <a:lnTo>
                  <a:pt x="81492" y="115940"/>
                </a:lnTo>
                <a:lnTo>
                  <a:pt x="111310" y="124274"/>
                </a:lnTo>
                <a:lnTo>
                  <a:pt x="112607" y="1111"/>
                </a:lnTo>
                <a:lnTo>
                  <a:pt x="111310" y="0"/>
                </a:lnTo>
                <a:close/>
              </a:path>
            </a:pathLst>
          </a:custGeom>
          <a:solidFill>
            <a:srgbClr val="00000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50729" y="6323097"/>
            <a:ext cx="178170" cy="126682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2266442" y="6277546"/>
            <a:ext cx="29845" cy="172720"/>
          </a:xfrm>
          <a:custGeom>
            <a:avLst/>
            <a:gdLst/>
            <a:ahLst/>
            <a:cxnLst/>
            <a:rect l="l" t="t" r="r" b="b"/>
            <a:pathLst>
              <a:path w="29844" h="172720">
                <a:moveTo>
                  <a:pt x="27965" y="49072"/>
                </a:moveTo>
                <a:lnTo>
                  <a:pt x="26670" y="47967"/>
                </a:lnTo>
                <a:lnTo>
                  <a:pt x="2959" y="47967"/>
                </a:lnTo>
                <a:lnTo>
                  <a:pt x="1663" y="170942"/>
                </a:lnTo>
                <a:lnTo>
                  <a:pt x="26670" y="172237"/>
                </a:lnTo>
                <a:lnTo>
                  <a:pt x="27965" y="49072"/>
                </a:lnTo>
                <a:close/>
              </a:path>
              <a:path w="29844" h="172720">
                <a:moveTo>
                  <a:pt x="29629" y="9436"/>
                </a:moveTo>
                <a:lnTo>
                  <a:pt x="14998" y="0"/>
                </a:lnTo>
                <a:lnTo>
                  <a:pt x="1663" y="7035"/>
                </a:lnTo>
                <a:lnTo>
                  <a:pt x="0" y="21856"/>
                </a:lnTo>
                <a:lnTo>
                  <a:pt x="14998" y="31851"/>
                </a:lnTo>
                <a:lnTo>
                  <a:pt x="27965" y="24815"/>
                </a:lnTo>
                <a:lnTo>
                  <a:pt x="29629" y="9436"/>
                </a:lnTo>
                <a:close/>
              </a:path>
            </a:pathLst>
          </a:custGeom>
          <a:solidFill>
            <a:srgbClr val="0000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206500" y="6209379"/>
            <a:ext cx="360045" cy="359410"/>
          </a:xfrm>
          <a:custGeom>
            <a:avLst/>
            <a:gdLst/>
            <a:ahLst/>
            <a:cxnLst/>
            <a:rect l="l" t="t" r="r" b="b"/>
            <a:pathLst>
              <a:path w="360044" h="359409">
                <a:moveTo>
                  <a:pt x="337634" y="315224"/>
                </a:moveTo>
                <a:lnTo>
                  <a:pt x="324855" y="318928"/>
                </a:lnTo>
                <a:lnTo>
                  <a:pt x="315594" y="333374"/>
                </a:lnTo>
                <a:lnTo>
                  <a:pt x="316891" y="346339"/>
                </a:lnTo>
                <a:lnTo>
                  <a:pt x="330967" y="359118"/>
                </a:lnTo>
                <a:lnTo>
                  <a:pt x="344302" y="359118"/>
                </a:lnTo>
                <a:lnTo>
                  <a:pt x="357266" y="348191"/>
                </a:lnTo>
                <a:lnTo>
                  <a:pt x="359488" y="333374"/>
                </a:lnTo>
                <a:lnTo>
                  <a:pt x="351895" y="320595"/>
                </a:lnTo>
                <a:lnTo>
                  <a:pt x="337634" y="315224"/>
                </a:lnTo>
                <a:close/>
              </a:path>
              <a:path w="360044" h="359409">
                <a:moveTo>
                  <a:pt x="188356" y="0"/>
                </a:moveTo>
                <a:lnTo>
                  <a:pt x="179096" y="0"/>
                </a:lnTo>
                <a:lnTo>
                  <a:pt x="160760" y="925"/>
                </a:lnTo>
                <a:lnTo>
                  <a:pt x="109458" y="14075"/>
                </a:lnTo>
                <a:lnTo>
                  <a:pt x="65192" y="40745"/>
                </a:lnTo>
                <a:lnTo>
                  <a:pt x="35559" y="71860"/>
                </a:lnTo>
                <a:lnTo>
                  <a:pt x="10742" y="117422"/>
                </a:lnTo>
                <a:lnTo>
                  <a:pt x="0" y="170021"/>
                </a:lnTo>
                <a:lnTo>
                  <a:pt x="0" y="188542"/>
                </a:lnTo>
                <a:lnTo>
                  <a:pt x="10742" y="240955"/>
                </a:lnTo>
                <a:lnTo>
                  <a:pt x="35559" y="286517"/>
                </a:lnTo>
                <a:lnTo>
                  <a:pt x="65192" y="317632"/>
                </a:lnTo>
                <a:lnTo>
                  <a:pt x="109458" y="344487"/>
                </a:lnTo>
                <a:lnTo>
                  <a:pt x="160760" y="357452"/>
                </a:lnTo>
                <a:lnTo>
                  <a:pt x="179096" y="358378"/>
                </a:lnTo>
                <a:lnTo>
                  <a:pt x="197617" y="357452"/>
                </a:lnTo>
                <a:lnTo>
                  <a:pt x="248919" y="344487"/>
                </a:lnTo>
                <a:lnTo>
                  <a:pt x="292999" y="317632"/>
                </a:lnTo>
                <a:lnTo>
                  <a:pt x="311447" y="299852"/>
                </a:lnTo>
                <a:lnTo>
                  <a:pt x="266329" y="299852"/>
                </a:lnTo>
                <a:lnTo>
                  <a:pt x="253365" y="297259"/>
                </a:lnTo>
                <a:lnTo>
                  <a:pt x="240215" y="287813"/>
                </a:lnTo>
                <a:lnTo>
                  <a:pt x="233177" y="273182"/>
                </a:lnTo>
                <a:lnTo>
                  <a:pt x="233177" y="259476"/>
                </a:lnTo>
                <a:lnTo>
                  <a:pt x="239758" y="246141"/>
                </a:lnTo>
                <a:lnTo>
                  <a:pt x="172798" y="246141"/>
                </a:lnTo>
                <a:lnTo>
                  <a:pt x="131683" y="226694"/>
                </a:lnTo>
                <a:lnTo>
                  <a:pt x="113347" y="191875"/>
                </a:lnTo>
                <a:lnTo>
                  <a:pt x="112236" y="172799"/>
                </a:lnTo>
                <a:lnTo>
                  <a:pt x="116866" y="153722"/>
                </a:lnTo>
                <a:lnTo>
                  <a:pt x="127053" y="136868"/>
                </a:lnTo>
                <a:lnTo>
                  <a:pt x="142240" y="123163"/>
                </a:lnTo>
                <a:lnTo>
                  <a:pt x="160019" y="114643"/>
                </a:lnTo>
                <a:lnTo>
                  <a:pt x="172798" y="112421"/>
                </a:lnTo>
                <a:lnTo>
                  <a:pt x="345413" y="112421"/>
                </a:lnTo>
                <a:lnTo>
                  <a:pt x="344302" y="109458"/>
                </a:lnTo>
                <a:lnTo>
                  <a:pt x="317632" y="65193"/>
                </a:lnTo>
                <a:lnTo>
                  <a:pt x="286331" y="35745"/>
                </a:lnTo>
                <a:lnTo>
                  <a:pt x="240955" y="10742"/>
                </a:lnTo>
                <a:lnTo>
                  <a:pt x="206507" y="1852"/>
                </a:lnTo>
                <a:lnTo>
                  <a:pt x="188356" y="0"/>
                </a:lnTo>
                <a:close/>
              </a:path>
              <a:path w="360044" h="359409">
                <a:moveTo>
                  <a:pt x="350345" y="232621"/>
                </a:moveTo>
                <a:lnTo>
                  <a:pt x="266329" y="232621"/>
                </a:lnTo>
                <a:lnTo>
                  <a:pt x="279478" y="235214"/>
                </a:lnTo>
                <a:lnTo>
                  <a:pt x="294110" y="247623"/>
                </a:lnTo>
                <a:lnTo>
                  <a:pt x="299666" y="262995"/>
                </a:lnTo>
                <a:lnTo>
                  <a:pt x="298555" y="276330"/>
                </a:lnTo>
                <a:lnTo>
                  <a:pt x="289850" y="290036"/>
                </a:lnTo>
                <a:lnTo>
                  <a:pt x="276144" y="298555"/>
                </a:lnTo>
                <a:lnTo>
                  <a:pt x="266329" y="299852"/>
                </a:lnTo>
                <a:lnTo>
                  <a:pt x="311447" y="299852"/>
                </a:lnTo>
                <a:lnTo>
                  <a:pt x="317632" y="293184"/>
                </a:lnTo>
                <a:lnTo>
                  <a:pt x="327818" y="279479"/>
                </a:lnTo>
                <a:lnTo>
                  <a:pt x="336708" y="264477"/>
                </a:lnTo>
                <a:lnTo>
                  <a:pt x="344302" y="248919"/>
                </a:lnTo>
                <a:lnTo>
                  <a:pt x="350345" y="232621"/>
                </a:lnTo>
                <a:close/>
              </a:path>
              <a:path w="360044" h="359409">
                <a:moveTo>
                  <a:pt x="345413" y="112421"/>
                </a:moveTo>
                <a:lnTo>
                  <a:pt x="185578" y="112421"/>
                </a:lnTo>
                <a:lnTo>
                  <a:pt x="204284" y="116866"/>
                </a:lnTo>
                <a:lnTo>
                  <a:pt x="221509" y="127052"/>
                </a:lnTo>
                <a:lnTo>
                  <a:pt x="235214" y="142239"/>
                </a:lnTo>
                <a:lnTo>
                  <a:pt x="243363" y="160205"/>
                </a:lnTo>
                <a:lnTo>
                  <a:pt x="246326" y="179281"/>
                </a:lnTo>
                <a:lnTo>
                  <a:pt x="243363" y="198358"/>
                </a:lnTo>
                <a:lnTo>
                  <a:pt x="235214" y="216138"/>
                </a:lnTo>
                <a:lnTo>
                  <a:pt x="221509" y="231510"/>
                </a:lnTo>
                <a:lnTo>
                  <a:pt x="204284" y="241696"/>
                </a:lnTo>
                <a:lnTo>
                  <a:pt x="185578" y="246141"/>
                </a:lnTo>
                <a:lnTo>
                  <a:pt x="239758" y="246141"/>
                </a:lnTo>
                <a:lnTo>
                  <a:pt x="240215" y="245215"/>
                </a:lnTo>
                <a:lnTo>
                  <a:pt x="253365" y="235214"/>
                </a:lnTo>
                <a:lnTo>
                  <a:pt x="266329" y="232621"/>
                </a:lnTo>
                <a:lnTo>
                  <a:pt x="350345" y="232621"/>
                </a:lnTo>
                <a:lnTo>
                  <a:pt x="350414" y="232436"/>
                </a:lnTo>
                <a:lnTo>
                  <a:pt x="354859" y="215212"/>
                </a:lnTo>
                <a:lnTo>
                  <a:pt x="357266" y="197617"/>
                </a:lnTo>
                <a:lnTo>
                  <a:pt x="358377" y="179281"/>
                </a:lnTo>
                <a:lnTo>
                  <a:pt x="357266" y="160760"/>
                </a:lnTo>
                <a:lnTo>
                  <a:pt x="354859" y="142980"/>
                </a:lnTo>
                <a:lnTo>
                  <a:pt x="350414" y="125756"/>
                </a:lnTo>
                <a:lnTo>
                  <a:pt x="345413" y="112421"/>
                </a:lnTo>
                <a:close/>
              </a:path>
            </a:pathLst>
          </a:custGeom>
          <a:solidFill>
            <a:srgbClr val="0000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740567" y="0"/>
            <a:ext cx="6846570" cy="2466975"/>
          </a:xfrm>
          <a:custGeom>
            <a:avLst/>
            <a:gdLst/>
            <a:ahLst/>
            <a:cxnLst/>
            <a:rect l="l" t="t" r="r" b="b"/>
            <a:pathLst>
              <a:path w="6846570" h="2466975">
                <a:moveTo>
                  <a:pt x="6846093" y="0"/>
                </a:moveTo>
                <a:lnTo>
                  <a:pt x="0" y="0"/>
                </a:lnTo>
                <a:lnTo>
                  <a:pt x="0" y="2466975"/>
                </a:lnTo>
                <a:lnTo>
                  <a:pt x="6846093" y="2466975"/>
                </a:lnTo>
                <a:lnTo>
                  <a:pt x="6846093" y="0"/>
                </a:lnTo>
                <a:close/>
              </a:path>
            </a:pathLst>
          </a:custGeom>
          <a:solidFill>
            <a:srgbClr val="ECE8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C</a:t>
            </a:r>
            <a:r>
              <a:rPr spc="-5" dirty="0"/>
              <a:t>lassi</a:t>
            </a:r>
            <a:r>
              <a:rPr spc="-10" dirty="0"/>
              <a:t>f</a:t>
            </a:r>
            <a:r>
              <a:rPr spc="-5" dirty="0"/>
              <a:t>i</a:t>
            </a:r>
            <a:r>
              <a:rPr dirty="0"/>
              <a:t>c</a:t>
            </a:r>
            <a:r>
              <a:rPr spc="-5" dirty="0"/>
              <a:t>a</a:t>
            </a:r>
            <a:r>
              <a:rPr dirty="0"/>
              <a:t>t</a:t>
            </a:r>
            <a:r>
              <a:rPr spc="-5" dirty="0"/>
              <a:t>ion</a:t>
            </a:r>
            <a:r>
              <a:rPr dirty="0"/>
              <a:t>:</a:t>
            </a:r>
            <a:r>
              <a:rPr spc="-10" dirty="0"/>
              <a:t> </a:t>
            </a:r>
            <a:r>
              <a:rPr spc="-5" dirty="0"/>
              <a:t>P</a:t>
            </a:r>
            <a:r>
              <a:rPr dirty="0"/>
              <a:t>r</a:t>
            </a:r>
            <a:r>
              <a:rPr spc="-5" dirty="0"/>
              <a:t>iva</a:t>
            </a:r>
            <a:r>
              <a:rPr dirty="0"/>
              <a:t>te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Roboto Bk"/>
                <a:cs typeface="Roboto Bk"/>
              </a:defRPr>
            </a:lvl1pPr>
          </a:lstStyle>
          <a:p>
            <a:pPr marL="38100">
              <a:lnSpc>
                <a:spcPts val="168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-1" y="0"/>
            <a:ext cx="741045" cy="6858000"/>
          </a:xfrm>
          <a:custGeom>
            <a:avLst/>
            <a:gdLst/>
            <a:ahLst/>
            <a:cxnLst/>
            <a:rect l="l" t="t" r="r" b="b"/>
            <a:pathLst>
              <a:path w="741045" h="6858000">
                <a:moveTo>
                  <a:pt x="740978" y="0"/>
                </a:moveTo>
                <a:lnTo>
                  <a:pt x="0" y="0"/>
                </a:lnTo>
                <a:lnTo>
                  <a:pt x="0" y="6857999"/>
                </a:lnTo>
                <a:lnTo>
                  <a:pt x="740978" y="6857999"/>
                </a:lnTo>
                <a:lnTo>
                  <a:pt x="740978" y="0"/>
                </a:lnTo>
                <a:close/>
              </a:path>
            </a:pathLst>
          </a:custGeom>
          <a:solidFill>
            <a:srgbClr val="0000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C</a:t>
            </a:r>
            <a:r>
              <a:rPr spc="-5" dirty="0"/>
              <a:t>lassi</a:t>
            </a:r>
            <a:r>
              <a:rPr spc="-10" dirty="0"/>
              <a:t>f</a:t>
            </a:r>
            <a:r>
              <a:rPr spc="-5" dirty="0"/>
              <a:t>i</a:t>
            </a:r>
            <a:r>
              <a:rPr dirty="0"/>
              <a:t>c</a:t>
            </a:r>
            <a:r>
              <a:rPr spc="-5" dirty="0"/>
              <a:t>a</a:t>
            </a:r>
            <a:r>
              <a:rPr dirty="0"/>
              <a:t>t</a:t>
            </a:r>
            <a:r>
              <a:rPr spc="-5" dirty="0"/>
              <a:t>ion</a:t>
            </a:r>
            <a:r>
              <a:rPr dirty="0"/>
              <a:t>:</a:t>
            </a:r>
            <a:r>
              <a:rPr spc="-10" dirty="0"/>
              <a:t> </a:t>
            </a:r>
            <a:r>
              <a:rPr spc="-5" dirty="0"/>
              <a:t>P</a:t>
            </a:r>
            <a:r>
              <a:rPr dirty="0"/>
              <a:t>r</a:t>
            </a:r>
            <a:r>
              <a:rPr spc="-5" dirty="0"/>
              <a:t>iva</a:t>
            </a:r>
            <a:r>
              <a:rPr dirty="0"/>
              <a:t>te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Roboto Bk"/>
                <a:cs typeface="Roboto Bk"/>
              </a:defRPr>
            </a:lvl1pPr>
          </a:lstStyle>
          <a:p>
            <a:pPr marL="38100">
              <a:lnSpc>
                <a:spcPts val="168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-1" y="0"/>
            <a:ext cx="741045" cy="6858000"/>
          </a:xfrm>
          <a:custGeom>
            <a:avLst/>
            <a:gdLst/>
            <a:ahLst/>
            <a:cxnLst/>
            <a:rect l="l" t="t" r="r" b="b"/>
            <a:pathLst>
              <a:path w="741045" h="6858000">
                <a:moveTo>
                  <a:pt x="740978" y="0"/>
                </a:moveTo>
                <a:lnTo>
                  <a:pt x="0" y="0"/>
                </a:lnTo>
                <a:lnTo>
                  <a:pt x="0" y="6857999"/>
                </a:lnTo>
                <a:lnTo>
                  <a:pt x="740978" y="6857999"/>
                </a:lnTo>
                <a:lnTo>
                  <a:pt x="740978" y="0"/>
                </a:lnTo>
                <a:close/>
              </a:path>
            </a:pathLst>
          </a:custGeom>
          <a:solidFill>
            <a:srgbClr val="00000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32294" y="6323097"/>
            <a:ext cx="119644" cy="17539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71014" y="6325505"/>
            <a:ext cx="112236" cy="126682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902513" y="6289945"/>
            <a:ext cx="344857" cy="162057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2314230" y="6325505"/>
            <a:ext cx="113030" cy="127000"/>
          </a:xfrm>
          <a:custGeom>
            <a:avLst/>
            <a:gdLst/>
            <a:ahLst/>
            <a:cxnLst/>
            <a:rect l="l" t="t" r="r" b="b"/>
            <a:pathLst>
              <a:path w="113030" h="127000">
                <a:moveTo>
                  <a:pt x="111310" y="0"/>
                </a:moveTo>
                <a:lnTo>
                  <a:pt x="87417" y="0"/>
                </a:lnTo>
                <a:lnTo>
                  <a:pt x="86122" y="69823"/>
                </a:lnTo>
                <a:lnTo>
                  <a:pt x="83343" y="84825"/>
                </a:lnTo>
                <a:lnTo>
                  <a:pt x="72231" y="98345"/>
                </a:lnTo>
                <a:lnTo>
                  <a:pt x="56673" y="102605"/>
                </a:lnTo>
                <a:lnTo>
                  <a:pt x="42598" y="99642"/>
                </a:lnTo>
                <a:lnTo>
                  <a:pt x="30189" y="86677"/>
                </a:lnTo>
                <a:lnTo>
                  <a:pt x="26669" y="71675"/>
                </a:lnTo>
                <a:lnTo>
                  <a:pt x="26669" y="1111"/>
                </a:lnTo>
                <a:lnTo>
                  <a:pt x="1296" y="0"/>
                </a:lnTo>
                <a:lnTo>
                  <a:pt x="0" y="68527"/>
                </a:lnTo>
                <a:lnTo>
                  <a:pt x="20002" y="116495"/>
                </a:lnTo>
                <a:lnTo>
                  <a:pt x="52785" y="126682"/>
                </a:lnTo>
                <a:lnTo>
                  <a:pt x="67045" y="124274"/>
                </a:lnTo>
                <a:lnTo>
                  <a:pt x="81492" y="115940"/>
                </a:lnTo>
                <a:lnTo>
                  <a:pt x="111310" y="124274"/>
                </a:lnTo>
                <a:lnTo>
                  <a:pt x="112607" y="1111"/>
                </a:lnTo>
                <a:lnTo>
                  <a:pt x="111310" y="0"/>
                </a:lnTo>
                <a:close/>
              </a:path>
            </a:pathLst>
          </a:custGeom>
          <a:solidFill>
            <a:srgbClr val="00000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450729" y="6323097"/>
            <a:ext cx="178170" cy="126682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2266442" y="6277546"/>
            <a:ext cx="29845" cy="172720"/>
          </a:xfrm>
          <a:custGeom>
            <a:avLst/>
            <a:gdLst/>
            <a:ahLst/>
            <a:cxnLst/>
            <a:rect l="l" t="t" r="r" b="b"/>
            <a:pathLst>
              <a:path w="29844" h="172720">
                <a:moveTo>
                  <a:pt x="27965" y="49072"/>
                </a:moveTo>
                <a:lnTo>
                  <a:pt x="26670" y="47967"/>
                </a:lnTo>
                <a:lnTo>
                  <a:pt x="2959" y="47967"/>
                </a:lnTo>
                <a:lnTo>
                  <a:pt x="1663" y="170942"/>
                </a:lnTo>
                <a:lnTo>
                  <a:pt x="26670" y="172237"/>
                </a:lnTo>
                <a:lnTo>
                  <a:pt x="27965" y="49072"/>
                </a:lnTo>
                <a:close/>
              </a:path>
              <a:path w="29844" h="172720">
                <a:moveTo>
                  <a:pt x="29629" y="9436"/>
                </a:moveTo>
                <a:lnTo>
                  <a:pt x="14998" y="0"/>
                </a:lnTo>
                <a:lnTo>
                  <a:pt x="1663" y="7035"/>
                </a:lnTo>
                <a:lnTo>
                  <a:pt x="0" y="21856"/>
                </a:lnTo>
                <a:lnTo>
                  <a:pt x="14998" y="31851"/>
                </a:lnTo>
                <a:lnTo>
                  <a:pt x="27965" y="24815"/>
                </a:lnTo>
                <a:lnTo>
                  <a:pt x="29629" y="9436"/>
                </a:lnTo>
                <a:close/>
              </a:path>
            </a:pathLst>
          </a:custGeom>
          <a:solidFill>
            <a:srgbClr val="0000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206500" y="6209379"/>
            <a:ext cx="360045" cy="359410"/>
          </a:xfrm>
          <a:custGeom>
            <a:avLst/>
            <a:gdLst/>
            <a:ahLst/>
            <a:cxnLst/>
            <a:rect l="l" t="t" r="r" b="b"/>
            <a:pathLst>
              <a:path w="360044" h="359409">
                <a:moveTo>
                  <a:pt x="337634" y="315224"/>
                </a:moveTo>
                <a:lnTo>
                  <a:pt x="324855" y="318928"/>
                </a:lnTo>
                <a:lnTo>
                  <a:pt x="315594" y="333374"/>
                </a:lnTo>
                <a:lnTo>
                  <a:pt x="316891" y="346339"/>
                </a:lnTo>
                <a:lnTo>
                  <a:pt x="330967" y="359118"/>
                </a:lnTo>
                <a:lnTo>
                  <a:pt x="344302" y="359118"/>
                </a:lnTo>
                <a:lnTo>
                  <a:pt x="357266" y="348191"/>
                </a:lnTo>
                <a:lnTo>
                  <a:pt x="359488" y="333374"/>
                </a:lnTo>
                <a:lnTo>
                  <a:pt x="351895" y="320595"/>
                </a:lnTo>
                <a:lnTo>
                  <a:pt x="337634" y="315224"/>
                </a:lnTo>
                <a:close/>
              </a:path>
              <a:path w="360044" h="359409">
                <a:moveTo>
                  <a:pt x="188356" y="0"/>
                </a:moveTo>
                <a:lnTo>
                  <a:pt x="179096" y="0"/>
                </a:lnTo>
                <a:lnTo>
                  <a:pt x="160760" y="925"/>
                </a:lnTo>
                <a:lnTo>
                  <a:pt x="109458" y="14075"/>
                </a:lnTo>
                <a:lnTo>
                  <a:pt x="65192" y="40745"/>
                </a:lnTo>
                <a:lnTo>
                  <a:pt x="35559" y="71860"/>
                </a:lnTo>
                <a:lnTo>
                  <a:pt x="10742" y="117422"/>
                </a:lnTo>
                <a:lnTo>
                  <a:pt x="0" y="170021"/>
                </a:lnTo>
                <a:lnTo>
                  <a:pt x="0" y="188542"/>
                </a:lnTo>
                <a:lnTo>
                  <a:pt x="10742" y="240955"/>
                </a:lnTo>
                <a:lnTo>
                  <a:pt x="35559" y="286517"/>
                </a:lnTo>
                <a:lnTo>
                  <a:pt x="65192" y="317632"/>
                </a:lnTo>
                <a:lnTo>
                  <a:pt x="109458" y="344487"/>
                </a:lnTo>
                <a:lnTo>
                  <a:pt x="160760" y="357452"/>
                </a:lnTo>
                <a:lnTo>
                  <a:pt x="179096" y="358378"/>
                </a:lnTo>
                <a:lnTo>
                  <a:pt x="197617" y="357452"/>
                </a:lnTo>
                <a:lnTo>
                  <a:pt x="248919" y="344487"/>
                </a:lnTo>
                <a:lnTo>
                  <a:pt x="292999" y="317632"/>
                </a:lnTo>
                <a:lnTo>
                  <a:pt x="311447" y="299852"/>
                </a:lnTo>
                <a:lnTo>
                  <a:pt x="266329" y="299852"/>
                </a:lnTo>
                <a:lnTo>
                  <a:pt x="253365" y="297259"/>
                </a:lnTo>
                <a:lnTo>
                  <a:pt x="240215" y="287813"/>
                </a:lnTo>
                <a:lnTo>
                  <a:pt x="233177" y="273182"/>
                </a:lnTo>
                <a:lnTo>
                  <a:pt x="233177" y="259476"/>
                </a:lnTo>
                <a:lnTo>
                  <a:pt x="239758" y="246141"/>
                </a:lnTo>
                <a:lnTo>
                  <a:pt x="172798" y="246141"/>
                </a:lnTo>
                <a:lnTo>
                  <a:pt x="131683" y="226694"/>
                </a:lnTo>
                <a:lnTo>
                  <a:pt x="113347" y="191875"/>
                </a:lnTo>
                <a:lnTo>
                  <a:pt x="112236" y="172799"/>
                </a:lnTo>
                <a:lnTo>
                  <a:pt x="116866" y="153722"/>
                </a:lnTo>
                <a:lnTo>
                  <a:pt x="127053" y="136868"/>
                </a:lnTo>
                <a:lnTo>
                  <a:pt x="142240" y="123163"/>
                </a:lnTo>
                <a:lnTo>
                  <a:pt x="160019" y="114643"/>
                </a:lnTo>
                <a:lnTo>
                  <a:pt x="172798" y="112421"/>
                </a:lnTo>
                <a:lnTo>
                  <a:pt x="345413" y="112421"/>
                </a:lnTo>
                <a:lnTo>
                  <a:pt x="344302" y="109458"/>
                </a:lnTo>
                <a:lnTo>
                  <a:pt x="317632" y="65193"/>
                </a:lnTo>
                <a:lnTo>
                  <a:pt x="286331" y="35745"/>
                </a:lnTo>
                <a:lnTo>
                  <a:pt x="240955" y="10742"/>
                </a:lnTo>
                <a:lnTo>
                  <a:pt x="206507" y="1852"/>
                </a:lnTo>
                <a:lnTo>
                  <a:pt x="188356" y="0"/>
                </a:lnTo>
                <a:close/>
              </a:path>
              <a:path w="360044" h="359409">
                <a:moveTo>
                  <a:pt x="350345" y="232621"/>
                </a:moveTo>
                <a:lnTo>
                  <a:pt x="266329" y="232621"/>
                </a:lnTo>
                <a:lnTo>
                  <a:pt x="279478" y="235214"/>
                </a:lnTo>
                <a:lnTo>
                  <a:pt x="294110" y="247623"/>
                </a:lnTo>
                <a:lnTo>
                  <a:pt x="299666" y="262995"/>
                </a:lnTo>
                <a:lnTo>
                  <a:pt x="298555" y="276330"/>
                </a:lnTo>
                <a:lnTo>
                  <a:pt x="289850" y="290036"/>
                </a:lnTo>
                <a:lnTo>
                  <a:pt x="276144" y="298555"/>
                </a:lnTo>
                <a:lnTo>
                  <a:pt x="266329" y="299852"/>
                </a:lnTo>
                <a:lnTo>
                  <a:pt x="311447" y="299852"/>
                </a:lnTo>
                <a:lnTo>
                  <a:pt x="317632" y="293184"/>
                </a:lnTo>
                <a:lnTo>
                  <a:pt x="327818" y="279479"/>
                </a:lnTo>
                <a:lnTo>
                  <a:pt x="336708" y="264477"/>
                </a:lnTo>
                <a:lnTo>
                  <a:pt x="344302" y="248919"/>
                </a:lnTo>
                <a:lnTo>
                  <a:pt x="350345" y="232621"/>
                </a:lnTo>
                <a:close/>
              </a:path>
              <a:path w="360044" h="359409">
                <a:moveTo>
                  <a:pt x="345413" y="112421"/>
                </a:moveTo>
                <a:lnTo>
                  <a:pt x="185578" y="112421"/>
                </a:lnTo>
                <a:lnTo>
                  <a:pt x="204284" y="116866"/>
                </a:lnTo>
                <a:lnTo>
                  <a:pt x="221509" y="127052"/>
                </a:lnTo>
                <a:lnTo>
                  <a:pt x="235214" y="142239"/>
                </a:lnTo>
                <a:lnTo>
                  <a:pt x="243363" y="160205"/>
                </a:lnTo>
                <a:lnTo>
                  <a:pt x="246326" y="179281"/>
                </a:lnTo>
                <a:lnTo>
                  <a:pt x="243363" y="198358"/>
                </a:lnTo>
                <a:lnTo>
                  <a:pt x="235214" y="216138"/>
                </a:lnTo>
                <a:lnTo>
                  <a:pt x="221509" y="231510"/>
                </a:lnTo>
                <a:lnTo>
                  <a:pt x="204284" y="241696"/>
                </a:lnTo>
                <a:lnTo>
                  <a:pt x="185578" y="246141"/>
                </a:lnTo>
                <a:lnTo>
                  <a:pt x="239758" y="246141"/>
                </a:lnTo>
                <a:lnTo>
                  <a:pt x="240215" y="245215"/>
                </a:lnTo>
                <a:lnTo>
                  <a:pt x="253365" y="235214"/>
                </a:lnTo>
                <a:lnTo>
                  <a:pt x="266329" y="232621"/>
                </a:lnTo>
                <a:lnTo>
                  <a:pt x="350345" y="232621"/>
                </a:lnTo>
                <a:lnTo>
                  <a:pt x="350414" y="232436"/>
                </a:lnTo>
                <a:lnTo>
                  <a:pt x="354859" y="215212"/>
                </a:lnTo>
                <a:lnTo>
                  <a:pt x="357266" y="197617"/>
                </a:lnTo>
                <a:lnTo>
                  <a:pt x="358377" y="179281"/>
                </a:lnTo>
                <a:lnTo>
                  <a:pt x="357266" y="160760"/>
                </a:lnTo>
                <a:lnTo>
                  <a:pt x="354859" y="142980"/>
                </a:lnTo>
                <a:lnTo>
                  <a:pt x="350414" y="125756"/>
                </a:lnTo>
                <a:lnTo>
                  <a:pt x="345413" y="112421"/>
                </a:lnTo>
                <a:close/>
              </a:path>
            </a:pathLst>
          </a:custGeom>
          <a:solidFill>
            <a:srgbClr val="0000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0875" y="426211"/>
            <a:ext cx="10890248" cy="7600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61247" y="1514347"/>
            <a:ext cx="7469505" cy="15678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36405" y="6629889"/>
            <a:ext cx="1118870" cy="180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C</a:t>
            </a:r>
            <a:r>
              <a:rPr spc="-5" dirty="0"/>
              <a:t>lassi</a:t>
            </a:r>
            <a:r>
              <a:rPr spc="-10" dirty="0"/>
              <a:t>f</a:t>
            </a:r>
            <a:r>
              <a:rPr spc="-5" dirty="0"/>
              <a:t>i</a:t>
            </a:r>
            <a:r>
              <a:rPr dirty="0"/>
              <a:t>c</a:t>
            </a:r>
            <a:r>
              <a:rPr spc="-5" dirty="0"/>
              <a:t>a</a:t>
            </a:r>
            <a:r>
              <a:rPr dirty="0"/>
              <a:t>t</a:t>
            </a:r>
            <a:r>
              <a:rPr spc="-5" dirty="0"/>
              <a:t>ion</a:t>
            </a:r>
            <a:r>
              <a:rPr dirty="0"/>
              <a:t>:</a:t>
            </a:r>
            <a:r>
              <a:rPr spc="-10" dirty="0"/>
              <a:t> </a:t>
            </a:r>
            <a:r>
              <a:rPr spc="-5" dirty="0"/>
              <a:t>P</a:t>
            </a:r>
            <a:r>
              <a:rPr dirty="0"/>
              <a:t>r</a:t>
            </a:r>
            <a:r>
              <a:rPr spc="-5" dirty="0"/>
              <a:t>iva</a:t>
            </a:r>
            <a:r>
              <a:rPr dirty="0"/>
              <a:t>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67493" y="6271916"/>
            <a:ext cx="176529" cy="234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Roboto Bk"/>
                <a:cs typeface="Roboto Bk"/>
              </a:defRPr>
            </a:lvl1pPr>
          </a:lstStyle>
          <a:p>
            <a:pPr marL="38100">
              <a:lnSpc>
                <a:spcPts val="168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5593" y="6284616"/>
            <a:ext cx="100330" cy="208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80"/>
              </a:lnSpc>
            </a:pPr>
            <a:r>
              <a:rPr sz="1400" b="1" spc="-25" dirty="0">
                <a:solidFill>
                  <a:srgbClr val="FFFFFF"/>
                </a:solidFill>
                <a:latin typeface="Roboto Bk"/>
                <a:cs typeface="Roboto Bk"/>
              </a:rPr>
              <a:t>1</a:t>
            </a:r>
            <a:endParaRPr sz="1400">
              <a:latin typeface="Roboto Bk"/>
              <a:cs typeface="Roboto Bk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32294" y="6289945"/>
            <a:ext cx="615315" cy="208915"/>
            <a:chOff x="1632294" y="6289945"/>
            <a:chExt cx="615315" cy="2089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2294" y="6323097"/>
              <a:ext cx="119644" cy="17539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71014" y="6325505"/>
              <a:ext cx="112236" cy="12668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02513" y="6289945"/>
              <a:ext cx="344857" cy="162057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2266447" y="6277536"/>
            <a:ext cx="362585" cy="175260"/>
            <a:chOff x="2266447" y="6277536"/>
            <a:chExt cx="362585" cy="175260"/>
          </a:xfrm>
        </p:grpSpPr>
        <p:sp>
          <p:nvSpPr>
            <p:cNvPr id="8" name="object 8"/>
            <p:cNvSpPr/>
            <p:nvPr/>
          </p:nvSpPr>
          <p:spPr>
            <a:xfrm>
              <a:off x="2314230" y="6325505"/>
              <a:ext cx="113030" cy="127000"/>
            </a:xfrm>
            <a:custGeom>
              <a:avLst/>
              <a:gdLst/>
              <a:ahLst/>
              <a:cxnLst/>
              <a:rect l="l" t="t" r="r" b="b"/>
              <a:pathLst>
                <a:path w="113030" h="127000">
                  <a:moveTo>
                    <a:pt x="111310" y="0"/>
                  </a:moveTo>
                  <a:lnTo>
                    <a:pt x="87417" y="0"/>
                  </a:lnTo>
                  <a:lnTo>
                    <a:pt x="86122" y="69823"/>
                  </a:lnTo>
                  <a:lnTo>
                    <a:pt x="83343" y="84825"/>
                  </a:lnTo>
                  <a:lnTo>
                    <a:pt x="72231" y="98345"/>
                  </a:lnTo>
                  <a:lnTo>
                    <a:pt x="56673" y="102605"/>
                  </a:lnTo>
                  <a:lnTo>
                    <a:pt x="42598" y="99642"/>
                  </a:lnTo>
                  <a:lnTo>
                    <a:pt x="30189" y="86677"/>
                  </a:lnTo>
                  <a:lnTo>
                    <a:pt x="26669" y="71675"/>
                  </a:lnTo>
                  <a:lnTo>
                    <a:pt x="26669" y="1111"/>
                  </a:lnTo>
                  <a:lnTo>
                    <a:pt x="1296" y="0"/>
                  </a:lnTo>
                  <a:lnTo>
                    <a:pt x="0" y="68527"/>
                  </a:lnTo>
                  <a:lnTo>
                    <a:pt x="20002" y="116495"/>
                  </a:lnTo>
                  <a:lnTo>
                    <a:pt x="52785" y="126682"/>
                  </a:lnTo>
                  <a:lnTo>
                    <a:pt x="67045" y="124274"/>
                  </a:lnTo>
                  <a:lnTo>
                    <a:pt x="81492" y="115940"/>
                  </a:lnTo>
                  <a:lnTo>
                    <a:pt x="111310" y="124274"/>
                  </a:lnTo>
                  <a:lnTo>
                    <a:pt x="112607" y="1111"/>
                  </a:lnTo>
                  <a:lnTo>
                    <a:pt x="111310" y="0"/>
                  </a:lnTo>
                  <a:close/>
                </a:path>
              </a:pathLst>
            </a:custGeom>
            <a:solidFill>
              <a:srgbClr val="0000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50729" y="6323097"/>
              <a:ext cx="178170" cy="12668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266442" y="6277546"/>
              <a:ext cx="29845" cy="172720"/>
            </a:xfrm>
            <a:custGeom>
              <a:avLst/>
              <a:gdLst/>
              <a:ahLst/>
              <a:cxnLst/>
              <a:rect l="l" t="t" r="r" b="b"/>
              <a:pathLst>
                <a:path w="29844" h="172720">
                  <a:moveTo>
                    <a:pt x="27965" y="49072"/>
                  </a:moveTo>
                  <a:lnTo>
                    <a:pt x="26670" y="47967"/>
                  </a:lnTo>
                  <a:lnTo>
                    <a:pt x="2959" y="47967"/>
                  </a:lnTo>
                  <a:lnTo>
                    <a:pt x="1663" y="170942"/>
                  </a:lnTo>
                  <a:lnTo>
                    <a:pt x="26670" y="172237"/>
                  </a:lnTo>
                  <a:lnTo>
                    <a:pt x="27965" y="49072"/>
                  </a:lnTo>
                  <a:close/>
                </a:path>
                <a:path w="29844" h="172720">
                  <a:moveTo>
                    <a:pt x="29629" y="9436"/>
                  </a:moveTo>
                  <a:lnTo>
                    <a:pt x="14998" y="0"/>
                  </a:lnTo>
                  <a:lnTo>
                    <a:pt x="1663" y="7035"/>
                  </a:lnTo>
                  <a:lnTo>
                    <a:pt x="0" y="21856"/>
                  </a:lnTo>
                  <a:lnTo>
                    <a:pt x="14998" y="31851"/>
                  </a:lnTo>
                  <a:lnTo>
                    <a:pt x="27965" y="24815"/>
                  </a:lnTo>
                  <a:lnTo>
                    <a:pt x="29629" y="9436"/>
                  </a:lnTo>
                  <a:close/>
                </a:path>
              </a:pathLst>
            </a:custGeom>
            <a:solidFill>
              <a:srgbClr val="0000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1206500" y="6209379"/>
            <a:ext cx="360045" cy="359410"/>
          </a:xfrm>
          <a:custGeom>
            <a:avLst/>
            <a:gdLst/>
            <a:ahLst/>
            <a:cxnLst/>
            <a:rect l="l" t="t" r="r" b="b"/>
            <a:pathLst>
              <a:path w="360044" h="359409">
                <a:moveTo>
                  <a:pt x="337634" y="315224"/>
                </a:moveTo>
                <a:lnTo>
                  <a:pt x="324855" y="318928"/>
                </a:lnTo>
                <a:lnTo>
                  <a:pt x="315594" y="333374"/>
                </a:lnTo>
                <a:lnTo>
                  <a:pt x="316891" y="346339"/>
                </a:lnTo>
                <a:lnTo>
                  <a:pt x="330967" y="359118"/>
                </a:lnTo>
                <a:lnTo>
                  <a:pt x="344302" y="359118"/>
                </a:lnTo>
                <a:lnTo>
                  <a:pt x="357266" y="348191"/>
                </a:lnTo>
                <a:lnTo>
                  <a:pt x="359488" y="333374"/>
                </a:lnTo>
                <a:lnTo>
                  <a:pt x="351895" y="320595"/>
                </a:lnTo>
                <a:lnTo>
                  <a:pt x="337634" y="315224"/>
                </a:lnTo>
                <a:close/>
              </a:path>
              <a:path w="360044" h="359409">
                <a:moveTo>
                  <a:pt x="188356" y="0"/>
                </a:moveTo>
                <a:lnTo>
                  <a:pt x="179096" y="0"/>
                </a:lnTo>
                <a:lnTo>
                  <a:pt x="160760" y="925"/>
                </a:lnTo>
                <a:lnTo>
                  <a:pt x="109458" y="14075"/>
                </a:lnTo>
                <a:lnTo>
                  <a:pt x="65192" y="40745"/>
                </a:lnTo>
                <a:lnTo>
                  <a:pt x="35559" y="71860"/>
                </a:lnTo>
                <a:lnTo>
                  <a:pt x="10742" y="117422"/>
                </a:lnTo>
                <a:lnTo>
                  <a:pt x="0" y="170021"/>
                </a:lnTo>
                <a:lnTo>
                  <a:pt x="0" y="188542"/>
                </a:lnTo>
                <a:lnTo>
                  <a:pt x="10742" y="240955"/>
                </a:lnTo>
                <a:lnTo>
                  <a:pt x="35559" y="286517"/>
                </a:lnTo>
                <a:lnTo>
                  <a:pt x="65192" y="317632"/>
                </a:lnTo>
                <a:lnTo>
                  <a:pt x="109458" y="344487"/>
                </a:lnTo>
                <a:lnTo>
                  <a:pt x="160760" y="357452"/>
                </a:lnTo>
                <a:lnTo>
                  <a:pt x="179096" y="358378"/>
                </a:lnTo>
                <a:lnTo>
                  <a:pt x="197617" y="357452"/>
                </a:lnTo>
                <a:lnTo>
                  <a:pt x="248919" y="344487"/>
                </a:lnTo>
                <a:lnTo>
                  <a:pt x="292999" y="317632"/>
                </a:lnTo>
                <a:lnTo>
                  <a:pt x="311447" y="299852"/>
                </a:lnTo>
                <a:lnTo>
                  <a:pt x="266329" y="299852"/>
                </a:lnTo>
                <a:lnTo>
                  <a:pt x="253365" y="297259"/>
                </a:lnTo>
                <a:lnTo>
                  <a:pt x="240215" y="287813"/>
                </a:lnTo>
                <a:lnTo>
                  <a:pt x="233177" y="273182"/>
                </a:lnTo>
                <a:lnTo>
                  <a:pt x="233177" y="259476"/>
                </a:lnTo>
                <a:lnTo>
                  <a:pt x="239758" y="246141"/>
                </a:lnTo>
                <a:lnTo>
                  <a:pt x="172798" y="246141"/>
                </a:lnTo>
                <a:lnTo>
                  <a:pt x="131683" y="226694"/>
                </a:lnTo>
                <a:lnTo>
                  <a:pt x="113347" y="191875"/>
                </a:lnTo>
                <a:lnTo>
                  <a:pt x="112236" y="172799"/>
                </a:lnTo>
                <a:lnTo>
                  <a:pt x="116866" y="153722"/>
                </a:lnTo>
                <a:lnTo>
                  <a:pt x="127053" y="136868"/>
                </a:lnTo>
                <a:lnTo>
                  <a:pt x="142240" y="123163"/>
                </a:lnTo>
                <a:lnTo>
                  <a:pt x="160019" y="114643"/>
                </a:lnTo>
                <a:lnTo>
                  <a:pt x="172798" y="112421"/>
                </a:lnTo>
                <a:lnTo>
                  <a:pt x="345413" y="112421"/>
                </a:lnTo>
                <a:lnTo>
                  <a:pt x="344302" y="109458"/>
                </a:lnTo>
                <a:lnTo>
                  <a:pt x="317632" y="65193"/>
                </a:lnTo>
                <a:lnTo>
                  <a:pt x="286331" y="35745"/>
                </a:lnTo>
                <a:lnTo>
                  <a:pt x="240955" y="10742"/>
                </a:lnTo>
                <a:lnTo>
                  <a:pt x="206507" y="1852"/>
                </a:lnTo>
                <a:lnTo>
                  <a:pt x="188356" y="0"/>
                </a:lnTo>
                <a:close/>
              </a:path>
              <a:path w="360044" h="359409">
                <a:moveTo>
                  <a:pt x="350345" y="232621"/>
                </a:moveTo>
                <a:lnTo>
                  <a:pt x="266329" y="232621"/>
                </a:lnTo>
                <a:lnTo>
                  <a:pt x="279478" y="235214"/>
                </a:lnTo>
                <a:lnTo>
                  <a:pt x="294110" y="247623"/>
                </a:lnTo>
                <a:lnTo>
                  <a:pt x="299666" y="262995"/>
                </a:lnTo>
                <a:lnTo>
                  <a:pt x="298555" y="276330"/>
                </a:lnTo>
                <a:lnTo>
                  <a:pt x="289850" y="290036"/>
                </a:lnTo>
                <a:lnTo>
                  <a:pt x="276144" y="298555"/>
                </a:lnTo>
                <a:lnTo>
                  <a:pt x="266329" y="299852"/>
                </a:lnTo>
                <a:lnTo>
                  <a:pt x="311447" y="299852"/>
                </a:lnTo>
                <a:lnTo>
                  <a:pt x="317632" y="293184"/>
                </a:lnTo>
                <a:lnTo>
                  <a:pt x="327818" y="279479"/>
                </a:lnTo>
                <a:lnTo>
                  <a:pt x="336708" y="264477"/>
                </a:lnTo>
                <a:lnTo>
                  <a:pt x="344302" y="248919"/>
                </a:lnTo>
                <a:lnTo>
                  <a:pt x="350345" y="232621"/>
                </a:lnTo>
                <a:close/>
              </a:path>
              <a:path w="360044" h="359409">
                <a:moveTo>
                  <a:pt x="345413" y="112421"/>
                </a:moveTo>
                <a:lnTo>
                  <a:pt x="185578" y="112421"/>
                </a:lnTo>
                <a:lnTo>
                  <a:pt x="204284" y="116866"/>
                </a:lnTo>
                <a:lnTo>
                  <a:pt x="221509" y="127052"/>
                </a:lnTo>
                <a:lnTo>
                  <a:pt x="235214" y="142239"/>
                </a:lnTo>
                <a:lnTo>
                  <a:pt x="243363" y="160205"/>
                </a:lnTo>
                <a:lnTo>
                  <a:pt x="246326" y="179281"/>
                </a:lnTo>
                <a:lnTo>
                  <a:pt x="243363" y="198358"/>
                </a:lnTo>
                <a:lnTo>
                  <a:pt x="235214" y="216138"/>
                </a:lnTo>
                <a:lnTo>
                  <a:pt x="221509" y="231510"/>
                </a:lnTo>
                <a:lnTo>
                  <a:pt x="204284" y="241696"/>
                </a:lnTo>
                <a:lnTo>
                  <a:pt x="185578" y="246141"/>
                </a:lnTo>
                <a:lnTo>
                  <a:pt x="239758" y="246141"/>
                </a:lnTo>
                <a:lnTo>
                  <a:pt x="240215" y="245215"/>
                </a:lnTo>
                <a:lnTo>
                  <a:pt x="253365" y="235214"/>
                </a:lnTo>
                <a:lnTo>
                  <a:pt x="266329" y="232621"/>
                </a:lnTo>
                <a:lnTo>
                  <a:pt x="350345" y="232621"/>
                </a:lnTo>
                <a:lnTo>
                  <a:pt x="350414" y="232436"/>
                </a:lnTo>
                <a:lnTo>
                  <a:pt x="354859" y="215212"/>
                </a:lnTo>
                <a:lnTo>
                  <a:pt x="357266" y="197617"/>
                </a:lnTo>
                <a:lnTo>
                  <a:pt x="358377" y="179281"/>
                </a:lnTo>
                <a:lnTo>
                  <a:pt x="357266" y="160760"/>
                </a:lnTo>
                <a:lnTo>
                  <a:pt x="354859" y="142980"/>
                </a:lnTo>
                <a:lnTo>
                  <a:pt x="350414" y="125756"/>
                </a:lnTo>
                <a:lnTo>
                  <a:pt x="345413" y="112421"/>
                </a:lnTo>
                <a:close/>
              </a:path>
            </a:pathLst>
          </a:custGeom>
          <a:solidFill>
            <a:srgbClr val="0000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536405" y="6623811"/>
            <a:ext cx="111887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Calibri"/>
                <a:cs typeface="Calibri"/>
              </a:rPr>
              <a:t>C</a:t>
            </a:r>
            <a:r>
              <a:rPr sz="1000" spc="-5" dirty="0">
                <a:latin typeface="Calibri"/>
                <a:cs typeface="Calibri"/>
              </a:rPr>
              <a:t>lassi</a:t>
            </a:r>
            <a:r>
              <a:rPr sz="1000" spc="-10" dirty="0">
                <a:latin typeface="Calibri"/>
                <a:cs typeface="Calibri"/>
              </a:rPr>
              <a:t>f</a:t>
            </a:r>
            <a:r>
              <a:rPr sz="1000" spc="-5" dirty="0">
                <a:latin typeface="Calibri"/>
                <a:cs typeface="Calibri"/>
              </a:rPr>
              <a:t>i</a:t>
            </a:r>
            <a:r>
              <a:rPr sz="1000" dirty="0">
                <a:latin typeface="Calibri"/>
                <a:cs typeface="Calibri"/>
              </a:rPr>
              <a:t>c</a:t>
            </a:r>
            <a:r>
              <a:rPr sz="1000" spc="-5" dirty="0">
                <a:latin typeface="Calibri"/>
                <a:cs typeface="Calibri"/>
              </a:rPr>
              <a:t>a</a:t>
            </a:r>
            <a:r>
              <a:rPr sz="1000" dirty="0">
                <a:latin typeface="Calibri"/>
                <a:cs typeface="Calibri"/>
              </a:rPr>
              <a:t>t</a:t>
            </a:r>
            <a:r>
              <a:rPr sz="1000" spc="-5" dirty="0">
                <a:latin typeface="Calibri"/>
                <a:cs typeface="Calibri"/>
              </a:rPr>
              <a:t>ion</a:t>
            </a:r>
            <a:r>
              <a:rPr sz="1000" dirty="0">
                <a:latin typeface="Calibri"/>
                <a:cs typeface="Calibri"/>
              </a:rPr>
              <a:t>: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P</a:t>
            </a:r>
            <a:r>
              <a:rPr sz="1000" dirty="0">
                <a:latin typeface="Calibri"/>
                <a:cs typeface="Calibri"/>
              </a:rPr>
              <a:t>r</a:t>
            </a:r>
            <a:r>
              <a:rPr sz="1000" spc="-5" dirty="0">
                <a:latin typeface="Calibri"/>
                <a:cs typeface="Calibri"/>
              </a:rPr>
              <a:t>iva</a:t>
            </a:r>
            <a:r>
              <a:rPr sz="1000" dirty="0">
                <a:latin typeface="Calibri"/>
                <a:cs typeface="Calibri"/>
              </a:rPr>
              <a:t>te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9682" y="6202836"/>
            <a:ext cx="377190" cy="377190"/>
          </a:xfrm>
          <a:custGeom>
            <a:avLst/>
            <a:gdLst/>
            <a:ahLst/>
            <a:cxnLst/>
            <a:rect l="l" t="t" r="r" b="b"/>
            <a:pathLst>
              <a:path w="377190" h="377190">
                <a:moveTo>
                  <a:pt x="377072" y="0"/>
                </a:moveTo>
                <a:lnTo>
                  <a:pt x="0" y="0"/>
                </a:lnTo>
                <a:lnTo>
                  <a:pt x="0" y="377072"/>
                </a:lnTo>
                <a:lnTo>
                  <a:pt x="377072" y="377072"/>
                </a:lnTo>
                <a:lnTo>
                  <a:pt x="377072" y="0"/>
                </a:lnTo>
                <a:close/>
              </a:path>
            </a:pathLst>
          </a:custGeom>
          <a:solidFill>
            <a:srgbClr val="00000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580398" y="0"/>
            <a:ext cx="4611599" cy="685799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200152" y="3030728"/>
            <a:ext cx="3614420" cy="842644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3190"/>
              </a:lnSpc>
              <a:spcBef>
                <a:spcPts val="245"/>
              </a:spcBef>
            </a:pPr>
            <a:r>
              <a:rPr sz="2700" spc="-10" dirty="0">
                <a:solidFill>
                  <a:srgbClr val="000005"/>
                </a:solidFill>
                <a:latin typeface="Roboto Lt"/>
                <a:cs typeface="Roboto Lt"/>
              </a:rPr>
              <a:t>Inside Sherpa </a:t>
            </a:r>
            <a:r>
              <a:rPr sz="2700" dirty="0">
                <a:solidFill>
                  <a:srgbClr val="000005"/>
                </a:solidFill>
                <a:latin typeface="Roboto Lt"/>
                <a:cs typeface="Roboto Lt"/>
              </a:rPr>
              <a:t>Example: </a:t>
            </a:r>
            <a:r>
              <a:rPr sz="2700" spc="-660" dirty="0">
                <a:solidFill>
                  <a:srgbClr val="000005"/>
                </a:solidFill>
                <a:latin typeface="Roboto Lt"/>
                <a:cs typeface="Roboto Lt"/>
              </a:rPr>
              <a:t> </a:t>
            </a:r>
            <a:r>
              <a:rPr sz="2700" spc="-5" dirty="0">
                <a:solidFill>
                  <a:srgbClr val="000005"/>
                </a:solidFill>
                <a:latin typeface="Roboto Lt"/>
                <a:cs typeface="Roboto Lt"/>
              </a:rPr>
              <a:t>Chips</a:t>
            </a:r>
            <a:r>
              <a:rPr sz="2700" spc="-20" dirty="0">
                <a:solidFill>
                  <a:srgbClr val="000005"/>
                </a:solidFill>
                <a:latin typeface="Roboto Lt"/>
                <a:cs typeface="Roboto Lt"/>
              </a:rPr>
              <a:t> </a:t>
            </a:r>
            <a:r>
              <a:rPr sz="2700" spc="-125" dirty="0">
                <a:solidFill>
                  <a:srgbClr val="000005"/>
                </a:solidFill>
                <a:latin typeface="Roboto Lt"/>
                <a:cs typeface="Roboto Lt"/>
              </a:rPr>
              <a:t>–</a:t>
            </a:r>
            <a:r>
              <a:rPr sz="2700" spc="-15" dirty="0">
                <a:solidFill>
                  <a:srgbClr val="000005"/>
                </a:solidFill>
                <a:latin typeface="Roboto Lt"/>
                <a:cs typeface="Roboto Lt"/>
              </a:rPr>
              <a:t> Snack</a:t>
            </a:r>
            <a:r>
              <a:rPr sz="2700" spc="-10" dirty="0">
                <a:solidFill>
                  <a:srgbClr val="000005"/>
                </a:solidFill>
                <a:latin typeface="Roboto Lt"/>
                <a:cs typeface="Roboto Lt"/>
              </a:rPr>
              <a:t> </a:t>
            </a:r>
            <a:r>
              <a:rPr sz="2700" spc="-5" dirty="0">
                <a:solidFill>
                  <a:srgbClr val="000005"/>
                </a:solidFill>
                <a:latin typeface="Roboto Lt"/>
                <a:cs typeface="Roboto Lt"/>
              </a:rPr>
              <a:t>Foods</a:t>
            </a:r>
            <a:endParaRPr sz="2700">
              <a:latin typeface="Roboto Lt"/>
              <a:cs typeface="Roboto 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3800" y="1370076"/>
            <a:ext cx="43592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30" dirty="0">
                <a:latin typeface="Roboto Bk"/>
                <a:cs typeface="Roboto Bk"/>
              </a:rPr>
              <a:t>Snack</a:t>
            </a:r>
            <a:r>
              <a:rPr sz="1400" b="1" spc="-10" dirty="0">
                <a:latin typeface="Roboto Bk"/>
                <a:cs typeface="Roboto Bk"/>
              </a:rPr>
              <a:t> </a:t>
            </a:r>
            <a:r>
              <a:rPr sz="1400" b="1" spc="-5" dirty="0">
                <a:latin typeface="Roboto Bk"/>
                <a:cs typeface="Roboto Bk"/>
              </a:rPr>
              <a:t>Food</a:t>
            </a:r>
            <a:r>
              <a:rPr sz="1400" b="1" spc="-15" dirty="0">
                <a:latin typeface="Roboto Bk"/>
                <a:cs typeface="Roboto Bk"/>
              </a:rPr>
              <a:t> </a:t>
            </a:r>
            <a:r>
              <a:rPr sz="1400" b="1" spc="-200" dirty="0">
                <a:latin typeface="Roboto Bk"/>
                <a:cs typeface="Roboto Bk"/>
              </a:rPr>
              <a:t>-</a:t>
            </a:r>
            <a:r>
              <a:rPr sz="1400" b="1" spc="-15" dirty="0">
                <a:latin typeface="Roboto Bk"/>
                <a:cs typeface="Roboto Bk"/>
              </a:rPr>
              <a:t> </a:t>
            </a:r>
            <a:r>
              <a:rPr sz="1400" b="1" spc="-25" dirty="0">
                <a:latin typeface="Roboto Bk"/>
                <a:cs typeface="Roboto Bk"/>
              </a:rPr>
              <a:t>Chips</a:t>
            </a:r>
            <a:r>
              <a:rPr sz="1400" b="1" spc="-10" dirty="0">
                <a:latin typeface="Roboto Bk"/>
                <a:cs typeface="Roboto Bk"/>
              </a:rPr>
              <a:t> </a:t>
            </a:r>
            <a:r>
              <a:rPr sz="1400" b="1" spc="-55" dirty="0">
                <a:latin typeface="Roboto Bk"/>
                <a:cs typeface="Roboto Bk"/>
              </a:rPr>
              <a:t>–</a:t>
            </a:r>
            <a:r>
              <a:rPr sz="1400" b="1" spc="-15" dirty="0">
                <a:latin typeface="Roboto Bk"/>
                <a:cs typeface="Roboto Bk"/>
              </a:rPr>
              <a:t> </a:t>
            </a:r>
            <a:r>
              <a:rPr sz="1400" b="1" spc="-30" dirty="0">
                <a:latin typeface="Roboto Bk"/>
                <a:cs typeface="Roboto Bk"/>
              </a:rPr>
              <a:t>Avg</a:t>
            </a:r>
            <a:r>
              <a:rPr sz="1400" b="1" spc="-15" dirty="0">
                <a:latin typeface="Roboto Bk"/>
                <a:cs typeface="Roboto Bk"/>
              </a:rPr>
              <a:t> </a:t>
            </a:r>
            <a:r>
              <a:rPr sz="1400" b="1" spc="-30" dirty="0">
                <a:latin typeface="Roboto Bk"/>
                <a:cs typeface="Roboto Bk"/>
              </a:rPr>
              <a:t>monthly</a:t>
            </a:r>
            <a:r>
              <a:rPr sz="1400" b="1" spc="-15" dirty="0">
                <a:latin typeface="Roboto Bk"/>
                <a:cs typeface="Roboto Bk"/>
              </a:rPr>
              <a:t> </a:t>
            </a:r>
            <a:r>
              <a:rPr sz="1400" b="1" spc="-20" dirty="0">
                <a:latin typeface="Roboto Bk"/>
                <a:cs typeface="Roboto Bk"/>
              </a:rPr>
              <a:t>store</a:t>
            </a:r>
            <a:r>
              <a:rPr sz="1400" b="1" spc="-5" dirty="0">
                <a:latin typeface="Roboto Bk"/>
                <a:cs typeface="Roboto Bk"/>
              </a:rPr>
              <a:t> </a:t>
            </a:r>
            <a:r>
              <a:rPr sz="1400" b="1" spc="-20" dirty="0">
                <a:latin typeface="Roboto Bk"/>
                <a:cs typeface="Roboto Bk"/>
              </a:rPr>
              <a:t>sales</a:t>
            </a:r>
            <a:r>
              <a:rPr sz="1400" b="1" spc="-10" dirty="0">
                <a:latin typeface="Roboto Bk"/>
                <a:cs typeface="Roboto Bk"/>
              </a:rPr>
              <a:t> </a:t>
            </a:r>
            <a:r>
              <a:rPr sz="1400" b="1" spc="-20" dirty="0">
                <a:latin typeface="Roboto Bk"/>
                <a:cs typeface="Roboto Bk"/>
              </a:rPr>
              <a:t>over</a:t>
            </a:r>
            <a:r>
              <a:rPr sz="1400" b="1" spc="-10" dirty="0">
                <a:latin typeface="Roboto Bk"/>
                <a:cs typeface="Roboto Bk"/>
              </a:rPr>
              <a:t> </a:t>
            </a:r>
            <a:r>
              <a:rPr sz="1400" b="1" spc="-25" dirty="0">
                <a:latin typeface="Roboto Bk"/>
                <a:cs typeface="Roboto Bk"/>
              </a:rPr>
              <a:t>time</a:t>
            </a:r>
            <a:endParaRPr sz="1400">
              <a:latin typeface="Roboto Bk"/>
              <a:cs typeface="Roboto B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7370" marR="508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The</a:t>
            </a:r>
            <a:r>
              <a:rPr spc="5" dirty="0"/>
              <a:t> </a:t>
            </a:r>
            <a:r>
              <a:rPr spc="-20" dirty="0"/>
              <a:t>control</a:t>
            </a:r>
            <a:r>
              <a:rPr spc="10" dirty="0"/>
              <a:t> </a:t>
            </a:r>
            <a:r>
              <a:rPr spc="-15" dirty="0"/>
              <a:t>store</a:t>
            </a:r>
            <a:r>
              <a:rPr spc="10" dirty="0"/>
              <a:t> </a:t>
            </a:r>
            <a:r>
              <a:rPr spc="-35" dirty="0"/>
              <a:t>is</a:t>
            </a:r>
            <a:r>
              <a:rPr spc="5" dirty="0"/>
              <a:t> </a:t>
            </a:r>
            <a:r>
              <a:rPr spc="-10" dirty="0"/>
              <a:t>constructed</a:t>
            </a:r>
            <a:r>
              <a:rPr dirty="0"/>
              <a:t> </a:t>
            </a:r>
            <a:r>
              <a:rPr spc="-25" dirty="0"/>
              <a:t>to</a:t>
            </a:r>
            <a:r>
              <a:rPr spc="10" dirty="0"/>
              <a:t> </a:t>
            </a:r>
            <a:r>
              <a:rPr spc="-20" dirty="0"/>
              <a:t>reflect</a:t>
            </a:r>
            <a:r>
              <a:rPr spc="10" dirty="0"/>
              <a:t> </a:t>
            </a:r>
            <a:r>
              <a:rPr dirty="0"/>
              <a:t>performance</a:t>
            </a:r>
            <a:r>
              <a:rPr spc="5" dirty="0"/>
              <a:t> </a:t>
            </a:r>
            <a:r>
              <a:rPr spc="-5" dirty="0"/>
              <a:t>of</a:t>
            </a:r>
            <a:r>
              <a:rPr spc="10" dirty="0"/>
              <a:t> </a:t>
            </a:r>
            <a:r>
              <a:rPr spc="-25" dirty="0"/>
              <a:t>the</a:t>
            </a:r>
            <a:r>
              <a:rPr spc="10" dirty="0"/>
              <a:t> </a:t>
            </a:r>
            <a:r>
              <a:rPr spc="-45" dirty="0"/>
              <a:t>trial</a:t>
            </a:r>
            <a:r>
              <a:rPr spc="10" dirty="0"/>
              <a:t> </a:t>
            </a:r>
            <a:r>
              <a:rPr spc="-15" dirty="0"/>
              <a:t>store </a:t>
            </a:r>
            <a:r>
              <a:rPr spc="-585" dirty="0"/>
              <a:t> </a:t>
            </a:r>
            <a:r>
              <a:rPr spc="-20" dirty="0"/>
              <a:t>rather</a:t>
            </a:r>
            <a:r>
              <a:rPr spc="-5" dirty="0"/>
              <a:t> </a:t>
            </a:r>
            <a:r>
              <a:rPr spc="-25" dirty="0"/>
              <a:t>than</a:t>
            </a:r>
            <a:r>
              <a:rPr spc="5" dirty="0"/>
              <a:t> </a:t>
            </a:r>
            <a:r>
              <a:rPr spc="-25" dirty="0"/>
              <a:t>the</a:t>
            </a:r>
            <a:r>
              <a:rPr spc="5" dirty="0"/>
              <a:t> </a:t>
            </a:r>
            <a:r>
              <a:rPr spc="-5" dirty="0"/>
              <a:t>average</a:t>
            </a:r>
            <a:r>
              <a:rPr spc="5" dirty="0"/>
              <a:t> </a:t>
            </a:r>
            <a:r>
              <a:rPr spc="-5" dirty="0"/>
              <a:t>of</a:t>
            </a:r>
            <a:r>
              <a:rPr spc="5" dirty="0"/>
              <a:t> </a:t>
            </a:r>
            <a:r>
              <a:rPr spc="-20" dirty="0"/>
              <a:t>other</a:t>
            </a:r>
            <a:r>
              <a:rPr dirty="0"/>
              <a:t> </a:t>
            </a:r>
            <a:r>
              <a:rPr spc="-10" dirty="0"/>
              <a:t>stores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835606" y="92427"/>
            <a:ext cx="204470" cy="2946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750" spc="35" dirty="0">
                <a:solidFill>
                  <a:srgbClr val="C8C8C8"/>
                </a:solidFill>
                <a:latin typeface="Cambria Math"/>
                <a:cs typeface="Cambria Math"/>
              </a:rPr>
              <a:t>↺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25510" y="5302078"/>
            <a:ext cx="9711055" cy="0"/>
          </a:xfrm>
          <a:custGeom>
            <a:avLst/>
            <a:gdLst/>
            <a:ahLst/>
            <a:cxnLst/>
            <a:rect l="l" t="t" r="r" b="b"/>
            <a:pathLst>
              <a:path w="9711055">
                <a:moveTo>
                  <a:pt x="0" y="0"/>
                </a:moveTo>
                <a:lnTo>
                  <a:pt x="9710971" y="1"/>
                </a:lnTo>
              </a:path>
            </a:pathLst>
          </a:custGeom>
          <a:ln w="9525">
            <a:solidFill>
              <a:srgbClr val="0000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407047" y="3847509"/>
            <a:ext cx="8548370" cy="625475"/>
            <a:chOff x="2407047" y="3847509"/>
            <a:chExt cx="8548370" cy="625475"/>
          </a:xfrm>
        </p:grpSpPr>
        <p:sp>
          <p:nvSpPr>
            <p:cNvPr id="7" name="object 7"/>
            <p:cNvSpPr/>
            <p:nvPr/>
          </p:nvSpPr>
          <p:spPr>
            <a:xfrm>
              <a:off x="2432447" y="3902281"/>
              <a:ext cx="8497570" cy="545465"/>
            </a:xfrm>
            <a:custGeom>
              <a:avLst/>
              <a:gdLst/>
              <a:ahLst/>
              <a:cxnLst/>
              <a:rect l="l" t="t" r="r" b="b"/>
              <a:pathLst>
                <a:path w="8497570" h="545464">
                  <a:moveTo>
                    <a:pt x="0" y="0"/>
                  </a:moveTo>
                  <a:lnTo>
                    <a:pt x="1212453" y="22018"/>
                  </a:lnTo>
                  <a:lnTo>
                    <a:pt x="2431653" y="301418"/>
                  </a:lnTo>
                  <a:lnTo>
                    <a:pt x="3638153" y="504618"/>
                  </a:lnTo>
                  <a:lnTo>
                    <a:pt x="4857353" y="377618"/>
                  </a:lnTo>
                  <a:lnTo>
                    <a:pt x="6063853" y="47418"/>
                  </a:lnTo>
                  <a:lnTo>
                    <a:pt x="7283053" y="545088"/>
                  </a:lnTo>
                  <a:lnTo>
                    <a:pt x="8497099" y="225218"/>
                  </a:lnTo>
                </a:path>
              </a:pathLst>
            </a:custGeom>
            <a:ln w="50800">
              <a:solidFill>
                <a:srgbClr val="3F68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32447" y="3872909"/>
              <a:ext cx="8497570" cy="445134"/>
            </a:xfrm>
            <a:custGeom>
              <a:avLst/>
              <a:gdLst/>
              <a:ahLst/>
              <a:cxnLst/>
              <a:rect l="l" t="t" r="r" b="b"/>
              <a:pathLst>
                <a:path w="8497570" h="445135">
                  <a:moveTo>
                    <a:pt x="0" y="0"/>
                  </a:moveTo>
                  <a:lnTo>
                    <a:pt x="1212453" y="203791"/>
                  </a:lnTo>
                  <a:lnTo>
                    <a:pt x="2431653" y="343491"/>
                  </a:lnTo>
                  <a:lnTo>
                    <a:pt x="3638153" y="445091"/>
                  </a:lnTo>
                  <a:lnTo>
                    <a:pt x="4857353" y="241891"/>
                  </a:lnTo>
                  <a:lnTo>
                    <a:pt x="6063853" y="140291"/>
                  </a:lnTo>
                  <a:lnTo>
                    <a:pt x="7283053" y="444930"/>
                  </a:lnTo>
                  <a:lnTo>
                    <a:pt x="8497099" y="292691"/>
                  </a:lnTo>
                </a:path>
              </a:pathLst>
            </a:custGeom>
            <a:ln w="50800">
              <a:solidFill>
                <a:srgbClr val="44B5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2432447" y="2214289"/>
            <a:ext cx="8497570" cy="327660"/>
          </a:xfrm>
          <a:custGeom>
            <a:avLst/>
            <a:gdLst/>
            <a:ahLst/>
            <a:cxnLst/>
            <a:rect l="l" t="t" r="r" b="b"/>
            <a:pathLst>
              <a:path w="8497570" h="327660">
                <a:moveTo>
                  <a:pt x="0" y="84410"/>
                </a:moveTo>
                <a:lnTo>
                  <a:pt x="1212453" y="186010"/>
                </a:lnTo>
                <a:lnTo>
                  <a:pt x="2431653" y="147910"/>
                </a:lnTo>
                <a:lnTo>
                  <a:pt x="3638153" y="84410"/>
                </a:lnTo>
                <a:lnTo>
                  <a:pt x="4857353" y="147910"/>
                </a:lnTo>
                <a:lnTo>
                  <a:pt x="6063853" y="0"/>
                </a:lnTo>
                <a:lnTo>
                  <a:pt x="7283053" y="97110"/>
                </a:lnTo>
                <a:lnTo>
                  <a:pt x="8497099" y="327540"/>
                </a:lnTo>
              </a:path>
            </a:pathLst>
          </a:custGeom>
          <a:ln w="50800">
            <a:solidFill>
              <a:srgbClr val="44D6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15568" y="5216652"/>
            <a:ext cx="12700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Calibri Light"/>
                <a:cs typeface="Calibri Light"/>
              </a:rPr>
              <a:t>$0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12569" y="4735067"/>
            <a:ext cx="22860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Calibri Light"/>
                <a:cs typeface="Calibri Light"/>
              </a:rPr>
              <a:t>$100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12569" y="4253484"/>
            <a:ext cx="22860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Calibri Light"/>
                <a:cs typeface="Calibri Light"/>
              </a:rPr>
              <a:t>$200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12569" y="3771900"/>
            <a:ext cx="22860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Calibri Light"/>
                <a:cs typeface="Calibri Light"/>
              </a:rPr>
              <a:t>$300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12569" y="3290315"/>
            <a:ext cx="22860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Calibri Light"/>
                <a:cs typeface="Calibri Light"/>
              </a:rPr>
              <a:t>$400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12569" y="2808732"/>
            <a:ext cx="22860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Calibri Light"/>
                <a:cs typeface="Calibri Light"/>
              </a:rPr>
              <a:t>$500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12569" y="2327147"/>
            <a:ext cx="22860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Calibri Light"/>
                <a:cs typeface="Calibri Light"/>
              </a:rPr>
              <a:t>$600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12569" y="1845564"/>
            <a:ext cx="22860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Calibri Light"/>
                <a:cs typeface="Calibri Light"/>
              </a:rPr>
              <a:t>$700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50310" y="5353811"/>
            <a:ext cx="17018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50" dirty="0">
                <a:latin typeface="Calibri Light"/>
                <a:cs typeface="Calibri Light"/>
              </a:rPr>
              <a:t>J</a:t>
            </a:r>
            <a:r>
              <a:rPr sz="800" spc="-10" dirty="0">
                <a:latin typeface="Calibri Light"/>
                <a:cs typeface="Calibri Light"/>
              </a:rPr>
              <a:t>U</a:t>
            </a:r>
            <a:r>
              <a:rPr sz="800" dirty="0">
                <a:latin typeface="Calibri Light"/>
                <a:cs typeface="Calibri Light"/>
              </a:rPr>
              <a:t>L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40813" y="5353811"/>
            <a:ext cx="21653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45" dirty="0">
                <a:latin typeface="Calibri Light"/>
                <a:cs typeface="Calibri Light"/>
              </a:rPr>
              <a:t>A</a:t>
            </a:r>
            <a:r>
              <a:rPr sz="800" spc="-10" dirty="0">
                <a:latin typeface="Calibri Light"/>
                <a:cs typeface="Calibri Light"/>
              </a:rPr>
              <a:t>U</a:t>
            </a:r>
            <a:r>
              <a:rPr sz="800" dirty="0">
                <a:latin typeface="Calibri Light"/>
                <a:cs typeface="Calibri Light"/>
              </a:rPr>
              <a:t>G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73861" y="5353811"/>
            <a:ext cx="17907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35" dirty="0">
                <a:latin typeface="Calibri Light"/>
                <a:cs typeface="Calibri Light"/>
              </a:rPr>
              <a:t>S</a:t>
            </a:r>
            <a:r>
              <a:rPr sz="800" spc="5" dirty="0">
                <a:latin typeface="Calibri Light"/>
                <a:cs typeface="Calibri Light"/>
              </a:rPr>
              <a:t>E</a:t>
            </a:r>
            <a:r>
              <a:rPr sz="800" dirty="0">
                <a:latin typeface="Calibri Light"/>
                <a:cs typeface="Calibri Light"/>
              </a:rPr>
              <a:t>P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76397" y="5353811"/>
            <a:ext cx="20193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Calibri Light"/>
                <a:cs typeface="Calibri Light"/>
              </a:rPr>
              <a:t>O</a:t>
            </a:r>
            <a:r>
              <a:rPr sz="800" dirty="0">
                <a:latin typeface="Calibri Light"/>
                <a:cs typeface="Calibri Light"/>
              </a:rPr>
              <a:t>C</a:t>
            </a:r>
            <a:r>
              <a:rPr sz="800" spc="-110" dirty="0">
                <a:latin typeface="Calibri Light"/>
                <a:cs typeface="Calibri Light"/>
              </a:rPr>
              <a:t> </a:t>
            </a:r>
            <a:r>
              <a:rPr sz="800" dirty="0">
                <a:latin typeface="Calibri Light"/>
                <a:cs typeface="Calibri Light"/>
              </a:rPr>
              <a:t>T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181408" y="5353811"/>
            <a:ext cx="20891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5" dirty="0">
                <a:latin typeface="Calibri Light"/>
                <a:cs typeface="Calibri Light"/>
              </a:rPr>
              <a:t>N</a:t>
            </a:r>
            <a:r>
              <a:rPr sz="800" spc="-25" dirty="0">
                <a:latin typeface="Calibri Light"/>
                <a:cs typeface="Calibri Light"/>
              </a:rPr>
              <a:t>O</a:t>
            </a:r>
            <a:r>
              <a:rPr sz="800" dirty="0">
                <a:latin typeface="Calibri Light"/>
                <a:cs typeface="Calibri Light"/>
              </a:rPr>
              <a:t>V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406268" y="5353811"/>
            <a:ext cx="1943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10" dirty="0">
                <a:latin typeface="Calibri Light"/>
                <a:cs typeface="Calibri Light"/>
              </a:rPr>
              <a:t>D</a:t>
            </a:r>
            <a:r>
              <a:rPr sz="800" spc="5" dirty="0">
                <a:latin typeface="Calibri Light"/>
                <a:cs typeface="Calibri Light"/>
              </a:rPr>
              <a:t>E</a:t>
            </a:r>
            <a:r>
              <a:rPr sz="800" dirty="0">
                <a:latin typeface="Calibri Light"/>
                <a:cs typeface="Calibri Light"/>
              </a:rPr>
              <a:t>C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626044" y="5353811"/>
            <a:ext cx="1797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50" dirty="0">
                <a:latin typeface="Calibri Light"/>
                <a:cs typeface="Calibri Light"/>
              </a:rPr>
              <a:t>J</a:t>
            </a:r>
            <a:r>
              <a:rPr sz="800" spc="-50" dirty="0">
                <a:latin typeface="Calibri Light"/>
                <a:cs typeface="Calibri Light"/>
              </a:rPr>
              <a:t>A</a:t>
            </a:r>
            <a:r>
              <a:rPr sz="800" dirty="0">
                <a:latin typeface="Calibri Light"/>
                <a:cs typeface="Calibri Light"/>
              </a:rPr>
              <a:t>N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841471" y="5353811"/>
            <a:ext cx="1816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30" dirty="0">
                <a:latin typeface="Calibri Light"/>
                <a:cs typeface="Calibri Light"/>
              </a:rPr>
              <a:t>F</a:t>
            </a:r>
            <a:r>
              <a:rPr sz="800" spc="5" dirty="0">
                <a:latin typeface="Calibri Light"/>
                <a:cs typeface="Calibri Light"/>
              </a:rPr>
              <a:t>E</a:t>
            </a:r>
            <a:r>
              <a:rPr sz="800" dirty="0">
                <a:latin typeface="Calibri Light"/>
                <a:cs typeface="Calibri Light"/>
              </a:rPr>
              <a:t>B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71256" y="3199466"/>
            <a:ext cx="144780" cy="266700"/>
          </a:xfrm>
          <a:prstGeom prst="rect">
            <a:avLst/>
          </a:prstGeom>
        </p:spPr>
        <p:txBody>
          <a:bodyPr vert="vert270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800" b="1" dirty="0">
                <a:latin typeface="Roboto Bk"/>
                <a:cs typeface="Roboto Bk"/>
              </a:rPr>
              <a:t>S</a:t>
            </a:r>
            <a:r>
              <a:rPr sz="800" b="1" spc="-5" dirty="0">
                <a:latin typeface="Roboto Bk"/>
                <a:cs typeface="Roboto Bk"/>
              </a:rPr>
              <a:t>a</a:t>
            </a:r>
            <a:r>
              <a:rPr sz="800" b="1" dirty="0">
                <a:latin typeface="Roboto Bk"/>
                <a:cs typeface="Roboto Bk"/>
              </a:rPr>
              <a:t>l</a:t>
            </a:r>
            <a:r>
              <a:rPr sz="800" b="1" spc="-5" dirty="0">
                <a:latin typeface="Roboto Bk"/>
                <a:cs typeface="Roboto Bk"/>
              </a:rPr>
              <a:t>e</a:t>
            </a:r>
            <a:r>
              <a:rPr sz="800" b="1" dirty="0">
                <a:latin typeface="Roboto Bk"/>
                <a:cs typeface="Roboto Bk"/>
              </a:rPr>
              <a:t>s</a:t>
            </a:r>
            <a:endParaRPr sz="800">
              <a:latin typeface="Roboto Bk"/>
              <a:cs typeface="Roboto Bk"/>
            </a:endParaRPr>
          </a:p>
        </p:txBody>
      </p:sp>
      <p:pic>
        <p:nvPicPr>
          <p:cNvPr id="27" name="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33900" y="5765799"/>
            <a:ext cx="1270000" cy="228600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4860925" y="5804916"/>
            <a:ext cx="61722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15" dirty="0">
                <a:solidFill>
                  <a:srgbClr val="FFFFFF"/>
                </a:solidFill>
                <a:latin typeface="Roboto Bk"/>
                <a:cs typeface="Roboto Bk"/>
              </a:rPr>
              <a:t>Control</a:t>
            </a:r>
            <a:r>
              <a:rPr sz="800" b="1" spc="-35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800" b="1" spc="-15" dirty="0">
                <a:solidFill>
                  <a:srgbClr val="FFFFFF"/>
                </a:solidFill>
                <a:latin typeface="Roboto Bk"/>
                <a:cs typeface="Roboto Bk"/>
              </a:rPr>
              <a:t>Store</a:t>
            </a:r>
            <a:endParaRPr sz="800">
              <a:latin typeface="Roboto Bk"/>
              <a:cs typeface="Roboto Bk"/>
            </a:endParaRPr>
          </a:p>
        </p:txBody>
      </p:sp>
      <p:pic>
        <p:nvPicPr>
          <p:cNvPr id="29" name="object 2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29300" y="5765799"/>
            <a:ext cx="1270000" cy="228600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6223000" y="5804916"/>
            <a:ext cx="483234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FFFFFF"/>
                </a:solidFill>
                <a:latin typeface="Roboto Bk"/>
                <a:cs typeface="Roboto Bk"/>
              </a:rPr>
              <a:t>T</a:t>
            </a:r>
            <a:r>
              <a:rPr sz="800" b="1" spc="10" dirty="0">
                <a:solidFill>
                  <a:srgbClr val="FFFFFF"/>
                </a:solidFill>
                <a:latin typeface="Roboto Bk"/>
                <a:cs typeface="Roboto Bk"/>
              </a:rPr>
              <a:t>r</a:t>
            </a:r>
            <a:r>
              <a:rPr sz="800" b="1" spc="-45" dirty="0">
                <a:solidFill>
                  <a:srgbClr val="FFFFFF"/>
                </a:solidFill>
                <a:latin typeface="Roboto Bk"/>
                <a:cs typeface="Roboto Bk"/>
              </a:rPr>
              <a:t>i</a:t>
            </a:r>
            <a:r>
              <a:rPr sz="800" b="1" spc="-5" dirty="0">
                <a:solidFill>
                  <a:srgbClr val="FFFFFF"/>
                </a:solidFill>
                <a:latin typeface="Roboto Bk"/>
                <a:cs typeface="Roboto Bk"/>
              </a:rPr>
              <a:t>a</a:t>
            </a:r>
            <a:r>
              <a:rPr sz="800" b="1" spc="-40" dirty="0">
                <a:solidFill>
                  <a:srgbClr val="FFFFFF"/>
                </a:solidFill>
                <a:latin typeface="Roboto Bk"/>
                <a:cs typeface="Roboto Bk"/>
              </a:rPr>
              <a:t>l</a:t>
            </a:r>
            <a:r>
              <a:rPr sz="800" b="1" spc="-5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800" b="1" spc="-25" dirty="0">
                <a:solidFill>
                  <a:srgbClr val="FFFFFF"/>
                </a:solidFill>
                <a:latin typeface="Roboto Bk"/>
                <a:cs typeface="Roboto Bk"/>
              </a:rPr>
              <a:t>St</a:t>
            </a:r>
            <a:r>
              <a:rPr sz="800" b="1" spc="-5" dirty="0">
                <a:solidFill>
                  <a:srgbClr val="FFFFFF"/>
                </a:solidFill>
                <a:latin typeface="Roboto Bk"/>
                <a:cs typeface="Roboto Bk"/>
              </a:rPr>
              <a:t>o</a:t>
            </a:r>
            <a:r>
              <a:rPr sz="800" b="1" spc="-10" dirty="0">
                <a:solidFill>
                  <a:srgbClr val="FFFFFF"/>
                </a:solidFill>
                <a:latin typeface="Roboto Bk"/>
                <a:cs typeface="Roboto Bk"/>
              </a:rPr>
              <a:t>r</a:t>
            </a:r>
            <a:r>
              <a:rPr sz="800" b="1" spc="-5" dirty="0">
                <a:solidFill>
                  <a:srgbClr val="FFFFFF"/>
                </a:solidFill>
                <a:latin typeface="Roboto Bk"/>
                <a:cs typeface="Roboto Bk"/>
              </a:rPr>
              <a:t>e</a:t>
            </a:r>
            <a:endParaRPr sz="800">
              <a:latin typeface="Roboto Bk"/>
              <a:cs typeface="Roboto Bk"/>
            </a:endParaRPr>
          </a:p>
        </p:txBody>
      </p:sp>
      <p:pic>
        <p:nvPicPr>
          <p:cNvPr id="31" name="object 3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24700" y="5765799"/>
            <a:ext cx="1270000" cy="228600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7467600" y="5804916"/>
            <a:ext cx="58547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30" dirty="0">
                <a:solidFill>
                  <a:srgbClr val="FFFFFF"/>
                </a:solidFill>
                <a:latin typeface="Roboto Bk"/>
                <a:cs typeface="Roboto Bk"/>
              </a:rPr>
              <a:t>O</a:t>
            </a:r>
            <a:r>
              <a:rPr sz="800" b="1" spc="-10" dirty="0">
                <a:solidFill>
                  <a:srgbClr val="FFFFFF"/>
                </a:solidFill>
                <a:latin typeface="Roboto Bk"/>
                <a:cs typeface="Roboto Bk"/>
              </a:rPr>
              <a:t>t</a:t>
            </a:r>
            <a:r>
              <a:rPr sz="800" b="1" spc="-20" dirty="0">
                <a:solidFill>
                  <a:srgbClr val="FFFFFF"/>
                </a:solidFill>
                <a:latin typeface="Roboto Bk"/>
                <a:cs typeface="Roboto Bk"/>
              </a:rPr>
              <a:t>h</a:t>
            </a:r>
            <a:r>
              <a:rPr sz="800" b="1" spc="-10" dirty="0">
                <a:solidFill>
                  <a:srgbClr val="FFFFFF"/>
                </a:solidFill>
                <a:latin typeface="Roboto Bk"/>
                <a:cs typeface="Roboto Bk"/>
              </a:rPr>
              <a:t>e</a:t>
            </a:r>
            <a:r>
              <a:rPr sz="800" b="1" spc="-15" dirty="0">
                <a:solidFill>
                  <a:srgbClr val="FFFFFF"/>
                </a:solidFill>
                <a:latin typeface="Roboto Bk"/>
                <a:cs typeface="Roboto Bk"/>
              </a:rPr>
              <a:t>r</a:t>
            </a:r>
            <a:r>
              <a:rPr sz="800" b="1" spc="5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800" b="1" spc="-25" dirty="0">
                <a:solidFill>
                  <a:srgbClr val="FFFFFF"/>
                </a:solidFill>
                <a:latin typeface="Roboto Bk"/>
                <a:cs typeface="Roboto Bk"/>
              </a:rPr>
              <a:t>St</a:t>
            </a:r>
            <a:r>
              <a:rPr sz="800" b="1" spc="-5" dirty="0">
                <a:solidFill>
                  <a:srgbClr val="FFFFFF"/>
                </a:solidFill>
                <a:latin typeface="Roboto Bk"/>
                <a:cs typeface="Roboto Bk"/>
              </a:rPr>
              <a:t>o</a:t>
            </a:r>
            <a:r>
              <a:rPr sz="800" b="1" spc="-10" dirty="0">
                <a:solidFill>
                  <a:srgbClr val="FFFFFF"/>
                </a:solidFill>
                <a:latin typeface="Roboto Bk"/>
                <a:cs typeface="Roboto Bk"/>
              </a:rPr>
              <a:t>re</a:t>
            </a:r>
            <a:r>
              <a:rPr sz="800" b="1" spc="-5" dirty="0">
                <a:solidFill>
                  <a:srgbClr val="FFFFFF"/>
                </a:solidFill>
                <a:latin typeface="Roboto Bk"/>
                <a:cs typeface="Roboto Bk"/>
              </a:rPr>
              <a:t>s</a:t>
            </a:r>
            <a:endParaRPr sz="800">
              <a:latin typeface="Roboto Bk"/>
              <a:cs typeface="Roboto Bk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17486" y="6271916"/>
            <a:ext cx="276225" cy="234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80"/>
              </a:lnSpc>
            </a:pPr>
            <a:fld id="{81D60167-4931-47E6-BA6A-407CBD079E47}" type="slidenum">
              <a:rPr sz="1400" b="1" spc="-25" dirty="0">
                <a:solidFill>
                  <a:srgbClr val="FFFFFF"/>
                </a:solidFill>
                <a:latin typeface="Roboto Bk"/>
                <a:cs typeface="Roboto Bk"/>
              </a:rPr>
              <a:t>10</a:t>
            </a:fld>
            <a:endParaRPr sz="1400">
              <a:latin typeface="Roboto Bk"/>
              <a:cs typeface="Roboto Bk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354993" y="6354802"/>
            <a:ext cx="3232785" cy="14478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800" b="1" spc="-40" dirty="0">
                <a:solidFill>
                  <a:srgbClr val="93908D"/>
                </a:solidFill>
                <a:latin typeface="Roboto Bk"/>
                <a:cs typeface="Roboto Bk"/>
              </a:rPr>
              <a:t>Source:</a:t>
            </a:r>
            <a:r>
              <a:rPr sz="800" b="1" spc="-20" dirty="0">
                <a:solidFill>
                  <a:srgbClr val="93908D"/>
                </a:solidFill>
                <a:latin typeface="Roboto Bk"/>
                <a:cs typeface="Roboto Bk"/>
              </a:rPr>
              <a:t> </a:t>
            </a:r>
            <a:r>
              <a:rPr sz="800" b="1" spc="-50" dirty="0">
                <a:solidFill>
                  <a:srgbClr val="93908D"/>
                </a:solidFill>
                <a:latin typeface="Roboto Bk"/>
                <a:cs typeface="Roboto Bk"/>
              </a:rPr>
              <a:t>Q.Checkout,</a:t>
            </a:r>
            <a:r>
              <a:rPr sz="800" b="1" spc="-25" dirty="0">
                <a:solidFill>
                  <a:srgbClr val="93908D"/>
                </a:solidFill>
                <a:latin typeface="Roboto Bk"/>
                <a:cs typeface="Roboto Bk"/>
              </a:rPr>
              <a:t> </a:t>
            </a:r>
            <a:r>
              <a:rPr sz="800" b="1" spc="-40" dirty="0">
                <a:solidFill>
                  <a:srgbClr val="93908D"/>
                </a:solidFill>
                <a:latin typeface="Roboto Bk"/>
                <a:cs typeface="Roboto Bk"/>
              </a:rPr>
              <a:t>52 </a:t>
            </a:r>
            <a:r>
              <a:rPr sz="800" b="1" spc="-35" dirty="0">
                <a:solidFill>
                  <a:srgbClr val="93908D"/>
                </a:solidFill>
                <a:latin typeface="Roboto Bk"/>
                <a:cs typeface="Roboto Bk"/>
              </a:rPr>
              <a:t>weeks</a:t>
            </a:r>
            <a:r>
              <a:rPr sz="800" b="1" spc="-45" dirty="0">
                <a:solidFill>
                  <a:srgbClr val="93908D"/>
                </a:solidFill>
                <a:latin typeface="Roboto Bk"/>
                <a:cs typeface="Roboto Bk"/>
              </a:rPr>
              <a:t> </a:t>
            </a:r>
            <a:r>
              <a:rPr sz="800" b="1" spc="-25" dirty="0">
                <a:solidFill>
                  <a:srgbClr val="93908D"/>
                </a:solidFill>
                <a:latin typeface="Roboto Bk"/>
                <a:cs typeface="Roboto Bk"/>
              </a:rPr>
              <a:t>to</a:t>
            </a:r>
            <a:r>
              <a:rPr sz="800" b="1" spc="-30" dirty="0">
                <a:solidFill>
                  <a:srgbClr val="93908D"/>
                </a:solidFill>
                <a:latin typeface="Roboto Bk"/>
                <a:cs typeface="Roboto Bk"/>
              </a:rPr>
              <a:t> </a:t>
            </a:r>
            <a:r>
              <a:rPr sz="800" b="1" spc="-40" dirty="0">
                <a:solidFill>
                  <a:srgbClr val="93908D"/>
                </a:solidFill>
                <a:latin typeface="Roboto Bk"/>
                <a:cs typeface="Roboto Bk"/>
              </a:rPr>
              <a:t>31 </a:t>
            </a:r>
            <a:r>
              <a:rPr sz="800" b="1" spc="-35" dirty="0">
                <a:solidFill>
                  <a:srgbClr val="93908D"/>
                </a:solidFill>
                <a:latin typeface="Roboto Bk"/>
                <a:cs typeface="Roboto Bk"/>
              </a:rPr>
              <a:t>June</a:t>
            </a:r>
            <a:r>
              <a:rPr sz="800" b="1" spc="-40" dirty="0">
                <a:solidFill>
                  <a:srgbClr val="93908D"/>
                </a:solidFill>
                <a:latin typeface="Roboto Bk"/>
                <a:cs typeface="Roboto Bk"/>
              </a:rPr>
              <a:t> </a:t>
            </a:r>
            <a:r>
              <a:rPr sz="800" b="1" spc="-60" dirty="0">
                <a:solidFill>
                  <a:srgbClr val="93908D"/>
                </a:solidFill>
                <a:latin typeface="Roboto Bk"/>
                <a:cs typeface="Roboto Bk"/>
              </a:rPr>
              <a:t>2019;</a:t>
            </a:r>
            <a:r>
              <a:rPr sz="800" b="1" spc="-15" dirty="0">
                <a:solidFill>
                  <a:srgbClr val="93908D"/>
                </a:solidFill>
                <a:latin typeface="Roboto Bk"/>
                <a:cs typeface="Roboto Bk"/>
              </a:rPr>
              <a:t> </a:t>
            </a:r>
            <a:r>
              <a:rPr sz="800" b="1" spc="-50" dirty="0">
                <a:solidFill>
                  <a:srgbClr val="93908D"/>
                </a:solidFill>
                <a:latin typeface="Roboto Bk"/>
                <a:cs typeface="Roboto Bk"/>
              </a:rPr>
              <a:t>Universe:</a:t>
            </a:r>
            <a:r>
              <a:rPr sz="800" b="1" spc="-15" dirty="0">
                <a:solidFill>
                  <a:srgbClr val="93908D"/>
                </a:solidFill>
                <a:latin typeface="Roboto Bk"/>
                <a:cs typeface="Roboto Bk"/>
              </a:rPr>
              <a:t> </a:t>
            </a:r>
            <a:r>
              <a:rPr sz="800" b="1" spc="-40" dirty="0">
                <a:solidFill>
                  <a:srgbClr val="93908D"/>
                </a:solidFill>
                <a:latin typeface="Roboto Bk"/>
                <a:cs typeface="Roboto Bk"/>
              </a:rPr>
              <a:t>Snack </a:t>
            </a:r>
            <a:r>
              <a:rPr sz="800" b="1" spc="-25" dirty="0">
                <a:solidFill>
                  <a:srgbClr val="93908D"/>
                </a:solidFill>
                <a:latin typeface="Roboto Bk"/>
                <a:cs typeface="Roboto Bk"/>
              </a:rPr>
              <a:t>Food</a:t>
            </a:r>
            <a:r>
              <a:rPr sz="800" b="1" spc="-50" dirty="0">
                <a:solidFill>
                  <a:srgbClr val="93908D"/>
                </a:solidFill>
                <a:latin typeface="Roboto Bk"/>
                <a:cs typeface="Roboto Bk"/>
              </a:rPr>
              <a:t> </a:t>
            </a:r>
            <a:r>
              <a:rPr sz="800" b="1" spc="-114" dirty="0">
                <a:solidFill>
                  <a:srgbClr val="93908D"/>
                </a:solidFill>
                <a:latin typeface="Roboto Bk"/>
                <a:cs typeface="Roboto Bk"/>
              </a:rPr>
              <a:t>-</a:t>
            </a:r>
            <a:r>
              <a:rPr sz="800" b="1" spc="-105" dirty="0">
                <a:solidFill>
                  <a:srgbClr val="93908D"/>
                </a:solidFill>
                <a:latin typeface="Roboto Bk"/>
                <a:cs typeface="Roboto Bk"/>
              </a:rPr>
              <a:t> </a:t>
            </a:r>
            <a:r>
              <a:rPr sz="800" b="1" spc="-35" dirty="0">
                <a:solidFill>
                  <a:srgbClr val="93908D"/>
                </a:solidFill>
                <a:latin typeface="Roboto Bk"/>
                <a:cs typeface="Roboto Bk"/>
              </a:rPr>
              <a:t>Chips</a:t>
            </a:r>
            <a:endParaRPr sz="800">
              <a:latin typeface="Roboto Bk"/>
              <a:cs typeface="Roboto Bk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C</a:t>
            </a:r>
            <a:r>
              <a:rPr spc="-5" dirty="0"/>
              <a:t>lassi</a:t>
            </a:r>
            <a:r>
              <a:rPr spc="-10" dirty="0"/>
              <a:t>f</a:t>
            </a:r>
            <a:r>
              <a:rPr spc="-5" dirty="0"/>
              <a:t>i</a:t>
            </a:r>
            <a:r>
              <a:rPr dirty="0"/>
              <a:t>c</a:t>
            </a:r>
            <a:r>
              <a:rPr spc="-5" dirty="0"/>
              <a:t>a</a:t>
            </a:r>
            <a:r>
              <a:rPr dirty="0"/>
              <a:t>t</a:t>
            </a:r>
            <a:r>
              <a:rPr spc="-5" dirty="0"/>
              <a:t>ion</a:t>
            </a:r>
            <a:r>
              <a:rPr dirty="0"/>
              <a:t>:</a:t>
            </a:r>
            <a:r>
              <a:rPr spc="-10" dirty="0"/>
              <a:t> </a:t>
            </a:r>
            <a:r>
              <a:rPr spc="-5" dirty="0"/>
              <a:t>P</a:t>
            </a:r>
            <a:r>
              <a:rPr dirty="0"/>
              <a:t>r</a:t>
            </a:r>
            <a:r>
              <a:rPr spc="-5" dirty="0"/>
              <a:t>iva</a:t>
            </a:r>
            <a:r>
              <a:rPr dirty="0"/>
              <a:t>te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24026" y="1845766"/>
            <a:ext cx="9820275" cy="3733800"/>
            <a:chOff x="1724026" y="1845766"/>
            <a:chExt cx="9820275" cy="3733800"/>
          </a:xfrm>
        </p:grpSpPr>
        <p:sp>
          <p:nvSpPr>
            <p:cNvPr id="3" name="object 3"/>
            <p:cNvSpPr/>
            <p:nvPr/>
          </p:nvSpPr>
          <p:spPr>
            <a:xfrm>
              <a:off x="7875036" y="1845766"/>
              <a:ext cx="2467610" cy="3733800"/>
            </a:xfrm>
            <a:custGeom>
              <a:avLst/>
              <a:gdLst/>
              <a:ahLst/>
              <a:cxnLst/>
              <a:rect l="l" t="t" r="r" b="b"/>
              <a:pathLst>
                <a:path w="2467609" h="3733800">
                  <a:moveTo>
                    <a:pt x="2467020" y="0"/>
                  </a:moveTo>
                  <a:lnTo>
                    <a:pt x="0" y="0"/>
                  </a:lnTo>
                  <a:lnTo>
                    <a:pt x="0" y="3733800"/>
                  </a:lnTo>
                  <a:lnTo>
                    <a:pt x="2467020" y="3733800"/>
                  </a:lnTo>
                  <a:lnTo>
                    <a:pt x="2467020" y="0"/>
                  </a:lnTo>
                  <a:close/>
                </a:path>
              </a:pathLst>
            </a:custGeom>
            <a:solidFill>
              <a:srgbClr val="ECE8E4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24026" y="5308526"/>
              <a:ext cx="9820275" cy="0"/>
            </a:xfrm>
            <a:custGeom>
              <a:avLst/>
              <a:gdLst/>
              <a:ahLst/>
              <a:cxnLst/>
              <a:rect l="l" t="t" r="r" b="b"/>
              <a:pathLst>
                <a:path w="9820275">
                  <a:moveTo>
                    <a:pt x="0" y="0"/>
                  </a:moveTo>
                  <a:lnTo>
                    <a:pt x="9820273" y="1"/>
                  </a:lnTo>
                </a:path>
              </a:pathLst>
            </a:custGeom>
            <a:ln w="9525">
              <a:solidFill>
                <a:srgbClr val="0000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33203" y="2564986"/>
              <a:ext cx="9002395" cy="1299845"/>
            </a:xfrm>
            <a:custGeom>
              <a:avLst/>
              <a:gdLst/>
              <a:ahLst/>
              <a:cxnLst/>
              <a:rect l="l" t="t" r="r" b="b"/>
              <a:pathLst>
                <a:path w="9002395" h="1299845">
                  <a:moveTo>
                    <a:pt x="0" y="292514"/>
                  </a:moveTo>
                  <a:lnTo>
                    <a:pt x="813196" y="432214"/>
                  </a:lnTo>
                  <a:lnTo>
                    <a:pt x="1638696" y="724314"/>
                  </a:lnTo>
                  <a:lnTo>
                    <a:pt x="2451496" y="1054514"/>
                  </a:lnTo>
                  <a:lnTo>
                    <a:pt x="3276996" y="813214"/>
                  </a:lnTo>
                  <a:lnTo>
                    <a:pt x="4089796" y="483014"/>
                  </a:lnTo>
                  <a:lnTo>
                    <a:pt x="4915296" y="1054514"/>
                  </a:lnTo>
                  <a:lnTo>
                    <a:pt x="5728096" y="571914"/>
                  </a:lnTo>
                  <a:lnTo>
                    <a:pt x="6540896" y="813214"/>
                  </a:lnTo>
                  <a:lnTo>
                    <a:pt x="7366396" y="1299571"/>
                  </a:lnTo>
                  <a:lnTo>
                    <a:pt x="8179196" y="0"/>
                  </a:lnTo>
                  <a:lnTo>
                    <a:pt x="9001917" y="775114"/>
                  </a:lnTo>
                </a:path>
              </a:pathLst>
            </a:custGeom>
            <a:ln w="28575">
              <a:solidFill>
                <a:srgbClr val="3F68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33203" y="2665073"/>
              <a:ext cx="9002395" cy="1252220"/>
            </a:xfrm>
            <a:custGeom>
              <a:avLst/>
              <a:gdLst/>
              <a:ahLst/>
              <a:cxnLst/>
              <a:rect l="l" t="t" r="r" b="b"/>
              <a:pathLst>
                <a:path w="9002395" h="1252220">
                  <a:moveTo>
                    <a:pt x="0" y="281326"/>
                  </a:moveTo>
                  <a:lnTo>
                    <a:pt x="813196" y="421026"/>
                  </a:lnTo>
                  <a:lnTo>
                    <a:pt x="1638696" y="700426"/>
                  </a:lnTo>
                  <a:lnTo>
                    <a:pt x="2451496" y="1017926"/>
                  </a:lnTo>
                  <a:lnTo>
                    <a:pt x="3276996" y="789326"/>
                  </a:lnTo>
                  <a:lnTo>
                    <a:pt x="4089796" y="459126"/>
                  </a:lnTo>
                  <a:lnTo>
                    <a:pt x="4915296" y="1017926"/>
                  </a:lnTo>
                  <a:lnTo>
                    <a:pt x="5728096" y="560726"/>
                  </a:lnTo>
                  <a:lnTo>
                    <a:pt x="6540896" y="789326"/>
                  </a:lnTo>
                  <a:lnTo>
                    <a:pt x="7366396" y="1252162"/>
                  </a:lnTo>
                  <a:lnTo>
                    <a:pt x="8179196" y="0"/>
                  </a:lnTo>
                  <a:lnTo>
                    <a:pt x="9001917" y="738526"/>
                  </a:lnTo>
                </a:path>
              </a:pathLst>
            </a:custGeom>
            <a:ln w="28575">
              <a:solidFill>
                <a:srgbClr val="44B5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33203" y="2464897"/>
              <a:ext cx="9002395" cy="1347470"/>
            </a:xfrm>
            <a:custGeom>
              <a:avLst/>
              <a:gdLst/>
              <a:ahLst/>
              <a:cxnLst/>
              <a:rect l="l" t="t" r="r" b="b"/>
              <a:pathLst>
                <a:path w="9002395" h="1347470">
                  <a:moveTo>
                    <a:pt x="0" y="303703"/>
                  </a:moveTo>
                  <a:lnTo>
                    <a:pt x="813196" y="443403"/>
                  </a:lnTo>
                  <a:lnTo>
                    <a:pt x="1638696" y="748203"/>
                  </a:lnTo>
                  <a:lnTo>
                    <a:pt x="2451496" y="1103803"/>
                  </a:lnTo>
                  <a:lnTo>
                    <a:pt x="3276996" y="849803"/>
                  </a:lnTo>
                  <a:lnTo>
                    <a:pt x="4089796" y="494203"/>
                  </a:lnTo>
                  <a:lnTo>
                    <a:pt x="4915296" y="1103803"/>
                  </a:lnTo>
                  <a:lnTo>
                    <a:pt x="5728096" y="595803"/>
                  </a:lnTo>
                  <a:lnTo>
                    <a:pt x="6540896" y="849803"/>
                  </a:lnTo>
                  <a:lnTo>
                    <a:pt x="7366396" y="1346982"/>
                  </a:lnTo>
                  <a:lnTo>
                    <a:pt x="8179196" y="0"/>
                  </a:lnTo>
                  <a:lnTo>
                    <a:pt x="9001917" y="799003"/>
                  </a:lnTo>
                </a:path>
              </a:pathLst>
            </a:custGeom>
            <a:ln w="28575">
              <a:solidFill>
                <a:srgbClr val="3CD6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33203" y="2661249"/>
              <a:ext cx="9002395" cy="962660"/>
            </a:xfrm>
            <a:custGeom>
              <a:avLst/>
              <a:gdLst/>
              <a:ahLst/>
              <a:cxnLst/>
              <a:rect l="l" t="t" r="r" b="b"/>
              <a:pathLst>
                <a:path w="9002395" h="962660">
                  <a:moveTo>
                    <a:pt x="0" y="196250"/>
                  </a:moveTo>
                  <a:lnTo>
                    <a:pt x="813196" y="386750"/>
                  </a:lnTo>
                  <a:lnTo>
                    <a:pt x="1638696" y="628050"/>
                  </a:lnTo>
                  <a:lnTo>
                    <a:pt x="2451496" y="869350"/>
                  </a:lnTo>
                  <a:lnTo>
                    <a:pt x="3276996" y="678850"/>
                  </a:lnTo>
                  <a:lnTo>
                    <a:pt x="4089796" y="437550"/>
                  </a:lnTo>
                  <a:lnTo>
                    <a:pt x="4915296" y="962646"/>
                  </a:lnTo>
                  <a:lnTo>
                    <a:pt x="5728096" y="475650"/>
                  </a:lnTo>
                  <a:lnTo>
                    <a:pt x="6540896" y="234350"/>
                  </a:lnTo>
                  <a:lnTo>
                    <a:pt x="7366396" y="386750"/>
                  </a:lnTo>
                  <a:lnTo>
                    <a:pt x="8179196" y="0"/>
                  </a:lnTo>
                  <a:lnTo>
                    <a:pt x="9001917" y="678850"/>
                  </a:lnTo>
                </a:path>
              </a:pathLst>
            </a:custGeom>
            <a:ln w="28575">
              <a:solidFill>
                <a:srgbClr val="EACC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565582" y="5222747"/>
            <a:ext cx="7747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alibri"/>
                <a:cs typeface="Calibri"/>
              </a:rPr>
              <a:t>0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14082" y="4741164"/>
            <a:ext cx="12700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Calibri"/>
                <a:cs typeface="Calibri"/>
              </a:rPr>
              <a:t>10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14082" y="4259579"/>
            <a:ext cx="12700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Calibri"/>
                <a:cs typeface="Calibri"/>
              </a:rPr>
              <a:t>20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14082" y="3777996"/>
            <a:ext cx="12700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Calibri"/>
                <a:cs typeface="Calibri"/>
              </a:rPr>
              <a:t>30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14082" y="3299459"/>
            <a:ext cx="12700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Calibri"/>
                <a:cs typeface="Calibri"/>
              </a:rPr>
              <a:t>40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14082" y="2817876"/>
            <a:ext cx="12700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Calibri"/>
                <a:cs typeface="Calibri"/>
              </a:rPr>
              <a:t>50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14082" y="2336291"/>
            <a:ext cx="12700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Calibri"/>
                <a:cs typeface="Calibri"/>
              </a:rPr>
              <a:t>60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14082" y="1854708"/>
            <a:ext cx="12700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Calibri"/>
                <a:cs typeface="Calibri"/>
              </a:rPr>
              <a:t>70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50336" y="5359908"/>
            <a:ext cx="17018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40" dirty="0">
                <a:latin typeface="Calibri"/>
                <a:cs typeface="Calibri"/>
              </a:rPr>
              <a:t>J</a:t>
            </a:r>
            <a:r>
              <a:rPr sz="800" spc="-15" dirty="0">
                <a:latin typeface="Calibri"/>
                <a:cs typeface="Calibri"/>
              </a:rPr>
              <a:t>U</a:t>
            </a:r>
            <a:r>
              <a:rPr sz="800" dirty="0">
                <a:latin typeface="Calibri"/>
                <a:cs typeface="Calibri"/>
              </a:rPr>
              <a:t>L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44816" y="5359908"/>
            <a:ext cx="21653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35" dirty="0">
                <a:latin typeface="Calibri"/>
                <a:cs typeface="Calibri"/>
              </a:rPr>
              <a:t>A</a:t>
            </a:r>
            <a:r>
              <a:rPr sz="800" spc="-15" dirty="0">
                <a:latin typeface="Calibri"/>
                <a:cs typeface="Calibri"/>
              </a:rPr>
              <a:t>U</a:t>
            </a:r>
            <a:r>
              <a:rPr sz="800" dirty="0">
                <a:latin typeface="Calibri"/>
                <a:cs typeface="Calibri"/>
              </a:rPr>
              <a:t>G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82824" y="5359908"/>
            <a:ext cx="1797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30" dirty="0">
                <a:latin typeface="Calibri"/>
                <a:cs typeface="Calibri"/>
              </a:rPr>
              <a:t>S</a:t>
            </a:r>
            <a:r>
              <a:rPr sz="800" spc="5" dirty="0">
                <a:latin typeface="Calibri"/>
                <a:cs typeface="Calibri"/>
              </a:rPr>
              <a:t>E</a:t>
            </a:r>
            <a:r>
              <a:rPr sz="800" dirty="0">
                <a:latin typeface="Calibri"/>
                <a:cs typeface="Calibri"/>
              </a:rPr>
              <a:t>P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90100" y="5359908"/>
            <a:ext cx="20193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30" dirty="0">
                <a:latin typeface="Calibri"/>
                <a:cs typeface="Calibri"/>
              </a:rPr>
              <a:t>O</a:t>
            </a:r>
            <a:r>
              <a:rPr sz="800" dirty="0">
                <a:latin typeface="Calibri"/>
                <a:cs typeface="Calibri"/>
              </a:rPr>
              <a:t>C</a:t>
            </a:r>
            <a:r>
              <a:rPr sz="800" spc="-11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T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98677" y="5359908"/>
            <a:ext cx="21018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0" dirty="0">
                <a:latin typeface="Calibri"/>
                <a:cs typeface="Calibri"/>
              </a:rPr>
              <a:t>N</a:t>
            </a:r>
            <a:r>
              <a:rPr sz="800" spc="-30" dirty="0">
                <a:latin typeface="Calibri"/>
                <a:cs typeface="Calibri"/>
              </a:rPr>
              <a:t>O</a:t>
            </a:r>
            <a:r>
              <a:rPr sz="800" dirty="0">
                <a:latin typeface="Calibri"/>
                <a:cs typeface="Calibri"/>
              </a:rPr>
              <a:t>V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29162" y="5359908"/>
            <a:ext cx="1943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5" dirty="0">
                <a:latin typeface="Calibri"/>
                <a:cs typeface="Calibri"/>
              </a:rPr>
              <a:t>DE</a:t>
            </a:r>
            <a:r>
              <a:rPr sz="800" dirty="0">
                <a:latin typeface="Calibri"/>
                <a:cs typeface="Calibri"/>
              </a:rPr>
              <a:t>C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52250" y="5359908"/>
            <a:ext cx="18034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40" dirty="0">
                <a:latin typeface="Calibri"/>
                <a:cs typeface="Calibri"/>
              </a:rPr>
              <a:t>J</a:t>
            </a:r>
            <a:r>
              <a:rPr sz="800" spc="-65" dirty="0">
                <a:latin typeface="Calibri"/>
                <a:cs typeface="Calibri"/>
              </a:rPr>
              <a:t>A</a:t>
            </a:r>
            <a:r>
              <a:rPr sz="800" dirty="0">
                <a:latin typeface="Calibri"/>
                <a:cs typeface="Calibri"/>
              </a:rPr>
              <a:t>N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773241" y="5359908"/>
            <a:ext cx="18224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30" dirty="0">
                <a:latin typeface="Calibri"/>
                <a:cs typeface="Calibri"/>
              </a:rPr>
              <a:t>F</a:t>
            </a:r>
            <a:r>
              <a:rPr sz="800" spc="5" dirty="0">
                <a:latin typeface="Calibri"/>
                <a:cs typeface="Calibri"/>
              </a:rPr>
              <a:t>E</a:t>
            </a:r>
            <a:r>
              <a:rPr sz="800" dirty="0">
                <a:latin typeface="Calibri"/>
                <a:cs typeface="Calibri"/>
              </a:rPr>
              <a:t>B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579628" y="5359908"/>
            <a:ext cx="20764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800" spc="15" dirty="0">
                <a:latin typeface="Calibri"/>
                <a:cs typeface="Calibri"/>
              </a:rPr>
              <a:t>M</a:t>
            </a:r>
            <a:r>
              <a:rPr sz="800" spc="-65" dirty="0">
                <a:latin typeface="Calibri"/>
                <a:cs typeface="Calibri"/>
              </a:rPr>
              <a:t>A</a:t>
            </a:r>
            <a:r>
              <a:rPr sz="800" dirty="0">
                <a:latin typeface="Calibri"/>
                <a:cs typeface="Calibri"/>
              </a:rPr>
              <a:t>R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415158" y="5359908"/>
            <a:ext cx="18224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800" spc="35" dirty="0">
                <a:latin typeface="Calibri"/>
                <a:cs typeface="Calibri"/>
              </a:rPr>
              <a:t>A</a:t>
            </a:r>
            <a:r>
              <a:rPr sz="800" spc="-15" dirty="0">
                <a:latin typeface="Calibri"/>
                <a:cs typeface="Calibri"/>
              </a:rPr>
              <a:t>P</a:t>
            </a:r>
            <a:r>
              <a:rPr sz="800" dirty="0">
                <a:latin typeface="Calibri"/>
                <a:cs typeface="Calibri"/>
              </a:rPr>
              <a:t>R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219165" y="5359908"/>
            <a:ext cx="20193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800" spc="15" dirty="0">
                <a:latin typeface="Calibri"/>
                <a:cs typeface="Calibri"/>
              </a:rPr>
              <a:t>M</a:t>
            </a:r>
            <a:r>
              <a:rPr sz="800" spc="-65" dirty="0">
                <a:latin typeface="Calibri"/>
                <a:cs typeface="Calibri"/>
              </a:rPr>
              <a:t>A</a:t>
            </a:r>
            <a:r>
              <a:rPr sz="800" dirty="0">
                <a:latin typeface="Calibri"/>
                <a:cs typeface="Calibri"/>
              </a:rPr>
              <a:t>Y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040822" y="5359908"/>
            <a:ext cx="19304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40" dirty="0">
                <a:latin typeface="Calibri"/>
                <a:cs typeface="Calibri"/>
              </a:rPr>
              <a:t>J</a:t>
            </a:r>
            <a:r>
              <a:rPr sz="800" spc="-15" dirty="0">
                <a:latin typeface="Calibri"/>
                <a:cs typeface="Calibri"/>
              </a:rPr>
              <a:t>U</a:t>
            </a:r>
            <a:r>
              <a:rPr sz="800" dirty="0">
                <a:latin typeface="Calibri"/>
                <a:cs typeface="Calibri"/>
              </a:rPr>
              <a:t>N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59804" y="2991279"/>
            <a:ext cx="144780" cy="1017905"/>
          </a:xfrm>
          <a:prstGeom prst="rect">
            <a:avLst/>
          </a:prstGeom>
        </p:spPr>
        <p:txBody>
          <a:bodyPr vert="vert270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800" b="1" spc="-5" dirty="0">
                <a:latin typeface="Roboto Bk"/>
                <a:cs typeface="Roboto Bk"/>
              </a:rPr>
              <a:t>Number</a:t>
            </a:r>
            <a:r>
              <a:rPr sz="800" b="1" spc="-35" dirty="0">
                <a:latin typeface="Roboto Bk"/>
                <a:cs typeface="Roboto Bk"/>
              </a:rPr>
              <a:t> </a:t>
            </a:r>
            <a:r>
              <a:rPr sz="800" b="1" spc="-15" dirty="0">
                <a:latin typeface="Roboto Bk"/>
                <a:cs typeface="Roboto Bk"/>
              </a:rPr>
              <a:t>of</a:t>
            </a:r>
            <a:r>
              <a:rPr sz="800" b="1" spc="-35" dirty="0">
                <a:latin typeface="Roboto Bk"/>
                <a:cs typeface="Roboto Bk"/>
              </a:rPr>
              <a:t> </a:t>
            </a:r>
            <a:r>
              <a:rPr sz="800" b="1" spc="-5" dirty="0">
                <a:latin typeface="Roboto Bk"/>
                <a:cs typeface="Roboto Bk"/>
              </a:rPr>
              <a:t>Customers</a:t>
            </a:r>
            <a:endParaRPr sz="800">
              <a:latin typeface="Roboto Bk"/>
              <a:cs typeface="Roboto Bk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93800" y="1370076"/>
            <a:ext cx="42760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30" dirty="0">
                <a:latin typeface="Roboto Bk"/>
                <a:cs typeface="Roboto Bk"/>
              </a:rPr>
              <a:t>Snack</a:t>
            </a:r>
            <a:r>
              <a:rPr sz="1400" b="1" spc="-15" dirty="0">
                <a:latin typeface="Roboto Bk"/>
                <a:cs typeface="Roboto Bk"/>
              </a:rPr>
              <a:t> </a:t>
            </a:r>
            <a:r>
              <a:rPr sz="1400" b="1" spc="-5" dirty="0">
                <a:latin typeface="Roboto Bk"/>
                <a:cs typeface="Roboto Bk"/>
              </a:rPr>
              <a:t>Food</a:t>
            </a:r>
            <a:r>
              <a:rPr sz="1400" b="1" spc="-15" dirty="0">
                <a:latin typeface="Roboto Bk"/>
                <a:cs typeface="Roboto Bk"/>
              </a:rPr>
              <a:t> </a:t>
            </a:r>
            <a:r>
              <a:rPr sz="1400" b="1" spc="-55" dirty="0">
                <a:latin typeface="Roboto Bk"/>
                <a:cs typeface="Roboto Bk"/>
              </a:rPr>
              <a:t>–</a:t>
            </a:r>
            <a:r>
              <a:rPr sz="1400" b="1" spc="-15" dirty="0">
                <a:latin typeface="Roboto Bk"/>
                <a:cs typeface="Roboto Bk"/>
              </a:rPr>
              <a:t> </a:t>
            </a:r>
            <a:r>
              <a:rPr sz="1400" b="1" spc="-25" dirty="0">
                <a:latin typeface="Roboto Bk"/>
                <a:cs typeface="Roboto Bk"/>
              </a:rPr>
              <a:t>Chips</a:t>
            </a:r>
            <a:r>
              <a:rPr sz="1400" b="1" spc="-15" dirty="0">
                <a:latin typeface="Roboto Bk"/>
                <a:cs typeface="Roboto Bk"/>
              </a:rPr>
              <a:t> </a:t>
            </a:r>
            <a:r>
              <a:rPr sz="1400" b="1" spc="-55" dirty="0">
                <a:latin typeface="Roboto Bk"/>
                <a:cs typeface="Roboto Bk"/>
              </a:rPr>
              <a:t>–</a:t>
            </a:r>
            <a:r>
              <a:rPr sz="1400" b="1" spc="-15" dirty="0">
                <a:latin typeface="Roboto Bk"/>
                <a:cs typeface="Roboto Bk"/>
              </a:rPr>
              <a:t> </a:t>
            </a:r>
            <a:r>
              <a:rPr sz="1400" b="1" spc="-5" dirty="0">
                <a:latin typeface="Roboto Bk"/>
                <a:cs typeface="Roboto Bk"/>
              </a:rPr>
              <a:t>Number</a:t>
            </a:r>
            <a:r>
              <a:rPr sz="1400" b="1" spc="-10" dirty="0">
                <a:latin typeface="Roboto Bk"/>
                <a:cs typeface="Roboto Bk"/>
              </a:rPr>
              <a:t> </a:t>
            </a:r>
            <a:r>
              <a:rPr sz="1400" b="1" spc="-25" dirty="0">
                <a:latin typeface="Roboto Bk"/>
                <a:cs typeface="Roboto Bk"/>
              </a:rPr>
              <a:t>of</a:t>
            </a:r>
            <a:r>
              <a:rPr sz="1400" b="1" spc="-20" dirty="0">
                <a:latin typeface="Roboto Bk"/>
                <a:cs typeface="Roboto Bk"/>
              </a:rPr>
              <a:t> </a:t>
            </a:r>
            <a:r>
              <a:rPr sz="1400" b="1" spc="-10" dirty="0">
                <a:latin typeface="Roboto Bk"/>
                <a:cs typeface="Roboto Bk"/>
              </a:rPr>
              <a:t>customers </a:t>
            </a:r>
            <a:r>
              <a:rPr sz="1400" b="1" spc="-20" dirty="0">
                <a:latin typeface="Roboto Bk"/>
                <a:cs typeface="Roboto Bk"/>
              </a:rPr>
              <a:t>over</a:t>
            </a:r>
            <a:r>
              <a:rPr sz="1400" b="1" spc="-10" dirty="0">
                <a:latin typeface="Roboto Bk"/>
                <a:cs typeface="Roboto Bk"/>
              </a:rPr>
              <a:t> </a:t>
            </a:r>
            <a:r>
              <a:rPr sz="1400" b="1" spc="-25" dirty="0">
                <a:latin typeface="Roboto Bk"/>
                <a:cs typeface="Roboto Bk"/>
              </a:rPr>
              <a:t>time</a:t>
            </a:r>
            <a:endParaRPr sz="1400">
              <a:latin typeface="Roboto Bk"/>
              <a:cs typeface="Roboto Bk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737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From </a:t>
            </a:r>
            <a:r>
              <a:rPr spc="-5" dirty="0"/>
              <a:t>Feb</a:t>
            </a:r>
            <a:r>
              <a:rPr spc="15" dirty="0"/>
              <a:t> </a:t>
            </a:r>
            <a:r>
              <a:rPr spc="-25" dirty="0"/>
              <a:t>to</a:t>
            </a:r>
            <a:r>
              <a:rPr spc="10" dirty="0"/>
              <a:t> </a:t>
            </a:r>
            <a:r>
              <a:rPr spc="-25" dirty="0"/>
              <a:t>May</a:t>
            </a:r>
            <a:r>
              <a:rPr spc="10" dirty="0"/>
              <a:t> </a:t>
            </a:r>
            <a:r>
              <a:rPr spc="-25" dirty="0"/>
              <a:t>the</a:t>
            </a:r>
            <a:r>
              <a:rPr spc="10" dirty="0"/>
              <a:t> </a:t>
            </a:r>
            <a:r>
              <a:rPr spc="-45" dirty="0"/>
              <a:t>trial</a:t>
            </a:r>
            <a:r>
              <a:rPr spc="15" dirty="0"/>
              <a:t> </a:t>
            </a:r>
            <a:r>
              <a:rPr spc="-15" dirty="0"/>
              <a:t>store</a:t>
            </a:r>
            <a:r>
              <a:rPr spc="10" dirty="0"/>
              <a:t> </a:t>
            </a:r>
            <a:r>
              <a:rPr spc="-10" dirty="0"/>
              <a:t>outperformed</a:t>
            </a:r>
            <a:r>
              <a:rPr spc="5" dirty="0"/>
              <a:t> </a:t>
            </a:r>
            <a:r>
              <a:rPr spc="-25" dirty="0"/>
              <a:t>the</a:t>
            </a:r>
            <a:r>
              <a:rPr spc="15" dirty="0"/>
              <a:t> </a:t>
            </a:r>
            <a:r>
              <a:rPr spc="-20" dirty="0"/>
              <a:t>control</a:t>
            </a:r>
            <a:r>
              <a:rPr spc="10" dirty="0"/>
              <a:t> </a:t>
            </a:r>
            <a:r>
              <a:rPr spc="-15" dirty="0"/>
              <a:t>store</a:t>
            </a:r>
            <a:r>
              <a:rPr spc="15" dirty="0"/>
              <a:t> </a:t>
            </a:r>
            <a:r>
              <a:rPr spc="-40" dirty="0"/>
              <a:t>highlighting </a:t>
            </a:r>
            <a:r>
              <a:rPr spc="-585" dirty="0"/>
              <a:t> </a:t>
            </a:r>
            <a:r>
              <a:rPr spc="-25" dirty="0"/>
              <a:t>the</a:t>
            </a:r>
            <a:r>
              <a:rPr dirty="0"/>
              <a:t> </a:t>
            </a:r>
            <a:r>
              <a:rPr spc="10" dirty="0"/>
              <a:t>success</a:t>
            </a:r>
            <a:r>
              <a:rPr dirty="0"/>
              <a:t> </a:t>
            </a:r>
            <a:r>
              <a:rPr spc="-5" dirty="0"/>
              <a:t>of</a:t>
            </a:r>
            <a:r>
              <a:rPr spc="5" dirty="0"/>
              <a:t> </a:t>
            </a:r>
            <a:r>
              <a:rPr spc="-25" dirty="0"/>
              <a:t>the</a:t>
            </a:r>
            <a:r>
              <a:rPr spc="5" dirty="0"/>
              <a:t> </a:t>
            </a:r>
            <a:r>
              <a:rPr spc="15" dirty="0"/>
              <a:t>new</a:t>
            </a:r>
            <a:r>
              <a:rPr dirty="0"/>
              <a:t> </a:t>
            </a:r>
            <a:r>
              <a:rPr spc="-15" dirty="0"/>
              <a:t>store</a:t>
            </a:r>
            <a:r>
              <a:rPr spc="5" dirty="0"/>
              <a:t> </a:t>
            </a:r>
            <a:r>
              <a:rPr spc="-35" dirty="0"/>
              <a:t>layout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1835606" y="92427"/>
            <a:ext cx="204470" cy="2946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750" spc="35" dirty="0">
                <a:solidFill>
                  <a:srgbClr val="C8C8C8"/>
                </a:solidFill>
                <a:latin typeface="Cambria Math"/>
                <a:cs typeface="Cambria Math"/>
              </a:rPr>
              <a:t>↺</a:t>
            </a:r>
            <a:endParaRPr sz="1750">
              <a:latin typeface="Cambria Math"/>
              <a:cs typeface="Cambria Math"/>
            </a:endParaRPr>
          </a:p>
        </p:txBody>
      </p:sp>
      <p:pic>
        <p:nvPicPr>
          <p:cNvPr id="33" name="object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65572" y="5765799"/>
            <a:ext cx="1270000" cy="228600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4192597" y="5804916"/>
            <a:ext cx="61722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15" dirty="0">
                <a:solidFill>
                  <a:srgbClr val="FFFFFF"/>
                </a:solidFill>
                <a:latin typeface="Roboto Bk"/>
                <a:cs typeface="Roboto Bk"/>
              </a:rPr>
              <a:t>Control</a:t>
            </a:r>
            <a:r>
              <a:rPr sz="800" b="1" spc="-35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800" b="1" spc="-15" dirty="0">
                <a:solidFill>
                  <a:srgbClr val="FFFFFF"/>
                </a:solidFill>
                <a:latin typeface="Roboto Bk"/>
                <a:cs typeface="Roboto Bk"/>
              </a:rPr>
              <a:t>Store</a:t>
            </a:r>
            <a:endParaRPr sz="800">
              <a:latin typeface="Roboto Bk"/>
              <a:cs typeface="Roboto Bk"/>
            </a:endParaRPr>
          </a:p>
        </p:txBody>
      </p:sp>
      <p:pic>
        <p:nvPicPr>
          <p:cNvPr id="35" name="object 3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60972" y="5765799"/>
            <a:ext cx="1270000" cy="228600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5276066" y="5743955"/>
            <a:ext cx="1040765" cy="263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35"/>
              </a:lnSpc>
              <a:spcBef>
                <a:spcPts val="100"/>
              </a:spcBef>
            </a:pPr>
            <a:r>
              <a:rPr sz="800" b="1" spc="-15" dirty="0">
                <a:solidFill>
                  <a:srgbClr val="FFFFFF"/>
                </a:solidFill>
                <a:latin typeface="Roboto Bk"/>
                <a:cs typeface="Roboto Bk"/>
              </a:rPr>
              <a:t>Control</a:t>
            </a:r>
            <a:r>
              <a:rPr sz="800" b="1" spc="-25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800" b="1" spc="-15" dirty="0">
                <a:solidFill>
                  <a:srgbClr val="FFFFFF"/>
                </a:solidFill>
                <a:latin typeface="Roboto Bk"/>
                <a:cs typeface="Roboto Bk"/>
              </a:rPr>
              <a:t>Store</a:t>
            </a:r>
            <a:endParaRPr sz="800">
              <a:latin typeface="Roboto Bk"/>
              <a:cs typeface="Roboto Bk"/>
            </a:endParaRPr>
          </a:p>
          <a:p>
            <a:pPr algn="ctr">
              <a:lnSpc>
                <a:spcPts val="935"/>
              </a:lnSpc>
            </a:pPr>
            <a:r>
              <a:rPr sz="800" b="1" spc="-20" dirty="0">
                <a:solidFill>
                  <a:srgbClr val="FFFFFF"/>
                </a:solidFill>
                <a:latin typeface="Roboto Bk"/>
                <a:cs typeface="Roboto Bk"/>
              </a:rPr>
              <a:t>5% </a:t>
            </a:r>
            <a:r>
              <a:rPr sz="800" b="1" spc="-15" dirty="0">
                <a:solidFill>
                  <a:srgbClr val="FFFFFF"/>
                </a:solidFill>
                <a:latin typeface="Roboto Bk"/>
                <a:cs typeface="Roboto Bk"/>
              </a:rPr>
              <a:t>Confidence</a:t>
            </a:r>
            <a:r>
              <a:rPr sz="800" b="1" spc="-10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800" b="1" spc="-20" dirty="0">
                <a:solidFill>
                  <a:srgbClr val="FFFFFF"/>
                </a:solidFill>
                <a:latin typeface="Roboto Bk"/>
                <a:cs typeface="Roboto Bk"/>
              </a:rPr>
              <a:t>Interval</a:t>
            </a:r>
            <a:endParaRPr sz="800">
              <a:latin typeface="Roboto Bk"/>
              <a:cs typeface="Roboto Bk"/>
            </a:endParaRPr>
          </a:p>
        </p:txBody>
      </p:sp>
      <p:pic>
        <p:nvPicPr>
          <p:cNvPr id="37" name="object 3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56372" y="5765799"/>
            <a:ext cx="1270000" cy="228600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6543685" y="5743955"/>
            <a:ext cx="1096645" cy="263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35"/>
              </a:lnSpc>
              <a:spcBef>
                <a:spcPts val="100"/>
              </a:spcBef>
            </a:pPr>
            <a:r>
              <a:rPr sz="800" b="1" spc="-15" dirty="0">
                <a:solidFill>
                  <a:srgbClr val="FFFFFF"/>
                </a:solidFill>
                <a:latin typeface="Roboto Bk"/>
                <a:cs typeface="Roboto Bk"/>
              </a:rPr>
              <a:t>Control</a:t>
            </a:r>
            <a:r>
              <a:rPr sz="800" b="1" spc="-25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800" b="1" spc="-15" dirty="0">
                <a:solidFill>
                  <a:srgbClr val="FFFFFF"/>
                </a:solidFill>
                <a:latin typeface="Roboto Bk"/>
                <a:cs typeface="Roboto Bk"/>
              </a:rPr>
              <a:t>Store</a:t>
            </a:r>
            <a:endParaRPr sz="800">
              <a:latin typeface="Roboto Bk"/>
              <a:cs typeface="Roboto Bk"/>
            </a:endParaRPr>
          </a:p>
          <a:p>
            <a:pPr algn="ctr">
              <a:lnSpc>
                <a:spcPts val="935"/>
              </a:lnSpc>
            </a:pPr>
            <a:r>
              <a:rPr sz="800" b="1" spc="-25" dirty="0">
                <a:solidFill>
                  <a:srgbClr val="FFFFFF"/>
                </a:solidFill>
                <a:latin typeface="Roboto Bk"/>
                <a:cs typeface="Roboto Bk"/>
              </a:rPr>
              <a:t>95%</a:t>
            </a:r>
            <a:r>
              <a:rPr sz="800" b="1" spc="-15" dirty="0">
                <a:solidFill>
                  <a:srgbClr val="FFFFFF"/>
                </a:solidFill>
                <a:latin typeface="Roboto Bk"/>
                <a:cs typeface="Roboto Bk"/>
              </a:rPr>
              <a:t> Confidence</a:t>
            </a:r>
            <a:r>
              <a:rPr sz="800" b="1" spc="-10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800" b="1" spc="-20" dirty="0">
                <a:solidFill>
                  <a:srgbClr val="FFFFFF"/>
                </a:solidFill>
                <a:latin typeface="Roboto Bk"/>
                <a:cs typeface="Roboto Bk"/>
              </a:rPr>
              <a:t>Interval</a:t>
            </a:r>
            <a:endParaRPr sz="800">
              <a:latin typeface="Roboto Bk"/>
              <a:cs typeface="Roboto Bk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756439" y="5765799"/>
            <a:ext cx="1270000" cy="228600"/>
          </a:xfrm>
          <a:custGeom>
            <a:avLst/>
            <a:gdLst/>
            <a:ahLst/>
            <a:cxnLst/>
            <a:rect l="l" t="t" r="r" b="b"/>
            <a:pathLst>
              <a:path w="1270000" h="228600">
                <a:moveTo>
                  <a:pt x="1270000" y="0"/>
                </a:moveTo>
                <a:lnTo>
                  <a:pt x="0" y="0"/>
                </a:lnTo>
                <a:lnTo>
                  <a:pt x="0" y="228600"/>
                </a:lnTo>
                <a:lnTo>
                  <a:pt x="1270000" y="228600"/>
                </a:lnTo>
                <a:lnTo>
                  <a:pt x="1270000" y="0"/>
                </a:lnTo>
                <a:close/>
              </a:path>
            </a:pathLst>
          </a:custGeom>
          <a:solidFill>
            <a:srgbClr val="EACC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7756439" y="5804916"/>
            <a:ext cx="127000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227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FFFFFF"/>
                </a:solidFill>
                <a:latin typeface="Roboto Bk"/>
                <a:cs typeface="Roboto Bk"/>
              </a:rPr>
              <a:t>T</a:t>
            </a:r>
            <a:r>
              <a:rPr sz="800" b="1" spc="10" dirty="0">
                <a:solidFill>
                  <a:srgbClr val="FFFFFF"/>
                </a:solidFill>
                <a:latin typeface="Roboto Bk"/>
                <a:cs typeface="Roboto Bk"/>
              </a:rPr>
              <a:t>r</a:t>
            </a:r>
            <a:r>
              <a:rPr sz="800" b="1" spc="-45" dirty="0">
                <a:solidFill>
                  <a:srgbClr val="FFFFFF"/>
                </a:solidFill>
                <a:latin typeface="Roboto Bk"/>
                <a:cs typeface="Roboto Bk"/>
              </a:rPr>
              <a:t>i</a:t>
            </a:r>
            <a:r>
              <a:rPr sz="800" b="1" spc="-5" dirty="0">
                <a:solidFill>
                  <a:srgbClr val="FFFFFF"/>
                </a:solidFill>
                <a:latin typeface="Roboto Bk"/>
                <a:cs typeface="Roboto Bk"/>
              </a:rPr>
              <a:t>a</a:t>
            </a:r>
            <a:r>
              <a:rPr sz="800" b="1" spc="-40" dirty="0">
                <a:solidFill>
                  <a:srgbClr val="FFFFFF"/>
                </a:solidFill>
                <a:latin typeface="Roboto Bk"/>
                <a:cs typeface="Roboto Bk"/>
              </a:rPr>
              <a:t>l</a:t>
            </a:r>
            <a:r>
              <a:rPr sz="800" b="1" spc="-5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800" b="1" spc="-40" dirty="0">
                <a:solidFill>
                  <a:srgbClr val="FFFFFF"/>
                </a:solidFill>
                <a:latin typeface="Roboto Bk"/>
                <a:cs typeface="Roboto Bk"/>
              </a:rPr>
              <a:t>l</a:t>
            </a:r>
            <a:r>
              <a:rPr sz="800" b="1" spc="-5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800" b="1" spc="-25" dirty="0">
                <a:solidFill>
                  <a:srgbClr val="FFFFFF"/>
                </a:solidFill>
                <a:latin typeface="Roboto Bk"/>
                <a:cs typeface="Roboto Bk"/>
              </a:rPr>
              <a:t>St</a:t>
            </a:r>
            <a:r>
              <a:rPr sz="800" b="1" spc="-5" dirty="0">
                <a:solidFill>
                  <a:srgbClr val="FFFFFF"/>
                </a:solidFill>
                <a:latin typeface="Roboto Bk"/>
                <a:cs typeface="Roboto Bk"/>
              </a:rPr>
              <a:t>o</a:t>
            </a:r>
            <a:r>
              <a:rPr sz="800" b="1" spc="-10" dirty="0">
                <a:solidFill>
                  <a:srgbClr val="FFFFFF"/>
                </a:solidFill>
                <a:latin typeface="Roboto Bk"/>
                <a:cs typeface="Roboto Bk"/>
              </a:rPr>
              <a:t>r</a:t>
            </a:r>
            <a:r>
              <a:rPr sz="800" b="1" spc="-5" dirty="0">
                <a:solidFill>
                  <a:srgbClr val="FFFFFF"/>
                </a:solidFill>
                <a:latin typeface="Roboto Bk"/>
                <a:cs typeface="Roboto Bk"/>
              </a:rPr>
              <a:t>e</a:t>
            </a:r>
            <a:endParaRPr sz="800">
              <a:latin typeface="Roboto Bk"/>
              <a:cs typeface="Roboto Bk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17486" y="6271916"/>
            <a:ext cx="276225" cy="234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80"/>
              </a:lnSpc>
            </a:pPr>
            <a:fld id="{81D60167-4931-47E6-BA6A-407CBD079E47}" type="slidenum">
              <a:rPr sz="1400" b="1" spc="-25" dirty="0">
                <a:solidFill>
                  <a:srgbClr val="FFFFFF"/>
                </a:solidFill>
                <a:latin typeface="Roboto Bk"/>
                <a:cs typeface="Roboto Bk"/>
              </a:rPr>
              <a:t>11</a:t>
            </a:fld>
            <a:endParaRPr sz="1400">
              <a:latin typeface="Roboto Bk"/>
              <a:cs typeface="Roboto Bk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354993" y="6354802"/>
            <a:ext cx="3232785" cy="14478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800" b="1" spc="-40" dirty="0">
                <a:solidFill>
                  <a:srgbClr val="93908D"/>
                </a:solidFill>
                <a:latin typeface="Roboto Bk"/>
                <a:cs typeface="Roboto Bk"/>
              </a:rPr>
              <a:t>Source:</a:t>
            </a:r>
            <a:r>
              <a:rPr sz="800" b="1" spc="-20" dirty="0">
                <a:solidFill>
                  <a:srgbClr val="93908D"/>
                </a:solidFill>
                <a:latin typeface="Roboto Bk"/>
                <a:cs typeface="Roboto Bk"/>
              </a:rPr>
              <a:t> </a:t>
            </a:r>
            <a:r>
              <a:rPr sz="800" b="1" spc="-50" dirty="0">
                <a:solidFill>
                  <a:srgbClr val="93908D"/>
                </a:solidFill>
                <a:latin typeface="Roboto Bk"/>
                <a:cs typeface="Roboto Bk"/>
              </a:rPr>
              <a:t>Q.Checkout,</a:t>
            </a:r>
            <a:r>
              <a:rPr sz="800" b="1" spc="-25" dirty="0">
                <a:solidFill>
                  <a:srgbClr val="93908D"/>
                </a:solidFill>
                <a:latin typeface="Roboto Bk"/>
                <a:cs typeface="Roboto Bk"/>
              </a:rPr>
              <a:t> </a:t>
            </a:r>
            <a:r>
              <a:rPr sz="800" b="1" spc="-40" dirty="0">
                <a:solidFill>
                  <a:srgbClr val="93908D"/>
                </a:solidFill>
                <a:latin typeface="Roboto Bk"/>
                <a:cs typeface="Roboto Bk"/>
              </a:rPr>
              <a:t>52 </a:t>
            </a:r>
            <a:r>
              <a:rPr sz="800" b="1" spc="-35" dirty="0">
                <a:solidFill>
                  <a:srgbClr val="93908D"/>
                </a:solidFill>
                <a:latin typeface="Roboto Bk"/>
                <a:cs typeface="Roboto Bk"/>
              </a:rPr>
              <a:t>weeks</a:t>
            </a:r>
            <a:r>
              <a:rPr sz="800" b="1" spc="-45" dirty="0">
                <a:solidFill>
                  <a:srgbClr val="93908D"/>
                </a:solidFill>
                <a:latin typeface="Roboto Bk"/>
                <a:cs typeface="Roboto Bk"/>
              </a:rPr>
              <a:t> </a:t>
            </a:r>
            <a:r>
              <a:rPr sz="800" b="1" spc="-25" dirty="0">
                <a:solidFill>
                  <a:srgbClr val="93908D"/>
                </a:solidFill>
                <a:latin typeface="Roboto Bk"/>
                <a:cs typeface="Roboto Bk"/>
              </a:rPr>
              <a:t>to</a:t>
            </a:r>
            <a:r>
              <a:rPr sz="800" b="1" spc="-30" dirty="0">
                <a:solidFill>
                  <a:srgbClr val="93908D"/>
                </a:solidFill>
                <a:latin typeface="Roboto Bk"/>
                <a:cs typeface="Roboto Bk"/>
              </a:rPr>
              <a:t> </a:t>
            </a:r>
            <a:r>
              <a:rPr sz="800" b="1" spc="-40" dirty="0">
                <a:solidFill>
                  <a:srgbClr val="93908D"/>
                </a:solidFill>
                <a:latin typeface="Roboto Bk"/>
                <a:cs typeface="Roboto Bk"/>
              </a:rPr>
              <a:t>31 </a:t>
            </a:r>
            <a:r>
              <a:rPr sz="800" b="1" spc="-35" dirty="0">
                <a:solidFill>
                  <a:srgbClr val="93908D"/>
                </a:solidFill>
                <a:latin typeface="Roboto Bk"/>
                <a:cs typeface="Roboto Bk"/>
              </a:rPr>
              <a:t>June</a:t>
            </a:r>
            <a:r>
              <a:rPr sz="800" b="1" spc="-40" dirty="0">
                <a:solidFill>
                  <a:srgbClr val="93908D"/>
                </a:solidFill>
                <a:latin typeface="Roboto Bk"/>
                <a:cs typeface="Roboto Bk"/>
              </a:rPr>
              <a:t> </a:t>
            </a:r>
            <a:r>
              <a:rPr sz="800" b="1" spc="-60" dirty="0">
                <a:solidFill>
                  <a:srgbClr val="93908D"/>
                </a:solidFill>
                <a:latin typeface="Roboto Bk"/>
                <a:cs typeface="Roboto Bk"/>
              </a:rPr>
              <a:t>2019;</a:t>
            </a:r>
            <a:r>
              <a:rPr sz="800" b="1" spc="-15" dirty="0">
                <a:solidFill>
                  <a:srgbClr val="93908D"/>
                </a:solidFill>
                <a:latin typeface="Roboto Bk"/>
                <a:cs typeface="Roboto Bk"/>
              </a:rPr>
              <a:t> </a:t>
            </a:r>
            <a:r>
              <a:rPr sz="800" b="1" spc="-50" dirty="0">
                <a:solidFill>
                  <a:srgbClr val="93908D"/>
                </a:solidFill>
                <a:latin typeface="Roboto Bk"/>
                <a:cs typeface="Roboto Bk"/>
              </a:rPr>
              <a:t>Universe:</a:t>
            </a:r>
            <a:r>
              <a:rPr sz="800" b="1" spc="-15" dirty="0">
                <a:solidFill>
                  <a:srgbClr val="93908D"/>
                </a:solidFill>
                <a:latin typeface="Roboto Bk"/>
                <a:cs typeface="Roboto Bk"/>
              </a:rPr>
              <a:t> </a:t>
            </a:r>
            <a:r>
              <a:rPr sz="800" b="1" spc="-40" dirty="0">
                <a:solidFill>
                  <a:srgbClr val="93908D"/>
                </a:solidFill>
                <a:latin typeface="Roboto Bk"/>
                <a:cs typeface="Roboto Bk"/>
              </a:rPr>
              <a:t>Snack </a:t>
            </a:r>
            <a:r>
              <a:rPr sz="800" b="1" spc="-25" dirty="0">
                <a:solidFill>
                  <a:srgbClr val="93908D"/>
                </a:solidFill>
                <a:latin typeface="Roboto Bk"/>
                <a:cs typeface="Roboto Bk"/>
              </a:rPr>
              <a:t>Food</a:t>
            </a:r>
            <a:r>
              <a:rPr sz="800" b="1" spc="-50" dirty="0">
                <a:solidFill>
                  <a:srgbClr val="93908D"/>
                </a:solidFill>
                <a:latin typeface="Roboto Bk"/>
                <a:cs typeface="Roboto Bk"/>
              </a:rPr>
              <a:t> </a:t>
            </a:r>
            <a:r>
              <a:rPr sz="800" b="1" spc="-114" dirty="0">
                <a:solidFill>
                  <a:srgbClr val="93908D"/>
                </a:solidFill>
                <a:latin typeface="Roboto Bk"/>
                <a:cs typeface="Roboto Bk"/>
              </a:rPr>
              <a:t>-</a:t>
            </a:r>
            <a:r>
              <a:rPr sz="800" b="1" spc="-105" dirty="0">
                <a:solidFill>
                  <a:srgbClr val="93908D"/>
                </a:solidFill>
                <a:latin typeface="Roboto Bk"/>
                <a:cs typeface="Roboto Bk"/>
              </a:rPr>
              <a:t> </a:t>
            </a:r>
            <a:r>
              <a:rPr sz="800" b="1" spc="-35" dirty="0">
                <a:solidFill>
                  <a:srgbClr val="93908D"/>
                </a:solidFill>
                <a:latin typeface="Roboto Bk"/>
                <a:cs typeface="Roboto Bk"/>
              </a:rPr>
              <a:t>Chips</a:t>
            </a:r>
            <a:endParaRPr sz="800">
              <a:latin typeface="Roboto Bk"/>
              <a:cs typeface="Roboto Bk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C</a:t>
            </a:r>
            <a:r>
              <a:rPr spc="-5" dirty="0"/>
              <a:t>lassi</a:t>
            </a:r>
            <a:r>
              <a:rPr spc="-10" dirty="0"/>
              <a:t>f</a:t>
            </a:r>
            <a:r>
              <a:rPr spc="-5" dirty="0"/>
              <a:t>i</a:t>
            </a:r>
            <a:r>
              <a:rPr dirty="0"/>
              <a:t>c</a:t>
            </a:r>
            <a:r>
              <a:rPr spc="-5" dirty="0"/>
              <a:t>a</a:t>
            </a:r>
            <a:r>
              <a:rPr dirty="0"/>
              <a:t>t</a:t>
            </a:r>
            <a:r>
              <a:rPr spc="-5" dirty="0"/>
              <a:t>ion</a:t>
            </a:r>
            <a:r>
              <a:rPr dirty="0"/>
              <a:t>:</a:t>
            </a:r>
            <a:r>
              <a:rPr spc="-10" dirty="0"/>
              <a:t> </a:t>
            </a:r>
            <a:r>
              <a:rPr spc="-5" dirty="0"/>
              <a:t>P</a:t>
            </a:r>
            <a:r>
              <a:rPr dirty="0"/>
              <a:t>r</a:t>
            </a:r>
            <a:r>
              <a:rPr spc="-5" dirty="0"/>
              <a:t>iva</a:t>
            </a:r>
            <a:r>
              <a:rPr dirty="0"/>
              <a:t>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741045" cy="6858000"/>
          </a:xfrm>
          <a:custGeom>
            <a:avLst/>
            <a:gdLst/>
            <a:ahLst/>
            <a:cxnLst/>
            <a:rect l="l" t="t" r="r" b="b"/>
            <a:pathLst>
              <a:path w="741045" h="6858000">
                <a:moveTo>
                  <a:pt x="740978" y="0"/>
                </a:moveTo>
                <a:lnTo>
                  <a:pt x="0" y="0"/>
                </a:lnTo>
                <a:lnTo>
                  <a:pt x="0" y="6857999"/>
                </a:lnTo>
                <a:lnTo>
                  <a:pt x="740978" y="6857999"/>
                </a:lnTo>
                <a:lnTo>
                  <a:pt x="740978" y="0"/>
                </a:lnTo>
                <a:close/>
              </a:path>
            </a:pathLst>
          </a:custGeom>
          <a:solidFill>
            <a:srgbClr val="0000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549105" y="6642589"/>
            <a:ext cx="1093470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1000" dirty="0">
                <a:latin typeface="Calibri"/>
                <a:cs typeface="Calibri"/>
              </a:rPr>
              <a:t>C</a:t>
            </a:r>
            <a:r>
              <a:rPr sz="1000" spc="-5" dirty="0">
                <a:latin typeface="Calibri"/>
                <a:cs typeface="Calibri"/>
              </a:rPr>
              <a:t>lassi</a:t>
            </a:r>
            <a:r>
              <a:rPr sz="1000" spc="-10" dirty="0">
                <a:latin typeface="Calibri"/>
                <a:cs typeface="Calibri"/>
              </a:rPr>
              <a:t>f</a:t>
            </a:r>
            <a:r>
              <a:rPr sz="1000" spc="-5" dirty="0">
                <a:latin typeface="Calibri"/>
                <a:cs typeface="Calibri"/>
              </a:rPr>
              <a:t>i</a:t>
            </a:r>
            <a:r>
              <a:rPr sz="1000" dirty="0">
                <a:latin typeface="Calibri"/>
                <a:cs typeface="Calibri"/>
              </a:rPr>
              <a:t>c</a:t>
            </a:r>
            <a:r>
              <a:rPr sz="1000" spc="-5" dirty="0">
                <a:latin typeface="Calibri"/>
                <a:cs typeface="Calibri"/>
              </a:rPr>
              <a:t>a</a:t>
            </a:r>
            <a:r>
              <a:rPr sz="1000" dirty="0">
                <a:latin typeface="Calibri"/>
                <a:cs typeface="Calibri"/>
              </a:rPr>
              <a:t>t</a:t>
            </a:r>
            <a:r>
              <a:rPr sz="1000" spc="-5" dirty="0">
                <a:latin typeface="Calibri"/>
                <a:cs typeface="Calibri"/>
              </a:rPr>
              <a:t>ion</a:t>
            </a:r>
            <a:r>
              <a:rPr sz="1000" dirty="0">
                <a:latin typeface="Calibri"/>
                <a:cs typeface="Calibri"/>
              </a:rPr>
              <a:t>: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P</a:t>
            </a:r>
            <a:r>
              <a:rPr sz="1000" dirty="0">
                <a:latin typeface="Calibri"/>
                <a:cs typeface="Calibri"/>
              </a:rPr>
              <a:t>r</a:t>
            </a:r>
            <a:r>
              <a:rPr sz="1000" spc="-5" dirty="0">
                <a:latin typeface="Calibri"/>
                <a:cs typeface="Calibri"/>
              </a:rPr>
              <a:t>iva</a:t>
            </a:r>
            <a:r>
              <a:rPr sz="1000" dirty="0">
                <a:latin typeface="Calibri"/>
                <a:cs typeface="Calibri"/>
              </a:rPr>
              <a:t>te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40568" y="0"/>
            <a:ext cx="11451590" cy="6858000"/>
            <a:chOff x="740568" y="0"/>
            <a:chExt cx="11451590" cy="6858000"/>
          </a:xfrm>
        </p:grpSpPr>
        <p:sp>
          <p:nvSpPr>
            <p:cNvPr id="5" name="object 5"/>
            <p:cNvSpPr/>
            <p:nvPr/>
          </p:nvSpPr>
          <p:spPr>
            <a:xfrm>
              <a:off x="740568" y="1777834"/>
              <a:ext cx="8263890" cy="5080635"/>
            </a:xfrm>
            <a:custGeom>
              <a:avLst/>
              <a:gdLst/>
              <a:ahLst/>
              <a:cxnLst/>
              <a:rect l="l" t="t" r="r" b="b"/>
              <a:pathLst>
                <a:path w="8263890" h="5080634">
                  <a:moveTo>
                    <a:pt x="0" y="5080163"/>
                  </a:moveTo>
                  <a:lnTo>
                    <a:pt x="8263730" y="5080163"/>
                  </a:lnTo>
                  <a:lnTo>
                    <a:pt x="8263730" y="0"/>
                  </a:lnTo>
                  <a:lnTo>
                    <a:pt x="0" y="0"/>
                  </a:lnTo>
                  <a:lnTo>
                    <a:pt x="0" y="5080163"/>
                  </a:lnTo>
                  <a:close/>
                </a:path>
              </a:pathLst>
            </a:custGeom>
            <a:solidFill>
              <a:srgbClr val="ECE8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004300" y="0"/>
              <a:ext cx="3187700" cy="6858000"/>
            </a:xfrm>
            <a:custGeom>
              <a:avLst/>
              <a:gdLst/>
              <a:ahLst/>
              <a:cxnLst/>
              <a:rect l="l" t="t" r="r" b="b"/>
              <a:pathLst>
                <a:path w="3187700" h="6858000">
                  <a:moveTo>
                    <a:pt x="3187697" y="0"/>
                  </a:moveTo>
                  <a:lnTo>
                    <a:pt x="0" y="0"/>
                  </a:lnTo>
                  <a:lnTo>
                    <a:pt x="0" y="6858002"/>
                  </a:lnTo>
                  <a:lnTo>
                    <a:pt x="3187697" y="6858002"/>
                  </a:lnTo>
                  <a:lnTo>
                    <a:pt x="3187697" y="0"/>
                  </a:lnTo>
                  <a:close/>
                </a:path>
              </a:pathLst>
            </a:custGeom>
            <a:solidFill>
              <a:srgbClr val="0000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677650" y="501060"/>
              <a:ext cx="514350" cy="1071245"/>
            </a:xfrm>
            <a:custGeom>
              <a:avLst/>
              <a:gdLst/>
              <a:ahLst/>
              <a:cxnLst/>
              <a:rect l="l" t="t" r="r" b="b"/>
              <a:pathLst>
                <a:path w="514350" h="1071245">
                  <a:moveTo>
                    <a:pt x="514350" y="0"/>
                  </a:moveTo>
                  <a:lnTo>
                    <a:pt x="440124" y="7647"/>
                  </a:lnTo>
                  <a:lnTo>
                    <a:pt x="393931" y="18169"/>
                  </a:lnTo>
                  <a:lnTo>
                    <a:pt x="349346" y="32571"/>
                  </a:lnTo>
                  <a:lnTo>
                    <a:pt x="306557" y="50665"/>
                  </a:lnTo>
                  <a:lnTo>
                    <a:pt x="265754" y="72260"/>
                  </a:lnTo>
                  <a:lnTo>
                    <a:pt x="227128" y="97167"/>
                  </a:lnTo>
                  <a:lnTo>
                    <a:pt x="190866" y="125197"/>
                  </a:lnTo>
                  <a:lnTo>
                    <a:pt x="157158" y="156161"/>
                  </a:lnTo>
                  <a:lnTo>
                    <a:pt x="126195" y="189868"/>
                  </a:lnTo>
                  <a:lnTo>
                    <a:pt x="98165" y="226130"/>
                  </a:lnTo>
                  <a:lnTo>
                    <a:pt x="73258" y="264757"/>
                  </a:lnTo>
                  <a:lnTo>
                    <a:pt x="51662" y="305560"/>
                  </a:lnTo>
                  <a:lnTo>
                    <a:pt x="33569" y="348348"/>
                  </a:lnTo>
                  <a:lnTo>
                    <a:pt x="19166" y="392934"/>
                  </a:lnTo>
                  <a:lnTo>
                    <a:pt x="8644" y="439127"/>
                  </a:lnTo>
                  <a:lnTo>
                    <a:pt x="2192" y="486737"/>
                  </a:lnTo>
                  <a:lnTo>
                    <a:pt x="0" y="535577"/>
                  </a:lnTo>
                  <a:lnTo>
                    <a:pt x="2192" y="584416"/>
                  </a:lnTo>
                  <a:lnTo>
                    <a:pt x="8644" y="632027"/>
                  </a:lnTo>
                  <a:lnTo>
                    <a:pt x="19166" y="678220"/>
                  </a:lnTo>
                  <a:lnTo>
                    <a:pt x="33569" y="722805"/>
                  </a:lnTo>
                  <a:lnTo>
                    <a:pt x="51662" y="765594"/>
                  </a:lnTo>
                  <a:lnTo>
                    <a:pt x="73258" y="806397"/>
                  </a:lnTo>
                  <a:lnTo>
                    <a:pt x="98165" y="845024"/>
                  </a:lnTo>
                  <a:lnTo>
                    <a:pt x="126195" y="881285"/>
                  </a:lnTo>
                  <a:lnTo>
                    <a:pt x="157158" y="914993"/>
                  </a:lnTo>
                  <a:lnTo>
                    <a:pt x="190866" y="945956"/>
                  </a:lnTo>
                  <a:lnTo>
                    <a:pt x="227128" y="973986"/>
                  </a:lnTo>
                  <a:lnTo>
                    <a:pt x="265754" y="998894"/>
                  </a:lnTo>
                  <a:lnTo>
                    <a:pt x="306557" y="1020489"/>
                  </a:lnTo>
                  <a:lnTo>
                    <a:pt x="349346" y="1038582"/>
                  </a:lnTo>
                  <a:lnTo>
                    <a:pt x="393931" y="1052985"/>
                  </a:lnTo>
                  <a:lnTo>
                    <a:pt x="440124" y="1063507"/>
                  </a:lnTo>
                  <a:lnTo>
                    <a:pt x="487735" y="1069959"/>
                  </a:lnTo>
                  <a:lnTo>
                    <a:pt x="514350" y="1071154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2294" y="6323097"/>
              <a:ext cx="119644" cy="17539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71015" y="6325505"/>
              <a:ext cx="112236" cy="12668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02513" y="6289945"/>
              <a:ext cx="344857" cy="16205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314230" y="6325505"/>
              <a:ext cx="113030" cy="127000"/>
            </a:xfrm>
            <a:custGeom>
              <a:avLst/>
              <a:gdLst/>
              <a:ahLst/>
              <a:cxnLst/>
              <a:rect l="l" t="t" r="r" b="b"/>
              <a:pathLst>
                <a:path w="113030" h="127000">
                  <a:moveTo>
                    <a:pt x="111310" y="0"/>
                  </a:moveTo>
                  <a:lnTo>
                    <a:pt x="87417" y="0"/>
                  </a:lnTo>
                  <a:lnTo>
                    <a:pt x="86122" y="69823"/>
                  </a:lnTo>
                  <a:lnTo>
                    <a:pt x="83343" y="84825"/>
                  </a:lnTo>
                  <a:lnTo>
                    <a:pt x="72231" y="98345"/>
                  </a:lnTo>
                  <a:lnTo>
                    <a:pt x="56673" y="102605"/>
                  </a:lnTo>
                  <a:lnTo>
                    <a:pt x="42598" y="99642"/>
                  </a:lnTo>
                  <a:lnTo>
                    <a:pt x="30189" y="86677"/>
                  </a:lnTo>
                  <a:lnTo>
                    <a:pt x="26669" y="71675"/>
                  </a:lnTo>
                  <a:lnTo>
                    <a:pt x="26669" y="1111"/>
                  </a:lnTo>
                  <a:lnTo>
                    <a:pt x="1296" y="0"/>
                  </a:lnTo>
                  <a:lnTo>
                    <a:pt x="0" y="68527"/>
                  </a:lnTo>
                  <a:lnTo>
                    <a:pt x="20002" y="116495"/>
                  </a:lnTo>
                  <a:lnTo>
                    <a:pt x="52785" y="126682"/>
                  </a:lnTo>
                  <a:lnTo>
                    <a:pt x="67045" y="124274"/>
                  </a:lnTo>
                  <a:lnTo>
                    <a:pt x="81492" y="115940"/>
                  </a:lnTo>
                  <a:lnTo>
                    <a:pt x="111310" y="124274"/>
                  </a:lnTo>
                  <a:lnTo>
                    <a:pt x="112607" y="1111"/>
                  </a:lnTo>
                  <a:lnTo>
                    <a:pt x="111310" y="0"/>
                  </a:lnTo>
                  <a:close/>
                </a:path>
              </a:pathLst>
            </a:custGeom>
            <a:solidFill>
              <a:srgbClr val="0000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50729" y="6323097"/>
              <a:ext cx="178170" cy="12668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206500" y="6209385"/>
              <a:ext cx="1089660" cy="359410"/>
            </a:xfrm>
            <a:custGeom>
              <a:avLst/>
              <a:gdLst/>
              <a:ahLst/>
              <a:cxnLst/>
              <a:rect l="l" t="t" r="r" b="b"/>
              <a:pathLst>
                <a:path w="1089660" h="359409">
                  <a:moveTo>
                    <a:pt x="358368" y="179285"/>
                  </a:moveTo>
                  <a:lnTo>
                    <a:pt x="357263" y="160756"/>
                  </a:lnTo>
                  <a:lnTo>
                    <a:pt x="354850" y="142976"/>
                  </a:lnTo>
                  <a:lnTo>
                    <a:pt x="350405" y="125755"/>
                  </a:lnTo>
                  <a:lnTo>
                    <a:pt x="345401" y="112420"/>
                  </a:lnTo>
                  <a:lnTo>
                    <a:pt x="344297" y="109461"/>
                  </a:lnTo>
                  <a:lnTo>
                    <a:pt x="336702" y="93535"/>
                  </a:lnTo>
                  <a:lnTo>
                    <a:pt x="327812" y="78905"/>
                  </a:lnTo>
                  <a:lnTo>
                    <a:pt x="317627" y="65189"/>
                  </a:lnTo>
                  <a:lnTo>
                    <a:pt x="299656" y="46482"/>
                  </a:lnTo>
                  <a:lnTo>
                    <a:pt x="299656" y="262991"/>
                  </a:lnTo>
                  <a:lnTo>
                    <a:pt x="298551" y="276326"/>
                  </a:lnTo>
                  <a:lnTo>
                    <a:pt x="289839" y="290042"/>
                  </a:lnTo>
                  <a:lnTo>
                    <a:pt x="276136" y="298551"/>
                  </a:lnTo>
                  <a:lnTo>
                    <a:pt x="266319" y="299847"/>
                  </a:lnTo>
                  <a:lnTo>
                    <a:pt x="253365" y="297256"/>
                  </a:lnTo>
                  <a:lnTo>
                    <a:pt x="240207" y="287820"/>
                  </a:lnTo>
                  <a:lnTo>
                    <a:pt x="233172" y="273177"/>
                  </a:lnTo>
                  <a:lnTo>
                    <a:pt x="233172" y="259473"/>
                  </a:lnTo>
                  <a:lnTo>
                    <a:pt x="239750" y="246138"/>
                  </a:lnTo>
                  <a:lnTo>
                    <a:pt x="240207" y="245211"/>
                  </a:lnTo>
                  <a:lnTo>
                    <a:pt x="253365" y="235216"/>
                  </a:lnTo>
                  <a:lnTo>
                    <a:pt x="266319" y="232625"/>
                  </a:lnTo>
                  <a:lnTo>
                    <a:pt x="279476" y="235216"/>
                  </a:lnTo>
                  <a:lnTo>
                    <a:pt x="294106" y="247624"/>
                  </a:lnTo>
                  <a:lnTo>
                    <a:pt x="299656" y="262991"/>
                  </a:lnTo>
                  <a:lnTo>
                    <a:pt x="299656" y="46482"/>
                  </a:lnTo>
                  <a:lnTo>
                    <a:pt x="286321" y="35750"/>
                  </a:lnTo>
                  <a:lnTo>
                    <a:pt x="272059" y="25742"/>
                  </a:lnTo>
                  <a:lnTo>
                    <a:pt x="256882" y="17589"/>
                  </a:lnTo>
                  <a:lnTo>
                    <a:pt x="246316" y="13055"/>
                  </a:lnTo>
                  <a:lnTo>
                    <a:pt x="246316" y="179285"/>
                  </a:lnTo>
                  <a:lnTo>
                    <a:pt x="243357" y="198361"/>
                  </a:lnTo>
                  <a:lnTo>
                    <a:pt x="235204" y="216141"/>
                  </a:lnTo>
                  <a:lnTo>
                    <a:pt x="221500" y="231508"/>
                  </a:lnTo>
                  <a:lnTo>
                    <a:pt x="204279" y="241693"/>
                  </a:lnTo>
                  <a:lnTo>
                    <a:pt x="185572" y="246138"/>
                  </a:lnTo>
                  <a:lnTo>
                    <a:pt x="172796" y="246138"/>
                  </a:lnTo>
                  <a:lnTo>
                    <a:pt x="131673" y="226695"/>
                  </a:lnTo>
                  <a:lnTo>
                    <a:pt x="113347" y="191871"/>
                  </a:lnTo>
                  <a:lnTo>
                    <a:pt x="112229" y="172796"/>
                  </a:lnTo>
                  <a:lnTo>
                    <a:pt x="116865" y="153720"/>
                  </a:lnTo>
                  <a:lnTo>
                    <a:pt x="127050" y="136867"/>
                  </a:lnTo>
                  <a:lnTo>
                    <a:pt x="142240" y="123164"/>
                  </a:lnTo>
                  <a:lnTo>
                    <a:pt x="160020" y="114642"/>
                  </a:lnTo>
                  <a:lnTo>
                    <a:pt x="172796" y="112420"/>
                  </a:lnTo>
                  <a:lnTo>
                    <a:pt x="185572" y="112420"/>
                  </a:lnTo>
                  <a:lnTo>
                    <a:pt x="221500" y="127050"/>
                  </a:lnTo>
                  <a:lnTo>
                    <a:pt x="243357" y="160210"/>
                  </a:lnTo>
                  <a:lnTo>
                    <a:pt x="246316" y="179285"/>
                  </a:lnTo>
                  <a:lnTo>
                    <a:pt x="246316" y="13055"/>
                  </a:lnTo>
                  <a:lnTo>
                    <a:pt x="240944" y="10744"/>
                  </a:lnTo>
                  <a:lnTo>
                    <a:pt x="224091" y="5372"/>
                  </a:lnTo>
                  <a:lnTo>
                    <a:pt x="206502" y="1854"/>
                  </a:lnTo>
                  <a:lnTo>
                    <a:pt x="188353" y="0"/>
                  </a:lnTo>
                  <a:lnTo>
                    <a:pt x="179095" y="0"/>
                  </a:lnTo>
                  <a:lnTo>
                    <a:pt x="125755" y="7962"/>
                  </a:lnTo>
                  <a:lnTo>
                    <a:pt x="78892" y="30556"/>
                  </a:lnTo>
                  <a:lnTo>
                    <a:pt x="35560" y="71856"/>
                  </a:lnTo>
                  <a:lnTo>
                    <a:pt x="10731" y="117424"/>
                  </a:lnTo>
                  <a:lnTo>
                    <a:pt x="0" y="170027"/>
                  </a:lnTo>
                  <a:lnTo>
                    <a:pt x="0" y="188544"/>
                  </a:lnTo>
                  <a:lnTo>
                    <a:pt x="10731" y="240957"/>
                  </a:lnTo>
                  <a:lnTo>
                    <a:pt x="35560" y="286512"/>
                  </a:lnTo>
                  <a:lnTo>
                    <a:pt x="65189" y="317627"/>
                  </a:lnTo>
                  <a:lnTo>
                    <a:pt x="109448" y="344487"/>
                  </a:lnTo>
                  <a:lnTo>
                    <a:pt x="160756" y="357454"/>
                  </a:lnTo>
                  <a:lnTo>
                    <a:pt x="179095" y="358381"/>
                  </a:lnTo>
                  <a:lnTo>
                    <a:pt x="197612" y="357454"/>
                  </a:lnTo>
                  <a:lnTo>
                    <a:pt x="248920" y="344487"/>
                  </a:lnTo>
                  <a:lnTo>
                    <a:pt x="292989" y="317627"/>
                  </a:lnTo>
                  <a:lnTo>
                    <a:pt x="311442" y="299847"/>
                  </a:lnTo>
                  <a:lnTo>
                    <a:pt x="317627" y="293179"/>
                  </a:lnTo>
                  <a:lnTo>
                    <a:pt x="344297" y="248920"/>
                  </a:lnTo>
                  <a:lnTo>
                    <a:pt x="357263" y="197612"/>
                  </a:lnTo>
                  <a:lnTo>
                    <a:pt x="358368" y="179285"/>
                  </a:lnTo>
                  <a:close/>
                </a:path>
                <a:path w="1089660" h="359409">
                  <a:moveTo>
                    <a:pt x="359486" y="333375"/>
                  </a:moveTo>
                  <a:lnTo>
                    <a:pt x="351891" y="320598"/>
                  </a:lnTo>
                  <a:lnTo>
                    <a:pt x="337629" y="315226"/>
                  </a:lnTo>
                  <a:lnTo>
                    <a:pt x="324853" y="318935"/>
                  </a:lnTo>
                  <a:lnTo>
                    <a:pt x="315595" y="333375"/>
                  </a:lnTo>
                  <a:lnTo>
                    <a:pt x="316890" y="346341"/>
                  </a:lnTo>
                  <a:lnTo>
                    <a:pt x="330962" y="359117"/>
                  </a:lnTo>
                  <a:lnTo>
                    <a:pt x="344297" y="359117"/>
                  </a:lnTo>
                  <a:lnTo>
                    <a:pt x="357263" y="348195"/>
                  </a:lnTo>
                  <a:lnTo>
                    <a:pt x="359486" y="333375"/>
                  </a:lnTo>
                  <a:close/>
                </a:path>
                <a:path w="1089660" h="359409">
                  <a:moveTo>
                    <a:pt x="1087907" y="117233"/>
                  </a:moveTo>
                  <a:lnTo>
                    <a:pt x="1086612" y="116128"/>
                  </a:lnTo>
                  <a:lnTo>
                    <a:pt x="1062901" y="116128"/>
                  </a:lnTo>
                  <a:lnTo>
                    <a:pt x="1061605" y="239102"/>
                  </a:lnTo>
                  <a:lnTo>
                    <a:pt x="1086612" y="240398"/>
                  </a:lnTo>
                  <a:lnTo>
                    <a:pt x="1087907" y="117233"/>
                  </a:lnTo>
                  <a:close/>
                </a:path>
                <a:path w="1089660" h="359409">
                  <a:moveTo>
                    <a:pt x="1089571" y="77597"/>
                  </a:moveTo>
                  <a:lnTo>
                    <a:pt x="1074940" y="68160"/>
                  </a:lnTo>
                  <a:lnTo>
                    <a:pt x="1061605" y="75196"/>
                  </a:lnTo>
                  <a:lnTo>
                    <a:pt x="1059942" y="90017"/>
                  </a:lnTo>
                  <a:lnTo>
                    <a:pt x="1074940" y="100012"/>
                  </a:lnTo>
                  <a:lnTo>
                    <a:pt x="1087907" y="92976"/>
                  </a:lnTo>
                  <a:lnTo>
                    <a:pt x="1089571" y="77597"/>
                  </a:lnTo>
                  <a:close/>
                </a:path>
              </a:pathLst>
            </a:custGeom>
            <a:solidFill>
              <a:srgbClr val="0000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184274" y="405891"/>
            <a:ext cx="6840855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500"/>
              </a:spcBef>
            </a:pPr>
            <a:r>
              <a:rPr sz="2800" spc="-30" dirty="0">
                <a:solidFill>
                  <a:srgbClr val="000005"/>
                </a:solidFill>
              </a:rPr>
              <a:t>Our</a:t>
            </a:r>
            <a:r>
              <a:rPr sz="2800" spc="-15" dirty="0">
                <a:solidFill>
                  <a:srgbClr val="000005"/>
                </a:solidFill>
              </a:rPr>
              <a:t> </a:t>
            </a:r>
            <a:r>
              <a:rPr sz="2800" spc="-50" dirty="0">
                <a:solidFill>
                  <a:srgbClr val="000005"/>
                </a:solidFill>
              </a:rPr>
              <a:t>17</a:t>
            </a:r>
            <a:r>
              <a:rPr sz="2800" spc="-10" dirty="0">
                <a:solidFill>
                  <a:srgbClr val="000005"/>
                </a:solidFill>
              </a:rPr>
              <a:t> </a:t>
            </a:r>
            <a:r>
              <a:rPr sz="2800" spc="-25" dirty="0">
                <a:solidFill>
                  <a:srgbClr val="000005"/>
                </a:solidFill>
              </a:rPr>
              <a:t>year</a:t>
            </a:r>
            <a:r>
              <a:rPr sz="2800" spc="-10" dirty="0">
                <a:solidFill>
                  <a:srgbClr val="000005"/>
                </a:solidFill>
              </a:rPr>
              <a:t> </a:t>
            </a:r>
            <a:r>
              <a:rPr sz="2800" spc="-50" dirty="0">
                <a:solidFill>
                  <a:srgbClr val="000005"/>
                </a:solidFill>
              </a:rPr>
              <a:t>history</a:t>
            </a:r>
            <a:r>
              <a:rPr sz="2800" spc="-15" dirty="0">
                <a:solidFill>
                  <a:srgbClr val="000005"/>
                </a:solidFill>
              </a:rPr>
              <a:t> </a:t>
            </a:r>
            <a:r>
              <a:rPr sz="2800" dirty="0">
                <a:solidFill>
                  <a:srgbClr val="000005"/>
                </a:solidFill>
              </a:rPr>
              <a:t>assures</a:t>
            </a:r>
            <a:r>
              <a:rPr sz="2800" spc="-5" dirty="0">
                <a:solidFill>
                  <a:srgbClr val="000005"/>
                </a:solidFill>
              </a:rPr>
              <a:t> </a:t>
            </a:r>
            <a:r>
              <a:rPr sz="2800" spc="-10" dirty="0">
                <a:solidFill>
                  <a:srgbClr val="000005"/>
                </a:solidFill>
              </a:rPr>
              <a:t>best</a:t>
            </a:r>
            <a:r>
              <a:rPr sz="2800" spc="-15" dirty="0">
                <a:solidFill>
                  <a:srgbClr val="000005"/>
                </a:solidFill>
              </a:rPr>
              <a:t> practice </a:t>
            </a:r>
            <a:r>
              <a:rPr sz="2800" spc="-65" dirty="0">
                <a:solidFill>
                  <a:srgbClr val="000005"/>
                </a:solidFill>
              </a:rPr>
              <a:t>in </a:t>
            </a:r>
            <a:r>
              <a:rPr sz="2800" spc="-680" dirty="0">
                <a:solidFill>
                  <a:srgbClr val="000005"/>
                </a:solidFill>
              </a:rPr>
              <a:t> </a:t>
            </a:r>
            <a:r>
              <a:rPr sz="2800" spc="-65" dirty="0">
                <a:solidFill>
                  <a:srgbClr val="000005"/>
                </a:solidFill>
              </a:rPr>
              <a:t>privacy,</a:t>
            </a:r>
            <a:r>
              <a:rPr sz="2800" spc="-20" dirty="0">
                <a:solidFill>
                  <a:srgbClr val="000005"/>
                </a:solidFill>
              </a:rPr>
              <a:t> </a:t>
            </a:r>
            <a:r>
              <a:rPr sz="2800" spc="-40" dirty="0">
                <a:solidFill>
                  <a:srgbClr val="000005"/>
                </a:solidFill>
              </a:rPr>
              <a:t>security</a:t>
            </a:r>
            <a:r>
              <a:rPr sz="2800" spc="-15" dirty="0">
                <a:solidFill>
                  <a:srgbClr val="000005"/>
                </a:solidFill>
              </a:rPr>
              <a:t> </a:t>
            </a:r>
            <a:r>
              <a:rPr sz="2800" spc="5" dirty="0">
                <a:solidFill>
                  <a:srgbClr val="000005"/>
                </a:solidFill>
              </a:rPr>
              <a:t>and</a:t>
            </a:r>
            <a:r>
              <a:rPr sz="2800" spc="-20" dirty="0">
                <a:solidFill>
                  <a:srgbClr val="000005"/>
                </a:solidFill>
              </a:rPr>
              <a:t> </a:t>
            </a:r>
            <a:r>
              <a:rPr sz="2800" spc="-35" dirty="0">
                <a:solidFill>
                  <a:srgbClr val="000005"/>
                </a:solidFill>
              </a:rPr>
              <a:t>the</a:t>
            </a:r>
            <a:r>
              <a:rPr sz="2800" spc="-10" dirty="0">
                <a:solidFill>
                  <a:srgbClr val="000005"/>
                </a:solidFill>
              </a:rPr>
              <a:t> </a:t>
            </a:r>
            <a:r>
              <a:rPr sz="2800" spc="-30" dirty="0">
                <a:solidFill>
                  <a:srgbClr val="000005"/>
                </a:solidFill>
              </a:rPr>
              <a:t>ethical</a:t>
            </a:r>
            <a:r>
              <a:rPr sz="2800" spc="-20" dirty="0">
                <a:solidFill>
                  <a:srgbClr val="000005"/>
                </a:solidFill>
              </a:rPr>
              <a:t> </a:t>
            </a:r>
            <a:r>
              <a:rPr sz="2800" dirty="0">
                <a:solidFill>
                  <a:srgbClr val="000005"/>
                </a:solidFill>
              </a:rPr>
              <a:t>use</a:t>
            </a:r>
            <a:r>
              <a:rPr sz="2800" spc="-10" dirty="0">
                <a:solidFill>
                  <a:srgbClr val="000005"/>
                </a:solidFill>
              </a:rPr>
              <a:t> </a:t>
            </a:r>
            <a:r>
              <a:rPr sz="2800" spc="-5" dirty="0">
                <a:solidFill>
                  <a:srgbClr val="000005"/>
                </a:solidFill>
              </a:rPr>
              <a:t>of</a:t>
            </a:r>
            <a:r>
              <a:rPr sz="2800" spc="-20" dirty="0">
                <a:solidFill>
                  <a:srgbClr val="000005"/>
                </a:solidFill>
              </a:rPr>
              <a:t> </a:t>
            </a:r>
            <a:r>
              <a:rPr sz="2800" spc="-5" dirty="0">
                <a:solidFill>
                  <a:srgbClr val="000005"/>
                </a:solidFill>
              </a:rPr>
              <a:t>data</a:t>
            </a:r>
            <a:endParaRPr sz="2800"/>
          </a:p>
        </p:txBody>
      </p:sp>
      <p:sp>
        <p:nvSpPr>
          <p:cNvPr id="15" name="object 15"/>
          <p:cNvSpPr txBox="1"/>
          <p:nvPr/>
        </p:nvSpPr>
        <p:spPr>
          <a:xfrm>
            <a:off x="9394914" y="2468371"/>
            <a:ext cx="2331085" cy="2028189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15"/>
              </a:spcBef>
            </a:pPr>
            <a:r>
              <a:rPr sz="1800" b="1" spc="-35" dirty="0">
                <a:solidFill>
                  <a:srgbClr val="FFFFFF"/>
                </a:solidFill>
                <a:latin typeface="Roboto Bk"/>
                <a:cs typeface="Roboto Bk"/>
              </a:rPr>
              <a:t>Quantium</a:t>
            </a:r>
            <a:r>
              <a:rPr sz="1800" b="1" spc="-20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1800" b="1" spc="-45" dirty="0">
                <a:solidFill>
                  <a:srgbClr val="FFFFFF"/>
                </a:solidFill>
                <a:latin typeface="Roboto Bk"/>
                <a:cs typeface="Roboto Bk"/>
              </a:rPr>
              <a:t>believes</a:t>
            </a:r>
            <a:r>
              <a:rPr sz="1800" b="1" spc="-20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1800" b="1" spc="-60" dirty="0">
                <a:solidFill>
                  <a:srgbClr val="FFFFFF"/>
                </a:solidFill>
                <a:latin typeface="Roboto Bk"/>
                <a:cs typeface="Roboto Bk"/>
              </a:rPr>
              <a:t>in </a:t>
            </a:r>
            <a:r>
              <a:rPr sz="1800" b="1" spc="-55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1800" b="1" spc="-35" dirty="0">
                <a:solidFill>
                  <a:srgbClr val="FFFFFF"/>
                </a:solidFill>
                <a:latin typeface="Roboto Bk"/>
                <a:cs typeface="Roboto Bk"/>
              </a:rPr>
              <a:t>using</a:t>
            </a:r>
            <a:r>
              <a:rPr sz="1800" b="1" spc="80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Roboto Bk"/>
                <a:cs typeface="Roboto Bk"/>
              </a:rPr>
              <a:t>data</a:t>
            </a:r>
            <a:r>
              <a:rPr sz="1800" b="1" spc="80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1800" b="1" spc="-30" dirty="0">
                <a:solidFill>
                  <a:srgbClr val="FFFFFF"/>
                </a:solidFill>
                <a:latin typeface="Roboto Bk"/>
                <a:cs typeface="Roboto Bk"/>
              </a:rPr>
              <a:t>for </a:t>
            </a:r>
            <a:r>
              <a:rPr sz="1800" b="1" spc="-25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1800" b="1" spc="-40" dirty="0">
                <a:solidFill>
                  <a:srgbClr val="FFFFFF"/>
                </a:solidFill>
                <a:latin typeface="Roboto Bk"/>
                <a:cs typeface="Roboto Bk"/>
              </a:rPr>
              <a:t>progress,</a:t>
            </a:r>
            <a:r>
              <a:rPr sz="1800" b="1" spc="-20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1800" b="1" spc="-35" dirty="0">
                <a:solidFill>
                  <a:srgbClr val="FFFFFF"/>
                </a:solidFill>
                <a:latin typeface="Roboto Bk"/>
                <a:cs typeface="Roboto Bk"/>
              </a:rPr>
              <a:t>with</a:t>
            </a:r>
            <a:r>
              <a:rPr sz="1800" b="1" spc="-20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Roboto Bk"/>
                <a:cs typeface="Roboto Bk"/>
              </a:rPr>
              <a:t>great </a:t>
            </a:r>
            <a:r>
              <a:rPr sz="1800" b="1" spc="-20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1800" b="1" spc="-15" dirty="0">
                <a:solidFill>
                  <a:srgbClr val="FFFFFF"/>
                </a:solidFill>
                <a:latin typeface="Roboto Bk"/>
                <a:cs typeface="Roboto Bk"/>
              </a:rPr>
              <a:t>care </a:t>
            </a:r>
            <a:r>
              <a:rPr sz="1800" b="1" spc="-10" dirty="0">
                <a:solidFill>
                  <a:srgbClr val="FFFFFF"/>
                </a:solidFill>
                <a:latin typeface="Roboto Bk"/>
                <a:cs typeface="Roboto Bk"/>
              </a:rPr>
              <a:t>and </a:t>
            </a:r>
            <a:r>
              <a:rPr sz="1800" b="1" spc="-55" dirty="0">
                <a:solidFill>
                  <a:srgbClr val="FFFFFF"/>
                </a:solidFill>
                <a:latin typeface="Roboto Bk"/>
                <a:cs typeface="Roboto Bk"/>
              </a:rPr>
              <a:t>responsibility. </a:t>
            </a:r>
            <a:r>
              <a:rPr sz="1800" b="1" spc="-434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Roboto Bk"/>
                <a:cs typeface="Roboto Bk"/>
              </a:rPr>
              <a:t>As</a:t>
            </a:r>
            <a:r>
              <a:rPr sz="1800" b="1" spc="-30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1800" b="1" spc="-15" dirty="0">
                <a:solidFill>
                  <a:srgbClr val="FFFFFF"/>
                </a:solidFill>
                <a:latin typeface="Roboto Bk"/>
                <a:cs typeface="Roboto Bk"/>
              </a:rPr>
              <a:t>such</a:t>
            </a:r>
            <a:r>
              <a:rPr sz="1800" b="1" spc="-35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Roboto Bk"/>
                <a:cs typeface="Roboto Bk"/>
              </a:rPr>
              <a:t>please</a:t>
            </a:r>
            <a:r>
              <a:rPr sz="1800" b="1" spc="-40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Roboto Bk"/>
                <a:cs typeface="Roboto Bk"/>
              </a:rPr>
              <a:t>respect </a:t>
            </a:r>
            <a:r>
              <a:rPr sz="1800" b="1" spc="-434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1800" b="1" spc="-35" dirty="0">
                <a:solidFill>
                  <a:srgbClr val="FFFFFF"/>
                </a:solidFill>
                <a:latin typeface="Roboto Bk"/>
                <a:cs typeface="Roboto Bk"/>
              </a:rPr>
              <a:t>the</a:t>
            </a:r>
            <a:r>
              <a:rPr sz="1800" b="1" spc="-30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1800" b="1" spc="-15" dirty="0">
                <a:solidFill>
                  <a:srgbClr val="FFFFFF"/>
                </a:solidFill>
                <a:latin typeface="Roboto Bk"/>
                <a:cs typeface="Roboto Bk"/>
              </a:rPr>
              <a:t>commercial</a:t>
            </a:r>
            <a:r>
              <a:rPr sz="1800" b="1" spc="-20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1800" b="1" spc="-65" dirty="0">
                <a:solidFill>
                  <a:srgbClr val="FFFFFF"/>
                </a:solidFill>
                <a:latin typeface="Roboto Bk"/>
                <a:cs typeface="Roboto Bk"/>
              </a:rPr>
              <a:t>in </a:t>
            </a:r>
            <a:r>
              <a:rPr sz="1800" b="1" spc="-60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Roboto Bk"/>
                <a:cs typeface="Roboto Bk"/>
              </a:rPr>
              <a:t>confidence </a:t>
            </a:r>
            <a:r>
              <a:rPr sz="1800" b="1" spc="-30" dirty="0">
                <a:solidFill>
                  <a:srgbClr val="FFFFFF"/>
                </a:solidFill>
                <a:latin typeface="Roboto Bk"/>
                <a:cs typeface="Roboto Bk"/>
              </a:rPr>
              <a:t>nature </a:t>
            </a:r>
            <a:r>
              <a:rPr sz="1800" b="1" spc="-25" dirty="0">
                <a:solidFill>
                  <a:srgbClr val="FFFFFF"/>
                </a:solidFill>
                <a:latin typeface="Roboto Bk"/>
                <a:cs typeface="Roboto Bk"/>
              </a:rPr>
              <a:t>of </a:t>
            </a:r>
            <a:r>
              <a:rPr sz="1800" b="1" spc="-20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1800" b="1" spc="-50" dirty="0">
                <a:solidFill>
                  <a:srgbClr val="FFFFFF"/>
                </a:solidFill>
                <a:latin typeface="Roboto Bk"/>
                <a:cs typeface="Roboto Bk"/>
              </a:rPr>
              <a:t>this</a:t>
            </a:r>
            <a:r>
              <a:rPr sz="1800" b="1" spc="-15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1800" b="1" spc="-30" dirty="0">
                <a:solidFill>
                  <a:srgbClr val="FFFFFF"/>
                </a:solidFill>
                <a:latin typeface="Roboto Bk"/>
                <a:cs typeface="Roboto Bk"/>
              </a:rPr>
              <a:t>document.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394914" y="435355"/>
            <a:ext cx="1833245" cy="138176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ct val="90300"/>
              </a:lnSpc>
              <a:spcBef>
                <a:spcPts val="380"/>
              </a:spcBef>
            </a:pPr>
            <a:r>
              <a:rPr sz="2400" b="1" dirty="0">
                <a:solidFill>
                  <a:srgbClr val="FFFFFF"/>
                </a:solidFill>
                <a:latin typeface="Roboto Bk"/>
                <a:cs typeface="Roboto Bk"/>
              </a:rPr>
              <a:t>We</a:t>
            </a:r>
            <a:r>
              <a:rPr sz="2400" b="1" spc="-20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2400" b="1" spc="-45" dirty="0">
                <a:solidFill>
                  <a:srgbClr val="FFFFFF"/>
                </a:solidFill>
                <a:latin typeface="Roboto Bk"/>
                <a:cs typeface="Roboto Bk"/>
              </a:rPr>
              <a:t>all</a:t>
            </a:r>
            <a:r>
              <a:rPr sz="2400" b="1" spc="-20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Roboto Bk"/>
                <a:cs typeface="Roboto Bk"/>
              </a:rPr>
              <a:t>have</a:t>
            </a:r>
            <a:r>
              <a:rPr sz="2400" b="1" spc="-20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2400" b="1" spc="30" dirty="0">
                <a:solidFill>
                  <a:srgbClr val="FFFFFF"/>
                </a:solidFill>
                <a:latin typeface="Roboto Bk"/>
                <a:cs typeface="Roboto Bk"/>
              </a:rPr>
              <a:t>a </a:t>
            </a:r>
            <a:r>
              <a:rPr sz="2400" b="1" spc="-585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Roboto Bk"/>
                <a:cs typeface="Roboto Bk"/>
              </a:rPr>
              <a:t>re</a:t>
            </a:r>
            <a:r>
              <a:rPr sz="2400" b="1" dirty="0">
                <a:solidFill>
                  <a:srgbClr val="FFFFFF"/>
                </a:solidFill>
                <a:latin typeface="Roboto Bk"/>
                <a:cs typeface="Roboto Bk"/>
              </a:rPr>
              <a:t>s</a:t>
            </a:r>
            <a:r>
              <a:rPr sz="2400" b="1" spc="-5" dirty="0">
                <a:solidFill>
                  <a:srgbClr val="FFFFFF"/>
                </a:solidFill>
                <a:latin typeface="Roboto Bk"/>
                <a:cs typeface="Roboto Bk"/>
              </a:rPr>
              <a:t>p</a:t>
            </a:r>
            <a:r>
              <a:rPr sz="2400" b="1" spc="20" dirty="0">
                <a:solidFill>
                  <a:srgbClr val="FFFFFF"/>
                </a:solidFill>
                <a:latin typeface="Roboto Bk"/>
                <a:cs typeface="Roboto Bk"/>
              </a:rPr>
              <a:t>o</a:t>
            </a:r>
            <a:r>
              <a:rPr sz="2400" b="1" spc="-10" dirty="0">
                <a:solidFill>
                  <a:srgbClr val="FFFFFF"/>
                </a:solidFill>
                <a:latin typeface="Roboto Bk"/>
                <a:cs typeface="Roboto Bk"/>
              </a:rPr>
              <a:t>n</a:t>
            </a:r>
            <a:r>
              <a:rPr sz="2400" b="1" spc="-15" dirty="0">
                <a:solidFill>
                  <a:srgbClr val="FFFFFF"/>
                </a:solidFill>
                <a:latin typeface="Roboto Bk"/>
                <a:cs typeface="Roboto Bk"/>
              </a:rPr>
              <a:t>s</a:t>
            </a:r>
            <a:r>
              <a:rPr sz="2400" b="1" spc="-75" dirty="0">
                <a:solidFill>
                  <a:srgbClr val="FFFFFF"/>
                </a:solidFill>
                <a:latin typeface="Roboto Bk"/>
                <a:cs typeface="Roboto Bk"/>
              </a:rPr>
              <a:t>i</a:t>
            </a:r>
            <a:r>
              <a:rPr sz="2400" b="1" spc="-5" dirty="0">
                <a:solidFill>
                  <a:srgbClr val="FFFFFF"/>
                </a:solidFill>
                <a:latin typeface="Roboto Bk"/>
                <a:cs typeface="Roboto Bk"/>
              </a:rPr>
              <a:t>b</a:t>
            </a:r>
            <a:r>
              <a:rPr sz="2400" b="1" spc="-75" dirty="0">
                <a:solidFill>
                  <a:srgbClr val="FFFFFF"/>
                </a:solidFill>
                <a:latin typeface="Roboto Bk"/>
                <a:cs typeface="Roboto Bk"/>
              </a:rPr>
              <a:t>ili</a:t>
            </a:r>
            <a:r>
              <a:rPr sz="2400" b="1" spc="-65" dirty="0">
                <a:solidFill>
                  <a:srgbClr val="FFFFFF"/>
                </a:solidFill>
                <a:latin typeface="Roboto Bk"/>
                <a:cs typeface="Roboto Bk"/>
              </a:rPr>
              <a:t>ty  </a:t>
            </a:r>
            <a:r>
              <a:rPr sz="2400" b="1" spc="-25" dirty="0">
                <a:solidFill>
                  <a:srgbClr val="FFFFFF"/>
                </a:solidFill>
                <a:latin typeface="Roboto Bk"/>
                <a:cs typeface="Roboto Bk"/>
              </a:rPr>
              <a:t>to</a:t>
            </a:r>
            <a:r>
              <a:rPr sz="2400" b="1" spc="-5" dirty="0">
                <a:solidFill>
                  <a:srgbClr val="FFFFFF"/>
                </a:solidFill>
                <a:latin typeface="Roboto Bk"/>
                <a:cs typeface="Roboto Bk"/>
              </a:rPr>
              <a:t> use data </a:t>
            </a:r>
            <a:r>
              <a:rPr sz="2400" b="1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Roboto Bk"/>
                <a:cs typeface="Roboto Bk"/>
              </a:rPr>
              <a:t>for</a:t>
            </a:r>
            <a:r>
              <a:rPr sz="2400" b="1" spc="-10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2400" b="1" spc="10" dirty="0">
                <a:solidFill>
                  <a:srgbClr val="FFFFFF"/>
                </a:solidFill>
                <a:latin typeface="Roboto Bk"/>
                <a:cs typeface="Roboto Bk"/>
              </a:rPr>
              <a:t>good</a:t>
            </a:r>
            <a:endParaRPr sz="2400">
              <a:latin typeface="Roboto Bk"/>
              <a:cs typeface="Roboto B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84275" y="1994915"/>
            <a:ext cx="6127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000005"/>
                </a:solidFill>
                <a:latin typeface="Roboto Lt"/>
                <a:cs typeface="Roboto Lt"/>
              </a:rPr>
              <a:t>Privacy</a:t>
            </a:r>
            <a:endParaRPr sz="1400">
              <a:latin typeface="Roboto Lt"/>
              <a:cs typeface="Roboto L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84274" y="2261616"/>
            <a:ext cx="2273935" cy="1869439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91770" marR="5080" indent="-179705" algn="just">
              <a:lnSpc>
                <a:spcPct val="102699"/>
              </a:lnSpc>
              <a:spcBef>
                <a:spcPts val="160"/>
              </a:spcBef>
              <a:buChar char="•"/>
              <a:tabLst>
                <a:tab pos="192405" algn="l"/>
              </a:tabLst>
            </a:pPr>
            <a:r>
              <a:rPr sz="1100" b="1" spc="-5" dirty="0">
                <a:solidFill>
                  <a:srgbClr val="000005"/>
                </a:solidFill>
                <a:latin typeface="Roboto Bk"/>
                <a:cs typeface="Roboto Bk"/>
              </a:rPr>
              <a:t>We </a:t>
            </a:r>
            <a:r>
              <a:rPr sz="1100" b="1" spc="-20" dirty="0">
                <a:solidFill>
                  <a:srgbClr val="000005"/>
                </a:solidFill>
                <a:latin typeface="Roboto Bk"/>
                <a:cs typeface="Roboto Bk"/>
              </a:rPr>
              <a:t>have </a:t>
            </a:r>
            <a:r>
              <a:rPr sz="1100" b="1" spc="-35" dirty="0">
                <a:solidFill>
                  <a:srgbClr val="000005"/>
                </a:solidFill>
                <a:latin typeface="Roboto Bk"/>
                <a:cs typeface="Roboto Bk"/>
              </a:rPr>
              <a:t>built </a:t>
            </a:r>
            <a:r>
              <a:rPr sz="1100" b="1" spc="-15" dirty="0">
                <a:solidFill>
                  <a:srgbClr val="000005"/>
                </a:solidFill>
                <a:latin typeface="Roboto Bk"/>
                <a:cs typeface="Roboto Bk"/>
              </a:rPr>
              <a:t>our </a:t>
            </a:r>
            <a:r>
              <a:rPr sz="1100" b="1" spc="-20" dirty="0">
                <a:solidFill>
                  <a:srgbClr val="000005"/>
                </a:solidFill>
                <a:latin typeface="Roboto Bk"/>
                <a:cs typeface="Roboto Bk"/>
              </a:rPr>
              <a:t>business </a:t>
            </a:r>
            <a:r>
              <a:rPr sz="1100" b="1" spc="-10" dirty="0">
                <a:solidFill>
                  <a:srgbClr val="000005"/>
                </a:solidFill>
                <a:latin typeface="Roboto Bk"/>
                <a:cs typeface="Roboto Bk"/>
              </a:rPr>
              <a:t>based </a:t>
            </a:r>
            <a:r>
              <a:rPr sz="1100" b="1" spc="-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15" dirty="0">
                <a:solidFill>
                  <a:srgbClr val="000005"/>
                </a:solidFill>
                <a:latin typeface="Roboto Bk"/>
                <a:cs typeface="Roboto Bk"/>
              </a:rPr>
              <a:t>on </a:t>
            </a:r>
            <a:r>
              <a:rPr sz="1100" b="1" spc="-25" dirty="0">
                <a:solidFill>
                  <a:srgbClr val="000005"/>
                </a:solidFill>
                <a:latin typeface="Roboto Bk"/>
                <a:cs typeface="Roboto Bk"/>
              </a:rPr>
              <a:t>privacy </a:t>
            </a:r>
            <a:r>
              <a:rPr sz="1100" b="1" spc="-30" dirty="0">
                <a:solidFill>
                  <a:srgbClr val="000005"/>
                </a:solidFill>
                <a:latin typeface="Roboto Bk"/>
                <a:cs typeface="Roboto Bk"/>
              </a:rPr>
              <a:t>by </a:t>
            </a:r>
            <a:r>
              <a:rPr sz="1100" b="1" spc="-20" dirty="0">
                <a:solidFill>
                  <a:srgbClr val="000005"/>
                </a:solidFill>
                <a:latin typeface="Roboto Bk"/>
                <a:cs typeface="Roboto Bk"/>
              </a:rPr>
              <a:t>design </a:t>
            </a:r>
            <a:r>
              <a:rPr sz="1100" b="1" spc="-25" dirty="0">
                <a:solidFill>
                  <a:srgbClr val="000005"/>
                </a:solidFill>
                <a:latin typeface="Roboto Bk"/>
                <a:cs typeface="Roboto Bk"/>
              </a:rPr>
              <a:t>principles for </a:t>
            </a:r>
            <a:r>
              <a:rPr sz="1100" b="1" spc="-26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25" dirty="0">
                <a:solidFill>
                  <a:srgbClr val="000005"/>
                </a:solidFill>
                <a:latin typeface="Roboto Bk"/>
                <a:cs typeface="Roboto Bk"/>
              </a:rPr>
              <a:t>the </a:t>
            </a:r>
            <a:r>
              <a:rPr sz="1100" b="1" spc="-15" dirty="0">
                <a:solidFill>
                  <a:srgbClr val="000005"/>
                </a:solidFill>
                <a:latin typeface="Roboto Bk"/>
                <a:cs typeface="Roboto Bk"/>
              </a:rPr>
              <a:t>past</a:t>
            </a:r>
            <a:r>
              <a:rPr sz="1100" b="1" spc="-2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30" dirty="0">
                <a:solidFill>
                  <a:srgbClr val="000005"/>
                </a:solidFill>
                <a:latin typeface="Roboto Bk"/>
                <a:cs typeface="Roboto Bk"/>
              </a:rPr>
              <a:t>17</a:t>
            </a:r>
            <a:r>
              <a:rPr sz="1100" b="1" spc="-1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20" dirty="0">
                <a:solidFill>
                  <a:srgbClr val="000005"/>
                </a:solidFill>
                <a:latin typeface="Roboto Bk"/>
                <a:cs typeface="Roboto Bk"/>
              </a:rPr>
              <a:t>years</a:t>
            </a:r>
            <a:endParaRPr sz="1100">
              <a:latin typeface="Roboto Bk"/>
              <a:cs typeface="Roboto Bk"/>
            </a:endParaRPr>
          </a:p>
          <a:p>
            <a:pPr marL="191770" marR="50800" indent="-179705">
              <a:lnSpc>
                <a:spcPts val="1300"/>
              </a:lnSpc>
              <a:spcBef>
                <a:spcPts val="635"/>
              </a:spcBef>
              <a:buChar char="•"/>
              <a:tabLst>
                <a:tab pos="191770" algn="l"/>
                <a:tab pos="192405" algn="l"/>
              </a:tabLst>
            </a:pPr>
            <a:r>
              <a:rPr sz="1100" b="1" spc="-20" dirty="0">
                <a:solidFill>
                  <a:srgbClr val="000005"/>
                </a:solidFill>
                <a:latin typeface="Roboto Bk"/>
                <a:cs typeface="Roboto Bk"/>
              </a:rPr>
              <a:t>Quantium </a:t>
            </a:r>
            <a:r>
              <a:rPr sz="1100" b="1" spc="-10" dirty="0">
                <a:solidFill>
                  <a:srgbClr val="000005"/>
                </a:solidFill>
                <a:latin typeface="Roboto Bk"/>
                <a:cs typeface="Roboto Bk"/>
              </a:rPr>
              <a:t>has </a:t>
            </a:r>
            <a:r>
              <a:rPr sz="1100" b="1" spc="-25" dirty="0">
                <a:solidFill>
                  <a:srgbClr val="000005"/>
                </a:solidFill>
                <a:latin typeface="Roboto Bk"/>
                <a:cs typeface="Roboto Bk"/>
              </a:rPr>
              <a:t>strict </a:t>
            </a:r>
            <a:r>
              <a:rPr sz="1100" b="1" spc="-20" dirty="0">
                <a:solidFill>
                  <a:srgbClr val="000005"/>
                </a:solidFill>
                <a:latin typeface="Roboto Bk"/>
                <a:cs typeface="Roboto Bk"/>
              </a:rPr>
              <a:t>protocols </a:t>
            </a:r>
            <a:r>
              <a:rPr sz="1100" b="1" spc="-15" dirty="0">
                <a:solidFill>
                  <a:srgbClr val="000005"/>
                </a:solidFill>
                <a:latin typeface="Roboto Bk"/>
                <a:cs typeface="Roboto Bk"/>
              </a:rPr>
              <a:t> around </a:t>
            </a:r>
            <a:r>
              <a:rPr sz="1100" b="1" spc="-25" dirty="0">
                <a:solidFill>
                  <a:srgbClr val="000005"/>
                </a:solidFill>
                <a:latin typeface="Roboto Bk"/>
                <a:cs typeface="Roboto Bk"/>
              </a:rPr>
              <a:t>the</a:t>
            </a:r>
            <a:r>
              <a:rPr sz="1100" b="1" spc="-2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25" dirty="0">
                <a:solidFill>
                  <a:srgbClr val="000005"/>
                </a:solidFill>
                <a:latin typeface="Roboto Bk"/>
                <a:cs typeface="Roboto Bk"/>
              </a:rPr>
              <a:t>receipt</a:t>
            </a:r>
            <a:r>
              <a:rPr sz="1100" b="1" spc="-2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10" dirty="0">
                <a:solidFill>
                  <a:srgbClr val="000005"/>
                </a:solidFill>
                <a:latin typeface="Roboto Bk"/>
                <a:cs typeface="Roboto Bk"/>
              </a:rPr>
              <a:t>and</a:t>
            </a:r>
            <a:r>
              <a:rPr sz="1100" b="1" spc="-15" dirty="0">
                <a:solidFill>
                  <a:srgbClr val="000005"/>
                </a:solidFill>
                <a:latin typeface="Roboto Bk"/>
                <a:cs typeface="Roboto Bk"/>
              </a:rPr>
              <a:t> storage</a:t>
            </a:r>
            <a:r>
              <a:rPr sz="1100" b="1" spc="-20" dirty="0">
                <a:solidFill>
                  <a:srgbClr val="000005"/>
                </a:solidFill>
                <a:latin typeface="Roboto Bk"/>
                <a:cs typeface="Roboto Bk"/>
              </a:rPr>
              <a:t> of </a:t>
            </a:r>
            <a:r>
              <a:rPr sz="1100" b="1" spc="-26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20" dirty="0">
                <a:solidFill>
                  <a:srgbClr val="000005"/>
                </a:solidFill>
                <a:latin typeface="Roboto Bk"/>
                <a:cs typeface="Roboto Bk"/>
              </a:rPr>
              <a:t>personal</a:t>
            </a:r>
            <a:r>
              <a:rPr sz="1100" b="1" spc="-1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25" dirty="0">
                <a:solidFill>
                  <a:srgbClr val="000005"/>
                </a:solidFill>
                <a:latin typeface="Roboto Bk"/>
                <a:cs typeface="Roboto Bk"/>
              </a:rPr>
              <a:t>information</a:t>
            </a:r>
            <a:endParaRPr sz="1100">
              <a:latin typeface="Roboto Bk"/>
              <a:cs typeface="Roboto Bk"/>
            </a:endParaRPr>
          </a:p>
          <a:p>
            <a:pPr marL="191770" marR="74295" indent="-179705">
              <a:lnSpc>
                <a:spcPts val="1300"/>
              </a:lnSpc>
              <a:spcBef>
                <a:spcPts val="710"/>
              </a:spcBef>
              <a:buChar char="•"/>
              <a:tabLst>
                <a:tab pos="191770" algn="l"/>
                <a:tab pos="192405" algn="l"/>
              </a:tabLst>
            </a:pPr>
            <a:r>
              <a:rPr sz="1100" b="1" spc="-45" dirty="0">
                <a:solidFill>
                  <a:srgbClr val="000005"/>
                </a:solidFill>
                <a:latin typeface="Roboto Bk"/>
                <a:cs typeface="Roboto Bk"/>
              </a:rPr>
              <a:t>All</a:t>
            </a:r>
            <a:r>
              <a:rPr sz="1100" b="1" spc="-1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25" dirty="0">
                <a:solidFill>
                  <a:srgbClr val="000005"/>
                </a:solidFill>
                <a:latin typeface="Roboto Bk"/>
                <a:cs typeface="Roboto Bk"/>
              </a:rPr>
              <a:t>information</a:t>
            </a:r>
            <a:r>
              <a:rPr sz="1100" b="1" spc="-2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35" dirty="0">
                <a:solidFill>
                  <a:srgbClr val="000005"/>
                </a:solidFill>
                <a:latin typeface="Roboto Bk"/>
                <a:cs typeface="Roboto Bk"/>
              </a:rPr>
              <a:t>is</a:t>
            </a:r>
            <a:r>
              <a:rPr sz="1100" b="1" spc="-1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40" dirty="0">
                <a:solidFill>
                  <a:srgbClr val="000005"/>
                </a:solidFill>
                <a:latin typeface="Roboto Bk"/>
                <a:cs typeface="Roboto Bk"/>
              </a:rPr>
              <a:t>de-identified </a:t>
            </a:r>
            <a:r>
              <a:rPr sz="1100" b="1" spc="-3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25" dirty="0">
                <a:solidFill>
                  <a:srgbClr val="000005"/>
                </a:solidFill>
                <a:latin typeface="Roboto Bk"/>
                <a:cs typeface="Roboto Bk"/>
              </a:rPr>
              <a:t>using</a:t>
            </a:r>
            <a:r>
              <a:rPr sz="1100" b="1" spc="-10" dirty="0">
                <a:solidFill>
                  <a:srgbClr val="000005"/>
                </a:solidFill>
                <a:latin typeface="Roboto Bk"/>
                <a:cs typeface="Roboto Bk"/>
              </a:rPr>
              <a:t> an</a:t>
            </a:r>
            <a:r>
              <a:rPr sz="1100" b="1" spc="-1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30" dirty="0">
                <a:solidFill>
                  <a:srgbClr val="000005"/>
                </a:solidFill>
                <a:latin typeface="Roboto Bk"/>
                <a:cs typeface="Roboto Bk"/>
              </a:rPr>
              <a:t>irreversible</a:t>
            </a:r>
            <a:r>
              <a:rPr sz="1100" b="1" spc="-2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30" dirty="0">
                <a:solidFill>
                  <a:srgbClr val="000005"/>
                </a:solidFill>
                <a:latin typeface="Roboto Bk"/>
                <a:cs typeface="Roboto Bk"/>
              </a:rPr>
              <a:t>tokenisation </a:t>
            </a:r>
            <a:r>
              <a:rPr sz="1100" b="1" spc="-254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10" dirty="0">
                <a:solidFill>
                  <a:srgbClr val="000005"/>
                </a:solidFill>
                <a:latin typeface="Roboto Bk"/>
                <a:cs typeface="Roboto Bk"/>
              </a:rPr>
              <a:t>process</a:t>
            </a:r>
            <a:r>
              <a:rPr sz="1100" b="1" spc="-1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25" dirty="0">
                <a:solidFill>
                  <a:srgbClr val="000005"/>
                </a:solidFill>
                <a:latin typeface="Roboto Bk"/>
                <a:cs typeface="Roboto Bk"/>
              </a:rPr>
              <a:t>with</a:t>
            </a:r>
            <a:r>
              <a:rPr sz="1100" b="1" spc="-15" dirty="0">
                <a:solidFill>
                  <a:srgbClr val="000005"/>
                </a:solidFill>
                <a:latin typeface="Roboto Bk"/>
                <a:cs typeface="Roboto Bk"/>
              </a:rPr>
              <a:t> no </a:t>
            </a:r>
            <a:r>
              <a:rPr sz="1100" b="1" spc="-40" dirty="0">
                <a:solidFill>
                  <a:srgbClr val="000005"/>
                </a:solidFill>
                <a:latin typeface="Roboto Bk"/>
                <a:cs typeface="Roboto Bk"/>
              </a:rPr>
              <a:t>ability</a:t>
            </a:r>
            <a:r>
              <a:rPr sz="1100" b="1" spc="-1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25" dirty="0">
                <a:solidFill>
                  <a:srgbClr val="000005"/>
                </a:solidFill>
                <a:latin typeface="Roboto Bk"/>
                <a:cs typeface="Roboto Bk"/>
              </a:rPr>
              <a:t>to</a:t>
            </a:r>
            <a:endParaRPr sz="1100">
              <a:latin typeface="Roboto Bk"/>
              <a:cs typeface="Roboto Bk"/>
            </a:endParaRPr>
          </a:p>
          <a:p>
            <a:pPr marL="191770">
              <a:lnSpc>
                <a:spcPts val="1250"/>
              </a:lnSpc>
            </a:pPr>
            <a:r>
              <a:rPr sz="1100" b="1" spc="-10" dirty="0">
                <a:solidFill>
                  <a:srgbClr val="000005"/>
                </a:solidFill>
                <a:latin typeface="Roboto Bk"/>
                <a:cs typeface="Roboto Bk"/>
              </a:rPr>
              <a:t>r</a:t>
            </a:r>
            <a:r>
              <a:rPr sz="1100" b="1" spc="-25" dirty="0">
                <a:solidFill>
                  <a:srgbClr val="000005"/>
                </a:solidFill>
                <a:latin typeface="Roboto Bk"/>
                <a:cs typeface="Roboto Bk"/>
              </a:rPr>
              <a:t>e</a:t>
            </a:r>
            <a:r>
              <a:rPr sz="1100" b="1" spc="-165" dirty="0">
                <a:solidFill>
                  <a:srgbClr val="000005"/>
                </a:solidFill>
                <a:latin typeface="Roboto Bk"/>
                <a:cs typeface="Roboto Bk"/>
              </a:rPr>
              <a:t>-</a:t>
            </a:r>
            <a:r>
              <a:rPr sz="1100" b="1" spc="-35" dirty="0">
                <a:solidFill>
                  <a:srgbClr val="000005"/>
                </a:solidFill>
                <a:latin typeface="Roboto Bk"/>
                <a:cs typeface="Roboto Bk"/>
              </a:rPr>
              <a:t>id</a:t>
            </a:r>
            <a:r>
              <a:rPr sz="1100" b="1" spc="-20" dirty="0">
                <a:solidFill>
                  <a:srgbClr val="000005"/>
                </a:solidFill>
                <a:latin typeface="Roboto Bk"/>
                <a:cs typeface="Roboto Bk"/>
              </a:rPr>
              <a:t>en</a:t>
            </a:r>
            <a:r>
              <a:rPr sz="1100" b="1" spc="-40" dirty="0">
                <a:solidFill>
                  <a:srgbClr val="000005"/>
                </a:solidFill>
                <a:latin typeface="Roboto Bk"/>
                <a:cs typeface="Roboto Bk"/>
              </a:rPr>
              <a:t>ti</a:t>
            </a:r>
            <a:r>
              <a:rPr sz="1100" b="1" spc="-55" dirty="0">
                <a:solidFill>
                  <a:srgbClr val="000005"/>
                </a:solidFill>
                <a:latin typeface="Roboto Bk"/>
                <a:cs typeface="Roboto Bk"/>
              </a:rPr>
              <a:t>f</a:t>
            </a:r>
            <a:r>
              <a:rPr sz="1100" b="1" spc="-45" dirty="0">
                <a:solidFill>
                  <a:srgbClr val="000005"/>
                </a:solidFill>
                <a:latin typeface="Roboto Bk"/>
                <a:cs typeface="Roboto Bk"/>
              </a:rPr>
              <a:t>y</a:t>
            </a:r>
            <a:r>
              <a:rPr sz="1100" b="1" spc="-1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25" dirty="0">
                <a:solidFill>
                  <a:srgbClr val="000005"/>
                </a:solidFill>
                <a:latin typeface="Roboto Bk"/>
                <a:cs typeface="Roboto Bk"/>
              </a:rPr>
              <a:t>i</a:t>
            </a:r>
            <a:r>
              <a:rPr sz="1100" b="1" spc="-55" dirty="0">
                <a:solidFill>
                  <a:srgbClr val="000005"/>
                </a:solidFill>
                <a:latin typeface="Roboto Bk"/>
                <a:cs typeface="Roboto Bk"/>
              </a:rPr>
              <a:t>n</a:t>
            </a:r>
            <a:r>
              <a:rPr sz="1100" b="1" spc="-10" dirty="0">
                <a:solidFill>
                  <a:srgbClr val="000005"/>
                </a:solidFill>
                <a:latin typeface="Roboto Bk"/>
                <a:cs typeface="Roboto Bk"/>
              </a:rPr>
              <a:t>d</a:t>
            </a:r>
            <a:r>
              <a:rPr sz="1100" b="1" spc="-35" dirty="0">
                <a:solidFill>
                  <a:srgbClr val="000005"/>
                </a:solidFill>
                <a:latin typeface="Roboto Bk"/>
                <a:cs typeface="Roboto Bk"/>
              </a:rPr>
              <a:t>i</a:t>
            </a:r>
            <a:r>
              <a:rPr sz="1100" b="1" spc="-65" dirty="0">
                <a:solidFill>
                  <a:srgbClr val="000005"/>
                </a:solidFill>
                <a:latin typeface="Roboto Bk"/>
                <a:cs typeface="Roboto Bk"/>
              </a:rPr>
              <a:t>v</a:t>
            </a:r>
            <a:r>
              <a:rPr sz="1100" b="1" spc="-35" dirty="0">
                <a:solidFill>
                  <a:srgbClr val="000005"/>
                </a:solidFill>
                <a:latin typeface="Roboto Bk"/>
                <a:cs typeface="Roboto Bk"/>
              </a:rPr>
              <a:t>id</a:t>
            </a:r>
            <a:r>
              <a:rPr sz="1100" b="1" spc="-20" dirty="0">
                <a:solidFill>
                  <a:srgbClr val="000005"/>
                </a:solidFill>
                <a:latin typeface="Roboto Bk"/>
                <a:cs typeface="Roboto Bk"/>
              </a:rPr>
              <a:t>u</a:t>
            </a:r>
            <a:r>
              <a:rPr sz="1100" b="1" dirty="0">
                <a:solidFill>
                  <a:srgbClr val="000005"/>
                </a:solidFill>
                <a:latin typeface="Roboto Bk"/>
                <a:cs typeface="Roboto Bk"/>
              </a:rPr>
              <a:t>a</a:t>
            </a:r>
            <a:r>
              <a:rPr sz="1100" b="1" spc="-35" dirty="0">
                <a:solidFill>
                  <a:srgbClr val="000005"/>
                </a:solidFill>
                <a:latin typeface="Roboto Bk"/>
                <a:cs typeface="Roboto Bk"/>
              </a:rPr>
              <a:t>ls</a:t>
            </a:r>
            <a:endParaRPr sz="1100">
              <a:latin typeface="Roboto Bk"/>
              <a:cs typeface="Roboto Bk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44937" y="1994915"/>
            <a:ext cx="6743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000005"/>
                </a:solidFill>
                <a:latin typeface="Roboto Lt"/>
                <a:cs typeface="Roboto Lt"/>
              </a:rPr>
              <a:t>S</a:t>
            </a:r>
            <a:r>
              <a:rPr sz="1400" spc="-5" dirty="0">
                <a:solidFill>
                  <a:srgbClr val="000005"/>
                </a:solidFill>
                <a:latin typeface="Roboto Lt"/>
                <a:cs typeface="Roboto Lt"/>
              </a:rPr>
              <a:t>e</a:t>
            </a:r>
            <a:r>
              <a:rPr sz="1400" spc="5" dirty="0">
                <a:solidFill>
                  <a:srgbClr val="000005"/>
                </a:solidFill>
                <a:latin typeface="Roboto Lt"/>
                <a:cs typeface="Roboto Lt"/>
              </a:rPr>
              <a:t>c</a:t>
            </a:r>
            <a:r>
              <a:rPr sz="1400" spc="-20" dirty="0">
                <a:solidFill>
                  <a:srgbClr val="000005"/>
                </a:solidFill>
                <a:latin typeface="Roboto Lt"/>
                <a:cs typeface="Roboto Lt"/>
              </a:rPr>
              <a:t>u</a:t>
            </a:r>
            <a:r>
              <a:rPr sz="1400" spc="-5" dirty="0">
                <a:solidFill>
                  <a:srgbClr val="000005"/>
                </a:solidFill>
                <a:latin typeface="Roboto Lt"/>
                <a:cs typeface="Roboto Lt"/>
              </a:rPr>
              <a:t>ri</a:t>
            </a:r>
            <a:r>
              <a:rPr sz="1400" spc="-20" dirty="0">
                <a:solidFill>
                  <a:srgbClr val="000005"/>
                </a:solidFill>
                <a:latin typeface="Roboto Lt"/>
                <a:cs typeface="Roboto Lt"/>
              </a:rPr>
              <a:t>t</a:t>
            </a:r>
            <a:r>
              <a:rPr sz="1400" spc="-30" dirty="0">
                <a:solidFill>
                  <a:srgbClr val="000005"/>
                </a:solidFill>
                <a:latin typeface="Roboto Lt"/>
                <a:cs typeface="Roboto Lt"/>
              </a:rPr>
              <a:t>y</a:t>
            </a:r>
            <a:endParaRPr sz="1400">
              <a:latin typeface="Roboto Lt"/>
              <a:cs typeface="Roboto L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44937" y="2261616"/>
            <a:ext cx="2218690" cy="344551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91770" marR="13970" indent="-179705">
              <a:lnSpc>
                <a:spcPct val="100499"/>
              </a:lnSpc>
              <a:spcBef>
                <a:spcPts val="190"/>
              </a:spcBef>
              <a:buChar char="•"/>
              <a:tabLst>
                <a:tab pos="191770" algn="l"/>
                <a:tab pos="192405" algn="l"/>
              </a:tabLst>
            </a:pPr>
            <a:r>
              <a:rPr sz="1100" b="1" spc="-5" dirty="0">
                <a:solidFill>
                  <a:srgbClr val="000005"/>
                </a:solidFill>
                <a:latin typeface="Roboto Bk"/>
                <a:cs typeface="Roboto Bk"/>
              </a:rPr>
              <a:t>We </a:t>
            </a:r>
            <a:r>
              <a:rPr sz="1100" b="1" spc="-10" dirty="0">
                <a:solidFill>
                  <a:srgbClr val="000005"/>
                </a:solidFill>
                <a:latin typeface="Roboto Bk"/>
                <a:cs typeface="Roboto Bk"/>
              </a:rPr>
              <a:t>are </a:t>
            </a:r>
            <a:r>
              <a:rPr sz="1100" b="1" spc="-30" dirty="0">
                <a:solidFill>
                  <a:srgbClr val="000005"/>
                </a:solidFill>
                <a:latin typeface="Roboto Bk"/>
                <a:cs typeface="Roboto Bk"/>
              </a:rPr>
              <a:t>ISO27001 certified </a:t>
            </a:r>
            <a:r>
              <a:rPr sz="1100" b="1" spc="-160" dirty="0">
                <a:solidFill>
                  <a:srgbClr val="000005"/>
                </a:solidFill>
                <a:latin typeface="Roboto Bk"/>
                <a:cs typeface="Roboto Bk"/>
              </a:rPr>
              <a:t>- </a:t>
            </a:r>
            <a:r>
              <a:rPr sz="1100" b="1" spc="-15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30" dirty="0">
                <a:solidFill>
                  <a:srgbClr val="000005"/>
                </a:solidFill>
                <a:latin typeface="Roboto Bk"/>
                <a:cs typeface="Roboto Bk"/>
              </a:rPr>
              <a:t>internationally </a:t>
            </a:r>
            <a:r>
              <a:rPr sz="1100" b="1" spc="-15" dirty="0">
                <a:solidFill>
                  <a:srgbClr val="000005"/>
                </a:solidFill>
                <a:latin typeface="Roboto Bk"/>
                <a:cs typeface="Roboto Bk"/>
              </a:rPr>
              <a:t>recognised </a:t>
            </a:r>
            <a:r>
              <a:rPr sz="1100" b="1" spc="-20" dirty="0">
                <a:solidFill>
                  <a:srgbClr val="000005"/>
                </a:solidFill>
                <a:latin typeface="Roboto Bk"/>
                <a:cs typeface="Roboto Bk"/>
              </a:rPr>
              <a:t>for </a:t>
            </a:r>
            <a:r>
              <a:rPr sz="1100" b="1" spc="-15" dirty="0">
                <a:solidFill>
                  <a:srgbClr val="000005"/>
                </a:solidFill>
                <a:latin typeface="Roboto Bk"/>
                <a:cs typeface="Roboto Bk"/>
              </a:rPr>
              <a:t>our </a:t>
            </a:r>
            <a:r>
              <a:rPr sz="1100" b="1" spc="-26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40" dirty="0">
                <a:solidFill>
                  <a:srgbClr val="000005"/>
                </a:solidFill>
                <a:latin typeface="Roboto Bk"/>
                <a:cs typeface="Roboto Bk"/>
              </a:rPr>
              <a:t>ability</a:t>
            </a:r>
            <a:r>
              <a:rPr sz="1100" b="1" spc="-1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25" dirty="0">
                <a:solidFill>
                  <a:srgbClr val="000005"/>
                </a:solidFill>
                <a:latin typeface="Roboto Bk"/>
                <a:cs typeface="Roboto Bk"/>
              </a:rPr>
              <a:t>to</a:t>
            </a:r>
            <a:r>
              <a:rPr sz="1100" b="1" spc="-20" dirty="0">
                <a:solidFill>
                  <a:srgbClr val="000005"/>
                </a:solidFill>
                <a:latin typeface="Roboto Bk"/>
                <a:cs typeface="Roboto Bk"/>
              </a:rPr>
              <a:t> uphold</a:t>
            </a:r>
            <a:r>
              <a:rPr sz="1100" b="1" spc="-1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20" dirty="0">
                <a:solidFill>
                  <a:srgbClr val="000005"/>
                </a:solidFill>
                <a:latin typeface="Roboto Bk"/>
                <a:cs typeface="Roboto Bk"/>
              </a:rPr>
              <a:t>best practice </a:t>
            </a:r>
            <a:r>
              <a:rPr sz="1100" b="1" spc="-15" dirty="0">
                <a:solidFill>
                  <a:srgbClr val="000005"/>
                </a:solidFill>
                <a:latin typeface="Roboto Bk"/>
                <a:cs typeface="Roboto Bk"/>
              </a:rPr>
              <a:t> standards</a:t>
            </a:r>
            <a:r>
              <a:rPr sz="1100" b="1" spc="-10" dirty="0">
                <a:solidFill>
                  <a:srgbClr val="000005"/>
                </a:solidFill>
                <a:latin typeface="Roboto Bk"/>
                <a:cs typeface="Roboto Bk"/>
              </a:rPr>
              <a:t> across</a:t>
            </a:r>
            <a:r>
              <a:rPr sz="1100" b="1" spc="-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25" dirty="0">
                <a:solidFill>
                  <a:srgbClr val="000005"/>
                </a:solidFill>
                <a:latin typeface="Roboto Bk"/>
                <a:cs typeface="Roboto Bk"/>
              </a:rPr>
              <a:t>information </a:t>
            </a:r>
            <a:r>
              <a:rPr sz="1100" b="1" spc="-2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25" dirty="0">
                <a:solidFill>
                  <a:srgbClr val="000005"/>
                </a:solidFill>
                <a:latin typeface="Roboto Bk"/>
                <a:cs typeface="Roboto Bk"/>
              </a:rPr>
              <a:t>security</a:t>
            </a:r>
            <a:endParaRPr sz="1100">
              <a:latin typeface="Roboto Bk"/>
              <a:cs typeface="Roboto Bk"/>
            </a:endParaRPr>
          </a:p>
          <a:p>
            <a:pPr marL="191770" marR="134620" indent="-179705">
              <a:lnSpc>
                <a:spcPct val="107300"/>
              </a:lnSpc>
              <a:spcBef>
                <a:spcPts val="480"/>
              </a:spcBef>
              <a:buChar char="•"/>
              <a:tabLst>
                <a:tab pos="191770" algn="l"/>
                <a:tab pos="192405" algn="l"/>
              </a:tabLst>
            </a:pPr>
            <a:r>
              <a:rPr sz="1100" b="1" spc="-5" dirty="0">
                <a:solidFill>
                  <a:srgbClr val="000005"/>
                </a:solidFill>
                <a:latin typeface="Roboto Bk"/>
                <a:cs typeface="Roboto Bk"/>
              </a:rPr>
              <a:t>We</a:t>
            </a:r>
            <a:r>
              <a:rPr sz="1100" b="1" spc="-3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10" dirty="0">
                <a:solidFill>
                  <a:srgbClr val="000005"/>
                </a:solidFill>
                <a:latin typeface="Roboto Bk"/>
                <a:cs typeface="Roboto Bk"/>
              </a:rPr>
              <a:t>use</a:t>
            </a:r>
            <a:r>
              <a:rPr sz="1100" b="1" spc="-2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45" dirty="0">
                <a:solidFill>
                  <a:srgbClr val="000005"/>
                </a:solidFill>
                <a:latin typeface="Roboto Bk"/>
                <a:cs typeface="Roboto Bk"/>
              </a:rPr>
              <a:t>‘bank</a:t>
            </a:r>
            <a:r>
              <a:rPr sz="1100" b="1" spc="-2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30" dirty="0">
                <a:solidFill>
                  <a:srgbClr val="000005"/>
                </a:solidFill>
                <a:latin typeface="Roboto Bk"/>
                <a:cs typeface="Roboto Bk"/>
              </a:rPr>
              <a:t>grade’</a:t>
            </a:r>
            <a:r>
              <a:rPr sz="1100" b="1" spc="-1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25" dirty="0">
                <a:solidFill>
                  <a:srgbClr val="000005"/>
                </a:solidFill>
                <a:latin typeface="Roboto Bk"/>
                <a:cs typeface="Roboto Bk"/>
              </a:rPr>
              <a:t>security</a:t>
            </a:r>
            <a:r>
              <a:rPr sz="1100" b="1" spc="-1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25" dirty="0">
                <a:solidFill>
                  <a:srgbClr val="000005"/>
                </a:solidFill>
                <a:latin typeface="Roboto Bk"/>
                <a:cs typeface="Roboto Bk"/>
              </a:rPr>
              <a:t>to </a:t>
            </a:r>
            <a:r>
              <a:rPr sz="1100" b="1" spc="-254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15" dirty="0">
                <a:solidFill>
                  <a:srgbClr val="000005"/>
                </a:solidFill>
                <a:latin typeface="Roboto Bk"/>
                <a:cs typeface="Roboto Bk"/>
              </a:rPr>
              <a:t>store</a:t>
            </a:r>
            <a:r>
              <a:rPr sz="1100" b="1" spc="-3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10" dirty="0">
                <a:solidFill>
                  <a:srgbClr val="000005"/>
                </a:solidFill>
                <a:latin typeface="Roboto Bk"/>
                <a:cs typeface="Roboto Bk"/>
              </a:rPr>
              <a:t>and</a:t>
            </a:r>
            <a:r>
              <a:rPr sz="1100" b="1" spc="-2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10" dirty="0">
                <a:solidFill>
                  <a:srgbClr val="000005"/>
                </a:solidFill>
                <a:latin typeface="Roboto Bk"/>
                <a:cs typeface="Roboto Bk"/>
              </a:rPr>
              <a:t>process</a:t>
            </a:r>
            <a:r>
              <a:rPr sz="1100" b="1" spc="-2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15" dirty="0">
                <a:solidFill>
                  <a:srgbClr val="000005"/>
                </a:solidFill>
                <a:latin typeface="Roboto Bk"/>
                <a:cs typeface="Roboto Bk"/>
              </a:rPr>
              <a:t>our </a:t>
            </a:r>
            <a:r>
              <a:rPr sz="1100" b="1" spc="-10" dirty="0">
                <a:solidFill>
                  <a:srgbClr val="000005"/>
                </a:solidFill>
                <a:latin typeface="Roboto Bk"/>
                <a:cs typeface="Roboto Bk"/>
              </a:rPr>
              <a:t>data</a:t>
            </a:r>
            <a:endParaRPr sz="1100">
              <a:latin typeface="Roboto Bk"/>
              <a:cs typeface="Roboto Bk"/>
            </a:endParaRPr>
          </a:p>
          <a:p>
            <a:pPr marL="191770" marR="365760" indent="-179705">
              <a:lnSpc>
                <a:spcPts val="1300"/>
              </a:lnSpc>
              <a:spcBef>
                <a:spcPts val="635"/>
              </a:spcBef>
              <a:buChar char="•"/>
              <a:tabLst>
                <a:tab pos="191770" algn="l"/>
                <a:tab pos="192405" algn="l"/>
              </a:tabLst>
            </a:pPr>
            <a:r>
              <a:rPr sz="1100" b="1" spc="-15" dirty="0">
                <a:solidFill>
                  <a:srgbClr val="000005"/>
                </a:solidFill>
                <a:latin typeface="Roboto Bk"/>
                <a:cs typeface="Roboto Bk"/>
              </a:rPr>
              <a:t>Comply </a:t>
            </a:r>
            <a:r>
              <a:rPr sz="1100" b="1" spc="-25" dirty="0">
                <a:solidFill>
                  <a:srgbClr val="000005"/>
                </a:solidFill>
                <a:latin typeface="Roboto Bk"/>
                <a:cs typeface="Roboto Bk"/>
              </a:rPr>
              <a:t>with </a:t>
            </a:r>
            <a:r>
              <a:rPr sz="1100" b="1" spc="-15" dirty="0">
                <a:solidFill>
                  <a:srgbClr val="000005"/>
                </a:solidFill>
                <a:latin typeface="Roboto Bk"/>
                <a:cs typeface="Roboto Bk"/>
              </a:rPr>
              <a:t>200+ </a:t>
            </a:r>
            <a:r>
              <a:rPr sz="1100" b="1" spc="-25" dirty="0">
                <a:solidFill>
                  <a:srgbClr val="000005"/>
                </a:solidFill>
                <a:latin typeface="Roboto Bk"/>
                <a:cs typeface="Roboto Bk"/>
              </a:rPr>
              <a:t>security </a:t>
            </a:r>
            <a:r>
              <a:rPr sz="1100" b="1" spc="-20" dirty="0">
                <a:solidFill>
                  <a:srgbClr val="000005"/>
                </a:solidFill>
                <a:latin typeface="Roboto Bk"/>
                <a:cs typeface="Roboto Bk"/>
              </a:rPr>
              <a:t> requirements </a:t>
            </a:r>
            <a:r>
              <a:rPr sz="1100" b="1" spc="-10" dirty="0">
                <a:solidFill>
                  <a:srgbClr val="000005"/>
                </a:solidFill>
                <a:latin typeface="Roboto Bk"/>
                <a:cs typeface="Roboto Bk"/>
              </a:rPr>
              <a:t>from </a:t>
            </a:r>
            <a:r>
              <a:rPr sz="1100" b="1" spc="-40" dirty="0">
                <a:solidFill>
                  <a:srgbClr val="000005"/>
                </a:solidFill>
                <a:latin typeface="Roboto Bk"/>
                <a:cs typeface="Roboto Bk"/>
              </a:rPr>
              <a:t>NAB, </a:t>
            </a:r>
            <a:r>
              <a:rPr sz="1100" b="1" spc="-3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15" dirty="0">
                <a:solidFill>
                  <a:srgbClr val="000005"/>
                </a:solidFill>
                <a:latin typeface="Roboto Bk"/>
                <a:cs typeface="Roboto Bk"/>
              </a:rPr>
              <a:t>Woolworths </a:t>
            </a:r>
            <a:r>
              <a:rPr sz="1100" b="1" spc="-10" dirty="0">
                <a:solidFill>
                  <a:srgbClr val="000005"/>
                </a:solidFill>
                <a:latin typeface="Roboto Bk"/>
                <a:cs typeface="Roboto Bk"/>
              </a:rPr>
              <a:t>and </a:t>
            </a:r>
            <a:r>
              <a:rPr sz="1100" b="1" spc="-25" dirty="0">
                <a:solidFill>
                  <a:srgbClr val="000005"/>
                </a:solidFill>
                <a:latin typeface="Roboto Bk"/>
                <a:cs typeface="Roboto Bk"/>
              </a:rPr>
              <a:t>other </a:t>
            </a:r>
            <a:r>
              <a:rPr sz="1100" b="1" spc="-10" dirty="0">
                <a:solidFill>
                  <a:srgbClr val="000005"/>
                </a:solidFill>
                <a:latin typeface="Roboto Bk"/>
                <a:cs typeface="Roboto Bk"/>
              </a:rPr>
              <a:t>data </a:t>
            </a:r>
            <a:r>
              <a:rPr sz="1100" b="1" spc="-26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20" dirty="0">
                <a:solidFill>
                  <a:srgbClr val="000005"/>
                </a:solidFill>
                <a:latin typeface="Roboto Bk"/>
                <a:cs typeface="Roboto Bk"/>
              </a:rPr>
              <a:t>partners</a:t>
            </a:r>
            <a:endParaRPr sz="1100">
              <a:latin typeface="Roboto Bk"/>
              <a:cs typeface="Roboto Bk"/>
            </a:endParaRPr>
          </a:p>
          <a:p>
            <a:pPr marL="191770" marR="5080" indent="-179705">
              <a:lnSpc>
                <a:spcPts val="1300"/>
              </a:lnSpc>
              <a:spcBef>
                <a:spcPts val="705"/>
              </a:spcBef>
              <a:buChar char="•"/>
              <a:tabLst>
                <a:tab pos="191770" algn="l"/>
                <a:tab pos="192405" algn="l"/>
              </a:tabLst>
            </a:pPr>
            <a:r>
              <a:rPr sz="1100" b="1" spc="-45" dirty="0">
                <a:solidFill>
                  <a:srgbClr val="000005"/>
                </a:solidFill>
                <a:latin typeface="Roboto Bk"/>
                <a:cs typeface="Roboto Bk"/>
              </a:rPr>
              <a:t>All</a:t>
            </a:r>
            <a:r>
              <a:rPr sz="1100" b="1" spc="-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20" dirty="0">
                <a:solidFill>
                  <a:srgbClr val="000005"/>
                </a:solidFill>
                <a:latin typeface="Roboto Bk"/>
                <a:cs typeface="Roboto Bk"/>
              </a:rPr>
              <a:t>partner</a:t>
            </a:r>
            <a:r>
              <a:rPr sz="1100" b="1" spc="-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10" dirty="0">
                <a:solidFill>
                  <a:srgbClr val="000005"/>
                </a:solidFill>
                <a:latin typeface="Roboto Bk"/>
                <a:cs typeface="Roboto Bk"/>
              </a:rPr>
              <a:t>data </a:t>
            </a:r>
            <a:r>
              <a:rPr sz="1100" b="1" spc="-35" dirty="0">
                <a:solidFill>
                  <a:srgbClr val="000005"/>
                </a:solidFill>
                <a:latin typeface="Roboto Bk"/>
                <a:cs typeface="Roboto Bk"/>
              </a:rPr>
              <a:t>is</a:t>
            </a:r>
            <a:r>
              <a:rPr sz="1100" b="1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25" dirty="0">
                <a:solidFill>
                  <a:srgbClr val="000005"/>
                </a:solidFill>
                <a:latin typeface="Roboto Bk"/>
                <a:cs typeface="Roboto Bk"/>
              </a:rPr>
              <a:t>held</a:t>
            </a:r>
            <a:r>
              <a:rPr sz="1100" b="1" spc="-1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35" dirty="0">
                <a:solidFill>
                  <a:srgbClr val="000005"/>
                </a:solidFill>
                <a:latin typeface="Roboto Bk"/>
                <a:cs typeface="Roboto Bk"/>
              </a:rPr>
              <a:t>in </a:t>
            </a:r>
            <a:r>
              <a:rPr sz="1100" b="1" spc="-3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15" dirty="0">
                <a:solidFill>
                  <a:srgbClr val="000005"/>
                </a:solidFill>
                <a:latin typeface="Roboto Bk"/>
                <a:cs typeface="Roboto Bk"/>
              </a:rPr>
              <a:t>separate</a:t>
            </a:r>
            <a:r>
              <a:rPr sz="1100" b="1" spc="-3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25" dirty="0">
                <a:solidFill>
                  <a:srgbClr val="000005"/>
                </a:solidFill>
                <a:latin typeface="Roboto Bk"/>
                <a:cs typeface="Roboto Bk"/>
              </a:rPr>
              <a:t>restricted </a:t>
            </a:r>
            <a:r>
              <a:rPr sz="1100" b="1" spc="-20" dirty="0">
                <a:solidFill>
                  <a:srgbClr val="000005"/>
                </a:solidFill>
                <a:latin typeface="Roboto Bk"/>
                <a:cs typeface="Roboto Bk"/>
              </a:rPr>
              <a:t>environments</a:t>
            </a:r>
            <a:endParaRPr sz="1100">
              <a:latin typeface="Roboto Bk"/>
              <a:cs typeface="Roboto Bk"/>
            </a:endParaRPr>
          </a:p>
          <a:p>
            <a:pPr marL="191770" marR="270510" indent="-179705">
              <a:lnSpc>
                <a:spcPts val="1300"/>
              </a:lnSpc>
              <a:spcBef>
                <a:spcPts val="590"/>
              </a:spcBef>
              <a:buChar char="•"/>
              <a:tabLst>
                <a:tab pos="191770" algn="l"/>
                <a:tab pos="192405" algn="l"/>
              </a:tabLst>
            </a:pPr>
            <a:r>
              <a:rPr sz="1100" b="1" spc="-45" dirty="0">
                <a:solidFill>
                  <a:srgbClr val="000005"/>
                </a:solidFill>
                <a:latin typeface="Roboto Bk"/>
                <a:cs typeface="Roboto Bk"/>
              </a:rPr>
              <a:t>All</a:t>
            </a:r>
            <a:r>
              <a:rPr sz="1100" b="1" spc="-2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5" dirty="0">
                <a:solidFill>
                  <a:srgbClr val="000005"/>
                </a:solidFill>
                <a:latin typeface="Roboto Bk"/>
                <a:cs typeface="Roboto Bk"/>
              </a:rPr>
              <a:t>access</a:t>
            </a:r>
            <a:r>
              <a:rPr sz="1100" b="1" spc="-1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25" dirty="0">
                <a:solidFill>
                  <a:srgbClr val="000005"/>
                </a:solidFill>
                <a:latin typeface="Roboto Bk"/>
                <a:cs typeface="Roboto Bk"/>
              </a:rPr>
              <a:t>to </a:t>
            </a:r>
            <a:r>
              <a:rPr sz="1100" b="1" spc="-20" dirty="0">
                <a:solidFill>
                  <a:srgbClr val="000005"/>
                </a:solidFill>
                <a:latin typeface="Roboto Bk"/>
                <a:cs typeface="Roboto Bk"/>
              </a:rPr>
              <a:t>partner </a:t>
            </a:r>
            <a:r>
              <a:rPr sz="1100" b="1" spc="-10" dirty="0">
                <a:solidFill>
                  <a:srgbClr val="000005"/>
                </a:solidFill>
                <a:latin typeface="Roboto Bk"/>
                <a:cs typeface="Roboto Bk"/>
              </a:rPr>
              <a:t>data</a:t>
            </a:r>
            <a:r>
              <a:rPr sz="1100" b="1" spc="-2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35" dirty="0">
                <a:solidFill>
                  <a:srgbClr val="000005"/>
                </a:solidFill>
                <a:latin typeface="Roboto Bk"/>
                <a:cs typeface="Roboto Bk"/>
              </a:rPr>
              <a:t>is </a:t>
            </a:r>
            <a:r>
              <a:rPr sz="1100" b="1" spc="-30" dirty="0">
                <a:solidFill>
                  <a:srgbClr val="000005"/>
                </a:solidFill>
                <a:latin typeface="Roboto Bk"/>
                <a:cs typeface="Roboto Bk"/>
              </a:rPr>
              <a:t> limited</a:t>
            </a:r>
            <a:r>
              <a:rPr sz="1100" b="1" spc="-25" dirty="0">
                <a:solidFill>
                  <a:srgbClr val="000005"/>
                </a:solidFill>
                <a:latin typeface="Roboto Bk"/>
                <a:cs typeface="Roboto Bk"/>
              </a:rPr>
              <a:t> to essential</a:t>
            </a:r>
            <a:r>
              <a:rPr sz="1100" b="1" spc="-1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25" dirty="0">
                <a:solidFill>
                  <a:srgbClr val="000005"/>
                </a:solidFill>
                <a:latin typeface="Roboto Bk"/>
                <a:cs typeface="Roboto Bk"/>
              </a:rPr>
              <a:t>staff</a:t>
            </a:r>
            <a:r>
              <a:rPr sz="1100" b="1" spc="-2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35" dirty="0">
                <a:solidFill>
                  <a:srgbClr val="000005"/>
                </a:solidFill>
                <a:latin typeface="Roboto Bk"/>
                <a:cs typeface="Roboto Bk"/>
              </a:rPr>
              <a:t>only</a:t>
            </a:r>
            <a:endParaRPr sz="1100">
              <a:latin typeface="Roboto Bk"/>
              <a:cs typeface="Roboto Bk"/>
            </a:endParaRPr>
          </a:p>
          <a:p>
            <a:pPr marL="191770" marR="161925" indent="-179705">
              <a:lnSpc>
                <a:spcPct val="102699"/>
              </a:lnSpc>
              <a:spcBef>
                <a:spcPts val="495"/>
              </a:spcBef>
              <a:buChar char="•"/>
              <a:tabLst>
                <a:tab pos="191770" algn="l"/>
                <a:tab pos="192405" algn="l"/>
              </a:tabLst>
            </a:pPr>
            <a:r>
              <a:rPr sz="1100" b="1" spc="-30" dirty="0">
                <a:solidFill>
                  <a:srgbClr val="000005"/>
                </a:solidFill>
                <a:latin typeface="Roboto Bk"/>
                <a:cs typeface="Roboto Bk"/>
              </a:rPr>
              <a:t>Security</a:t>
            </a:r>
            <a:r>
              <a:rPr sz="1100" b="1" spc="-20" dirty="0">
                <a:solidFill>
                  <a:srgbClr val="000005"/>
                </a:solidFill>
                <a:latin typeface="Roboto Bk"/>
                <a:cs typeface="Roboto Bk"/>
              </a:rPr>
              <a:t> environment </a:t>
            </a:r>
            <a:r>
              <a:rPr sz="1100" b="1" spc="-10" dirty="0">
                <a:solidFill>
                  <a:srgbClr val="000005"/>
                </a:solidFill>
                <a:latin typeface="Roboto Bk"/>
                <a:cs typeface="Roboto Bk"/>
              </a:rPr>
              <a:t>and </a:t>
            </a:r>
            <a:r>
              <a:rPr sz="1100" b="1" spc="-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10" dirty="0">
                <a:solidFill>
                  <a:srgbClr val="000005"/>
                </a:solidFill>
                <a:latin typeface="Roboto Bk"/>
                <a:cs typeface="Roboto Bk"/>
              </a:rPr>
              <a:t>processes</a:t>
            </a:r>
            <a:r>
              <a:rPr sz="1100" b="1" spc="-1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30" dirty="0">
                <a:solidFill>
                  <a:srgbClr val="000005"/>
                </a:solidFill>
                <a:latin typeface="Roboto Bk"/>
                <a:cs typeface="Roboto Bk"/>
              </a:rPr>
              <a:t>regularly</a:t>
            </a:r>
            <a:r>
              <a:rPr sz="1100" b="1" spc="-1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25" dirty="0">
                <a:solidFill>
                  <a:srgbClr val="000005"/>
                </a:solidFill>
                <a:latin typeface="Roboto Bk"/>
                <a:cs typeface="Roboto Bk"/>
              </a:rPr>
              <a:t>audited</a:t>
            </a:r>
            <a:r>
              <a:rPr sz="1100" b="1" spc="-1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30" dirty="0">
                <a:solidFill>
                  <a:srgbClr val="000005"/>
                </a:solidFill>
                <a:latin typeface="Roboto Bk"/>
                <a:cs typeface="Roboto Bk"/>
              </a:rPr>
              <a:t>by </a:t>
            </a:r>
            <a:r>
              <a:rPr sz="1100" b="1" spc="-254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15" dirty="0">
                <a:solidFill>
                  <a:srgbClr val="000005"/>
                </a:solidFill>
                <a:latin typeface="Roboto Bk"/>
                <a:cs typeface="Roboto Bk"/>
              </a:rPr>
              <a:t>our </a:t>
            </a:r>
            <a:r>
              <a:rPr sz="1100" b="1" spc="-10" dirty="0">
                <a:solidFill>
                  <a:srgbClr val="000005"/>
                </a:solidFill>
                <a:latin typeface="Roboto Bk"/>
                <a:cs typeface="Roboto Bk"/>
              </a:rPr>
              <a:t>data</a:t>
            </a:r>
            <a:r>
              <a:rPr sz="1100" b="1" spc="-1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20" dirty="0">
                <a:solidFill>
                  <a:srgbClr val="000005"/>
                </a:solidFill>
                <a:latin typeface="Roboto Bk"/>
                <a:cs typeface="Roboto Bk"/>
              </a:rPr>
              <a:t>partners</a:t>
            </a:r>
            <a:endParaRPr sz="1100">
              <a:latin typeface="Roboto Bk"/>
              <a:cs typeface="Roboto Bk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05600" y="1911511"/>
            <a:ext cx="1985010" cy="122936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400" spc="-10" dirty="0">
                <a:solidFill>
                  <a:srgbClr val="000005"/>
                </a:solidFill>
                <a:latin typeface="Roboto Lt"/>
                <a:cs typeface="Roboto Lt"/>
              </a:rPr>
              <a:t>Ethical </a:t>
            </a:r>
            <a:r>
              <a:rPr sz="1400" spc="-5" dirty="0">
                <a:solidFill>
                  <a:srgbClr val="000005"/>
                </a:solidFill>
                <a:latin typeface="Roboto Lt"/>
                <a:cs typeface="Roboto Lt"/>
              </a:rPr>
              <a:t>use</a:t>
            </a:r>
            <a:r>
              <a:rPr sz="1400" spc="-10" dirty="0">
                <a:solidFill>
                  <a:srgbClr val="000005"/>
                </a:solidFill>
                <a:latin typeface="Roboto Lt"/>
                <a:cs typeface="Roboto Lt"/>
              </a:rPr>
              <a:t> </a:t>
            </a:r>
            <a:r>
              <a:rPr sz="1400" spc="10" dirty="0">
                <a:solidFill>
                  <a:srgbClr val="000005"/>
                </a:solidFill>
                <a:latin typeface="Roboto Lt"/>
                <a:cs typeface="Roboto Lt"/>
              </a:rPr>
              <a:t>of</a:t>
            </a:r>
            <a:r>
              <a:rPr sz="1400" spc="-10" dirty="0">
                <a:solidFill>
                  <a:srgbClr val="000005"/>
                </a:solidFill>
                <a:latin typeface="Roboto Lt"/>
                <a:cs typeface="Roboto Lt"/>
              </a:rPr>
              <a:t> data</a:t>
            </a:r>
            <a:endParaRPr sz="1400">
              <a:latin typeface="Roboto Lt"/>
              <a:cs typeface="Roboto Lt"/>
            </a:endParaRPr>
          </a:p>
          <a:p>
            <a:pPr marL="12700" marR="5080">
              <a:lnSpc>
                <a:spcPct val="100499"/>
              </a:lnSpc>
              <a:spcBef>
                <a:spcPts val="509"/>
              </a:spcBef>
            </a:pPr>
            <a:r>
              <a:rPr sz="1100" b="1" spc="-25" dirty="0">
                <a:solidFill>
                  <a:srgbClr val="000005"/>
                </a:solidFill>
                <a:latin typeface="Roboto Bk"/>
                <a:cs typeface="Roboto Bk"/>
              </a:rPr>
              <a:t>Applies</a:t>
            </a:r>
            <a:r>
              <a:rPr sz="1100" b="1" spc="-2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25" dirty="0">
                <a:solidFill>
                  <a:srgbClr val="000005"/>
                </a:solidFill>
                <a:latin typeface="Roboto Bk"/>
                <a:cs typeface="Roboto Bk"/>
              </a:rPr>
              <a:t>to </a:t>
            </a:r>
            <a:r>
              <a:rPr sz="1100" b="1" spc="-40" dirty="0">
                <a:solidFill>
                  <a:srgbClr val="000005"/>
                </a:solidFill>
                <a:latin typeface="Roboto Bk"/>
                <a:cs typeface="Roboto Bk"/>
              </a:rPr>
              <a:t>all</a:t>
            </a:r>
            <a:r>
              <a:rPr sz="1100" b="1" spc="-1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20" dirty="0">
                <a:solidFill>
                  <a:srgbClr val="000005"/>
                </a:solidFill>
                <a:latin typeface="Roboto Bk"/>
                <a:cs typeface="Roboto Bk"/>
              </a:rPr>
              <a:t>facets</a:t>
            </a:r>
            <a:r>
              <a:rPr sz="1100" b="1" spc="-1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20" dirty="0">
                <a:solidFill>
                  <a:srgbClr val="000005"/>
                </a:solidFill>
                <a:latin typeface="Roboto Bk"/>
                <a:cs typeface="Roboto Bk"/>
              </a:rPr>
              <a:t>of </a:t>
            </a:r>
            <a:r>
              <a:rPr sz="1100" b="1" spc="-15" dirty="0">
                <a:solidFill>
                  <a:srgbClr val="000005"/>
                </a:solidFill>
                <a:latin typeface="Roboto Bk"/>
                <a:cs typeface="Roboto Bk"/>
              </a:rPr>
              <a:t>our</a:t>
            </a:r>
            <a:r>
              <a:rPr sz="1100" b="1" spc="-2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35" dirty="0">
                <a:solidFill>
                  <a:srgbClr val="000005"/>
                </a:solidFill>
                <a:latin typeface="Roboto Bk"/>
                <a:cs typeface="Roboto Bk"/>
              </a:rPr>
              <a:t>work, </a:t>
            </a:r>
            <a:r>
              <a:rPr sz="1100" b="1" spc="-3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10" dirty="0">
                <a:solidFill>
                  <a:srgbClr val="000005"/>
                </a:solidFill>
                <a:latin typeface="Roboto Bk"/>
                <a:cs typeface="Roboto Bk"/>
              </a:rPr>
              <a:t>from </a:t>
            </a:r>
            <a:r>
              <a:rPr sz="1100" b="1" spc="-25" dirty="0">
                <a:solidFill>
                  <a:srgbClr val="000005"/>
                </a:solidFill>
                <a:latin typeface="Roboto Bk"/>
                <a:cs typeface="Roboto Bk"/>
              </a:rPr>
              <a:t>the </a:t>
            </a:r>
            <a:r>
              <a:rPr sz="1100" b="1" spc="-35" dirty="0">
                <a:solidFill>
                  <a:srgbClr val="000005"/>
                </a:solidFill>
                <a:latin typeface="Roboto Bk"/>
                <a:cs typeface="Roboto Bk"/>
              </a:rPr>
              <a:t>initiatives </a:t>
            </a:r>
            <a:r>
              <a:rPr sz="1100" b="1" spc="10" dirty="0">
                <a:solidFill>
                  <a:srgbClr val="000005"/>
                </a:solidFill>
                <a:latin typeface="Roboto Bk"/>
                <a:cs typeface="Roboto Bk"/>
              </a:rPr>
              <a:t>we </a:t>
            </a:r>
            <a:r>
              <a:rPr sz="1100" b="1" spc="-30" dirty="0">
                <a:solidFill>
                  <a:srgbClr val="000005"/>
                </a:solidFill>
                <a:latin typeface="Roboto Bk"/>
                <a:cs typeface="Roboto Bk"/>
              </a:rPr>
              <a:t>take </a:t>
            </a:r>
            <a:r>
              <a:rPr sz="1100" b="1" spc="-45" dirty="0">
                <a:solidFill>
                  <a:srgbClr val="000005"/>
                </a:solidFill>
                <a:latin typeface="Roboto Bk"/>
                <a:cs typeface="Roboto Bk"/>
              </a:rPr>
              <a:t>on, </a:t>
            </a:r>
            <a:r>
              <a:rPr sz="1100" b="1" spc="-4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25" dirty="0">
                <a:solidFill>
                  <a:srgbClr val="000005"/>
                </a:solidFill>
                <a:latin typeface="Roboto Bk"/>
                <a:cs typeface="Roboto Bk"/>
              </a:rPr>
              <a:t>the </a:t>
            </a:r>
            <a:r>
              <a:rPr sz="1100" b="1" spc="-20" dirty="0">
                <a:solidFill>
                  <a:srgbClr val="000005"/>
                </a:solidFill>
                <a:latin typeface="Roboto Bk"/>
                <a:cs typeface="Roboto Bk"/>
              </a:rPr>
              <a:t>information </a:t>
            </a:r>
            <a:r>
              <a:rPr sz="1100" b="1" spc="10" dirty="0">
                <a:solidFill>
                  <a:srgbClr val="000005"/>
                </a:solidFill>
                <a:latin typeface="Roboto Bk"/>
                <a:cs typeface="Roboto Bk"/>
              </a:rPr>
              <a:t>we </a:t>
            </a:r>
            <a:r>
              <a:rPr sz="1100" b="1" spc="-10" dirty="0">
                <a:solidFill>
                  <a:srgbClr val="000005"/>
                </a:solidFill>
                <a:latin typeface="Roboto Bk"/>
                <a:cs typeface="Roboto Bk"/>
              </a:rPr>
              <a:t>use and </a:t>
            </a:r>
            <a:r>
              <a:rPr sz="1100" b="1" dirty="0">
                <a:solidFill>
                  <a:srgbClr val="000005"/>
                </a:solidFill>
                <a:latin typeface="Roboto Bk"/>
                <a:cs typeface="Roboto Bk"/>
              </a:rPr>
              <a:t>how </a:t>
            </a:r>
            <a:r>
              <a:rPr sz="1100" b="1" spc="-26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15" dirty="0">
                <a:solidFill>
                  <a:srgbClr val="000005"/>
                </a:solidFill>
                <a:latin typeface="Roboto Bk"/>
                <a:cs typeface="Roboto Bk"/>
              </a:rPr>
              <a:t>our </a:t>
            </a:r>
            <a:r>
              <a:rPr sz="1100" b="1" spc="-25" dirty="0">
                <a:solidFill>
                  <a:srgbClr val="000005"/>
                </a:solidFill>
                <a:latin typeface="Roboto Bk"/>
                <a:cs typeface="Roboto Bk"/>
              </a:rPr>
              <a:t>solutions </a:t>
            </a:r>
            <a:r>
              <a:rPr sz="1100" b="1" spc="-15" dirty="0">
                <a:solidFill>
                  <a:srgbClr val="000005"/>
                </a:solidFill>
                <a:latin typeface="Roboto Bk"/>
                <a:cs typeface="Roboto Bk"/>
              </a:rPr>
              <a:t>impact </a:t>
            </a:r>
            <a:r>
              <a:rPr sz="1100" b="1" spc="-35" dirty="0">
                <a:solidFill>
                  <a:srgbClr val="000005"/>
                </a:solidFill>
                <a:latin typeface="Roboto Bk"/>
                <a:cs typeface="Roboto Bk"/>
              </a:rPr>
              <a:t>individuals, </a:t>
            </a:r>
            <a:r>
              <a:rPr sz="1100" b="1" spc="-26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20" dirty="0">
                <a:solidFill>
                  <a:srgbClr val="000005"/>
                </a:solidFill>
                <a:latin typeface="Roboto Bk"/>
                <a:cs typeface="Roboto Bk"/>
              </a:rPr>
              <a:t>organisations</a:t>
            </a:r>
            <a:r>
              <a:rPr sz="1100" b="1" spc="-10" dirty="0">
                <a:solidFill>
                  <a:srgbClr val="000005"/>
                </a:solidFill>
                <a:latin typeface="Roboto Bk"/>
                <a:cs typeface="Roboto Bk"/>
              </a:rPr>
              <a:t> and</a:t>
            </a:r>
            <a:r>
              <a:rPr sz="1100" b="1" spc="-2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30" dirty="0">
                <a:solidFill>
                  <a:srgbClr val="000005"/>
                </a:solidFill>
                <a:latin typeface="Roboto Bk"/>
                <a:cs typeface="Roboto Bk"/>
              </a:rPr>
              <a:t>society.</a:t>
            </a:r>
            <a:endParaRPr sz="1100">
              <a:latin typeface="Roboto Bk"/>
              <a:cs typeface="Roboto Bk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729706" y="1987962"/>
            <a:ext cx="2767330" cy="3790950"/>
            <a:chOff x="3729706" y="1987962"/>
            <a:chExt cx="2767330" cy="3790950"/>
          </a:xfrm>
        </p:grpSpPr>
        <p:sp>
          <p:nvSpPr>
            <p:cNvPr id="23" name="object 23"/>
            <p:cNvSpPr/>
            <p:nvPr/>
          </p:nvSpPr>
          <p:spPr>
            <a:xfrm>
              <a:off x="3732881" y="1987962"/>
              <a:ext cx="0" cy="3790950"/>
            </a:xfrm>
            <a:custGeom>
              <a:avLst/>
              <a:gdLst/>
              <a:ahLst/>
              <a:cxnLst/>
              <a:rect l="l" t="t" r="r" b="b"/>
              <a:pathLst>
                <a:path h="3790950">
                  <a:moveTo>
                    <a:pt x="0" y="0"/>
                  </a:moveTo>
                  <a:lnTo>
                    <a:pt x="1" y="3790715"/>
                  </a:lnTo>
                </a:path>
              </a:pathLst>
            </a:custGeom>
            <a:ln w="6350">
              <a:solidFill>
                <a:srgbClr val="BCB5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493545" y="1987962"/>
              <a:ext cx="0" cy="3790950"/>
            </a:xfrm>
            <a:custGeom>
              <a:avLst/>
              <a:gdLst/>
              <a:ahLst/>
              <a:cxnLst/>
              <a:rect l="l" t="t" r="r" b="b"/>
              <a:pathLst>
                <a:path h="3790950">
                  <a:moveTo>
                    <a:pt x="0" y="0"/>
                  </a:moveTo>
                  <a:lnTo>
                    <a:pt x="1" y="3790715"/>
                  </a:lnTo>
                </a:path>
              </a:pathLst>
            </a:custGeom>
            <a:ln w="6350">
              <a:solidFill>
                <a:srgbClr val="BCB5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80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49105" y="6642589"/>
            <a:ext cx="1093470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1000" dirty="0">
                <a:latin typeface="Calibri"/>
                <a:cs typeface="Calibri"/>
              </a:rPr>
              <a:t>C</a:t>
            </a:r>
            <a:r>
              <a:rPr sz="1000" spc="-5" dirty="0">
                <a:latin typeface="Calibri"/>
                <a:cs typeface="Calibri"/>
              </a:rPr>
              <a:t>lassi</a:t>
            </a:r>
            <a:r>
              <a:rPr sz="1000" spc="-10" dirty="0">
                <a:latin typeface="Calibri"/>
                <a:cs typeface="Calibri"/>
              </a:rPr>
              <a:t>f</a:t>
            </a:r>
            <a:r>
              <a:rPr sz="1000" spc="-5" dirty="0">
                <a:latin typeface="Calibri"/>
                <a:cs typeface="Calibri"/>
              </a:rPr>
              <a:t>i</a:t>
            </a:r>
            <a:r>
              <a:rPr sz="1000" dirty="0">
                <a:latin typeface="Calibri"/>
                <a:cs typeface="Calibri"/>
              </a:rPr>
              <a:t>c</a:t>
            </a:r>
            <a:r>
              <a:rPr sz="1000" spc="-5" dirty="0">
                <a:latin typeface="Calibri"/>
                <a:cs typeface="Calibri"/>
              </a:rPr>
              <a:t>a</a:t>
            </a:r>
            <a:r>
              <a:rPr sz="1000" dirty="0">
                <a:latin typeface="Calibri"/>
                <a:cs typeface="Calibri"/>
              </a:rPr>
              <a:t>t</a:t>
            </a:r>
            <a:r>
              <a:rPr sz="1000" spc="-5" dirty="0">
                <a:latin typeface="Calibri"/>
                <a:cs typeface="Calibri"/>
              </a:rPr>
              <a:t>ion</a:t>
            </a:r>
            <a:r>
              <a:rPr sz="1000" dirty="0">
                <a:latin typeface="Calibri"/>
                <a:cs typeface="Calibri"/>
              </a:rPr>
              <a:t>: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P</a:t>
            </a:r>
            <a:r>
              <a:rPr sz="1000" dirty="0">
                <a:latin typeface="Calibri"/>
                <a:cs typeface="Calibri"/>
              </a:rPr>
              <a:t>r</a:t>
            </a:r>
            <a:r>
              <a:rPr sz="1000" spc="-5" dirty="0">
                <a:latin typeface="Calibri"/>
                <a:cs typeface="Calibri"/>
              </a:rPr>
              <a:t>iva</a:t>
            </a:r>
            <a:r>
              <a:rPr sz="1000" dirty="0">
                <a:latin typeface="Calibri"/>
                <a:cs typeface="Calibri"/>
              </a:rPr>
              <a:t>te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90288" y="0"/>
            <a:ext cx="7602220" cy="6858000"/>
            <a:chOff x="4590288" y="0"/>
            <a:chExt cx="7602220" cy="6858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90288" y="0"/>
              <a:ext cx="2292096" cy="68555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881812" y="0"/>
              <a:ext cx="5310505" cy="6858000"/>
            </a:xfrm>
            <a:custGeom>
              <a:avLst/>
              <a:gdLst/>
              <a:ahLst/>
              <a:cxnLst/>
              <a:rect l="l" t="t" r="r" b="b"/>
              <a:pathLst>
                <a:path w="5310505" h="6858000">
                  <a:moveTo>
                    <a:pt x="5310187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5310187" y="6858000"/>
                  </a:lnTo>
                  <a:lnTo>
                    <a:pt x="5310187" y="0"/>
                  </a:lnTo>
                  <a:close/>
                </a:path>
              </a:pathLst>
            </a:custGeom>
            <a:solidFill>
              <a:srgbClr val="0000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672385" y="1880108"/>
            <a:ext cx="3936365" cy="3148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0866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FFFFFF"/>
                </a:solidFill>
                <a:latin typeface="Roboto Bk"/>
                <a:cs typeface="Roboto Bk"/>
              </a:rPr>
              <a:t>What</a:t>
            </a:r>
            <a:r>
              <a:rPr sz="2400" b="1" spc="110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2400" b="1" spc="-40" dirty="0">
                <a:solidFill>
                  <a:srgbClr val="FFFFFF"/>
                </a:solidFill>
                <a:latin typeface="Roboto Bk"/>
                <a:cs typeface="Roboto Bk"/>
              </a:rPr>
              <a:t>this</a:t>
            </a:r>
            <a:r>
              <a:rPr sz="2400" b="1" spc="105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2400" b="1" spc="10" dirty="0">
                <a:solidFill>
                  <a:srgbClr val="FFFFFF"/>
                </a:solidFill>
                <a:latin typeface="Roboto Bk"/>
                <a:cs typeface="Roboto Bk"/>
              </a:rPr>
              <a:t>means</a:t>
            </a:r>
            <a:r>
              <a:rPr sz="2400" b="1" spc="105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Roboto Bk"/>
                <a:cs typeface="Roboto Bk"/>
              </a:rPr>
              <a:t>for </a:t>
            </a:r>
            <a:r>
              <a:rPr sz="2400" b="1" spc="-10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Roboto Bk"/>
                <a:cs typeface="Roboto Bk"/>
              </a:rPr>
              <a:t>our</a:t>
            </a:r>
            <a:r>
              <a:rPr sz="2400" b="1" spc="-25" dirty="0">
                <a:solidFill>
                  <a:srgbClr val="FFFFFF"/>
                </a:solidFill>
                <a:latin typeface="Roboto Bk"/>
                <a:cs typeface="Roboto Bk"/>
              </a:rPr>
              <a:t> clients</a:t>
            </a:r>
            <a:r>
              <a:rPr sz="2400" b="1" spc="-20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2400" b="1" dirty="0">
                <a:solidFill>
                  <a:srgbClr val="FFFFFF"/>
                </a:solidFill>
                <a:latin typeface="Roboto Bk"/>
                <a:cs typeface="Roboto Bk"/>
              </a:rPr>
              <a:t>and</a:t>
            </a:r>
            <a:r>
              <a:rPr sz="2400" b="1" spc="-25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Roboto Bk"/>
                <a:cs typeface="Roboto Bk"/>
              </a:rPr>
              <a:t>partners</a:t>
            </a:r>
            <a:endParaRPr sz="240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2000" b="1" spc="-40" dirty="0">
                <a:solidFill>
                  <a:srgbClr val="FFFFFF"/>
                </a:solidFill>
                <a:latin typeface="Roboto Bk"/>
                <a:cs typeface="Roboto Bk"/>
              </a:rPr>
              <a:t>Best</a:t>
            </a:r>
            <a:r>
              <a:rPr sz="2000" b="1" spc="-30" dirty="0">
                <a:solidFill>
                  <a:srgbClr val="FFFFFF"/>
                </a:solidFill>
                <a:latin typeface="Roboto Bk"/>
                <a:cs typeface="Roboto Bk"/>
              </a:rPr>
              <a:t> practice</a:t>
            </a:r>
            <a:r>
              <a:rPr sz="2000" b="1" spc="-20" dirty="0">
                <a:solidFill>
                  <a:srgbClr val="FFFFFF"/>
                </a:solidFill>
                <a:latin typeface="Roboto Bk"/>
                <a:cs typeface="Roboto Bk"/>
              </a:rPr>
              <a:t> data governance</a:t>
            </a:r>
            <a:endParaRPr sz="2000">
              <a:latin typeface="Roboto Bk"/>
              <a:cs typeface="Roboto Bk"/>
            </a:endParaRPr>
          </a:p>
          <a:p>
            <a:pPr marL="12700" marR="5080">
              <a:lnSpc>
                <a:spcPct val="100000"/>
              </a:lnSpc>
              <a:spcBef>
                <a:spcPts val="1580"/>
              </a:spcBef>
            </a:pPr>
            <a:r>
              <a:rPr sz="2000" b="1" spc="-15" dirty="0">
                <a:solidFill>
                  <a:srgbClr val="FFFFFF"/>
                </a:solidFill>
                <a:latin typeface="Roboto Bk"/>
                <a:cs typeface="Roboto Bk"/>
              </a:rPr>
              <a:t>Greater</a:t>
            </a:r>
            <a:r>
              <a:rPr sz="2000" b="1" spc="-20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Roboto Bk"/>
                <a:cs typeface="Roboto Bk"/>
              </a:rPr>
              <a:t>assurance</a:t>
            </a:r>
            <a:r>
              <a:rPr sz="2000" b="1" spc="-20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2000" b="1" spc="-35" dirty="0">
                <a:solidFill>
                  <a:srgbClr val="FFFFFF"/>
                </a:solidFill>
                <a:latin typeface="Roboto Bk"/>
                <a:cs typeface="Roboto Bk"/>
              </a:rPr>
              <a:t>for</a:t>
            </a:r>
            <a:r>
              <a:rPr sz="2000" b="1" spc="-20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2000" b="1" spc="-35" dirty="0">
                <a:solidFill>
                  <a:srgbClr val="FFFFFF"/>
                </a:solidFill>
                <a:latin typeface="Roboto Bk"/>
                <a:cs typeface="Roboto Bk"/>
              </a:rPr>
              <a:t>stakeholders </a:t>
            </a:r>
            <a:r>
              <a:rPr sz="2000" b="1" spc="-484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2000" b="1" spc="-30" dirty="0">
                <a:solidFill>
                  <a:srgbClr val="FFFFFF"/>
                </a:solidFill>
                <a:latin typeface="Roboto Bk"/>
                <a:cs typeface="Roboto Bk"/>
              </a:rPr>
              <a:t>through</a:t>
            </a:r>
            <a:r>
              <a:rPr sz="2000" b="1" spc="-20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2000" b="1" spc="-25" dirty="0">
                <a:solidFill>
                  <a:srgbClr val="FFFFFF"/>
                </a:solidFill>
                <a:latin typeface="Roboto Bk"/>
                <a:cs typeface="Roboto Bk"/>
              </a:rPr>
              <a:t>robust</a:t>
            </a:r>
            <a:r>
              <a:rPr sz="2000" b="1" spc="-30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2000" b="1" spc="-65" dirty="0">
                <a:solidFill>
                  <a:srgbClr val="FFFFFF"/>
                </a:solidFill>
                <a:latin typeface="Roboto Bk"/>
                <a:cs typeface="Roboto Bk"/>
              </a:rPr>
              <a:t>risk</a:t>
            </a:r>
            <a:r>
              <a:rPr sz="2000" b="1" spc="-20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Roboto Bk"/>
                <a:cs typeface="Roboto Bk"/>
              </a:rPr>
              <a:t>management </a:t>
            </a:r>
            <a:r>
              <a:rPr sz="2000" b="1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Roboto Bk"/>
                <a:cs typeface="Roboto Bk"/>
              </a:rPr>
              <a:t>and</a:t>
            </a:r>
            <a:r>
              <a:rPr sz="2000" b="1" spc="-15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2000" b="1" spc="-45" dirty="0">
                <a:solidFill>
                  <a:srgbClr val="FFFFFF"/>
                </a:solidFill>
                <a:latin typeface="Roboto Bk"/>
                <a:cs typeface="Roboto Bk"/>
              </a:rPr>
              <a:t>security</a:t>
            </a:r>
            <a:r>
              <a:rPr sz="2000" b="1" spc="-15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Roboto Bk"/>
                <a:cs typeface="Roboto Bk"/>
              </a:rPr>
              <a:t>procedures</a:t>
            </a:r>
            <a:endParaRPr sz="2000">
              <a:latin typeface="Roboto Bk"/>
              <a:cs typeface="Roboto Bk"/>
            </a:endParaRPr>
          </a:p>
          <a:p>
            <a:pPr marL="12700" marR="1108075">
              <a:lnSpc>
                <a:spcPct val="100000"/>
              </a:lnSpc>
              <a:spcBef>
                <a:spcPts val="1610"/>
              </a:spcBef>
            </a:pPr>
            <a:r>
              <a:rPr sz="2000" b="1" spc="-35" dirty="0">
                <a:solidFill>
                  <a:srgbClr val="FFFFFF"/>
                </a:solidFill>
                <a:latin typeface="Roboto Bk"/>
                <a:cs typeface="Roboto Bk"/>
              </a:rPr>
              <a:t>Our </a:t>
            </a:r>
            <a:r>
              <a:rPr sz="2000" b="1" spc="-15" dirty="0">
                <a:solidFill>
                  <a:srgbClr val="FFFFFF"/>
                </a:solidFill>
                <a:latin typeface="Roboto Bk"/>
                <a:cs typeface="Roboto Bk"/>
              </a:rPr>
              <a:t>processes </a:t>
            </a:r>
            <a:r>
              <a:rPr sz="2000" b="1" spc="-25" dirty="0">
                <a:solidFill>
                  <a:srgbClr val="FFFFFF"/>
                </a:solidFill>
                <a:latin typeface="Roboto Bk"/>
                <a:cs typeface="Roboto Bk"/>
              </a:rPr>
              <a:t>have </a:t>
            </a:r>
            <a:r>
              <a:rPr sz="2000" b="1" spc="-20" dirty="0">
                <a:solidFill>
                  <a:srgbClr val="FFFFFF"/>
                </a:solidFill>
                <a:latin typeface="Roboto Bk"/>
                <a:cs typeface="Roboto Bk"/>
              </a:rPr>
              <a:t>been </a:t>
            </a:r>
            <a:r>
              <a:rPr sz="2000" b="1" spc="-484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2000" b="1" spc="-35" dirty="0">
                <a:solidFill>
                  <a:srgbClr val="FFFFFF"/>
                </a:solidFill>
                <a:latin typeface="Roboto Bk"/>
                <a:cs typeface="Roboto Bk"/>
              </a:rPr>
              <a:t>tested</a:t>
            </a:r>
            <a:r>
              <a:rPr sz="2000" b="1" spc="-20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Roboto Bk"/>
                <a:cs typeface="Roboto Bk"/>
              </a:rPr>
              <a:t>and</a:t>
            </a:r>
            <a:r>
              <a:rPr sz="2000" b="1" spc="-15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2000" b="1" spc="-25" dirty="0">
                <a:solidFill>
                  <a:srgbClr val="FFFFFF"/>
                </a:solidFill>
                <a:latin typeface="Roboto Bk"/>
                <a:cs typeface="Roboto Bk"/>
              </a:rPr>
              <a:t>proven</a:t>
            </a:r>
            <a:endParaRPr sz="2000">
              <a:latin typeface="Roboto Bk"/>
              <a:cs typeface="Roboto B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81850" y="3254100"/>
            <a:ext cx="279400" cy="419100"/>
          </a:xfrm>
          <a:custGeom>
            <a:avLst/>
            <a:gdLst/>
            <a:ahLst/>
            <a:cxnLst/>
            <a:rect l="l" t="t" r="r" b="b"/>
            <a:pathLst>
              <a:path w="279400" h="419100">
                <a:moveTo>
                  <a:pt x="25400" y="0"/>
                </a:moveTo>
                <a:lnTo>
                  <a:pt x="22542" y="0"/>
                </a:lnTo>
                <a:lnTo>
                  <a:pt x="20320" y="264"/>
                </a:lnTo>
                <a:lnTo>
                  <a:pt x="17145" y="1322"/>
                </a:lnTo>
                <a:lnTo>
                  <a:pt x="14604" y="2115"/>
                </a:lnTo>
                <a:lnTo>
                  <a:pt x="12382" y="3703"/>
                </a:lnTo>
                <a:lnTo>
                  <a:pt x="10159" y="5026"/>
                </a:lnTo>
                <a:lnTo>
                  <a:pt x="8254" y="6878"/>
                </a:lnTo>
                <a:lnTo>
                  <a:pt x="6032" y="8731"/>
                </a:lnTo>
                <a:lnTo>
                  <a:pt x="3175" y="12434"/>
                </a:lnTo>
                <a:lnTo>
                  <a:pt x="952" y="16932"/>
                </a:lnTo>
                <a:lnTo>
                  <a:pt x="0" y="21165"/>
                </a:lnTo>
                <a:lnTo>
                  <a:pt x="0" y="26457"/>
                </a:lnTo>
                <a:lnTo>
                  <a:pt x="178752" y="180709"/>
                </a:lnTo>
                <a:lnTo>
                  <a:pt x="189865" y="189970"/>
                </a:lnTo>
                <a:lnTo>
                  <a:pt x="193675" y="193409"/>
                </a:lnTo>
                <a:lnTo>
                  <a:pt x="196215" y="195526"/>
                </a:lnTo>
                <a:lnTo>
                  <a:pt x="198754" y="197907"/>
                </a:lnTo>
                <a:lnTo>
                  <a:pt x="200977" y="200553"/>
                </a:lnTo>
                <a:lnTo>
                  <a:pt x="202882" y="203464"/>
                </a:lnTo>
                <a:lnTo>
                  <a:pt x="204152" y="206375"/>
                </a:lnTo>
                <a:lnTo>
                  <a:pt x="204470" y="207962"/>
                </a:lnTo>
                <a:lnTo>
                  <a:pt x="204787" y="209284"/>
                </a:lnTo>
                <a:lnTo>
                  <a:pt x="204470" y="211137"/>
                </a:lnTo>
                <a:lnTo>
                  <a:pt x="204152" y="212725"/>
                </a:lnTo>
                <a:lnTo>
                  <a:pt x="203834" y="214576"/>
                </a:lnTo>
                <a:lnTo>
                  <a:pt x="142240" y="270139"/>
                </a:lnTo>
                <a:lnTo>
                  <a:pt x="83820" y="316970"/>
                </a:lnTo>
                <a:lnTo>
                  <a:pt x="9207" y="375972"/>
                </a:lnTo>
                <a:lnTo>
                  <a:pt x="5079" y="379676"/>
                </a:lnTo>
                <a:lnTo>
                  <a:pt x="2540" y="383381"/>
                </a:lnTo>
                <a:lnTo>
                  <a:pt x="952" y="387878"/>
                </a:lnTo>
                <a:lnTo>
                  <a:pt x="0" y="392376"/>
                </a:lnTo>
                <a:lnTo>
                  <a:pt x="0" y="397668"/>
                </a:lnTo>
                <a:lnTo>
                  <a:pt x="952" y="402165"/>
                </a:lnTo>
                <a:lnTo>
                  <a:pt x="3175" y="406664"/>
                </a:lnTo>
                <a:lnTo>
                  <a:pt x="6032" y="410368"/>
                </a:lnTo>
                <a:lnTo>
                  <a:pt x="8254" y="411956"/>
                </a:lnTo>
                <a:lnTo>
                  <a:pt x="10159" y="414072"/>
                </a:lnTo>
                <a:lnTo>
                  <a:pt x="12382" y="415395"/>
                </a:lnTo>
                <a:lnTo>
                  <a:pt x="14604" y="416982"/>
                </a:lnTo>
                <a:lnTo>
                  <a:pt x="17145" y="417512"/>
                </a:lnTo>
                <a:lnTo>
                  <a:pt x="20320" y="418570"/>
                </a:lnTo>
                <a:lnTo>
                  <a:pt x="22542" y="419099"/>
                </a:lnTo>
                <a:lnTo>
                  <a:pt x="25400" y="419099"/>
                </a:lnTo>
                <a:lnTo>
                  <a:pt x="270192" y="228070"/>
                </a:lnTo>
                <a:lnTo>
                  <a:pt x="272732" y="226218"/>
                </a:lnTo>
                <a:lnTo>
                  <a:pt x="275907" y="221984"/>
                </a:lnTo>
                <a:lnTo>
                  <a:pt x="277177" y="219603"/>
                </a:lnTo>
                <a:lnTo>
                  <a:pt x="278129" y="217222"/>
                </a:lnTo>
                <a:lnTo>
                  <a:pt x="278765" y="214576"/>
                </a:lnTo>
                <a:lnTo>
                  <a:pt x="279400" y="212195"/>
                </a:lnTo>
                <a:lnTo>
                  <a:pt x="270192" y="191028"/>
                </a:lnTo>
                <a:lnTo>
                  <a:pt x="42227" y="5820"/>
                </a:lnTo>
                <a:lnTo>
                  <a:pt x="38417" y="3175"/>
                </a:lnTo>
                <a:lnTo>
                  <a:pt x="33972" y="1322"/>
                </a:lnTo>
                <a:lnTo>
                  <a:pt x="29527" y="264"/>
                </a:lnTo>
                <a:lnTo>
                  <a:pt x="25400" y="0"/>
                </a:lnTo>
                <a:close/>
              </a:path>
            </a:pathLst>
          </a:custGeom>
          <a:solidFill>
            <a:srgbClr val="BCB5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90423" y="1898396"/>
            <a:ext cx="2379345" cy="148272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99400"/>
              </a:lnSpc>
              <a:spcBef>
                <a:spcPts val="114"/>
              </a:spcBef>
            </a:pPr>
            <a:r>
              <a:rPr sz="2400" b="1" spc="-35" dirty="0">
                <a:solidFill>
                  <a:srgbClr val="000005"/>
                </a:solidFill>
                <a:latin typeface="Roboto Bk"/>
                <a:cs typeface="Roboto Bk"/>
              </a:rPr>
              <a:t>An</a:t>
            </a:r>
            <a:r>
              <a:rPr sz="2400" b="1" spc="-3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2400" b="1" spc="-55" dirty="0">
                <a:solidFill>
                  <a:srgbClr val="000005"/>
                </a:solidFill>
                <a:latin typeface="Roboto Bk"/>
                <a:cs typeface="Roboto Bk"/>
              </a:rPr>
              <a:t>international </a:t>
            </a:r>
            <a:r>
              <a:rPr sz="2400" b="1" spc="-5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2400" b="1" spc="-45" dirty="0">
                <a:solidFill>
                  <a:srgbClr val="000005"/>
                </a:solidFill>
                <a:latin typeface="Roboto Bk"/>
                <a:cs typeface="Roboto Bk"/>
              </a:rPr>
              <a:t>recognition</a:t>
            </a:r>
            <a:r>
              <a:rPr sz="2400" b="1" spc="-3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2400" b="1" spc="-45" dirty="0">
                <a:solidFill>
                  <a:srgbClr val="000005"/>
                </a:solidFill>
                <a:latin typeface="Roboto Bk"/>
                <a:cs typeface="Roboto Bk"/>
              </a:rPr>
              <a:t>that </a:t>
            </a:r>
            <a:r>
              <a:rPr sz="2400" b="1" spc="-4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2400" b="1" spc="-50" dirty="0">
                <a:solidFill>
                  <a:srgbClr val="000005"/>
                </a:solidFill>
                <a:latin typeface="Roboto Bk"/>
                <a:cs typeface="Roboto Bk"/>
              </a:rPr>
              <a:t>security</a:t>
            </a:r>
            <a:r>
              <a:rPr sz="2400" b="1" spc="-4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2400" b="1" spc="-70" dirty="0">
                <a:solidFill>
                  <a:srgbClr val="000005"/>
                </a:solidFill>
                <a:latin typeface="Roboto Bk"/>
                <a:cs typeface="Roboto Bk"/>
              </a:rPr>
              <a:t>is</a:t>
            </a:r>
            <a:r>
              <a:rPr sz="2400" b="1" spc="-4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2400" b="1" spc="-10" dirty="0">
                <a:solidFill>
                  <a:srgbClr val="000005"/>
                </a:solidFill>
                <a:latin typeface="Roboto Bk"/>
                <a:cs typeface="Roboto Bk"/>
              </a:rPr>
              <a:t>core</a:t>
            </a:r>
            <a:r>
              <a:rPr sz="2400" b="1" spc="-45" dirty="0">
                <a:solidFill>
                  <a:srgbClr val="000005"/>
                </a:solidFill>
                <a:latin typeface="Roboto Bk"/>
                <a:cs typeface="Roboto Bk"/>
              </a:rPr>
              <a:t> to </a:t>
            </a:r>
            <a:r>
              <a:rPr sz="2400" b="1" spc="-58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2400" b="1" spc="10" dirty="0">
                <a:solidFill>
                  <a:srgbClr val="000005"/>
                </a:solidFill>
                <a:latin typeface="Roboto Bk"/>
                <a:cs typeface="Roboto Bk"/>
              </a:rPr>
              <a:t>how</a:t>
            </a:r>
            <a:r>
              <a:rPr sz="2400" b="1" spc="-2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2400" b="1" spc="25" dirty="0">
                <a:solidFill>
                  <a:srgbClr val="000005"/>
                </a:solidFill>
                <a:latin typeface="Roboto Bk"/>
                <a:cs typeface="Roboto Bk"/>
              </a:rPr>
              <a:t>we</a:t>
            </a:r>
            <a:r>
              <a:rPr sz="2400" b="1" spc="-3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2400" b="1" spc="-25" dirty="0">
                <a:solidFill>
                  <a:srgbClr val="000005"/>
                </a:solidFill>
                <a:latin typeface="Roboto Bk"/>
                <a:cs typeface="Roboto Bk"/>
              </a:rPr>
              <a:t>operate</a:t>
            </a:r>
            <a:endParaRPr sz="2400">
              <a:latin typeface="Roboto Bk"/>
              <a:cs typeface="Roboto Bk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184274" y="405891"/>
            <a:ext cx="3007995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500"/>
              </a:spcBef>
            </a:pPr>
            <a:r>
              <a:rPr sz="2800" dirty="0">
                <a:solidFill>
                  <a:srgbClr val="000005"/>
                </a:solidFill>
              </a:rPr>
              <a:t>We </a:t>
            </a:r>
            <a:r>
              <a:rPr sz="2800" spc="5" dirty="0">
                <a:solidFill>
                  <a:srgbClr val="000005"/>
                </a:solidFill>
              </a:rPr>
              <a:t>are </a:t>
            </a:r>
            <a:r>
              <a:rPr sz="2800" spc="-40" dirty="0">
                <a:solidFill>
                  <a:srgbClr val="000005"/>
                </a:solidFill>
              </a:rPr>
              <a:t>proudly </a:t>
            </a:r>
            <a:r>
              <a:rPr sz="2800" spc="-35" dirty="0">
                <a:solidFill>
                  <a:srgbClr val="000005"/>
                </a:solidFill>
              </a:rPr>
              <a:t> </a:t>
            </a:r>
            <a:r>
              <a:rPr sz="2800" spc="-55" dirty="0">
                <a:solidFill>
                  <a:srgbClr val="000005"/>
                </a:solidFill>
              </a:rPr>
              <a:t>ISO27001</a:t>
            </a:r>
            <a:r>
              <a:rPr sz="2800" spc="-65" dirty="0">
                <a:solidFill>
                  <a:srgbClr val="000005"/>
                </a:solidFill>
              </a:rPr>
              <a:t> </a:t>
            </a:r>
            <a:r>
              <a:rPr sz="2800" spc="-30" dirty="0">
                <a:solidFill>
                  <a:srgbClr val="000005"/>
                </a:solidFill>
              </a:rPr>
              <a:t>Certified</a:t>
            </a:r>
            <a:endParaRPr sz="2800"/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14697" y="4978034"/>
            <a:ext cx="746295" cy="101023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00882" y="5014812"/>
            <a:ext cx="1042622" cy="985438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2500270" y="4990038"/>
            <a:ext cx="0" cy="984885"/>
          </a:xfrm>
          <a:custGeom>
            <a:avLst/>
            <a:gdLst/>
            <a:ahLst/>
            <a:cxnLst/>
            <a:rect l="l" t="t" r="r" b="b"/>
            <a:pathLst>
              <a:path h="984885">
                <a:moveTo>
                  <a:pt x="0" y="0"/>
                </a:moveTo>
                <a:lnTo>
                  <a:pt x="1" y="984453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8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4275" y="429259"/>
            <a:ext cx="2671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000005"/>
                </a:solidFill>
              </a:rPr>
              <a:t>Executive</a:t>
            </a:r>
            <a:r>
              <a:rPr spc="-50" dirty="0">
                <a:solidFill>
                  <a:srgbClr val="000005"/>
                </a:solidFill>
              </a:rPr>
              <a:t> </a:t>
            </a:r>
            <a:r>
              <a:rPr spc="-10" dirty="0">
                <a:solidFill>
                  <a:srgbClr val="000005"/>
                </a:solidFill>
              </a:rPr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5037" y="1514347"/>
            <a:ext cx="5085715" cy="15678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00800"/>
              </a:lnSpc>
              <a:spcBef>
                <a:spcPts val="85"/>
              </a:spcBef>
            </a:pPr>
            <a:r>
              <a:rPr sz="1200" b="1" spc="5" dirty="0">
                <a:solidFill>
                  <a:srgbClr val="000005"/>
                </a:solidFill>
                <a:latin typeface="Roboto Bk"/>
                <a:cs typeface="Roboto Bk"/>
              </a:rPr>
              <a:t>The </a:t>
            </a:r>
            <a:r>
              <a:rPr sz="1200" b="1" spc="-10" dirty="0">
                <a:solidFill>
                  <a:srgbClr val="000005"/>
                </a:solidFill>
                <a:latin typeface="Roboto Bk"/>
                <a:cs typeface="Roboto Bk"/>
              </a:rPr>
              <a:t>number </a:t>
            </a:r>
            <a:r>
              <a:rPr sz="1200" b="1" spc="-20" dirty="0">
                <a:solidFill>
                  <a:srgbClr val="000005"/>
                </a:solidFill>
                <a:latin typeface="Roboto Bk"/>
                <a:cs typeface="Roboto Bk"/>
              </a:rPr>
              <a:t>of chips transactions </a:t>
            </a:r>
            <a:r>
              <a:rPr sz="1200" b="1" spc="-25" dirty="0">
                <a:solidFill>
                  <a:srgbClr val="000005"/>
                </a:solidFill>
                <a:latin typeface="Roboto Bk"/>
                <a:cs typeface="Roboto Bk"/>
              </a:rPr>
              <a:t>dramatically </a:t>
            </a:r>
            <a:r>
              <a:rPr sz="1200" b="1" spc="-15" dirty="0">
                <a:solidFill>
                  <a:srgbClr val="000005"/>
                </a:solidFill>
                <a:latin typeface="Roboto Bk"/>
                <a:cs typeface="Roboto Bk"/>
              </a:rPr>
              <a:t>increases </a:t>
            </a:r>
            <a:r>
              <a:rPr sz="1200" b="1" spc="-25" dirty="0">
                <a:solidFill>
                  <a:srgbClr val="000005"/>
                </a:solidFill>
                <a:latin typeface="Roboto Bk"/>
                <a:cs typeface="Roboto Bk"/>
              </a:rPr>
              <a:t>prior to </a:t>
            </a:r>
            <a:r>
              <a:rPr sz="1200" b="1" spc="-20" dirty="0">
                <a:solidFill>
                  <a:srgbClr val="000005"/>
                </a:solidFill>
                <a:latin typeface="Roboto Bk"/>
                <a:cs typeface="Roboto Bk"/>
              </a:rPr>
              <a:t>Christmas. </a:t>
            </a:r>
            <a:r>
              <a:rPr sz="1200" b="1" spc="-1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200" b="1" spc="-25" dirty="0">
                <a:solidFill>
                  <a:srgbClr val="000005"/>
                </a:solidFill>
                <a:latin typeface="Roboto Bk"/>
                <a:cs typeface="Roboto Bk"/>
              </a:rPr>
              <a:t>Thus, </a:t>
            </a:r>
            <a:r>
              <a:rPr sz="1200" b="1" spc="-10" dirty="0">
                <a:solidFill>
                  <a:srgbClr val="000005"/>
                </a:solidFill>
                <a:latin typeface="Roboto Bk"/>
                <a:cs typeface="Roboto Bk"/>
              </a:rPr>
              <a:t>added </a:t>
            </a:r>
            <a:r>
              <a:rPr sz="1200" b="1" spc="-45" dirty="0">
                <a:solidFill>
                  <a:srgbClr val="000005"/>
                </a:solidFill>
                <a:latin typeface="Roboto Bk"/>
                <a:cs typeface="Roboto Bk"/>
              </a:rPr>
              <a:t>visibility </a:t>
            </a:r>
            <a:r>
              <a:rPr sz="1200" b="1" spc="-25" dirty="0">
                <a:solidFill>
                  <a:srgbClr val="000005"/>
                </a:solidFill>
                <a:latin typeface="Roboto Bk"/>
                <a:cs typeface="Roboto Bk"/>
              </a:rPr>
              <a:t>to </a:t>
            </a:r>
            <a:r>
              <a:rPr sz="1200" b="1" spc="-10" dirty="0">
                <a:solidFill>
                  <a:srgbClr val="000005"/>
                </a:solidFill>
                <a:latin typeface="Roboto Bk"/>
                <a:cs typeface="Roboto Bk"/>
              </a:rPr>
              <a:t>customers </a:t>
            </a:r>
            <a:r>
              <a:rPr sz="1200" b="1" spc="-35" dirty="0">
                <a:solidFill>
                  <a:srgbClr val="000005"/>
                </a:solidFill>
                <a:latin typeface="Roboto Bk"/>
                <a:cs typeface="Roboto Bk"/>
              </a:rPr>
              <a:t>via </a:t>
            </a:r>
            <a:r>
              <a:rPr sz="1200" b="1" spc="5" dirty="0">
                <a:solidFill>
                  <a:srgbClr val="000005"/>
                </a:solidFill>
                <a:latin typeface="Roboto Bk"/>
                <a:cs typeface="Roboto Bk"/>
              </a:rPr>
              <a:t>a </a:t>
            </a:r>
            <a:r>
              <a:rPr sz="1200" b="1" spc="-20" dirty="0">
                <a:solidFill>
                  <a:srgbClr val="000005"/>
                </a:solidFill>
                <a:latin typeface="Roboto Bk"/>
                <a:cs typeface="Roboto Bk"/>
              </a:rPr>
              <a:t>promotional </a:t>
            </a:r>
            <a:r>
              <a:rPr sz="1200" b="1" spc="-30" dirty="0">
                <a:solidFill>
                  <a:srgbClr val="000005"/>
                </a:solidFill>
                <a:latin typeface="Roboto Bk"/>
                <a:cs typeface="Roboto Bk"/>
              </a:rPr>
              <a:t>display </a:t>
            </a:r>
            <a:r>
              <a:rPr sz="1200" b="1" spc="-15" dirty="0">
                <a:solidFill>
                  <a:srgbClr val="000005"/>
                </a:solidFill>
                <a:latin typeface="Roboto Bk"/>
                <a:cs typeface="Roboto Bk"/>
              </a:rPr>
              <a:t>or </a:t>
            </a:r>
            <a:r>
              <a:rPr sz="1200" b="1" spc="-10" dirty="0">
                <a:solidFill>
                  <a:srgbClr val="000005"/>
                </a:solidFill>
                <a:latin typeface="Roboto Bk"/>
                <a:cs typeface="Roboto Bk"/>
              </a:rPr>
              <a:t>Gondola end </a:t>
            </a:r>
            <a:r>
              <a:rPr sz="1200" b="1" spc="-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200" b="1" spc="-15" dirty="0">
                <a:solidFill>
                  <a:srgbClr val="000005"/>
                </a:solidFill>
                <a:latin typeface="Roboto Bk"/>
                <a:cs typeface="Roboto Bk"/>
              </a:rPr>
              <a:t>would increase</a:t>
            </a:r>
            <a:r>
              <a:rPr sz="1200" b="1" spc="-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200" b="1" spc="-15" dirty="0">
                <a:solidFill>
                  <a:srgbClr val="000005"/>
                </a:solidFill>
                <a:latin typeface="Roboto Bk"/>
                <a:cs typeface="Roboto Bk"/>
              </a:rPr>
              <a:t>purchases</a:t>
            </a:r>
            <a:r>
              <a:rPr sz="1200" b="1" spc="-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200" b="1" spc="-35" dirty="0">
                <a:solidFill>
                  <a:srgbClr val="000005"/>
                </a:solidFill>
                <a:latin typeface="Roboto Bk"/>
                <a:cs typeface="Roboto Bk"/>
              </a:rPr>
              <a:t>driving</a:t>
            </a:r>
            <a:r>
              <a:rPr sz="1200" b="1" spc="-1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200" b="1" spc="-15" dirty="0">
                <a:solidFill>
                  <a:srgbClr val="000005"/>
                </a:solidFill>
                <a:latin typeface="Roboto Bk"/>
                <a:cs typeface="Roboto Bk"/>
              </a:rPr>
              <a:t>sales</a:t>
            </a:r>
            <a:r>
              <a:rPr sz="1200" b="1" spc="-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200" b="1" spc="-15" dirty="0">
                <a:solidFill>
                  <a:srgbClr val="000005"/>
                </a:solidFill>
                <a:latin typeface="Roboto Bk"/>
                <a:cs typeface="Roboto Bk"/>
              </a:rPr>
              <a:t>growth</a:t>
            </a:r>
            <a:r>
              <a:rPr sz="1200" b="1" spc="-1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200" b="1" spc="-20" dirty="0">
                <a:solidFill>
                  <a:srgbClr val="000005"/>
                </a:solidFill>
                <a:latin typeface="Roboto Bk"/>
                <a:cs typeface="Roboto Bk"/>
              </a:rPr>
              <a:t>over</a:t>
            </a:r>
            <a:r>
              <a:rPr sz="1200" b="1" spc="-1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200" b="1" spc="-30" dirty="0">
                <a:solidFill>
                  <a:srgbClr val="000005"/>
                </a:solidFill>
                <a:latin typeface="Roboto Bk"/>
                <a:cs typeface="Roboto Bk"/>
              </a:rPr>
              <a:t>this</a:t>
            </a:r>
            <a:r>
              <a:rPr sz="1200" b="1" spc="-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200" b="1" spc="-30" dirty="0">
                <a:solidFill>
                  <a:srgbClr val="000005"/>
                </a:solidFill>
                <a:latin typeface="Roboto Bk"/>
                <a:cs typeface="Roboto Bk"/>
              </a:rPr>
              <a:t>holiday</a:t>
            </a:r>
            <a:r>
              <a:rPr sz="1200" b="1" spc="-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200" b="1" spc="-30" dirty="0">
                <a:solidFill>
                  <a:srgbClr val="000005"/>
                </a:solidFill>
                <a:latin typeface="Roboto Bk"/>
                <a:cs typeface="Roboto Bk"/>
              </a:rPr>
              <a:t>period.</a:t>
            </a:r>
            <a:endParaRPr sz="1200">
              <a:latin typeface="Roboto Bk"/>
              <a:cs typeface="Roboto Bk"/>
            </a:endParaRPr>
          </a:p>
          <a:p>
            <a:pPr marL="12700" algn="just">
              <a:lnSpc>
                <a:spcPct val="100000"/>
              </a:lnSpc>
              <a:spcBef>
                <a:spcPts val="1060"/>
              </a:spcBef>
            </a:pPr>
            <a:r>
              <a:rPr sz="1200" b="1" spc="-15" dirty="0">
                <a:solidFill>
                  <a:srgbClr val="000005"/>
                </a:solidFill>
                <a:latin typeface="Roboto Bk"/>
                <a:cs typeface="Roboto Bk"/>
              </a:rPr>
              <a:t>Mainstream</a:t>
            </a:r>
            <a:r>
              <a:rPr sz="1200" b="1" spc="-1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200" b="1" spc="-20" dirty="0">
                <a:solidFill>
                  <a:srgbClr val="000005"/>
                </a:solidFill>
                <a:latin typeface="Roboto Bk"/>
                <a:cs typeface="Roboto Bk"/>
              </a:rPr>
              <a:t>Young</a:t>
            </a:r>
            <a:r>
              <a:rPr sz="1200" b="1" spc="-1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200" b="1" spc="-30" dirty="0">
                <a:solidFill>
                  <a:srgbClr val="000005"/>
                </a:solidFill>
                <a:latin typeface="Roboto Bk"/>
                <a:cs typeface="Roboto Bk"/>
              </a:rPr>
              <a:t>Singles</a:t>
            </a:r>
            <a:r>
              <a:rPr sz="1200" b="1" spc="-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200" b="1" spc="-75" dirty="0">
                <a:solidFill>
                  <a:srgbClr val="000005"/>
                </a:solidFill>
                <a:latin typeface="Roboto Bk"/>
                <a:cs typeface="Roboto Bk"/>
              </a:rPr>
              <a:t>&amp;</a:t>
            </a:r>
            <a:r>
              <a:rPr sz="1200" b="1" spc="-1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200" b="1" spc="-15" dirty="0">
                <a:solidFill>
                  <a:srgbClr val="000005"/>
                </a:solidFill>
                <a:latin typeface="Roboto Bk"/>
                <a:cs typeface="Roboto Bk"/>
              </a:rPr>
              <a:t>Couples</a:t>
            </a:r>
            <a:r>
              <a:rPr sz="1200" b="1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200" b="1" spc="-10" dirty="0">
                <a:solidFill>
                  <a:srgbClr val="000005"/>
                </a:solidFill>
                <a:latin typeface="Roboto Bk"/>
                <a:cs typeface="Roboto Bk"/>
              </a:rPr>
              <a:t>are</a:t>
            </a:r>
            <a:r>
              <a:rPr sz="1200" b="1" spc="-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200" b="1" spc="-25" dirty="0">
                <a:solidFill>
                  <a:srgbClr val="000005"/>
                </a:solidFill>
                <a:latin typeface="Roboto Bk"/>
                <a:cs typeface="Roboto Bk"/>
              </a:rPr>
              <a:t>the</a:t>
            </a:r>
            <a:r>
              <a:rPr sz="1200" b="1" spc="-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200" b="1" spc="-25" dirty="0">
                <a:solidFill>
                  <a:srgbClr val="000005"/>
                </a:solidFill>
                <a:latin typeface="Roboto Bk"/>
                <a:cs typeface="Roboto Bk"/>
              </a:rPr>
              <a:t>primary</a:t>
            </a:r>
            <a:r>
              <a:rPr sz="1200" b="1" spc="-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200" b="1" spc="-15" dirty="0">
                <a:solidFill>
                  <a:srgbClr val="000005"/>
                </a:solidFill>
                <a:latin typeface="Roboto Bk"/>
                <a:cs typeface="Roboto Bk"/>
              </a:rPr>
              <a:t>shopper</a:t>
            </a:r>
            <a:r>
              <a:rPr sz="1200" b="1" spc="-1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200" b="1" spc="-20" dirty="0">
                <a:solidFill>
                  <a:srgbClr val="000005"/>
                </a:solidFill>
                <a:latin typeface="Roboto Bk"/>
                <a:cs typeface="Roboto Bk"/>
              </a:rPr>
              <a:t>of</a:t>
            </a:r>
            <a:r>
              <a:rPr sz="1200" b="1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200" b="1" spc="-30" dirty="0">
                <a:solidFill>
                  <a:srgbClr val="000005"/>
                </a:solidFill>
                <a:latin typeface="Roboto Bk"/>
                <a:cs typeface="Roboto Bk"/>
              </a:rPr>
              <a:t>chips.</a:t>
            </a:r>
            <a:endParaRPr sz="1200">
              <a:latin typeface="Roboto Bk"/>
              <a:cs typeface="Roboto Bk"/>
            </a:endParaRPr>
          </a:p>
          <a:p>
            <a:pPr marL="12700" marR="177165">
              <a:lnSpc>
                <a:spcPct val="100800"/>
              </a:lnSpc>
              <a:spcBef>
                <a:spcPts val="944"/>
              </a:spcBef>
            </a:pPr>
            <a:r>
              <a:rPr sz="1200" b="1" spc="-20" dirty="0">
                <a:solidFill>
                  <a:srgbClr val="000005"/>
                </a:solidFill>
                <a:latin typeface="Roboto Bk"/>
                <a:cs typeface="Roboto Bk"/>
              </a:rPr>
              <a:t>Young </a:t>
            </a:r>
            <a:r>
              <a:rPr sz="1200" b="1" spc="-10" dirty="0">
                <a:solidFill>
                  <a:srgbClr val="000005"/>
                </a:solidFill>
                <a:latin typeface="Roboto Bk"/>
                <a:cs typeface="Roboto Bk"/>
              </a:rPr>
              <a:t>and</a:t>
            </a:r>
            <a:r>
              <a:rPr sz="1200" b="1" spc="-2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200" b="1" spc="-25" dirty="0">
                <a:solidFill>
                  <a:srgbClr val="000005"/>
                </a:solidFill>
                <a:latin typeface="Roboto Bk"/>
                <a:cs typeface="Roboto Bk"/>
              </a:rPr>
              <a:t>Older</a:t>
            </a:r>
            <a:r>
              <a:rPr sz="1200" b="1" spc="-1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200" b="1" spc="-20" dirty="0">
                <a:solidFill>
                  <a:srgbClr val="000005"/>
                </a:solidFill>
                <a:latin typeface="Roboto Bk"/>
                <a:cs typeface="Roboto Bk"/>
              </a:rPr>
              <a:t>Families</a:t>
            </a:r>
            <a:r>
              <a:rPr sz="1200" b="1" spc="-1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200" b="1" spc="-15" dirty="0">
                <a:solidFill>
                  <a:srgbClr val="000005"/>
                </a:solidFill>
                <a:latin typeface="Roboto Bk"/>
                <a:cs typeface="Roboto Bk"/>
              </a:rPr>
              <a:t>make</a:t>
            </a:r>
            <a:r>
              <a:rPr sz="1200" b="1" spc="-1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200" b="1" spc="-15" dirty="0">
                <a:solidFill>
                  <a:srgbClr val="000005"/>
                </a:solidFill>
                <a:latin typeface="Roboto Bk"/>
                <a:cs typeface="Roboto Bk"/>
              </a:rPr>
              <a:t>up </a:t>
            </a:r>
            <a:r>
              <a:rPr sz="1200" b="1" spc="-25" dirty="0">
                <a:solidFill>
                  <a:srgbClr val="000005"/>
                </a:solidFill>
                <a:latin typeface="Roboto Bk"/>
                <a:cs typeface="Roboto Bk"/>
              </a:rPr>
              <a:t>26%</a:t>
            </a:r>
            <a:r>
              <a:rPr sz="1200" b="1" spc="-1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200" b="1" spc="-20" dirty="0">
                <a:solidFill>
                  <a:srgbClr val="000005"/>
                </a:solidFill>
                <a:latin typeface="Roboto Bk"/>
                <a:cs typeface="Roboto Bk"/>
              </a:rPr>
              <a:t>of</a:t>
            </a:r>
            <a:r>
              <a:rPr sz="1200" b="1" spc="-1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200" b="1" spc="-20" dirty="0">
                <a:solidFill>
                  <a:srgbClr val="000005"/>
                </a:solidFill>
                <a:latin typeface="Roboto Bk"/>
                <a:cs typeface="Roboto Bk"/>
              </a:rPr>
              <a:t>Chips</a:t>
            </a:r>
            <a:r>
              <a:rPr sz="1200" b="1" spc="-10" dirty="0">
                <a:solidFill>
                  <a:srgbClr val="000005"/>
                </a:solidFill>
                <a:latin typeface="Roboto Bk"/>
                <a:cs typeface="Roboto Bk"/>
              </a:rPr>
              <a:t> shoppes and</a:t>
            </a:r>
            <a:r>
              <a:rPr sz="1200" b="1" spc="-2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200" b="1" spc="-10" dirty="0">
                <a:solidFill>
                  <a:srgbClr val="000005"/>
                </a:solidFill>
                <a:latin typeface="Roboto Bk"/>
                <a:cs typeface="Roboto Bk"/>
              </a:rPr>
              <a:t>on </a:t>
            </a:r>
            <a:r>
              <a:rPr sz="1200" b="1" spc="-15" dirty="0">
                <a:solidFill>
                  <a:srgbClr val="000005"/>
                </a:solidFill>
                <a:latin typeface="Roboto Bk"/>
                <a:cs typeface="Roboto Bk"/>
              </a:rPr>
              <a:t>average </a:t>
            </a:r>
            <a:r>
              <a:rPr sz="1200" b="1" spc="-28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200" b="1" spc="-15" dirty="0">
                <a:solidFill>
                  <a:srgbClr val="000005"/>
                </a:solidFill>
                <a:latin typeface="Roboto Bk"/>
                <a:cs typeface="Roboto Bk"/>
              </a:rPr>
              <a:t>purchase</a:t>
            </a:r>
            <a:r>
              <a:rPr sz="1200" b="1" spc="-1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200" b="1" spc="-20" dirty="0">
                <a:solidFill>
                  <a:srgbClr val="000005"/>
                </a:solidFill>
                <a:latin typeface="Roboto Bk"/>
                <a:cs typeface="Roboto Bk"/>
              </a:rPr>
              <a:t>larger </a:t>
            </a:r>
            <a:r>
              <a:rPr sz="1200" b="1" spc="-30" dirty="0">
                <a:solidFill>
                  <a:srgbClr val="000005"/>
                </a:solidFill>
                <a:latin typeface="Roboto Bk"/>
                <a:cs typeface="Roboto Bk"/>
              </a:rPr>
              <a:t>baskets.</a:t>
            </a:r>
            <a:r>
              <a:rPr sz="1200" b="1" spc="-1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200" b="1" spc="-5" dirty="0">
                <a:solidFill>
                  <a:srgbClr val="000005"/>
                </a:solidFill>
                <a:latin typeface="Roboto Bk"/>
                <a:cs typeface="Roboto Bk"/>
              </a:rPr>
              <a:t>There</a:t>
            </a:r>
            <a:r>
              <a:rPr sz="1200" b="1" spc="-1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200" b="1" spc="-35" dirty="0">
                <a:solidFill>
                  <a:srgbClr val="000005"/>
                </a:solidFill>
                <a:latin typeface="Roboto Bk"/>
                <a:cs typeface="Roboto Bk"/>
              </a:rPr>
              <a:t>is</a:t>
            </a:r>
            <a:r>
              <a:rPr sz="1200" b="1" spc="-1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200" b="1" spc="-5" dirty="0">
                <a:solidFill>
                  <a:srgbClr val="000005"/>
                </a:solidFill>
                <a:latin typeface="Roboto Bk"/>
                <a:cs typeface="Roboto Bk"/>
              </a:rPr>
              <a:t>more</a:t>
            </a:r>
            <a:r>
              <a:rPr sz="1200" b="1" spc="-1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200" b="1" spc="-25" dirty="0">
                <a:solidFill>
                  <a:srgbClr val="000005"/>
                </a:solidFill>
                <a:latin typeface="Roboto Bk"/>
                <a:cs typeface="Roboto Bk"/>
              </a:rPr>
              <a:t>opportunity</a:t>
            </a:r>
            <a:r>
              <a:rPr sz="1200" b="1" spc="-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200" b="1" spc="-20" dirty="0">
                <a:solidFill>
                  <a:srgbClr val="000005"/>
                </a:solidFill>
                <a:latin typeface="Roboto Bk"/>
                <a:cs typeface="Roboto Bk"/>
              </a:rPr>
              <a:t>for </a:t>
            </a:r>
            <a:r>
              <a:rPr sz="1200" b="1" spc="-15" dirty="0">
                <a:solidFill>
                  <a:srgbClr val="000005"/>
                </a:solidFill>
                <a:latin typeface="Roboto Bk"/>
                <a:cs typeface="Roboto Bk"/>
              </a:rPr>
              <a:t>sales</a:t>
            </a:r>
            <a:r>
              <a:rPr sz="1200" b="1" spc="-1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200" b="1" spc="-20" dirty="0">
                <a:solidFill>
                  <a:srgbClr val="000005"/>
                </a:solidFill>
                <a:latin typeface="Roboto Bk"/>
                <a:cs typeface="Roboto Bk"/>
              </a:rPr>
              <a:t>with</a:t>
            </a:r>
            <a:r>
              <a:rPr sz="1200" b="1" spc="-1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200" b="1" spc="-15" dirty="0">
                <a:solidFill>
                  <a:srgbClr val="000005"/>
                </a:solidFill>
                <a:latin typeface="Roboto Bk"/>
                <a:cs typeface="Roboto Bk"/>
              </a:rPr>
              <a:t>these </a:t>
            </a:r>
            <a:r>
              <a:rPr sz="1200" b="1" spc="-1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200" b="1" spc="-20" dirty="0">
                <a:solidFill>
                  <a:srgbClr val="000005"/>
                </a:solidFill>
                <a:latin typeface="Roboto Bk"/>
                <a:cs typeface="Roboto Bk"/>
              </a:rPr>
              <a:t>shoppers.</a:t>
            </a:r>
            <a:endParaRPr sz="1200">
              <a:latin typeface="Roboto Bk"/>
              <a:cs typeface="Roboto B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5037" y="3757676"/>
            <a:ext cx="5290185" cy="10712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algn="just">
              <a:lnSpc>
                <a:spcPct val="103299"/>
              </a:lnSpc>
              <a:spcBef>
                <a:spcPts val="50"/>
              </a:spcBef>
            </a:pPr>
            <a:r>
              <a:rPr sz="1200" b="1" spc="-20" dirty="0">
                <a:solidFill>
                  <a:srgbClr val="000005"/>
                </a:solidFill>
                <a:latin typeface="Roboto Bk"/>
                <a:cs typeface="Roboto Bk"/>
              </a:rPr>
              <a:t>A </a:t>
            </a:r>
            <a:r>
              <a:rPr sz="1200" b="1" spc="-25" dirty="0">
                <a:solidFill>
                  <a:srgbClr val="000005"/>
                </a:solidFill>
                <a:latin typeface="Roboto Bk"/>
                <a:cs typeface="Roboto Bk"/>
              </a:rPr>
              <a:t>control </a:t>
            </a:r>
            <a:r>
              <a:rPr sz="1200" b="1" spc="-20" dirty="0">
                <a:solidFill>
                  <a:srgbClr val="000005"/>
                </a:solidFill>
                <a:latin typeface="Roboto Bk"/>
                <a:cs typeface="Roboto Bk"/>
              </a:rPr>
              <a:t>store </a:t>
            </a:r>
            <a:r>
              <a:rPr sz="1200" b="1" spc="5" dirty="0">
                <a:solidFill>
                  <a:srgbClr val="000005"/>
                </a:solidFill>
                <a:latin typeface="Roboto Bk"/>
                <a:cs typeface="Roboto Bk"/>
              </a:rPr>
              <a:t>was </a:t>
            </a:r>
            <a:r>
              <a:rPr sz="1200" b="1" spc="-15" dirty="0">
                <a:solidFill>
                  <a:srgbClr val="000005"/>
                </a:solidFill>
                <a:latin typeface="Roboto Bk"/>
                <a:cs typeface="Roboto Bk"/>
              </a:rPr>
              <a:t>constructed </a:t>
            </a:r>
            <a:r>
              <a:rPr sz="1200" b="1" spc="-25" dirty="0">
                <a:solidFill>
                  <a:srgbClr val="000005"/>
                </a:solidFill>
                <a:latin typeface="Roboto Bk"/>
                <a:cs typeface="Roboto Bk"/>
              </a:rPr>
              <a:t>to reflect the prior </a:t>
            </a:r>
            <a:r>
              <a:rPr sz="1200" b="1" spc="-10" dirty="0">
                <a:solidFill>
                  <a:srgbClr val="000005"/>
                </a:solidFill>
                <a:latin typeface="Roboto Bk"/>
                <a:cs typeface="Roboto Bk"/>
              </a:rPr>
              <a:t>performance </a:t>
            </a:r>
            <a:r>
              <a:rPr sz="1200" b="1" spc="-20" dirty="0">
                <a:solidFill>
                  <a:srgbClr val="000005"/>
                </a:solidFill>
                <a:latin typeface="Roboto Bk"/>
                <a:cs typeface="Roboto Bk"/>
              </a:rPr>
              <a:t>of </a:t>
            </a:r>
            <a:r>
              <a:rPr sz="1200" b="1" spc="-25" dirty="0">
                <a:solidFill>
                  <a:srgbClr val="000005"/>
                </a:solidFill>
                <a:latin typeface="Roboto Bk"/>
                <a:cs typeface="Roboto Bk"/>
              </a:rPr>
              <a:t>the </a:t>
            </a:r>
            <a:r>
              <a:rPr sz="1200" b="1" spc="-15" dirty="0">
                <a:solidFill>
                  <a:srgbClr val="000005"/>
                </a:solidFill>
                <a:latin typeface="Roboto Bk"/>
                <a:cs typeface="Roboto Bk"/>
              </a:rPr>
              <a:t>selected </a:t>
            </a:r>
            <a:r>
              <a:rPr sz="1200" b="1" spc="-1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200" b="1" spc="-40" dirty="0">
                <a:solidFill>
                  <a:srgbClr val="000005"/>
                </a:solidFill>
                <a:latin typeface="Roboto Bk"/>
                <a:cs typeface="Roboto Bk"/>
              </a:rPr>
              <a:t>trial</a:t>
            </a:r>
            <a:r>
              <a:rPr sz="1200" b="1" spc="-1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200" b="1" spc="-25" dirty="0">
                <a:solidFill>
                  <a:srgbClr val="000005"/>
                </a:solidFill>
                <a:latin typeface="Roboto Bk"/>
                <a:cs typeface="Roboto Bk"/>
              </a:rPr>
              <a:t>store.</a:t>
            </a:r>
            <a:endParaRPr sz="1200">
              <a:latin typeface="Roboto Bk"/>
              <a:cs typeface="Roboto Bk"/>
            </a:endParaRPr>
          </a:p>
          <a:p>
            <a:pPr marL="12700" marR="80645" algn="just">
              <a:lnSpc>
                <a:spcPct val="100800"/>
              </a:lnSpc>
              <a:spcBef>
                <a:spcPts val="950"/>
              </a:spcBef>
            </a:pPr>
            <a:r>
              <a:rPr sz="1200" b="1" spc="-25" dirty="0">
                <a:solidFill>
                  <a:srgbClr val="000005"/>
                </a:solidFill>
                <a:latin typeface="Roboto Bk"/>
                <a:cs typeface="Roboto Bk"/>
              </a:rPr>
              <a:t>After </a:t>
            </a:r>
            <a:r>
              <a:rPr sz="1200" b="1" spc="-20" dirty="0">
                <a:solidFill>
                  <a:srgbClr val="000005"/>
                </a:solidFill>
                <a:latin typeface="Roboto Bk"/>
                <a:cs typeface="Roboto Bk"/>
              </a:rPr>
              <a:t>implementing </a:t>
            </a:r>
            <a:r>
              <a:rPr sz="1200" b="1" spc="-25" dirty="0">
                <a:solidFill>
                  <a:srgbClr val="000005"/>
                </a:solidFill>
                <a:latin typeface="Roboto Bk"/>
                <a:cs typeface="Roboto Bk"/>
              </a:rPr>
              <a:t>the </a:t>
            </a:r>
            <a:r>
              <a:rPr sz="1200" b="1" spc="5" dirty="0">
                <a:solidFill>
                  <a:srgbClr val="000005"/>
                </a:solidFill>
                <a:latin typeface="Roboto Bk"/>
                <a:cs typeface="Roboto Bk"/>
              </a:rPr>
              <a:t>new </a:t>
            </a:r>
            <a:r>
              <a:rPr sz="1200" b="1" spc="-20" dirty="0">
                <a:solidFill>
                  <a:srgbClr val="000005"/>
                </a:solidFill>
                <a:latin typeface="Roboto Bk"/>
                <a:cs typeface="Roboto Bk"/>
              </a:rPr>
              <a:t>store </a:t>
            </a:r>
            <a:r>
              <a:rPr sz="1200" b="1" spc="-30" dirty="0">
                <a:solidFill>
                  <a:srgbClr val="000005"/>
                </a:solidFill>
                <a:latin typeface="Roboto Bk"/>
                <a:cs typeface="Roboto Bk"/>
              </a:rPr>
              <a:t>layout </a:t>
            </a:r>
            <a:r>
              <a:rPr sz="1200" b="1" spc="-25" dirty="0">
                <a:solidFill>
                  <a:srgbClr val="000005"/>
                </a:solidFill>
                <a:latin typeface="Roboto Bk"/>
                <a:cs typeface="Roboto Bk"/>
              </a:rPr>
              <a:t>the </a:t>
            </a:r>
            <a:r>
              <a:rPr sz="1200" b="1" spc="-10" dirty="0">
                <a:solidFill>
                  <a:srgbClr val="000005"/>
                </a:solidFill>
                <a:latin typeface="Roboto Bk"/>
                <a:cs typeface="Roboto Bk"/>
              </a:rPr>
              <a:t>performance </a:t>
            </a:r>
            <a:r>
              <a:rPr sz="1200" b="1" spc="-20" dirty="0">
                <a:solidFill>
                  <a:srgbClr val="000005"/>
                </a:solidFill>
                <a:latin typeface="Roboto Bk"/>
                <a:cs typeface="Roboto Bk"/>
              </a:rPr>
              <a:t>of </a:t>
            </a:r>
            <a:r>
              <a:rPr sz="1200" b="1" spc="-25" dirty="0">
                <a:solidFill>
                  <a:srgbClr val="000005"/>
                </a:solidFill>
                <a:latin typeface="Roboto Bk"/>
                <a:cs typeface="Roboto Bk"/>
              </a:rPr>
              <a:t>the </a:t>
            </a:r>
            <a:r>
              <a:rPr sz="1200" b="1" spc="-40" dirty="0">
                <a:solidFill>
                  <a:srgbClr val="000005"/>
                </a:solidFill>
                <a:latin typeface="Roboto Bk"/>
                <a:cs typeface="Roboto Bk"/>
              </a:rPr>
              <a:t>trial </a:t>
            </a:r>
            <a:r>
              <a:rPr sz="1200" b="1" spc="-20" dirty="0">
                <a:solidFill>
                  <a:srgbClr val="000005"/>
                </a:solidFill>
                <a:latin typeface="Roboto Bk"/>
                <a:cs typeface="Roboto Bk"/>
              </a:rPr>
              <a:t>store </a:t>
            </a:r>
            <a:r>
              <a:rPr sz="1200" b="1" spc="-10" dirty="0">
                <a:solidFill>
                  <a:srgbClr val="000005"/>
                </a:solidFill>
                <a:latin typeface="Roboto Bk"/>
                <a:cs typeface="Roboto Bk"/>
              </a:rPr>
              <a:t>and </a:t>
            </a:r>
            <a:r>
              <a:rPr sz="1200" b="1" spc="-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200" b="1" spc="-25" dirty="0">
                <a:solidFill>
                  <a:srgbClr val="000005"/>
                </a:solidFill>
                <a:latin typeface="Roboto Bk"/>
                <a:cs typeface="Roboto Bk"/>
              </a:rPr>
              <a:t>the control </a:t>
            </a:r>
            <a:r>
              <a:rPr sz="1200" b="1" spc="-15" dirty="0">
                <a:solidFill>
                  <a:srgbClr val="000005"/>
                </a:solidFill>
                <a:latin typeface="Roboto Bk"/>
                <a:cs typeface="Roboto Bk"/>
              </a:rPr>
              <a:t>store </a:t>
            </a:r>
            <a:r>
              <a:rPr sz="1200" b="1" spc="-5" dirty="0">
                <a:solidFill>
                  <a:srgbClr val="000005"/>
                </a:solidFill>
                <a:latin typeface="Roboto Bk"/>
                <a:cs typeface="Roboto Bk"/>
              </a:rPr>
              <a:t>were </a:t>
            </a:r>
            <a:r>
              <a:rPr sz="1200" b="1" spc="-15" dirty="0">
                <a:solidFill>
                  <a:srgbClr val="000005"/>
                </a:solidFill>
                <a:latin typeface="Roboto Bk"/>
                <a:cs typeface="Roboto Bk"/>
              </a:rPr>
              <a:t>compared. </a:t>
            </a:r>
            <a:r>
              <a:rPr sz="1200" b="1" spc="5" dirty="0">
                <a:solidFill>
                  <a:srgbClr val="000005"/>
                </a:solidFill>
                <a:latin typeface="Roboto Bk"/>
                <a:cs typeface="Roboto Bk"/>
              </a:rPr>
              <a:t>The </a:t>
            </a:r>
            <a:r>
              <a:rPr sz="1200" b="1" spc="-40" dirty="0">
                <a:solidFill>
                  <a:srgbClr val="000005"/>
                </a:solidFill>
                <a:latin typeface="Roboto Bk"/>
                <a:cs typeface="Roboto Bk"/>
              </a:rPr>
              <a:t>trial </a:t>
            </a:r>
            <a:r>
              <a:rPr sz="1200" b="1" spc="-15" dirty="0">
                <a:solidFill>
                  <a:srgbClr val="000005"/>
                </a:solidFill>
                <a:latin typeface="Roboto Bk"/>
                <a:cs typeface="Roboto Bk"/>
              </a:rPr>
              <a:t>store </a:t>
            </a:r>
            <a:r>
              <a:rPr sz="1200" b="1" spc="5" dirty="0">
                <a:solidFill>
                  <a:srgbClr val="000005"/>
                </a:solidFill>
                <a:latin typeface="Roboto Bk"/>
                <a:cs typeface="Roboto Bk"/>
              </a:rPr>
              <a:t>saw </a:t>
            </a:r>
            <a:r>
              <a:rPr sz="1200" b="1" spc="-30" dirty="0">
                <a:solidFill>
                  <a:srgbClr val="000005"/>
                </a:solidFill>
                <a:latin typeface="Roboto Bk"/>
                <a:cs typeface="Roboto Bk"/>
              </a:rPr>
              <a:t>significant </a:t>
            </a:r>
            <a:r>
              <a:rPr sz="1200" b="1" spc="-35" dirty="0">
                <a:solidFill>
                  <a:srgbClr val="000005"/>
                </a:solidFill>
                <a:latin typeface="Roboto Bk"/>
                <a:cs typeface="Roboto Bk"/>
              </a:rPr>
              <a:t>uplift </a:t>
            </a:r>
            <a:r>
              <a:rPr sz="1200" b="1" spc="-10" dirty="0">
                <a:solidFill>
                  <a:srgbClr val="000005"/>
                </a:solidFill>
                <a:latin typeface="Roboto Bk"/>
                <a:cs typeface="Roboto Bk"/>
              </a:rPr>
              <a:t>from </a:t>
            </a:r>
            <a:r>
              <a:rPr sz="1200" b="1" spc="-25" dirty="0">
                <a:solidFill>
                  <a:srgbClr val="000005"/>
                </a:solidFill>
                <a:latin typeface="Roboto Bk"/>
                <a:cs typeface="Roboto Bk"/>
              </a:rPr>
              <a:t>the </a:t>
            </a:r>
            <a:r>
              <a:rPr sz="1200" b="1" spc="-2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200" b="1" dirty="0">
                <a:solidFill>
                  <a:srgbClr val="000005"/>
                </a:solidFill>
                <a:latin typeface="Roboto Bk"/>
                <a:cs typeface="Roboto Bk"/>
              </a:rPr>
              <a:t>new</a:t>
            </a:r>
            <a:r>
              <a:rPr sz="1200" b="1" spc="-2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200" b="1" spc="-20" dirty="0">
                <a:solidFill>
                  <a:srgbClr val="000005"/>
                </a:solidFill>
                <a:latin typeface="Roboto Bk"/>
                <a:cs typeface="Roboto Bk"/>
              </a:rPr>
              <a:t>store</a:t>
            </a:r>
            <a:r>
              <a:rPr sz="1200" b="1" spc="-1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200" b="1" spc="-35" dirty="0">
                <a:solidFill>
                  <a:srgbClr val="000005"/>
                </a:solidFill>
                <a:latin typeface="Roboto Bk"/>
                <a:cs typeface="Roboto Bk"/>
              </a:rPr>
              <a:t>layout.</a:t>
            </a:r>
            <a:endParaRPr sz="1200">
              <a:latin typeface="Roboto Bk"/>
              <a:cs typeface="Roboto B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14526" y="1662684"/>
            <a:ext cx="18338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000005"/>
                </a:solidFill>
                <a:latin typeface="Roboto Bk"/>
                <a:cs typeface="Roboto Bk"/>
              </a:rPr>
              <a:t>Chips</a:t>
            </a:r>
            <a:r>
              <a:rPr sz="1400" b="1" spc="-2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400" b="1" spc="-10" dirty="0">
                <a:solidFill>
                  <a:srgbClr val="000005"/>
                </a:solidFill>
                <a:latin typeface="Roboto Bk"/>
                <a:cs typeface="Roboto Bk"/>
              </a:rPr>
              <a:t>Category</a:t>
            </a:r>
            <a:r>
              <a:rPr sz="1400" b="1" spc="-2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400" b="1" spc="-15" dirty="0">
                <a:solidFill>
                  <a:srgbClr val="000005"/>
                </a:solidFill>
                <a:latin typeface="Roboto Bk"/>
                <a:cs typeface="Roboto Bk"/>
              </a:rPr>
              <a:t>Review</a:t>
            </a:r>
            <a:endParaRPr sz="1400">
              <a:latin typeface="Roboto Bk"/>
              <a:cs typeface="Roboto B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14526" y="3860292"/>
            <a:ext cx="15481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000005"/>
                </a:solidFill>
                <a:latin typeface="Roboto Bk"/>
                <a:cs typeface="Roboto Bk"/>
              </a:rPr>
              <a:t>Trial</a:t>
            </a:r>
            <a:r>
              <a:rPr sz="1400" b="1" spc="-2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400" b="1" spc="-20" dirty="0">
                <a:solidFill>
                  <a:srgbClr val="000005"/>
                </a:solidFill>
                <a:latin typeface="Roboto Bk"/>
                <a:cs typeface="Roboto Bk"/>
              </a:rPr>
              <a:t>Store Analysis</a:t>
            </a:r>
            <a:endParaRPr sz="1400">
              <a:latin typeface="Roboto Bk"/>
              <a:cs typeface="Roboto B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57737" y="3432065"/>
            <a:ext cx="600075" cy="0"/>
          </a:xfrm>
          <a:custGeom>
            <a:avLst/>
            <a:gdLst/>
            <a:ahLst/>
            <a:cxnLst/>
            <a:rect l="l" t="t" r="r" b="b"/>
            <a:pathLst>
              <a:path w="600075">
                <a:moveTo>
                  <a:pt x="0" y="0"/>
                </a:moveTo>
                <a:lnTo>
                  <a:pt x="600075" y="1"/>
                </a:lnTo>
              </a:path>
            </a:pathLst>
          </a:custGeom>
          <a:ln w="6350">
            <a:solidFill>
              <a:srgbClr val="0000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27226" y="3432065"/>
            <a:ext cx="600075" cy="0"/>
          </a:xfrm>
          <a:custGeom>
            <a:avLst/>
            <a:gdLst/>
            <a:ahLst/>
            <a:cxnLst/>
            <a:rect l="l" t="t" r="r" b="b"/>
            <a:pathLst>
              <a:path w="600075">
                <a:moveTo>
                  <a:pt x="0" y="0"/>
                </a:moveTo>
                <a:lnTo>
                  <a:pt x="600075" y="1"/>
                </a:lnTo>
              </a:path>
            </a:pathLst>
          </a:custGeom>
          <a:ln w="6350">
            <a:solidFill>
              <a:srgbClr val="0000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96975" y="1519444"/>
            <a:ext cx="487680" cy="487680"/>
          </a:xfrm>
          <a:custGeom>
            <a:avLst/>
            <a:gdLst/>
            <a:ahLst/>
            <a:cxnLst/>
            <a:rect l="l" t="t" r="r" b="b"/>
            <a:pathLst>
              <a:path w="487680" h="487680">
                <a:moveTo>
                  <a:pt x="0" y="243652"/>
                </a:moveTo>
                <a:lnTo>
                  <a:pt x="4950" y="194548"/>
                </a:lnTo>
                <a:lnTo>
                  <a:pt x="19147" y="148811"/>
                </a:lnTo>
                <a:lnTo>
                  <a:pt x="41612" y="107424"/>
                </a:lnTo>
                <a:lnTo>
                  <a:pt x="71364" y="71364"/>
                </a:lnTo>
                <a:lnTo>
                  <a:pt x="107424" y="41612"/>
                </a:lnTo>
                <a:lnTo>
                  <a:pt x="148811" y="19147"/>
                </a:lnTo>
                <a:lnTo>
                  <a:pt x="194548" y="4950"/>
                </a:lnTo>
                <a:lnTo>
                  <a:pt x="243652" y="0"/>
                </a:lnTo>
                <a:lnTo>
                  <a:pt x="292756" y="4950"/>
                </a:lnTo>
                <a:lnTo>
                  <a:pt x="338493" y="19147"/>
                </a:lnTo>
                <a:lnTo>
                  <a:pt x="379880" y="41612"/>
                </a:lnTo>
                <a:lnTo>
                  <a:pt x="415940" y="71364"/>
                </a:lnTo>
                <a:lnTo>
                  <a:pt x="445692" y="107424"/>
                </a:lnTo>
                <a:lnTo>
                  <a:pt x="468157" y="148811"/>
                </a:lnTo>
                <a:lnTo>
                  <a:pt x="482354" y="194548"/>
                </a:lnTo>
                <a:lnTo>
                  <a:pt x="487305" y="243652"/>
                </a:lnTo>
                <a:lnTo>
                  <a:pt x="482354" y="292756"/>
                </a:lnTo>
                <a:lnTo>
                  <a:pt x="468157" y="338493"/>
                </a:lnTo>
                <a:lnTo>
                  <a:pt x="445692" y="379880"/>
                </a:lnTo>
                <a:lnTo>
                  <a:pt x="415940" y="415940"/>
                </a:lnTo>
                <a:lnTo>
                  <a:pt x="379880" y="445692"/>
                </a:lnTo>
                <a:lnTo>
                  <a:pt x="338493" y="468157"/>
                </a:lnTo>
                <a:lnTo>
                  <a:pt x="292756" y="482354"/>
                </a:lnTo>
                <a:lnTo>
                  <a:pt x="243652" y="487305"/>
                </a:lnTo>
                <a:lnTo>
                  <a:pt x="194548" y="482354"/>
                </a:lnTo>
                <a:lnTo>
                  <a:pt x="148811" y="468157"/>
                </a:lnTo>
                <a:lnTo>
                  <a:pt x="107424" y="445692"/>
                </a:lnTo>
                <a:lnTo>
                  <a:pt x="71364" y="415940"/>
                </a:lnTo>
                <a:lnTo>
                  <a:pt x="41612" y="379880"/>
                </a:lnTo>
                <a:lnTo>
                  <a:pt x="19147" y="338493"/>
                </a:lnTo>
                <a:lnTo>
                  <a:pt x="4950" y="292756"/>
                </a:lnTo>
                <a:lnTo>
                  <a:pt x="0" y="243652"/>
                </a:lnTo>
                <a:close/>
              </a:path>
            </a:pathLst>
          </a:custGeom>
          <a:ln w="12700">
            <a:solidFill>
              <a:srgbClr val="0000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00927" y="1599691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5" dirty="0">
                <a:solidFill>
                  <a:srgbClr val="000005"/>
                </a:solidFill>
                <a:latin typeface="Roboto Bk"/>
                <a:cs typeface="Roboto Bk"/>
              </a:rPr>
              <a:t>01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96975" y="3770793"/>
            <a:ext cx="487680" cy="487680"/>
          </a:xfrm>
          <a:custGeom>
            <a:avLst/>
            <a:gdLst/>
            <a:ahLst/>
            <a:cxnLst/>
            <a:rect l="l" t="t" r="r" b="b"/>
            <a:pathLst>
              <a:path w="487680" h="487679">
                <a:moveTo>
                  <a:pt x="0" y="243652"/>
                </a:moveTo>
                <a:lnTo>
                  <a:pt x="4950" y="194548"/>
                </a:lnTo>
                <a:lnTo>
                  <a:pt x="19147" y="148811"/>
                </a:lnTo>
                <a:lnTo>
                  <a:pt x="41612" y="107424"/>
                </a:lnTo>
                <a:lnTo>
                  <a:pt x="71364" y="71364"/>
                </a:lnTo>
                <a:lnTo>
                  <a:pt x="107424" y="41612"/>
                </a:lnTo>
                <a:lnTo>
                  <a:pt x="148811" y="19147"/>
                </a:lnTo>
                <a:lnTo>
                  <a:pt x="194548" y="4950"/>
                </a:lnTo>
                <a:lnTo>
                  <a:pt x="243652" y="0"/>
                </a:lnTo>
                <a:lnTo>
                  <a:pt x="292756" y="4950"/>
                </a:lnTo>
                <a:lnTo>
                  <a:pt x="338493" y="19147"/>
                </a:lnTo>
                <a:lnTo>
                  <a:pt x="379880" y="41612"/>
                </a:lnTo>
                <a:lnTo>
                  <a:pt x="415940" y="71364"/>
                </a:lnTo>
                <a:lnTo>
                  <a:pt x="445692" y="107424"/>
                </a:lnTo>
                <a:lnTo>
                  <a:pt x="468157" y="148811"/>
                </a:lnTo>
                <a:lnTo>
                  <a:pt x="482354" y="194548"/>
                </a:lnTo>
                <a:lnTo>
                  <a:pt x="487305" y="243652"/>
                </a:lnTo>
                <a:lnTo>
                  <a:pt x="482354" y="292756"/>
                </a:lnTo>
                <a:lnTo>
                  <a:pt x="468157" y="338493"/>
                </a:lnTo>
                <a:lnTo>
                  <a:pt x="445692" y="379880"/>
                </a:lnTo>
                <a:lnTo>
                  <a:pt x="415940" y="415940"/>
                </a:lnTo>
                <a:lnTo>
                  <a:pt x="379880" y="445692"/>
                </a:lnTo>
                <a:lnTo>
                  <a:pt x="338493" y="468157"/>
                </a:lnTo>
                <a:lnTo>
                  <a:pt x="292756" y="482354"/>
                </a:lnTo>
                <a:lnTo>
                  <a:pt x="243652" y="487305"/>
                </a:lnTo>
                <a:lnTo>
                  <a:pt x="194548" y="482354"/>
                </a:lnTo>
                <a:lnTo>
                  <a:pt x="148811" y="468157"/>
                </a:lnTo>
                <a:lnTo>
                  <a:pt x="107424" y="445692"/>
                </a:lnTo>
                <a:lnTo>
                  <a:pt x="71364" y="415940"/>
                </a:lnTo>
                <a:lnTo>
                  <a:pt x="41612" y="379880"/>
                </a:lnTo>
                <a:lnTo>
                  <a:pt x="19147" y="338493"/>
                </a:lnTo>
                <a:lnTo>
                  <a:pt x="4950" y="292756"/>
                </a:lnTo>
                <a:lnTo>
                  <a:pt x="0" y="243652"/>
                </a:lnTo>
                <a:close/>
              </a:path>
            </a:pathLst>
          </a:custGeom>
          <a:ln w="12700">
            <a:solidFill>
              <a:srgbClr val="0000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300927" y="3852164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5" dirty="0">
                <a:solidFill>
                  <a:srgbClr val="000005"/>
                </a:solidFill>
                <a:latin typeface="Roboto Bk"/>
                <a:cs typeface="Roboto Bk"/>
              </a:rPr>
              <a:t>02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8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C</a:t>
            </a:r>
            <a:r>
              <a:rPr spc="-5" dirty="0"/>
              <a:t>lassi</a:t>
            </a:r>
            <a:r>
              <a:rPr spc="-10" dirty="0"/>
              <a:t>f</a:t>
            </a:r>
            <a:r>
              <a:rPr spc="-5" dirty="0"/>
              <a:t>i</a:t>
            </a:r>
            <a:r>
              <a:rPr dirty="0"/>
              <a:t>c</a:t>
            </a:r>
            <a:r>
              <a:rPr spc="-5" dirty="0"/>
              <a:t>a</a:t>
            </a:r>
            <a:r>
              <a:rPr dirty="0"/>
              <a:t>t</a:t>
            </a:r>
            <a:r>
              <a:rPr spc="-5" dirty="0"/>
              <a:t>ion</a:t>
            </a:r>
            <a:r>
              <a:rPr dirty="0"/>
              <a:t>:</a:t>
            </a:r>
            <a:r>
              <a:rPr spc="-10" dirty="0"/>
              <a:t> </a:t>
            </a:r>
            <a:r>
              <a:rPr spc="-5" dirty="0"/>
              <a:t>P</a:t>
            </a:r>
            <a:r>
              <a:rPr dirty="0"/>
              <a:t>r</a:t>
            </a:r>
            <a:r>
              <a:rPr spc="-5" dirty="0"/>
              <a:t>iva</a:t>
            </a:r>
            <a:r>
              <a:rPr dirty="0"/>
              <a:t>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80398" y="0"/>
            <a:ext cx="4611599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9037" y="3096259"/>
            <a:ext cx="1257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10" dirty="0">
                <a:solidFill>
                  <a:srgbClr val="000005"/>
                </a:solidFill>
                <a:latin typeface="Roboto Lt"/>
                <a:cs typeface="Roboto Lt"/>
              </a:rPr>
              <a:t>C</a:t>
            </a:r>
            <a:r>
              <a:rPr b="0" spc="15" dirty="0">
                <a:solidFill>
                  <a:srgbClr val="000005"/>
                </a:solidFill>
                <a:latin typeface="Roboto Lt"/>
                <a:cs typeface="Roboto Lt"/>
              </a:rPr>
              <a:t>a</a:t>
            </a:r>
            <a:r>
              <a:rPr b="0" spc="-25" dirty="0">
                <a:solidFill>
                  <a:srgbClr val="000005"/>
                </a:solidFill>
                <a:latin typeface="Roboto Lt"/>
                <a:cs typeface="Roboto Lt"/>
              </a:rPr>
              <a:t>t</a:t>
            </a:r>
            <a:r>
              <a:rPr b="0" spc="30" dirty="0">
                <a:solidFill>
                  <a:srgbClr val="000005"/>
                </a:solidFill>
                <a:latin typeface="Roboto Lt"/>
                <a:cs typeface="Roboto Lt"/>
              </a:rPr>
              <a:t>e</a:t>
            </a:r>
            <a:r>
              <a:rPr b="0" dirty="0">
                <a:solidFill>
                  <a:srgbClr val="000005"/>
                </a:solidFill>
                <a:latin typeface="Roboto Lt"/>
                <a:cs typeface="Roboto Lt"/>
              </a:rPr>
              <a:t>go</a:t>
            </a:r>
            <a:r>
              <a:rPr b="0" spc="5" dirty="0">
                <a:solidFill>
                  <a:srgbClr val="000005"/>
                </a:solidFill>
                <a:latin typeface="Roboto Lt"/>
                <a:cs typeface="Roboto Lt"/>
              </a:rPr>
              <a:t>r</a:t>
            </a:r>
            <a:r>
              <a:rPr b="0" spc="-50" dirty="0">
                <a:solidFill>
                  <a:srgbClr val="000005"/>
                </a:solidFill>
                <a:latin typeface="Roboto Lt"/>
                <a:cs typeface="Roboto Lt"/>
              </a:rPr>
              <a:t>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8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C</a:t>
            </a:r>
            <a:r>
              <a:rPr spc="-5" dirty="0"/>
              <a:t>lassi</a:t>
            </a:r>
            <a:r>
              <a:rPr spc="-10" dirty="0"/>
              <a:t>f</a:t>
            </a:r>
            <a:r>
              <a:rPr spc="-5" dirty="0"/>
              <a:t>i</a:t>
            </a:r>
            <a:r>
              <a:rPr dirty="0"/>
              <a:t>c</a:t>
            </a:r>
            <a:r>
              <a:rPr spc="-5" dirty="0"/>
              <a:t>a</a:t>
            </a:r>
            <a:r>
              <a:rPr dirty="0"/>
              <a:t>t</a:t>
            </a:r>
            <a:r>
              <a:rPr spc="-5" dirty="0"/>
              <a:t>ion</a:t>
            </a:r>
            <a:r>
              <a:rPr dirty="0"/>
              <a:t>:</a:t>
            </a:r>
            <a:r>
              <a:rPr spc="-10" dirty="0"/>
              <a:t> </a:t>
            </a:r>
            <a:r>
              <a:rPr spc="-5" dirty="0"/>
              <a:t>P</a:t>
            </a:r>
            <a:r>
              <a:rPr dirty="0"/>
              <a:t>r</a:t>
            </a:r>
            <a:r>
              <a:rPr spc="-5" dirty="0"/>
              <a:t>iva</a:t>
            </a:r>
            <a:r>
              <a:rPr dirty="0"/>
              <a:t>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4332" y="5367760"/>
            <a:ext cx="9940925" cy="0"/>
          </a:xfrm>
          <a:custGeom>
            <a:avLst/>
            <a:gdLst/>
            <a:ahLst/>
            <a:cxnLst/>
            <a:rect l="l" t="t" r="r" b="b"/>
            <a:pathLst>
              <a:path w="9940925">
                <a:moveTo>
                  <a:pt x="0" y="0"/>
                </a:moveTo>
                <a:lnTo>
                  <a:pt x="9940468" y="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875624" y="2465733"/>
            <a:ext cx="9778365" cy="1643380"/>
            <a:chOff x="1875624" y="2465733"/>
            <a:chExt cx="9778365" cy="1643380"/>
          </a:xfrm>
        </p:grpSpPr>
        <p:sp>
          <p:nvSpPr>
            <p:cNvPr id="4" name="object 4"/>
            <p:cNvSpPr/>
            <p:nvPr/>
          </p:nvSpPr>
          <p:spPr>
            <a:xfrm>
              <a:off x="1889912" y="2480020"/>
              <a:ext cx="9749790" cy="826135"/>
            </a:xfrm>
            <a:custGeom>
              <a:avLst/>
              <a:gdLst/>
              <a:ahLst/>
              <a:cxnLst/>
              <a:rect l="l" t="t" r="r" b="b"/>
              <a:pathLst>
                <a:path w="9749790" h="826135">
                  <a:moveTo>
                    <a:pt x="0" y="466379"/>
                  </a:moveTo>
                  <a:lnTo>
                    <a:pt x="192887" y="453679"/>
                  </a:lnTo>
                  <a:lnTo>
                    <a:pt x="383387" y="440979"/>
                  </a:lnTo>
                  <a:lnTo>
                    <a:pt x="573887" y="517179"/>
                  </a:lnTo>
                  <a:lnTo>
                    <a:pt x="764387" y="491779"/>
                  </a:lnTo>
                  <a:lnTo>
                    <a:pt x="954887" y="440979"/>
                  </a:lnTo>
                  <a:lnTo>
                    <a:pt x="1145387" y="440979"/>
                  </a:lnTo>
                  <a:lnTo>
                    <a:pt x="1335887" y="517179"/>
                  </a:lnTo>
                  <a:lnTo>
                    <a:pt x="1526387" y="529879"/>
                  </a:lnTo>
                  <a:lnTo>
                    <a:pt x="1716887" y="440979"/>
                  </a:lnTo>
                  <a:lnTo>
                    <a:pt x="1907387" y="186979"/>
                  </a:lnTo>
                  <a:lnTo>
                    <a:pt x="2097887" y="479079"/>
                  </a:lnTo>
                  <a:lnTo>
                    <a:pt x="2288387" y="466379"/>
                  </a:lnTo>
                  <a:lnTo>
                    <a:pt x="2478887" y="517179"/>
                  </a:lnTo>
                  <a:lnTo>
                    <a:pt x="2682087" y="466379"/>
                  </a:lnTo>
                  <a:lnTo>
                    <a:pt x="2872587" y="504479"/>
                  </a:lnTo>
                  <a:lnTo>
                    <a:pt x="3063087" y="491779"/>
                  </a:lnTo>
                  <a:lnTo>
                    <a:pt x="3253587" y="479079"/>
                  </a:lnTo>
                  <a:lnTo>
                    <a:pt x="3444087" y="440979"/>
                  </a:lnTo>
                  <a:lnTo>
                    <a:pt x="3634587" y="453679"/>
                  </a:lnTo>
                  <a:lnTo>
                    <a:pt x="3825087" y="491779"/>
                  </a:lnTo>
                  <a:lnTo>
                    <a:pt x="4015587" y="504479"/>
                  </a:lnTo>
                  <a:lnTo>
                    <a:pt x="4206087" y="542579"/>
                  </a:lnTo>
                  <a:lnTo>
                    <a:pt x="4396587" y="479079"/>
                  </a:lnTo>
                  <a:lnTo>
                    <a:pt x="4587087" y="0"/>
                  </a:lnTo>
                  <a:lnTo>
                    <a:pt x="4777587" y="707679"/>
                  </a:lnTo>
                  <a:lnTo>
                    <a:pt x="4968087" y="529879"/>
                  </a:lnTo>
                  <a:lnTo>
                    <a:pt x="5158587" y="504479"/>
                  </a:lnTo>
                  <a:lnTo>
                    <a:pt x="5349087" y="491779"/>
                  </a:lnTo>
                  <a:lnTo>
                    <a:pt x="5539587" y="542579"/>
                  </a:lnTo>
                  <a:lnTo>
                    <a:pt x="5730087" y="440979"/>
                  </a:lnTo>
                  <a:lnTo>
                    <a:pt x="5920587" y="466379"/>
                  </a:lnTo>
                  <a:lnTo>
                    <a:pt x="6111087" y="466379"/>
                  </a:lnTo>
                  <a:lnTo>
                    <a:pt x="6314287" y="491779"/>
                  </a:lnTo>
                  <a:lnTo>
                    <a:pt x="6504787" y="479079"/>
                  </a:lnTo>
                  <a:lnTo>
                    <a:pt x="6695287" y="826018"/>
                  </a:lnTo>
                  <a:lnTo>
                    <a:pt x="6885787" y="440979"/>
                  </a:lnTo>
                  <a:lnTo>
                    <a:pt x="7076287" y="453679"/>
                  </a:lnTo>
                  <a:lnTo>
                    <a:pt x="7266787" y="453679"/>
                  </a:lnTo>
                  <a:lnTo>
                    <a:pt x="7457287" y="466379"/>
                  </a:lnTo>
                  <a:lnTo>
                    <a:pt x="7647787" y="542579"/>
                  </a:lnTo>
                  <a:lnTo>
                    <a:pt x="7838287" y="479079"/>
                  </a:lnTo>
                  <a:lnTo>
                    <a:pt x="8028787" y="440979"/>
                  </a:lnTo>
                  <a:lnTo>
                    <a:pt x="8219287" y="517179"/>
                  </a:lnTo>
                  <a:lnTo>
                    <a:pt x="8409787" y="453679"/>
                  </a:lnTo>
                  <a:lnTo>
                    <a:pt x="8600287" y="542579"/>
                  </a:lnTo>
                  <a:lnTo>
                    <a:pt x="8790787" y="440979"/>
                  </a:lnTo>
                  <a:lnTo>
                    <a:pt x="8981287" y="466379"/>
                  </a:lnTo>
                  <a:lnTo>
                    <a:pt x="9171787" y="453679"/>
                  </a:lnTo>
                  <a:lnTo>
                    <a:pt x="9362287" y="440979"/>
                  </a:lnTo>
                  <a:lnTo>
                    <a:pt x="9552787" y="491779"/>
                  </a:lnTo>
                  <a:lnTo>
                    <a:pt x="9749306" y="504479"/>
                  </a:lnTo>
                </a:path>
              </a:pathLst>
            </a:custGeom>
            <a:ln w="28575">
              <a:solidFill>
                <a:srgbClr val="3F68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630179" y="3183552"/>
              <a:ext cx="76200" cy="922019"/>
            </a:xfrm>
            <a:custGeom>
              <a:avLst/>
              <a:gdLst/>
              <a:ahLst/>
              <a:cxnLst/>
              <a:rect l="l" t="t" r="r" b="b"/>
              <a:pathLst>
                <a:path w="76200" h="922020">
                  <a:moveTo>
                    <a:pt x="34924" y="75559"/>
                  </a:moveTo>
                  <a:lnTo>
                    <a:pt x="34923" y="921917"/>
                  </a:lnTo>
                  <a:lnTo>
                    <a:pt x="41273" y="921917"/>
                  </a:lnTo>
                  <a:lnTo>
                    <a:pt x="41274" y="76200"/>
                  </a:lnTo>
                  <a:lnTo>
                    <a:pt x="38099" y="76200"/>
                  </a:lnTo>
                  <a:lnTo>
                    <a:pt x="34924" y="75559"/>
                  </a:lnTo>
                  <a:close/>
                </a:path>
                <a:path w="76200" h="922020">
                  <a:moveTo>
                    <a:pt x="41274" y="38100"/>
                  </a:moveTo>
                  <a:lnTo>
                    <a:pt x="34924" y="38100"/>
                  </a:lnTo>
                  <a:lnTo>
                    <a:pt x="34924" y="75559"/>
                  </a:lnTo>
                  <a:lnTo>
                    <a:pt x="38099" y="76200"/>
                  </a:lnTo>
                  <a:lnTo>
                    <a:pt x="41274" y="75559"/>
                  </a:lnTo>
                  <a:lnTo>
                    <a:pt x="41274" y="38100"/>
                  </a:lnTo>
                  <a:close/>
                </a:path>
                <a:path w="76200" h="922020">
                  <a:moveTo>
                    <a:pt x="41274" y="75559"/>
                  </a:moveTo>
                  <a:lnTo>
                    <a:pt x="38099" y="76200"/>
                  </a:lnTo>
                  <a:lnTo>
                    <a:pt x="41274" y="76200"/>
                  </a:lnTo>
                  <a:lnTo>
                    <a:pt x="41274" y="75559"/>
                  </a:lnTo>
                  <a:close/>
                </a:path>
                <a:path w="76200" h="922020">
                  <a:moveTo>
                    <a:pt x="76199" y="38100"/>
                  </a:moveTo>
                  <a:lnTo>
                    <a:pt x="41274" y="38100"/>
                  </a:lnTo>
                  <a:lnTo>
                    <a:pt x="41274" y="75559"/>
                  </a:lnTo>
                  <a:lnTo>
                    <a:pt x="52929" y="73205"/>
                  </a:lnTo>
                  <a:lnTo>
                    <a:pt x="65040" y="65040"/>
                  </a:lnTo>
                  <a:lnTo>
                    <a:pt x="73205" y="52930"/>
                  </a:lnTo>
                  <a:lnTo>
                    <a:pt x="76199" y="38100"/>
                  </a:lnTo>
                  <a:close/>
                </a:path>
                <a:path w="76200" h="922020">
                  <a:moveTo>
                    <a:pt x="38099" y="0"/>
                  </a:moveTo>
                  <a:lnTo>
                    <a:pt x="23269" y="2994"/>
                  </a:lnTo>
                  <a:lnTo>
                    <a:pt x="11158" y="11159"/>
                  </a:lnTo>
                  <a:lnTo>
                    <a:pt x="2993" y="23270"/>
                  </a:lnTo>
                  <a:lnTo>
                    <a:pt x="0" y="38101"/>
                  </a:lnTo>
                  <a:lnTo>
                    <a:pt x="2994" y="52931"/>
                  </a:lnTo>
                  <a:lnTo>
                    <a:pt x="11158" y="65041"/>
                  </a:lnTo>
                  <a:lnTo>
                    <a:pt x="23269" y="73206"/>
                  </a:lnTo>
                  <a:lnTo>
                    <a:pt x="34924" y="75559"/>
                  </a:lnTo>
                  <a:lnTo>
                    <a:pt x="34924" y="38100"/>
                  </a:lnTo>
                  <a:lnTo>
                    <a:pt x="76199" y="38100"/>
                  </a:lnTo>
                  <a:lnTo>
                    <a:pt x="73205" y="23270"/>
                  </a:lnTo>
                  <a:lnTo>
                    <a:pt x="65040" y="11159"/>
                  </a:lnTo>
                  <a:lnTo>
                    <a:pt x="52929" y="2994"/>
                  </a:lnTo>
                  <a:lnTo>
                    <a:pt x="380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68278" y="4105469"/>
              <a:ext cx="414020" cy="0"/>
            </a:xfrm>
            <a:custGeom>
              <a:avLst/>
              <a:gdLst/>
              <a:ahLst/>
              <a:cxnLst/>
              <a:rect l="l" t="t" r="r" b="b"/>
              <a:pathLst>
                <a:path w="414020">
                  <a:moveTo>
                    <a:pt x="0" y="0"/>
                  </a:moveTo>
                  <a:lnTo>
                    <a:pt x="413657" y="1"/>
                  </a:lnTo>
                </a:path>
              </a:pathLst>
            </a:custGeom>
            <a:ln w="6350">
              <a:solidFill>
                <a:srgbClr val="0000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512569" y="5283708"/>
            <a:ext cx="19812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Calibri"/>
                <a:cs typeface="Calibri"/>
              </a:rPr>
              <a:t>0</a:t>
            </a:r>
            <a:r>
              <a:rPr sz="800" spc="-5" dirty="0">
                <a:latin typeface="Calibri"/>
                <a:cs typeface="Calibri"/>
              </a:rPr>
              <a:t>.</a:t>
            </a:r>
            <a:r>
              <a:rPr sz="800" spc="-10" dirty="0">
                <a:latin typeface="Calibri"/>
                <a:cs typeface="Calibri"/>
              </a:rPr>
              <a:t>0k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8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33" name="object 33"/>
          <p:cNvSpPr txBox="1"/>
          <p:nvPr/>
        </p:nvSpPr>
        <p:spPr>
          <a:xfrm>
            <a:off x="8354993" y="6354802"/>
            <a:ext cx="3232785" cy="14478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800" b="1" spc="-40" dirty="0">
                <a:solidFill>
                  <a:srgbClr val="93908D"/>
                </a:solidFill>
                <a:latin typeface="Roboto Bk"/>
                <a:cs typeface="Roboto Bk"/>
              </a:rPr>
              <a:t>Source:</a:t>
            </a:r>
            <a:r>
              <a:rPr sz="800" b="1" spc="-20" dirty="0">
                <a:solidFill>
                  <a:srgbClr val="93908D"/>
                </a:solidFill>
                <a:latin typeface="Roboto Bk"/>
                <a:cs typeface="Roboto Bk"/>
              </a:rPr>
              <a:t> </a:t>
            </a:r>
            <a:r>
              <a:rPr sz="800" b="1" spc="-50" dirty="0">
                <a:solidFill>
                  <a:srgbClr val="93908D"/>
                </a:solidFill>
                <a:latin typeface="Roboto Bk"/>
                <a:cs typeface="Roboto Bk"/>
              </a:rPr>
              <a:t>Q.Checkout,</a:t>
            </a:r>
            <a:r>
              <a:rPr sz="800" b="1" spc="-25" dirty="0">
                <a:solidFill>
                  <a:srgbClr val="93908D"/>
                </a:solidFill>
                <a:latin typeface="Roboto Bk"/>
                <a:cs typeface="Roboto Bk"/>
              </a:rPr>
              <a:t> </a:t>
            </a:r>
            <a:r>
              <a:rPr sz="800" b="1" spc="-40" dirty="0">
                <a:solidFill>
                  <a:srgbClr val="93908D"/>
                </a:solidFill>
                <a:latin typeface="Roboto Bk"/>
                <a:cs typeface="Roboto Bk"/>
              </a:rPr>
              <a:t>52 </a:t>
            </a:r>
            <a:r>
              <a:rPr sz="800" b="1" spc="-35" dirty="0">
                <a:solidFill>
                  <a:srgbClr val="93908D"/>
                </a:solidFill>
                <a:latin typeface="Roboto Bk"/>
                <a:cs typeface="Roboto Bk"/>
              </a:rPr>
              <a:t>weeks</a:t>
            </a:r>
            <a:r>
              <a:rPr sz="800" b="1" spc="-45" dirty="0">
                <a:solidFill>
                  <a:srgbClr val="93908D"/>
                </a:solidFill>
                <a:latin typeface="Roboto Bk"/>
                <a:cs typeface="Roboto Bk"/>
              </a:rPr>
              <a:t> </a:t>
            </a:r>
            <a:r>
              <a:rPr sz="800" b="1" spc="-25" dirty="0">
                <a:solidFill>
                  <a:srgbClr val="93908D"/>
                </a:solidFill>
                <a:latin typeface="Roboto Bk"/>
                <a:cs typeface="Roboto Bk"/>
              </a:rPr>
              <a:t>to</a:t>
            </a:r>
            <a:r>
              <a:rPr sz="800" b="1" spc="-30" dirty="0">
                <a:solidFill>
                  <a:srgbClr val="93908D"/>
                </a:solidFill>
                <a:latin typeface="Roboto Bk"/>
                <a:cs typeface="Roboto Bk"/>
              </a:rPr>
              <a:t> </a:t>
            </a:r>
            <a:r>
              <a:rPr sz="800" b="1" spc="-40" dirty="0">
                <a:solidFill>
                  <a:srgbClr val="93908D"/>
                </a:solidFill>
                <a:latin typeface="Roboto Bk"/>
                <a:cs typeface="Roboto Bk"/>
              </a:rPr>
              <a:t>31 </a:t>
            </a:r>
            <a:r>
              <a:rPr sz="800" b="1" spc="-35" dirty="0">
                <a:solidFill>
                  <a:srgbClr val="93908D"/>
                </a:solidFill>
                <a:latin typeface="Roboto Bk"/>
                <a:cs typeface="Roboto Bk"/>
              </a:rPr>
              <a:t>June</a:t>
            </a:r>
            <a:r>
              <a:rPr sz="800" b="1" spc="-40" dirty="0">
                <a:solidFill>
                  <a:srgbClr val="93908D"/>
                </a:solidFill>
                <a:latin typeface="Roboto Bk"/>
                <a:cs typeface="Roboto Bk"/>
              </a:rPr>
              <a:t> </a:t>
            </a:r>
            <a:r>
              <a:rPr sz="800" b="1" spc="-60" dirty="0">
                <a:solidFill>
                  <a:srgbClr val="93908D"/>
                </a:solidFill>
                <a:latin typeface="Roboto Bk"/>
                <a:cs typeface="Roboto Bk"/>
              </a:rPr>
              <a:t>2019;</a:t>
            </a:r>
            <a:r>
              <a:rPr sz="800" b="1" spc="-15" dirty="0">
                <a:solidFill>
                  <a:srgbClr val="93908D"/>
                </a:solidFill>
                <a:latin typeface="Roboto Bk"/>
                <a:cs typeface="Roboto Bk"/>
              </a:rPr>
              <a:t> </a:t>
            </a:r>
            <a:r>
              <a:rPr sz="800" b="1" spc="-50" dirty="0">
                <a:solidFill>
                  <a:srgbClr val="93908D"/>
                </a:solidFill>
                <a:latin typeface="Roboto Bk"/>
                <a:cs typeface="Roboto Bk"/>
              </a:rPr>
              <a:t>Universe:</a:t>
            </a:r>
            <a:r>
              <a:rPr sz="800" b="1" spc="-15" dirty="0">
                <a:solidFill>
                  <a:srgbClr val="93908D"/>
                </a:solidFill>
                <a:latin typeface="Roboto Bk"/>
                <a:cs typeface="Roboto Bk"/>
              </a:rPr>
              <a:t> </a:t>
            </a:r>
            <a:r>
              <a:rPr sz="800" b="1" spc="-40" dirty="0">
                <a:solidFill>
                  <a:srgbClr val="93908D"/>
                </a:solidFill>
                <a:latin typeface="Roboto Bk"/>
                <a:cs typeface="Roboto Bk"/>
              </a:rPr>
              <a:t>Snack </a:t>
            </a:r>
            <a:r>
              <a:rPr sz="800" b="1" spc="-25" dirty="0">
                <a:solidFill>
                  <a:srgbClr val="93908D"/>
                </a:solidFill>
                <a:latin typeface="Roboto Bk"/>
                <a:cs typeface="Roboto Bk"/>
              </a:rPr>
              <a:t>Food</a:t>
            </a:r>
            <a:r>
              <a:rPr sz="800" b="1" spc="-50" dirty="0">
                <a:solidFill>
                  <a:srgbClr val="93908D"/>
                </a:solidFill>
                <a:latin typeface="Roboto Bk"/>
                <a:cs typeface="Roboto Bk"/>
              </a:rPr>
              <a:t> </a:t>
            </a:r>
            <a:r>
              <a:rPr sz="800" b="1" spc="-114" dirty="0">
                <a:solidFill>
                  <a:srgbClr val="93908D"/>
                </a:solidFill>
                <a:latin typeface="Roboto Bk"/>
                <a:cs typeface="Roboto Bk"/>
              </a:rPr>
              <a:t>-</a:t>
            </a:r>
            <a:r>
              <a:rPr sz="800" b="1" spc="-105" dirty="0">
                <a:solidFill>
                  <a:srgbClr val="93908D"/>
                </a:solidFill>
                <a:latin typeface="Roboto Bk"/>
                <a:cs typeface="Roboto Bk"/>
              </a:rPr>
              <a:t> </a:t>
            </a:r>
            <a:r>
              <a:rPr sz="800" b="1" spc="-35" dirty="0">
                <a:solidFill>
                  <a:srgbClr val="93908D"/>
                </a:solidFill>
                <a:latin typeface="Roboto Bk"/>
                <a:cs typeface="Roboto Bk"/>
              </a:rPr>
              <a:t>Chips</a:t>
            </a:r>
            <a:endParaRPr sz="800">
              <a:latin typeface="Roboto Bk"/>
              <a:cs typeface="Roboto Bk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C</a:t>
            </a:r>
            <a:r>
              <a:rPr spc="-5" dirty="0"/>
              <a:t>lassi</a:t>
            </a:r>
            <a:r>
              <a:rPr spc="-10" dirty="0"/>
              <a:t>f</a:t>
            </a:r>
            <a:r>
              <a:rPr spc="-5" dirty="0"/>
              <a:t>i</a:t>
            </a:r>
            <a:r>
              <a:rPr dirty="0"/>
              <a:t>c</a:t>
            </a:r>
            <a:r>
              <a:rPr spc="-5" dirty="0"/>
              <a:t>a</a:t>
            </a:r>
            <a:r>
              <a:rPr dirty="0"/>
              <a:t>t</a:t>
            </a:r>
            <a:r>
              <a:rPr spc="-5" dirty="0"/>
              <a:t>ion</a:t>
            </a:r>
            <a:r>
              <a:rPr dirty="0"/>
              <a:t>:</a:t>
            </a:r>
            <a:r>
              <a:rPr spc="-10" dirty="0"/>
              <a:t> </a:t>
            </a:r>
            <a:r>
              <a:rPr spc="-5" dirty="0"/>
              <a:t>P</a:t>
            </a:r>
            <a:r>
              <a:rPr dirty="0"/>
              <a:t>r</a:t>
            </a:r>
            <a:r>
              <a:rPr spc="-5" dirty="0"/>
              <a:t>iva</a:t>
            </a:r>
            <a:r>
              <a:rPr dirty="0"/>
              <a:t>te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12569" y="4808220"/>
            <a:ext cx="19812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Calibri"/>
                <a:cs typeface="Calibri"/>
              </a:rPr>
              <a:t>1</a:t>
            </a:r>
            <a:r>
              <a:rPr sz="800" spc="-5" dirty="0">
                <a:latin typeface="Calibri"/>
                <a:cs typeface="Calibri"/>
              </a:rPr>
              <a:t>.</a:t>
            </a:r>
            <a:r>
              <a:rPr sz="800" spc="-10" dirty="0">
                <a:latin typeface="Calibri"/>
                <a:cs typeface="Calibri"/>
              </a:rPr>
              <a:t>0k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12569" y="4332732"/>
            <a:ext cx="19812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Calibri"/>
                <a:cs typeface="Calibri"/>
              </a:rPr>
              <a:t>2</a:t>
            </a:r>
            <a:r>
              <a:rPr sz="800" spc="-5" dirty="0">
                <a:latin typeface="Calibri"/>
                <a:cs typeface="Calibri"/>
              </a:rPr>
              <a:t>.</a:t>
            </a:r>
            <a:r>
              <a:rPr sz="800" spc="-10" dirty="0">
                <a:latin typeface="Calibri"/>
                <a:cs typeface="Calibri"/>
              </a:rPr>
              <a:t>0k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12569" y="3857244"/>
            <a:ext cx="19812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Calibri"/>
                <a:cs typeface="Calibri"/>
              </a:rPr>
              <a:t>3</a:t>
            </a:r>
            <a:r>
              <a:rPr sz="800" spc="-5" dirty="0">
                <a:latin typeface="Calibri"/>
                <a:cs typeface="Calibri"/>
              </a:rPr>
              <a:t>.</a:t>
            </a:r>
            <a:r>
              <a:rPr sz="800" spc="-10" dirty="0">
                <a:latin typeface="Calibri"/>
                <a:cs typeface="Calibri"/>
              </a:rPr>
              <a:t>0k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12569" y="3384803"/>
            <a:ext cx="19812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Calibri"/>
                <a:cs typeface="Calibri"/>
              </a:rPr>
              <a:t>4</a:t>
            </a:r>
            <a:r>
              <a:rPr sz="800" spc="-5" dirty="0">
                <a:latin typeface="Calibri"/>
                <a:cs typeface="Calibri"/>
              </a:rPr>
              <a:t>.</a:t>
            </a:r>
            <a:r>
              <a:rPr sz="800" spc="-10" dirty="0">
                <a:latin typeface="Calibri"/>
                <a:cs typeface="Calibri"/>
              </a:rPr>
              <a:t>0k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12569" y="2909315"/>
            <a:ext cx="19812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Calibri"/>
                <a:cs typeface="Calibri"/>
              </a:rPr>
              <a:t>5</a:t>
            </a:r>
            <a:r>
              <a:rPr sz="800" spc="-5" dirty="0">
                <a:latin typeface="Calibri"/>
                <a:cs typeface="Calibri"/>
              </a:rPr>
              <a:t>.</a:t>
            </a:r>
            <a:r>
              <a:rPr sz="800" spc="-10" dirty="0">
                <a:latin typeface="Calibri"/>
                <a:cs typeface="Calibri"/>
              </a:rPr>
              <a:t>0k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12569" y="2433828"/>
            <a:ext cx="19812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Calibri"/>
                <a:cs typeface="Calibri"/>
              </a:rPr>
              <a:t>6</a:t>
            </a:r>
            <a:r>
              <a:rPr sz="800" spc="-5" dirty="0">
                <a:latin typeface="Calibri"/>
                <a:cs typeface="Calibri"/>
              </a:rPr>
              <a:t>.</a:t>
            </a:r>
            <a:r>
              <a:rPr sz="800" spc="-10" dirty="0">
                <a:latin typeface="Calibri"/>
                <a:cs typeface="Calibri"/>
              </a:rPr>
              <a:t>0k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12569" y="1958340"/>
            <a:ext cx="19812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Calibri"/>
                <a:cs typeface="Calibri"/>
              </a:rPr>
              <a:t>7</a:t>
            </a:r>
            <a:r>
              <a:rPr sz="800" spc="-5" dirty="0">
                <a:latin typeface="Calibri"/>
                <a:cs typeface="Calibri"/>
              </a:rPr>
              <a:t>.</a:t>
            </a:r>
            <a:r>
              <a:rPr sz="800" spc="-10" dirty="0">
                <a:latin typeface="Calibri"/>
                <a:cs typeface="Calibri"/>
              </a:rPr>
              <a:t>0k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07044" y="5420867"/>
            <a:ext cx="17018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40" dirty="0">
                <a:latin typeface="Calibri"/>
                <a:cs typeface="Calibri"/>
              </a:rPr>
              <a:t>J</a:t>
            </a:r>
            <a:r>
              <a:rPr sz="800" spc="-15" dirty="0">
                <a:latin typeface="Calibri"/>
                <a:cs typeface="Calibri"/>
              </a:rPr>
              <a:t>U</a:t>
            </a:r>
            <a:r>
              <a:rPr sz="800" dirty="0">
                <a:latin typeface="Calibri"/>
                <a:cs typeface="Calibri"/>
              </a:rPr>
              <a:t>L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47820" y="5420867"/>
            <a:ext cx="21653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35" dirty="0">
                <a:latin typeface="Calibri"/>
                <a:cs typeface="Calibri"/>
              </a:rPr>
              <a:t>A</a:t>
            </a:r>
            <a:r>
              <a:rPr sz="800" spc="-15" dirty="0">
                <a:latin typeface="Calibri"/>
                <a:cs typeface="Calibri"/>
              </a:rPr>
              <a:t>U</a:t>
            </a:r>
            <a:r>
              <a:rPr sz="800" dirty="0">
                <a:latin typeface="Calibri"/>
                <a:cs typeface="Calibri"/>
              </a:rPr>
              <a:t>G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07359" y="5420867"/>
            <a:ext cx="227329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30" dirty="0">
                <a:latin typeface="Calibri"/>
                <a:cs typeface="Calibri"/>
              </a:rPr>
              <a:t>S</a:t>
            </a:r>
            <a:r>
              <a:rPr sz="800" spc="5" dirty="0">
                <a:latin typeface="Calibri"/>
                <a:cs typeface="Calibri"/>
              </a:rPr>
              <a:t>E</a:t>
            </a:r>
            <a:r>
              <a:rPr sz="800" spc="-15" dirty="0">
                <a:latin typeface="Calibri"/>
                <a:cs typeface="Calibri"/>
              </a:rPr>
              <a:t>P</a:t>
            </a:r>
            <a:r>
              <a:rPr sz="800" dirty="0">
                <a:latin typeface="Calibri"/>
                <a:cs typeface="Calibri"/>
              </a:rPr>
              <a:t>T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76858" y="5420867"/>
            <a:ext cx="20193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30" dirty="0">
                <a:latin typeface="Calibri"/>
                <a:cs typeface="Calibri"/>
              </a:rPr>
              <a:t>O</a:t>
            </a:r>
            <a:r>
              <a:rPr sz="800" dirty="0">
                <a:latin typeface="Calibri"/>
                <a:cs typeface="Calibri"/>
              </a:rPr>
              <a:t>C</a:t>
            </a:r>
            <a:r>
              <a:rPr sz="800" spc="-11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T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31731" y="5420867"/>
            <a:ext cx="21018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0" dirty="0">
                <a:latin typeface="Calibri"/>
                <a:cs typeface="Calibri"/>
              </a:rPr>
              <a:t>N</a:t>
            </a:r>
            <a:r>
              <a:rPr sz="800" spc="-30" dirty="0">
                <a:latin typeface="Calibri"/>
                <a:cs typeface="Calibri"/>
              </a:rPr>
              <a:t>O</a:t>
            </a:r>
            <a:r>
              <a:rPr sz="800" dirty="0">
                <a:latin typeface="Calibri"/>
                <a:cs typeface="Calibri"/>
              </a:rPr>
              <a:t>V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08510" y="5420867"/>
            <a:ext cx="1943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5" dirty="0">
                <a:latin typeface="Calibri"/>
                <a:cs typeface="Calibri"/>
              </a:rPr>
              <a:t>DE</a:t>
            </a:r>
            <a:r>
              <a:rPr sz="800" dirty="0">
                <a:latin typeface="Calibri"/>
                <a:cs typeface="Calibri"/>
              </a:rPr>
              <a:t>C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69055" y="5420867"/>
            <a:ext cx="18034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40" dirty="0">
                <a:latin typeface="Calibri"/>
                <a:cs typeface="Calibri"/>
              </a:rPr>
              <a:t>J</a:t>
            </a:r>
            <a:r>
              <a:rPr sz="800" spc="-65" dirty="0">
                <a:latin typeface="Calibri"/>
                <a:cs typeface="Calibri"/>
              </a:rPr>
              <a:t>A</a:t>
            </a:r>
            <a:r>
              <a:rPr sz="800" dirty="0">
                <a:latin typeface="Calibri"/>
                <a:cs typeface="Calibri"/>
              </a:rPr>
              <a:t>N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536342" y="5420867"/>
            <a:ext cx="18224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30" dirty="0">
                <a:latin typeface="Calibri"/>
                <a:cs typeface="Calibri"/>
              </a:rPr>
              <a:t>F</a:t>
            </a:r>
            <a:r>
              <a:rPr sz="800" spc="5" dirty="0">
                <a:latin typeface="Calibri"/>
                <a:cs typeface="Calibri"/>
              </a:rPr>
              <a:t>E</a:t>
            </a:r>
            <a:r>
              <a:rPr sz="800" dirty="0">
                <a:latin typeface="Calibri"/>
                <a:cs typeface="Calibri"/>
              </a:rPr>
              <a:t>B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276324" y="5420867"/>
            <a:ext cx="22034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15" dirty="0">
                <a:latin typeface="Calibri"/>
                <a:cs typeface="Calibri"/>
              </a:rPr>
              <a:t>M</a:t>
            </a:r>
            <a:r>
              <a:rPr sz="800" spc="-65" dirty="0">
                <a:latin typeface="Calibri"/>
                <a:cs typeface="Calibri"/>
              </a:rPr>
              <a:t>A</a:t>
            </a:r>
            <a:r>
              <a:rPr sz="800" dirty="0">
                <a:latin typeface="Calibri"/>
                <a:cs typeface="Calibri"/>
              </a:rPr>
              <a:t>R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249314" y="5420867"/>
            <a:ext cx="19494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35" dirty="0">
                <a:latin typeface="Calibri"/>
                <a:cs typeface="Calibri"/>
              </a:rPr>
              <a:t>A</a:t>
            </a:r>
            <a:r>
              <a:rPr sz="800" spc="-15" dirty="0">
                <a:latin typeface="Calibri"/>
                <a:cs typeface="Calibri"/>
              </a:rPr>
              <a:t>P</a:t>
            </a:r>
            <a:r>
              <a:rPr sz="800" dirty="0">
                <a:latin typeface="Calibri"/>
                <a:cs typeface="Calibri"/>
              </a:rPr>
              <a:t>R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999616" y="5420867"/>
            <a:ext cx="214629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15" dirty="0">
                <a:latin typeface="Calibri"/>
                <a:cs typeface="Calibri"/>
              </a:rPr>
              <a:t>M</a:t>
            </a:r>
            <a:r>
              <a:rPr sz="800" spc="-65" dirty="0">
                <a:latin typeface="Calibri"/>
                <a:cs typeface="Calibri"/>
              </a:rPr>
              <a:t>A</a:t>
            </a:r>
            <a:r>
              <a:rPr sz="800" dirty="0">
                <a:latin typeface="Calibri"/>
                <a:cs typeface="Calibri"/>
              </a:rPr>
              <a:t>Y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780268" y="5420867"/>
            <a:ext cx="19304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40" dirty="0">
                <a:latin typeface="Calibri"/>
                <a:cs typeface="Calibri"/>
              </a:rPr>
              <a:t>J</a:t>
            </a:r>
            <a:r>
              <a:rPr sz="800" spc="-15" dirty="0">
                <a:latin typeface="Calibri"/>
                <a:cs typeface="Calibri"/>
              </a:rPr>
              <a:t>U</a:t>
            </a:r>
            <a:r>
              <a:rPr sz="800" dirty="0">
                <a:latin typeface="Calibri"/>
                <a:cs typeface="Calibri"/>
              </a:rPr>
              <a:t>N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20192" y="3493728"/>
            <a:ext cx="144780" cy="1109345"/>
          </a:xfrm>
          <a:prstGeom prst="rect">
            <a:avLst/>
          </a:prstGeom>
        </p:spPr>
        <p:txBody>
          <a:bodyPr vert="vert270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800" b="1" spc="-5" dirty="0">
                <a:latin typeface="Roboto Bk"/>
                <a:cs typeface="Roboto Bk"/>
              </a:rPr>
              <a:t>Number</a:t>
            </a:r>
            <a:r>
              <a:rPr sz="800" b="1" spc="-20" dirty="0">
                <a:latin typeface="Roboto Bk"/>
                <a:cs typeface="Roboto Bk"/>
              </a:rPr>
              <a:t> </a:t>
            </a:r>
            <a:r>
              <a:rPr sz="800" b="1" spc="-15" dirty="0">
                <a:latin typeface="Roboto Bk"/>
                <a:cs typeface="Roboto Bk"/>
              </a:rPr>
              <a:t>of</a:t>
            </a:r>
            <a:r>
              <a:rPr sz="800" b="1" spc="-20" dirty="0">
                <a:latin typeface="Roboto Bk"/>
                <a:cs typeface="Roboto Bk"/>
              </a:rPr>
              <a:t> </a:t>
            </a:r>
            <a:r>
              <a:rPr sz="800" b="1" spc="-10" dirty="0">
                <a:latin typeface="Roboto Bk"/>
                <a:cs typeface="Roboto Bk"/>
              </a:rPr>
              <a:t>Transactions</a:t>
            </a:r>
            <a:endParaRPr sz="800">
              <a:latin typeface="Roboto Bk"/>
              <a:cs typeface="Roboto Bk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130195" y="3688588"/>
            <a:ext cx="159258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000" b="1" spc="5" dirty="0">
                <a:latin typeface="Roboto Bk"/>
                <a:cs typeface="Roboto Bk"/>
              </a:rPr>
              <a:t>The </a:t>
            </a:r>
            <a:r>
              <a:rPr sz="1000" b="1" spc="-25" dirty="0">
                <a:latin typeface="Roboto Bk"/>
                <a:cs typeface="Roboto Bk"/>
              </a:rPr>
              <a:t>total </a:t>
            </a:r>
            <a:r>
              <a:rPr sz="1000" b="1" spc="-10" dirty="0">
                <a:latin typeface="Roboto Bk"/>
                <a:cs typeface="Roboto Bk"/>
              </a:rPr>
              <a:t>number </a:t>
            </a:r>
            <a:r>
              <a:rPr sz="1000" b="1" spc="-15" dirty="0">
                <a:latin typeface="Roboto Bk"/>
                <a:cs typeface="Roboto Bk"/>
              </a:rPr>
              <a:t>of </a:t>
            </a:r>
            <a:r>
              <a:rPr sz="1000" b="1" spc="-10" dirty="0">
                <a:latin typeface="Roboto Bk"/>
                <a:cs typeface="Roboto Bk"/>
              </a:rPr>
              <a:t> </a:t>
            </a:r>
            <a:r>
              <a:rPr sz="1000" b="1" spc="-15" dirty="0">
                <a:latin typeface="Roboto Bk"/>
                <a:cs typeface="Roboto Bk"/>
              </a:rPr>
              <a:t>transactions </a:t>
            </a:r>
            <a:r>
              <a:rPr sz="1000" b="1" spc="-35" dirty="0">
                <a:latin typeface="Roboto Bk"/>
                <a:cs typeface="Roboto Bk"/>
              </a:rPr>
              <a:t>in</a:t>
            </a:r>
            <a:r>
              <a:rPr sz="1000" b="1" spc="-20" dirty="0">
                <a:latin typeface="Roboto Bk"/>
                <a:cs typeface="Roboto Bk"/>
              </a:rPr>
              <a:t> the</a:t>
            </a:r>
            <a:r>
              <a:rPr sz="1000" b="1" spc="-25" dirty="0">
                <a:latin typeface="Roboto Bk"/>
                <a:cs typeface="Roboto Bk"/>
              </a:rPr>
              <a:t> </a:t>
            </a:r>
            <a:r>
              <a:rPr sz="1000" b="1" spc="-15" dirty="0">
                <a:latin typeface="Roboto Bk"/>
                <a:cs typeface="Roboto Bk"/>
              </a:rPr>
              <a:t>week </a:t>
            </a:r>
            <a:r>
              <a:rPr sz="1000" b="1" spc="-10" dirty="0">
                <a:latin typeface="Roboto Bk"/>
                <a:cs typeface="Roboto Bk"/>
              </a:rPr>
              <a:t> </a:t>
            </a:r>
            <a:r>
              <a:rPr sz="1000" b="1" spc="-25" dirty="0">
                <a:latin typeface="Roboto Bk"/>
                <a:cs typeface="Roboto Bk"/>
              </a:rPr>
              <a:t>including </a:t>
            </a:r>
            <a:r>
              <a:rPr sz="1000" b="1" spc="-10" dirty="0">
                <a:latin typeface="Roboto Bk"/>
                <a:cs typeface="Roboto Bk"/>
              </a:rPr>
              <a:t>Christmas </a:t>
            </a:r>
            <a:r>
              <a:rPr sz="1000" b="1" spc="5" dirty="0">
                <a:latin typeface="Roboto Bk"/>
                <a:cs typeface="Roboto Bk"/>
              </a:rPr>
              <a:t>was </a:t>
            </a:r>
            <a:r>
              <a:rPr sz="1000" b="1" spc="10" dirty="0">
                <a:latin typeface="Roboto Bk"/>
                <a:cs typeface="Roboto Bk"/>
              </a:rPr>
              <a:t> </a:t>
            </a:r>
            <a:r>
              <a:rPr sz="1000" b="1" spc="-30" dirty="0">
                <a:latin typeface="Roboto Bk"/>
                <a:cs typeface="Roboto Bk"/>
              </a:rPr>
              <a:t>negatively</a:t>
            </a:r>
            <a:r>
              <a:rPr sz="1000" b="1" spc="-20" dirty="0">
                <a:latin typeface="Roboto Bk"/>
                <a:cs typeface="Roboto Bk"/>
              </a:rPr>
              <a:t> affected </a:t>
            </a:r>
            <a:r>
              <a:rPr sz="1000" b="1" spc="-30" dirty="0">
                <a:latin typeface="Roboto Bk"/>
                <a:cs typeface="Roboto Bk"/>
              </a:rPr>
              <a:t>by</a:t>
            </a:r>
            <a:r>
              <a:rPr sz="1000" b="1" spc="-15" dirty="0">
                <a:latin typeface="Roboto Bk"/>
                <a:cs typeface="Roboto Bk"/>
              </a:rPr>
              <a:t> </a:t>
            </a:r>
            <a:r>
              <a:rPr sz="1000" b="1" spc="-25" dirty="0">
                <a:latin typeface="Roboto Bk"/>
                <a:cs typeface="Roboto Bk"/>
              </a:rPr>
              <a:t>public </a:t>
            </a:r>
            <a:r>
              <a:rPr sz="1000" b="1" spc="-235" dirty="0">
                <a:latin typeface="Roboto Bk"/>
                <a:cs typeface="Roboto Bk"/>
              </a:rPr>
              <a:t> </a:t>
            </a:r>
            <a:r>
              <a:rPr sz="1000" b="1" spc="-25" dirty="0">
                <a:latin typeface="Roboto Bk"/>
                <a:cs typeface="Roboto Bk"/>
              </a:rPr>
              <a:t>holiday</a:t>
            </a:r>
            <a:r>
              <a:rPr sz="1000" b="1" spc="-20" dirty="0">
                <a:latin typeface="Roboto Bk"/>
                <a:cs typeface="Roboto Bk"/>
              </a:rPr>
              <a:t> </a:t>
            </a:r>
            <a:r>
              <a:rPr sz="1000" b="1" spc="-15" dirty="0">
                <a:latin typeface="Roboto Bk"/>
                <a:cs typeface="Roboto Bk"/>
              </a:rPr>
              <a:t>store</a:t>
            </a:r>
            <a:r>
              <a:rPr sz="1000" b="1" spc="-25" dirty="0">
                <a:latin typeface="Roboto Bk"/>
                <a:cs typeface="Roboto Bk"/>
              </a:rPr>
              <a:t> </a:t>
            </a:r>
            <a:r>
              <a:rPr sz="1000" b="1" spc="-15" dirty="0">
                <a:latin typeface="Roboto Bk"/>
                <a:cs typeface="Roboto Bk"/>
              </a:rPr>
              <a:t>closures</a:t>
            </a:r>
            <a:endParaRPr sz="1000">
              <a:latin typeface="Roboto Bk"/>
              <a:cs typeface="Roboto Bk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93800" y="1370076"/>
            <a:ext cx="406590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40" dirty="0">
                <a:latin typeface="Roboto Bk"/>
                <a:cs typeface="Roboto Bk"/>
              </a:rPr>
              <a:t>S</a:t>
            </a:r>
            <a:r>
              <a:rPr sz="1400" b="1" spc="-25" dirty="0">
                <a:latin typeface="Roboto Bk"/>
                <a:cs typeface="Roboto Bk"/>
              </a:rPr>
              <a:t>n</a:t>
            </a:r>
            <a:r>
              <a:rPr sz="1400" b="1" dirty="0">
                <a:latin typeface="Roboto Bk"/>
                <a:cs typeface="Roboto Bk"/>
              </a:rPr>
              <a:t>ac</a:t>
            </a:r>
            <a:r>
              <a:rPr sz="1400" b="1" spc="-80" dirty="0">
                <a:latin typeface="Roboto Bk"/>
                <a:cs typeface="Roboto Bk"/>
              </a:rPr>
              <a:t>k</a:t>
            </a:r>
            <a:r>
              <a:rPr sz="1400" b="1" spc="-10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F</a:t>
            </a:r>
            <a:r>
              <a:rPr sz="1400" b="1" spc="-5" dirty="0">
                <a:latin typeface="Roboto Bk"/>
                <a:cs typeface="Roboto Bk"/>
              </a:rPr>
              <a:t>oo</a:t>
            </a:r>
            <a:r>
              <a:rPr sz="1400" b="1" spc="-10" dirty="0">
                <a:latin typeface="Roboto Bk"/>
                <a:cs typeface="Roboto Bk"/>
              </a:rPr>
              <a:t>d</a:t>
            </a:r>
            <a:r>
              <a:rPr sz="1400" b="1" spc="-15" dirty="0">
                <a:latin typeface="Roboto Bk"/>
                <a:cs typeface="Roboto Bk"/>
              </a:rPr>
              <a:t> </a:t>
            </a:r>
            <a:r>
              <a:rPr sz="1400" b="1" spc="-200" dirty="0">
                <a:latin typeface="Roboto Bk"/>
                <a:cs typeface="Roboto Bk"/>
              </a:rPr>
              <a:t>-</a:t>
            </a:r>
            <a:r>
              <a:rPr sz="1400" b="1" spc="-15" dirty="0">
                <a:latin typeface="Roboto Bk"/>
                <a:cs typeface="Roboto Bk"/>
              </a:rPr>
              <a:t> </a:t>
            </a:r>
            <a:r>
              <a:rPr sz="1400" b="1" spc="-5" dirty="0">
                <a:latin typeface="Roboto Bk"/>
                <a:cs typeface="Roboto Bk"/>
              </a:rPr>
              <a:t>C</a:t>
            </a:r>
            <a:r>
              <a:rPr sz="1400" b="1" spc="-15" dirty="0">
                <a:latin typeface="Roboto Bk"/>
                <a:cs typeface="Roboto Bk"/>
              </a:rPr>
              <a:t>h</a:t>
            </a:r>
            <a:r>
              <a:rPr sz="1400" b="1" spc="-75" dirty="0">
                <a:latin typeface="Roboto Bk"/>
                <a:cs typeface="Roboto Bk"/>
              </a:rPr>
              <a:t>i</a:t>
            </a:r>
            <a:r>
              <a:rPr sz="1400" b="1" spc="-20" dirty="0">
                <a:latin typeface="Roboto Bk"/>
                <a:cs typeface="Roboto Bk"/>
              </a:rPr>
              <a:t>p</a:t>
            </a:r>
            <a:r>
              <a:rPr sz="1400" b="1" spc="-10" dirty="0">
                <a:latin typeface="Roboto Bk"/>
                <a:cs typeface="Roboto Bk"/>
              </a:rPr>
              <a:t>s </a:t>
            </a:r>
            <a:r>
              <a:rPr sz="1400" b="1" spc="-55" dirty="0">
                <a:latin typeface="Roboto Bk"/>
                <a:cs typeface="Roboto Bk"/>
              </a:rPr>
              <a:t>–</a:t>
            </a:r>
            <a:r>
              <a:rPr sz="1400" b="1" spc="-15" dirty="0">
                <a:latin typeface="Roboto Bk"/>
                <a:cs typeface="Roboto Bk"/>
              </a:rPr>
              <a:t> </a:t>
            </a:r>
            <a:r>
              <a:rPr sz="1400" b="1" spc="-10" dirty="0">
                <a:latin typeface="Roboto Bk"/>
                <a:cs typeface="Roboto Bk"/>
              </a:rPr>
              <a:t>W</a:t>
            </a:r>
            <a:r>
              <a:rPr sz="1400" b="1" spc="-5" dirty="0">
                <a:latin typeface="Roboto Bk"/>
                <a:cs typeface="Roboto Bk"/>
              </a:rPr>
              <a:t>e</a:t>
            </a:r>
            <a:r>
              <a:rPr sz="1400" b="1" spc="-10" dirty="0">
                <a:latin typeface="Roboto Bk"/>
                <a:cs typeface="Roboto Bk"/>
              </a:rPr>
              <a:t>e</a:t>
            </a:r>
            <a:r>
              <a:rPr sz="1400" b="1" spc="-80" dirty="0">
                <a:latin typeface="Roboto Bk"/>
                <a:cs typeface="Roboto Bk"/>
              </a:rPr>
              <a:t>k</a:t>
            </a:r>
            <a:r>
              <a:rPr sz="1400" b="1" spc="-75" dirty="0">
                <a:latin typeface="Roboto Bk"/>
                <a:cs typeface="Roboto Bk"/>
              </a:rPr>
              <a:t>l</a:t>
            </a:r>
            <a:r>
              <a:rPr sz="1400" b="1" spc="-55" dirty="0">
                <a:latin typeface="Roboto Bk"/>
                <a:cs typeface="Roboto Bk"/>
              </a:rPr>
              <a:t>y</a:t>
            </a:r>
            <a:r>
              <a:rPr sz="1400" b="1" spc="-15" dirty="0">
                <a:latin typeface="Roboto Bk"/>
                <a:cs typeface="Roboto Bk"/>
              </a:rPr>
              <a:t> </a:t>
            </a:r>
            <a:r>
              <a:rPr sz="1400" b="1" spc="-45" dirty="0">
                <a:latin typeface="Roboto Bk"/>
                <a:cs typeface="Roboto Bk"/>
              </a:rPr>
              <a:t>t</a:t>
            </a:r>
            <a:r>
              <a:rPr sz="1400" b="1" spc="-25" dirty="0">
                <a:latin typeface="Roboto Bk"/>
                <a:cs typeface="Roboto Bk"/>
              </a:rPr>
              <a:t>r</a:t>
            </a:r>
            <a:r>
              <a:rPr sz="1400" b="1" spc="5" dirty="0">
                <a:latin typeface="Roboto Bk"/>
                <a:cs typeface="Roboto Bk"/>
              </a:rPr>
              <a:t>a</a:t>
            </a:r>
            <a:r>
              <a:rPr sz="1400" b="1" spc="-15" dirty="0">
                <a:latin typeface="Roboto Bk"/>
                <a:cs typeface="Roboto Bk"/>
              </a:rPr>
              <a:t>n</a:t>
            </a:r>
            <a:r>
              <a:rPr sz="1400" b="1" spc="-10" dirty="0">
                <a:latin typeface="Roboto Bk"/>
                <a:cs typeface="Roboto Bk"/>
              </a:rPr>
              <a:t>s</a:t>
            </a:r>
            <a:r>
              <a:rPr sz="1400" b="1" spc="5" dirty="0">
                <a:latin typeface="Roboto Bk"/>
                <a:cs typeface="Roboto Bk"/>
              </a:rPr>
              <a:t>a</a:t>
            </a:r>
            <a:r>
              <a:rPr sz="1400" b="1" dirty="0">
                <a:latin typeface="Roboto Bk"/>
                <a:cs typeface="Roboto Bk"/>
              </a:rPr>
              <a:t>c</a:t>
            </a:r>
            <a:r>
              <a:rPr sz="1400" b="1" spc="-45" dirty="0">
                <a:latin typeface="Roboto Bk"/>
                <a:cs typeface="Roboto Bk"/>
              </a:rPr>
              <a:t>t</a:t>
            </a:r>
            <a:r>
              <a:rPr sz="1400" b="1" spc="-75" dirty="0">
                <a:latin typeface="Roboto Bk"/>
                <a:cs typeface="Roboto Bk"/>
              </a:rPr>
              <a:t>i</a:t>
            </a:r>
            <a:r>
              <a:rPr sz="1400" b="1" spc="-5" dirty="0">
                <a:latin typeface="Roboto Bk"/>
                <a:cs typeface="Roboto Bk"/>
              </a:rPr>
              <a:t>o</a:t>
            </a:r>
            <a:r>
              <a:rPr sz="1400" b="1" spc="-15" dirty="0">
                <a:latin typeface="Roboto Bk"/>
                <a:cs typeface="Roboto Bk"/>
              </a:rPr>
              <a:t>n</a:t>
            </a:r>
            <a:r>
              <a:rPr sz="1400" b="1" spc="-10" dirty="0">
                <a:latin typeface="Roboto Bk"/>
                <a:cs typeface="Roboto Bk"/>
              </a:rPr>
              <a:t>s </a:t>
            </a:r>
            <a:r>
              <a:rPr sz="1400" b="1" spc="-5" dirty="0">
                <a:latin typeface="Roboto Bk"/>
                <a:cs typeface="Roboto Bk"/>
              </a:rPr>
              <a:t>o</a:t>
            </a:r>
            <a:r>
              <a:rPr sz="1400" b="1" spc="-50" dirty="0">
                <a:latin typeface="Roboto Bk"/>
                <a:cs typeface="Roboto Bk"/>
              </a:rPr>
              <a:t>v</a:t>
            </a:r>
            <a:r>
              <a:rPr sz="1400" b="1" spc="-10" dirty="0">
                <a:latin typeface="Roboto Bk"/>
                <a:cs typeface="Roboto Bk"/>
              </a:rPr>
              <a:t>e</a:t>
            </a:r>
            <a:r>
              <a:rPr sz="1400" b="1" spc="-25" dirty="0">
                <a:latin typeface="Roboto Bk"/>
                <a:cs typeface="Roboto Bk"/>
              </a:rPr>
              <a:t>r</a:t>
            </a:r>
            <a:r>
              <a:rPr sz="1400" b="1" spc="-10" dirty="0">
                <a:latin typeface="Roboto Bk"/>
                <a:cs typeface="Roboto Bk"/>
              </a:rPr>
              <a:t> </a:t>
            </a:r>
            <a:r>
              <a:rPr sz="1400" b="1" spc="-45" dirty="0">
                <a:latin typeface="Roboto Bk"/>
                <a:cs typeface="Roboto Bk"/>
              </a:rPr>
              <a:t>t</a:t>
            </a:r>
            <a:r>
              <a:rPr sz="1400" b="1" spc="-75" dirty="0">
                <a:latin typeface="Roboto Bk"/>
                <a:cs typeface="Roboto Bk"/>
              </a:rPr>
              <a:t>i</a:t>
            </a:r>
            <a:r>
              <a:rPr sz="1400" b="1" spc="25" dirty="0">
                <a:latin typeface="Roboto Bk"/>
                <a:cs typeface="Roboto Bk"/>
              </a:rPr>
              <a:t>m</a:t>
            </a:r>
            <a:r>
              <a:rPr sz="1400" b="1" spc="-10" dirty="0">
                <a:latin typeface="Roboto Bk"/>
                <a:cs typeface="Roboto Bk"/>
              </a:rPr>
              <a:t>e</a:t>
            </a:r>
            <a:endParaRPr sz="1400">
              <a:latin typeface="Roboto Bk"/>
              <a:cs typeface="Roboto Bk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7370" marR="508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The</a:t>
            </a:r>
            <a:r>
              <a:rPr spc="10" dirty="0"/>
              <a:t> </a:t>
            </a:r>
            <a:r>
              <a:rPr spc="-10" dirty="0"/>
              <a:t>number</a:t>
            </a:r>
            <a:r>
              <a:rPr spc="10" dirty="0"/>
              <a:t> </a:t>
            </a:r>
            <a:r>
              <a:rPr spc="-5" dirty="0"/>
              <a:t>of</a:t>
            </a:r>
            <a:r>
              <a:rPr spc="15" dirty="0"/>
              <a:t> </a:t>
            </a:r>
            <a:r>
              <a:rPr spc="-15" dirty="0"/>
              <a:t>Chips</a:t>
            </a:r>
            <a:r>
              <a:rPr spc="5" dirty="0"/>
              <a:t> </a:t>
            </a:r>
            <a:r>
              <a:rPr spc="-30" dirty="0"/>
              <a:t>transitions</a:t>
            </a:r>
            <a:r>
              <a:rPr spc="10" dirty="0"/>
              <a:t> </a:t>
            </a:r>
            <a:r>
              <a:rPr dirty="0"/>
              <a:t>has</a:t>
            </a:r>
            <a:r>
              <a:rPr spc="10" dirty="0"/>
              <a:t> </a:t>
            </a:r>
            <a:r>
              <a:rPr spc="-5" dirty="0"/>
              <a:t>remained</a:t>
            </a:r>
            <a:r>
              <a:rPr dirty="0"/>
              <a:t> </a:t>
            </a:r>
            <a:r>
              <a:rPr spc="-45" dirty="0"/>
              <a:t>relatively</a:t>
            </a:r>
            <a:r>
              <a:rPr spc="10" dirty="0"/>
              <a:t> </a:t>
            </a:r>
            <a:r>
              <a:rPr spc="-20" dirty="0"/>
              <a:t>consistent</a:t>
            </a:r>
            <a:r>
              <a:rPr spc="15" dirty="0"/>
              <a:t> </a:t>
            </a:r>
            <a:r>
              <a:rPr spc="-20" dirty="0"/>
              <a:t>over</a:t>
            </a:r>
            <a:r>
              <a:rPr spc="5" dirty="0"/>
              <a:t> </a:t>
            </a:r>
            <a:r>
              <a:rPr spc="-25" dirty="0"/>
              <a:t>the </a:t>
            </a:r>
            <a:r>
              <a:rPr spc="-580" dirty="0"/>
              <a:t> </a:t>
            </a:r>
            <a:r>
              <a:rPr spc="-30" dirty="0"/>
              <a:t>last</a:t>
            </a:r>
            <a:r>
              <a:rPr spc="5" dirty="0"/>
              <a:t> </a:t>
            </a:r>
            <a:r>
              <a:rPr spc="-50" dirty="0"/>
              <a:t>52wks;</a:t>
            </a:r>
            <a:r>
              <a:rPr spc="10" dirty="0"/>
              <a:t> </a:t>
            </a:r>
            <a:r>
              <a:rPr spc="30" dirty="0"/>
              <a:t>a</a:t>
            </a:r>
            <a:r>
              <a:rPr dirty="0"/>
              <a:t> </a:t>
            </a:r>
            <a:r>
              <a:rPr spc="-15" dirty="0"/>
              <a:t>notable</a:t>
            </a:r>
            <a:r>
              <a:rPr spc="10" dirty="0"/>
              <a:t> </a:t>
            </a:r>
            <a:r>
              <a:rPr spc="-5" dirty="0"/>
              <a:t>increase</a:t>
            </a:r>
            <a:r>
              <a:rPr spc="5" dirty="0"/>
              <a:t> </a:t>
            </a:r>
            <a:r>
              <a:rPr dirty="0"/>
              <a:t>occurred </a:t>
            </a:r>
            <a:r>
              <a:rPr spc="-50" dirty="0"/>
              <a:t>in</a:t>
            </a:r>
            <a:r>
              <a:rPr spc="5" dirty="0"/>
              <a:t> </a:t>
            </a:r>
            <a:r>
              <a:rPr spc="-25" dirty="0"/>
              <a:t>the</a:t>
            </a:r>
            <a:r>
              <a:rPr spc="10" dirty="0"/>
              <a:t> </a:t>
            </a:r>
            <a:r>
              <a:rPr spc="-5" dirty="0"/>
              <a:t>week </a:t>
            </a:r>
            <a:r>
              <a:rPr spc="-20" dirty="0"/>
              <a:t>leading</a:t>
            </a:r>
            <a:r>
              <a:rPr spc="10" dirty="0"/>
              <a:t> </a:t>
            </a:r>
            <a:r>
              <a:rPr spc="-15" dirty="0"/>
              <a:t>up</a:t>
            </a:r>
            <a:r>
              <a:rPr spc="10" dirty="0"/>
              <a:t> </a:t>
            </a:r>
            <a:r>
              <a:rPr spc="-25" dirty="0"/>
              <a:t>to</a:t>
            </a:r>
            <a:r>
              <a:rPr spc="10" dirty="0"/>
              <a:t> </a:t>
            </a:r>
            <a:r>
              <a:rPr spc="-15" dirty="0"/>
              <a:t>Christmas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1835606" y="92427"/>
            <a:ext cx="204470" cy="2946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750" spc="35" dirty="0">
                <a:solidFill>
                  <a:srgbClr val="C8C8C8"/>
                </a:solidFill>
                <a:latin typeface="Cambria Math"/>
                <a:cs typeface="Cambria Math"/>
              </a:rPr>
              <a:t>↺</a:t>
            </a:r>
            <a:endParaRPr sz="175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20924" y="1905001"/>
            <a:ext cx="10015855" cy="3733800"/>
            <a:chOff x="1720924" y="1905001"/>
            <a:chExt cx="10015855" cy="3733800"/>
          </a:xfrm>
        </p:grpSpPr>
        <p:sp>
          <p:nvSpPr>
            <p:cNvPr id="3" name="object 3"/>
            <p:cNvSpPr/>
            <p:nvPr/>
          </p:nvSpPr>
          <p:spPr>
            <a:xfrm>
              <a:off x="8929398" y="1905001"/>
              <a:ext cx="1315720" cy="3733800"/>
            </a:xfrm>
            <a:custGeom>
              <a:avLst/>
              <a:gdLst/>
              <a:ahLst/>
              <a:cxnLst/>
              <a:rect l="l" t="t" r="r" b="b"/>
              <a:pathLst>
                <a:path w="1315720" h="3733800">
                  <a:moveTo>
                    <a:pt x="1315617" y="0"/>
                  </a:moveTo>
                  <a:lnTo>
                    <a:pt x="0" y="0"/>
                  </a:lnTo>
                  <a:lnTo>
                    <a:pt x="0" y="3733799"/>
                  </a:lnTo>
                  <a:lnTo>
                    <a:pt x="1315617" y="3733799"/>
                  </a:lnTo>
                  <a:lnTo>
                    <a:pt x="1315617" y="0"/>
                  </a:lnTo>
                  <a:close/>
                </a:path>
              </a:pathLst>
            </a:custGeom>
            <a:solidFill>
              <a:srgbClr val="ECE8E4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43999" y="2679700"/>
              <a:ext cx="254000" cy="2612390"/>
            </a:xfrm>
            <a:custGeom>
              <a:avLst/>
              <a:gdLst/>
              <a:ahLst/>
              <a:cxnLst/>
              <a:rect l="l" t="t" r="r" b="b"/>
              <a:pathLst>
                <a:path w="254000" h="2612390">
                  <a:moveTo>
                    <a:pt x="254000" y="0"/>
                  </a:moveTo>
                  <a:lnTo>
                    <a:pt x="0" y="0"/>
                  </a:lnTo>
                  <a:lnTo>
                    <a:pt x="0" y="2611860"/>
                  </a:lnTo>
                  <a:lnTo>
                    <a:pt x="254000" y="2611860"/>
                  </a:lnTo>
                  <a:lnTo>
                    <a:pt x="254000" y="0"/>
                  </a:lnTo>
                  <a:close/>
                </a:path>
              </a:pathLst>
            </a:custGeom>
            <a:solidFill>
              <a:srgbClr val="3F69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461499" y="2641600"/>
              <a:ext cx="254000" cy="2650490"/>
            </a:xfrm>
            <a:custGeom>
              <a:avLst/>
              <a:gdLst/>
              <a:ahLst/>
              <a:cxnLst/>
              <a:rect l="l" t="t" r="r" b="b"/>
              <a:pathLst>
                <a:path w="254000" h="2650490">
                  <a:moveTo>
                    <a:pt x="254000" y="0"/>
                  </a:moveTo>
                  <a:lnTo>
                    <a:pt x="0" y="0"/>
                  </a:lnTo>
                  <a:lnTo>
                    <a:pt x="0" y="2649960"/>
                  </a:lnTo>
                  <a:lnTo>
                    <a:pt x="254000" y="2649960"/>
                  </a:lnTo>
                  <a:lnTo>
                    <a:pt x="254000" y="0"/>
                  </a:lnTo>
                  <a:close/>
                </a:path>
              </a:pathLst>
            </a:custGeom>
            <a:solidFill>
              <a:srgbClr val="44B6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778999" y="2705100"/>
              <a:ext cx="254000" cy="2586990"/>
            </a:xfrm>
            <a:custGeom>
              <a:avLst/>
              <a:gdLst/>
              <a:ahLst/>
              <a:cxnLst/>
              <a:rect l="l" t="t" r="r" b="b"/>
              <a:pathLst>
                <a:path w="254000" h="2586990">
                  <a:moveTo>
                    <a:pt x="254000" y="0"/>
                  </a:moveTo>
                  <a:lnTo>
                    <a:pt x="0" y="0"/>
                  </a:lnTo>
                  <a:lnTo>
                    <a:pt x="0" y="2586460"/>
                  </a:lnTo>
                  <a:lnTo>
                    <a:pt x="254000" y="2586460"/>
                  </a:lnTo>
                  <a:lnTo>
                    <a:pt x="254000" y="0"/>
                  </a:lnTo>
                  <a:close/>
                </a:path>
              </a:pathLst>
            </a:custGeom>
            <a:solidFill>
              <a:srgbClr val="44D5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93900" y="2793999"/>
              <a:ext cx="8839200" cy="2498090"/>
            </a:xfrm>
            <a:custGeom>
              <a:avLst/>
              <a:gdLst/>
              <a:ahLst/>
              <a:cxnLst/>
              <a:rect l="l" t="t" r="r" b="b"/>
              <a:pathLst>
                <a:path w="8839200" h="2498090">
                  <a:moveTo>
                    <a:pt x="254000" y="1308100"/>
                  </a:moveTo>
                  <a:lnTo>
                    <a:pt x="0" y="1308100"/>
                  </a:lnTo>
                  <a:lnTo>
                    <a:pt x="0" y="2497569"/>
                  </a:lnTo>
                  <a:lnTo>
                    <a:pt x="254000" y="2497569"/>
                  </a:lnTo>
                  <a:lnTo>
                    <a:pt x="254000" y="1308100"/>
                  </a:lnTo>
                  <a:close/>
                </a:path>
                <a:path w="8839200" h="2498090">
                  <a:moveTo>
                    <a:pt x="1676400" y="787400"/>
                  </a:moveTo>
                  <a:lnTo>
                    <a:pt x="1435100" y="787400"/>
                  </a:lnTo>
                  <a:lnTo>
                    <a:pt x="1435100" y="2497569"/>
                  </a:lnTo>
                  <a:lnTo>
                    <a:pt x="1676400" y="2497569"/>
                  </a:lnTo>
                  <a:lnTo>
                    <a:pt x="1676400" y="787400"/>
                  </a:lnTo>
                  <a:close/>
                </a:path>
                <a:path w="8839200" h="2498090">
                  <a:moveTo>
                    <a:pt x="3111500" y="558800"/>
                  </a:moveTo>
                  <a:lnTo>
                    <a:pt x="2857500" y="558800"/>
                  </a:lnTo>
                  <a:lnTo>
                    <a:pt x="2857500" y="2497569"/>
                  </a:lnTo>
                  <a:lnTo>
                    <a:pt x="3111500" y="2497569"/>
                  </a:lnTo>
                  <a:lnTo>
                    <a:pt x="3111500" y="558800"/>
                  </a:lnTo>
                  <a:close/>
                </a:path>
                <a:path w="8839200" h="2498090">
                  <a:moveTo>
                    <a:pt x="4546600" y="1143000"/>
                  </a:moveTo>
                  <a:lnTo>
                    <a:pt x="4292600" y="1143000"/>
                  </a:lnTo>
                  <a:lnTo>
                    <a:pt x="4292600" y="2497569"/>
                  </a:lnTo>
                  <a:lnTo>
                    <a:pt x="4546600" y="2497569"/>
                  </a:lnTo>
                  <a:lnTo>
                    <a:pt x="4546600" y="1143000"/>
                  </a:lnTo>
                  <a:close/>
                </a:path>
                <a:path w="8839200" h="2498090">
                  <a:moveTo>
                    <a:pt x="5969000" y="0"/>
                  </a:moveTo>
                  <a:lnTo>
                    <a:pt x="5727700" y="0"/>
                  </a:lnTo>
                  <a:lnTo>
                    <a:pt x="5727700" y="2497569"/>
                  </a:lnTo>
                  <a:lnTo>
                    <a:pt x="5969000" y="2497569"/>
                  </a:lnTo>
                  <a:lnTo>
                    <a:pt x="5969000" y="0"/>
                  </a:lnTo>
                  <a:close/>
                </a:path>
                <a:path w="8839200" h="2498090">
                  <a:moveTo>
                    <a:pt x="8839200" y="749300"/>
                  </a:moveTo>
                  <a:lnTo>
                    <a:pt x="8585200" y="749300"/>
                  </a:lnTo>
                  <a:lnTo>
                    <a:pt x="8585200" y="2497569"/>
                  </a:lnTo>
                  <a:lnTo>
                    <a:pt x="8839200" y="2497569"/>
                  </a:lnTo>
                  <a:lnTo>
                    <a:pt x="8839200" y="749300"/>
                  </a:lnTo>
                  <a:close/>
                </a:path>
              </a:pathLst>
            </a:custGeom>
            <a:solidFill>
              <a:srgbClr val="3F69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11400" y="2806699"/>
              <a:ext cx="8839200" cy="2485390"/>
            </a:xfrm>
            <a:custGeom>
              <a:avLst/>
              <a:gdLst/>
              <a:ahLst/>
              <a:cxnLst/>
              <a:rect l="l" t="t" r="r" b="b"/>
              <a:pathLst>
                <a:path w="8839200" h="2485390">
                  <a:moveTo>
                    <a:pt x="254000" y="1193800"/>
                  </a:moveTo>
                  <a:lnTo>
                    <a:pt x="0" y="1193800"/>
                  </a:lnTo>
                  <a:lnTo>
                    <a:pt x="0" y="2484869"/>
                  </a:lnTo>
                  <a:lnTo>
                    <a:pt x="254000" y="2484869"/>
                  </a:lnTo>
                  <a:lnTo>
                    <a:pt x="254000" y="1193800"/>
                  </a:lnTo>
                  <a:close/>
                </a:path>
                <a:path w="8839200" h="2485390">
                  <a:moveTo>
                    <a:pt x="1676400" y="647700"/>
                  </a:moveTo>
                  <a:lnTo>
                    <a:pt x="1435100" y="647700"/>
                  </a:lnTo>
                  <a:lnTo>
                    <a:pt x="1435100" y="2484869"/>
                  </a:lnTo>
                  <a:lnTo>
                    <a:pt x="1676400" y="2484869"/>
                  </a:lnTo>
                  <a:lnTo>
                    <a:pt x="1676400" y="647700"/>
                  </a:lnTo>
                  <a:close/>
                </a:path>
                <a:path w="8839200" h="2485390">
                  <a:moveTo>
                    <a:pt x="3111500" y="558800"/>
                  </a:moveTo>
                  <a:lnTo>
                    <a:pt x="2857500" y="558800"/>
                  </a:lnTo>
                  <a:lnTo>
                    <a:pt x="2857500" y="2484869"/>
                  </a:lnTo>
                  <a:lnTo>
                    <a:pt x="3111500" y="2484869"/>
                  </a:lnTo>
                  <a:lnTo>
                    <a:pt x="3111500" y="558800"/>
                  </a:lnTo>
                  <a:close/>
                </a:path>
                <a:path w="8839200" h="2485390">
                  <a:moveTo>
                    <a:pt x="4546600" y="1104900"/>
                  </a:moveTo>
                  <a:lnTo>
                    <a:pt x="4292600" y="1104900"/>
                  </a:lnTo>
                  <a:lnTo>
                    <a:pt x="4292600" y="2484869"/>
                  </a:lnTo>
                  <a:lnTo>
                    <a:pt x="4546600" y="2484869"/>
                  </a:lnTo>
                  <a:lnTo>
                    <a:pt x="4546600" y="1104900"/>
                  </a:lnTo>
                  <a:close/>
                </a:path>
                <a:path w="8839200" h="2485390">
                  <a:moveTo>
                    <a:pt x="5969000" y="0"/>
                  </a:moveTo>
                  <a:lnTo>
                    <a:pt x="5727700" y="0"/>
                  </a:lnTo>
                  <a:lnTo>
                    <a:pt x="5727700" y="2484869"/>
                  </a:lnTo>
                  <a:lnTo>
                    <a:pt x="5969000" y="2484869"/>
                  </a:lnTo>
                  <a:lnTo>
                    <a:pt x="5969000" y="0"/>
                  </a:lnTo>
                  <a:close/>
                </a:path>
                <a:path w="8839200" h="2485390">
                  <a:moveTo>
                    <a:pt x="8839200" y="787400"/>
                  </a:moveTo>
                  <a:lnTo>
                    <a:pt x="8585200" y="787400"/>
                  </a:lnTo>
                  <a:lnTo>
                    <a:pt x="8585200" y="2484869"/>
                  </a:lnTo>
                  <a:lnTo>
                    <a:pt x="8839200" y="2484869"/>
                  </a:lnTo>
                  <a:lnTo>
                    <a:pt x="8839200" y="787400"/>
                  </a:lnTo>
                  <a:close/>
                </a:path>
              </a:pathLst>
            </a:custGeom>
            <a:solidFill>
              <a:srgbClr val="44B6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28900" y="2793999"/>
              <a:ext cx="8826500" cy="2498090"/>
            </a:xfrm>
            <a:custGeom>
              <a:avLst/>
              <a:gdLst/>
              <a:ahLst/>
              <a:cxnLst/>
              <a:rect l="l" t="t" r="r" b="b"/>
              <a:pathLst>
                <a:path w="8826500" h="2498090">
                  <a:moveTo>
                    <a:pt x="254000" y="1308100"/>
                  </a:moveTo>
                  <a:lnTo>
                    <a:pt x="0" y="1308100"/>
                  </a:lnTo>
                  <a:lnTo>
                    <a:pt x="0" y="2497569"/>
                  </a:lnTo>
                  <a:lnTo>
                    <a:pt x="254000" y="2497569"/>
                  </a:lnTo>
                  <a:lnTo>
                    <a:pt x="254000" y="1308100"/>
                  </a:lnTo>
                  <a:close/>
                </a:path>
                <a:path w="8826500" h="2498090">
                  <a:moveTo>
                    <a:pt x="1676400" y="774700"/>
                  </a:moveTo>
                  <a:lnTo>
                    <a:pt x="1435100" y="774700"/>
                  </a:lnTo>
                  <a:lnTo>
                    <a:pt x="1435100" y="2497569"/>
                  </a:lnTo>
                  <a:lnTo>
                    <a:pt x="1676400" y="2497569"/>
                  </a:lnTo>
                  <a:lnTo>
                    <a:pt x="1676400" y="774700"/>
                  </a:lnTo>
                  <a:close/>
                </a:path>
                <a:path w="8826500" h="2498090">
                  <a:moveTo>
                    <a:pt x="3111500" y="558800"/>
                  </a:moveTo>
                  <a:lnTo>
                    <a:pt x="2857500" y="558800"/>
                  </a:lnTo>
                  <a:lnTo>
                    <a:pt x="2857500" y="2497569"/>
                  </a:lnTo>
                  <a:lnTo>
                    <a:pt x="3111500" y="2497569"/>
                  </a:lnTo>
                  <a:lnTo>
                    <a:pt x="3111500" y="558800"/>
                  </a:lnTo>
                  <a:close/>
                </a:path>
                <a:path w="8826500" h="2498090">
                  <a:moveTo>
                    <a:pt x="4546600" y="1143000"/>
                  </a:moveTo>
                  <a:lnTo>
                    <a:pt x="4292600" y="1143000"/>
                  </a:lnTo>
                  <a:lnTo>
                    <a:pt x="4292600" y="2497569"/>
                  </a:lnTo>
                  <a:lnTo>
                    <a:pt x="4546600" y="2497569"/>
                  </a:lnTo>
                  <a:lnTo>
                    <a:pt x="4546600" y="1143000"/>
                  </a:lnTo>
                  <a:close/>
                </a:path>
                <a:path w="8826500" h="2498090">
                  <a:moveTo>
                    <a:pt x="5969000" y="0"/>
                  </a:moveTo>
                  <a:lnTo>
                    <a:pt x="5727700" y="0"/>
                  </a:lnTo>
                  <a:lnTo>
                    <a:pt x="5727700" y="2497569"/>
                  </a:lnTo>
                  <a:lnTo>
                    <a:pt x="5969000" y="2497569"/>
                  </a:lnTo>
                  <a:lnTo>
                    <a:pt x="5969000" y="0"/>
                  </a:lnTo>
                  <a:close/>
                </a:path>
                <a:path w="8826500" h="2498090">
                  <a:moveTo>
                    <a:pt x="8826500" y="762000"/>
                  </a:moveTo>
                  <a:lnTo>
                    <a:pt x="8585200" y="762000"/>
                  </a:lnTo>
                  <a:lnTo>
                    <a:pt x="8585200" y="2497569"/>
                  </a:lnTo>
                  <a:lnTo>
                    <a:pt x="8826500" y="2497569"/>
                  </a:lnTo>
                  <a:lnTo>
                    <a:pt x="8826500" y="762000"/>
                  </a:lnTo>
                  <a:close/>
                </a:path>
              </a:pathLst>
            </a:custGeom>
            <a:solidFill>
              <a:srgbClr val="44D5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22512" y="5291560"/>
              <a:ext cx="10012680" cy="0"/>
            </a:xfrm>
            <a:custGeom>
              <a:avLst/>
              <a:gdLst/>
              <a:ahLst/>
              <a:cxnLst/>
              <a:rect l="l" t="t" r="r" b="b"/>
              <a:pathLst>
                <a:path w="10012680">
                  <a:moveTo>
                    <a:pt x="0" y="0"/>
                  </a:moveTo>
                  <a:lnTo>
                    <a:pt x="10012287" y="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22512" y="5259322"/>
              <a:ext cx="10012680" cy="64769"/>
            </a:xfrm>
            <a:custGeom>
              <a:avLst/>
              <a:gdLst/>
              <a:ahLst/>
              <a:cxnLst/>
              <a:rect l="l" t="t" r="r" b="b"/>
              <a:pathLst>
                <a:path w="10012680" h="64770">
                  <a:moveTo>
                    <a:pt x="0" y="0"/>
                  </a:moveTo>
                  <a:lnTo>
                    <a:pt x="0" y="64474"/>
                  </a:lnTo>
                </a:path>
                <a:path w="10012680" h="64770">
                  <a:moveTo>
                    <a:pt x="1427087" y="0"/>
                  </a:moveTo>
                  <a:lnTo>
                    <a:pt x="1427087" y="64474"/>
                  </a:lnTo>
                </a:path>
                <a:path w="10012680" h="64770">
                  <a:moveTo>
                    <a:pt x="2862187" y="0"/>
                  </a:moveTo>
                  <a:lnTo>
                    <a:pt x="2862187" y="64474"/>
                  </a:lnTo>
                </a:path>
                <a:path w="10012680" h="64770">
                  <a:moveTo>
                    <a:pt x="4297287" y="0"/>
                  </a:moveTo>
                  <a:lnTo>
                    <a:pt x="4297287" y="64474"/>
                  </a:lnTo>
                </a:path>
                <a:path w="10012680" h="64770">
                  <a:moveTo>
                    <a:pt x="5719687" y="0"/>
                  </a:moveTo>
                  <a:lnTo>
                    <a:pt x="5719687" y="64474"/>
                  </a:lnTo>
                </a:path>
                <a:path w="10012680" h="64770">
                  <a:moveTo>
                    <a:pt x="7154787" y="0"/>
                  </a:moveTo>
                  <a:lnTo>
                    <a:pt x="7154787" y="64474"/>
                  </a:lnTo>
                </a:path>
                <a:path w="10012680" h="64770">
                  <a:moveTo>
                    <a:pt x="8577187" y="0"/>
                  </a:moveTo>
                  <a:lnTo>
                    <a:pt x="8577187" y="64474"/>
                  </a:lnTo>
                </a:path>
                <a:path w="10012680" h="64770">
                  <a:moveTo>
                    <a:pt x="10012287" y="0"/>
                  </a:moveTo>
                  <a:lnTo>
                    <a:pt x="10012287" y="6447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39504" y="3906011"/>
            <a:ext cx="1625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50" dirty="0">
                <a:latin typeface="Roboto Bk"/>
                <a:cs typeface="Roboto Bk"/>
              </a:rPr>
              <a:t>4</a:t>
            </a:r>
            <a:r>
              <a:rPr sz="800" b="1" spc="-30" dirty="0">
                <a:latin typeface="Roboto Bk"/>
                <a:cs typeface="Roboto Bk"/>
              </a:rPr>
              <a:t>.</a:t>
            </a:r>
            <a:r>
              <a:rPr sz="800" b="1" spc="-20" dirty="0">
                <a:latin typeface="Roboto Bk"/>
                <a:cs typeface="Roboto Bk"/>
              </a:rPr>
              <a:t>4</a:t>
            </a:r>
            <a:endParaRPr sz="800">
              <a:latin typeface="Roboto Bk"/>
              <a:cs typeface="Roboto B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69830" y="3390900"/>
            <a:ext cx="1625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50" dirty="0">
                <a:latin typeface="Roboto Bk"/>
                <a:cs typeface="Roboto Bk"/>
              </a:rPr>
              <a:t>6</a:t>
            </a:r>
            <a:r>
              <a:rPr sz="800" b="1" spc="-30" dirty="0">
                <a:latin typeface="Roboto Bk"/>
                <a:cs typeface="Roboto Bk"/>
              </a:rPr>
              <a:t>.</a:t>
            </a:r>
            <a:r>
              <a:rPr sz="800" b="1" spc="-20" dirty="0">
                <a:latin typeface="Roboto Bk"/>
                <a:cs typeface="Roboto Bk"/>
              </a:rPr>
              <a:t>3</a:t>
            </a:r>
            <a:endParaRPr sz="800">
              <a:latin typeface="Roboto Bk"/>
              <a:cs typeface="Roboto B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00157" y="3165347"/>
            <a:ext cx="1625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50" dirty="0">
                <a:latin typeface="Roboto Bk"/>
                <a:cs typeface="Roboto Bk"/>
              </a:rPr>
              <a:t>7</a:t>
            </a:r>
            <a:r>
              <a:rPr sz="800" b="1" spc="-30" dirty="0">
                <a:latin typeface="Roboto Bk"/>
                <a:cs typeface="Roboto Bk"/>
              </a:rPr>
              <a:t>.</a:t>
            </a:r>
            <a:r>
              <a:rPr sz="800" b="1" spc="-20" dirty="0">
                <a:latin typeface="Roboto Bk"/>
                <a:cs typeface="Roboto Bk"/>
              </a:rPr>
              <a:t>1</a:t>
            </a:r>
            <a:endParaRPr sz="800">
              <a:latin typeface="Roboto Bk"/>
              <a:cs typeface="Roboto Bk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30485" y="3744467"/>
            <a:ext cx="1625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50" dirty="0">
                <a:latin typeface="Roboto Bk"/>
                <a:cs typeface="Roboto Bk"/>
              </a:rPr>
              <a:t>5</a:t>
            </a:r>
            <a:r>
              <a:rPr sz="800" b="1" spc="-30" dirty="0">
                <a:latin typeface="Roboto Bk"/>
                <a:cs typeface="Roboto Bk"/>
              </a:rPr>
              <a:t>.</a:t>
            </a:r>
            <a:r>
              <a:rPr sz="800" b="1" spc="-20" dirty="0">
                <a:latin typeface="Roboto Bk"/>
                <a:cs typeface="Roboto Bk"/>
              </a:rPr>
              <a:t>0</a:t>
            </a:r>
            <a:endParaRPr sz="800">
              <a:latin typeface="Roboto Bk"/>
              <a:cs typeface="Roboto B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760811" y="2601467"/>
            <a:ext cx="1625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50" dirty="0">
                <a:latin typeface="Roboto Bk"/>
                <a:cs typeface="Roboto Bk"/>
              </a:rPr>
              <a:t>9</a:t>
            </a:r>
            <a:r>
              <a:rPr sz="800" b="1" spc="-30" dirty="0">
                <a:latin typeface="Roboto Bk"/>
                <a:cs typeface="Roboto Bk"/>
              </a:rPr>
              <a:t>.</a:t>
            </a:r>
            <a:r>
              <a:rPr sz="800" b="1" spc="-20" dirty="0">
                <a:latin typeface="Roboto Bk"/>
                <a:cs typeface="Roboto Bk"/>
              </a:rPr>
              <a:t>2</a:t>
            </a:r>
            <a:endParaRPr sz="800">
              <a:latin typeface="Roboto Bk"/>
              <a:cs typeface="Roboto B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191137" y="2491740"/>
            <a:ext cx="1625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50" dirty="0">
                <a:latin typeface="Roboto Bk"/>
                <a:cs typeface="Roboto Bk"/>
              </a:rPr>
              <a:t>9</a:t>
            </a:r>
            <a:r>
              <a:rPr sz="800" b="1" spc="-30" dirty="0">
                <a:latin typeface="Roboto Bk"/>
                <a:cs typeface="Roboto Bk"/>
              </a:rPr>
              <a:t>.</a:t>
            </a:r>
            <a:r>
              <a:rPr sz="800" b="1" spc="-20" dirty="0">
                <a:latin typeface="Roboto Bk"/>
                <a:cs typeface="Roboto Bk"/>
              </a:rPr>
              <a:t>6</a:t>
            </a:r>
            <a:endParaRPr sz="800">
              <a:latin typeface="Roboto Bk"/>
              <a:cs typeface="Roboto B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621464" y="3351276"/>
            <a:ext cx="1625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50" dirty="0">
                <a:latin typeface="Roboto Bk"/>
                <a:cs typeface="Roboto Bk"/>
              </a:rPr>
              <a:t>6</a:t>
            </a:r>
            <a:r>
              <a:rPr sz="800" b="1" spc="-30" dirty="0">
                <a:latin typeface="Roboto Bk"/>
                <a:cs typeface="Roboto Bk"/>
              </a:rPr>
              <a:t>.</a:t>
            </a:r>
            <a:r>
              <a:rPr sz="800" b="1" spc="-20" dirty="0">
                <a:latin typeface="Roboto Bk"/>
                <a:cs typeface="Roboto Bk"/>
              </a:rPr>
              <a:t>5</a:t>
            </a:r>
            <a:endParaRPr sz="800">
              <a:latin typeface="Roboto Bk"/>
              <a:cs typeface="Roboto Bk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56523" y="3808476"/>
            <a:ext cx="1625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50" dirty="0">
                <a:latin typeface="Roboto Bk"/>
                <a:cs typeface="Roboto Bk"/>
              </a:rPr>
              <a:t>4</a:t>
            </a:r>
            <a:r>
              <a:rPr sz="800" b="1" spc="-30" dirty="0">
                <a:latin typeface="Roboto Bk"/>
                <a:cs typeface="Roboto Bk"/>
              </a:rPr>
              <a:t>.</a:t>
            </a:r>
            <a:r>
              <a:rPr sz="800" b="1" spc="-20" dirty="0">
                <a:latin typeface="Roboto Bk"/>
                <a:cs typeface="Roboto Bk"/>
              </a:rPr>
              <a:t>8</a:t>
            </a:r>
            <a:endParaRPr sz="800">
              <a:latin typeface="Roboto Bk"/>
              <a:cs typeface="Roboto Bk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86850" y="3259835"/>
            <a:ext cx="1625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50" dirty="0">
                <a:latin typeface="Roboto Bk"/>
                <a:cs typeface="Roboto Bk"/>
              </a:rPr>
              <a:t>6</a:t>
            </a:r>
            <a:r>
              <a:rPr sz="800" b="1" spc="-30" dirty="0">
                <a:latin typeface="Roboto Bk"/>
                <a:cs typeface="Roboto Bk"/>
              </a:rPr>
              <a:t>.</a:t>
            </a:r>
            <a:r>
              <a:rPr sz="800" b="1" spc="-20" dirty="0">
                <a:latin typeface="Roboto Bk"/>
                <a:cs typeface="Roboto Bk"/>
              </a:rPr>
              <a:t>8</a:t>
            </a:r>
            <a:endParaRPr sz="800">
              <a:latin typeface="Roboto Bk"/>
              <a:cs typeface="Roboto Bk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17176" y="3177540"/>
            <a:ext cx="1625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50" dirty="0">
                <a:latin typeface="Roboto Bk"/>
                <a:cs typeface="Roboto Bk"/>
              </a:rPr>
              <a:t>7</a:t>
            </a:r>
            <a:r>
              <a:rPr sz="800" b="1" spc="-30" dirty="0">
                <a:latin typeface="Roboto Bk"/>
                <a:cs typeface="Roboto Bk"/>
              </a:rPr>
              <a:t>.</a:t>
            </a:r>
            <a:r>
              <a:rPr sz="800" b="1" spc="-20" dirty="0">
                <a:latin typeface="Roboto Bk"/>
                <a:cs typeface="Roboto Bk"/>
              </a:rPr>
              <a:t>1</a:t>
            </a:r>
            <a:endParaRPr sz="800">
              <a:latin typeface="Roboto Bk"/>
              <a:cs typeface="Roboto Bk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47502" y="3723132"/>
            <a:ext cx="1625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50" dirty="0">
                <a:latin typeface="Roboto Bk"/>
                <a:cs typeface="Roboto Bk"/>
              </a:rPr>
              <a:t>5</a:t>
            </a:r>
            <a:r>
              <a:rPr sz="800" b="1" spc="-30" dirty="0">
                <a:latin typeface="Roboto Bk"/>
                <a:cs typeface="Roboto Bk"/>
              </a:rPr>
              <a:t>.</a:t>
            </a:r>
            <a:r>
              <a:rPr sz="800" b="1" spc="-20" dirty="0">
                <a:latin typeface="Roboto Bk"/>
                <a:cs typeface="Roboto Bk"/>
              </a:rPr>
              <a:t>1</a:t>
            </a:r>
            <a:endParaRPr sz="800">
              <a:latin typeface="Roboto Bk"/>
              <a:cs typeface="Roboto Bk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077830" y="2616708"/>
            <a:ext cx="1625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50" dirty="0">
                <a:latin typeface="Roboto Bk"/>
                <a:cs typeface="Roboto Bk"/>
              </a:rPr>
              <a:t>9</a:t>
            </a:r>
            <a:r>
              <a:rPr sz="800" b="1" spc="-30" dirty="0">
                <a:latin typeface="Roboto Bk"/>
                <a:cs typeface="Roboto Bk"/>
              </a:rPr>
              <a:t>.</a:t>
            </a:r>
            <a:r>
              <a:rPr sz="800" b="1" spc="-20" dirty="0">
                <a:latin typeface="Roboto Bk"/>
                <a:cs typeface="Roboto Bk"/>
              </a:rPr>
              <a:t>2</a:t>
            </a:r>
            <a:endParaRPr sz="800">
              <a:latin typeface="Roboto Bk"/>
              <a:cs typeface="Roboto Bk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508156" y="2446020"/>
            <a:ext cx="1625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50" dirty="0">
                <a:latin typeface="Roboto Bk"/>
                <a:cs typeface="Roboto Bk"/>
              </a:rPr>
              <a:t>9</a:t>
            </a:r>
            <a:r>
              <a:rPr sz="800" b="1" spc="-30" dirty="0">
                <a:latin typeface="Roboto Bk"/>
                <a:cs typeface="Roboto Bk"/>
              </a:rPr>
              <a:t>.</a:t>
            </a:r>
            <a:r>
              <a:rPr sz="800" b="1" spc="-20" dirty="0">
                <a:latin typeface="Roboto Bk"/>
                <a:cs typeface="Roboto Bk"/>
              </a:rPr>
              <a:t>8</a:t>
            </a:r>
            <a:endParaRPr sz="800">
              <a:latin typeface="Roboto Bk"/>
              <a:cs typeface="Roboto Bk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938481" y="3409188"/>
            <a:ext cx="1625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50" dirty="0">
                <a:latin typeface="Roboto Bk"/>
                <a:cs typeface="Roboto Bk"/>
              </a:rPr>
              <a:t>6</a:t>
            </a:r>
            <a:r>
              <a:rPr sz="800" b="1" spc="-30" dirty="0">
                <a:latin typeface="Roboto Bk"/>
                <a:cs typeface="Roboto Bk"/>
              </a:rPr>
              <a:t>.</a:t>
            </a:r>
            <a:r>
              <a:rPr sz="800" b="1" spc="-20" dirty="0">
                <a:latin typeface="Roboto Bk"/>
                <a:cs typeface="Roboto Bk"/>
              </a:rPr>
              <a:t>3</a:t>
            </a:r>
            <a:endParaRPr sz="800">
              <a:latin typeface="Roboto Bk"/>
              <a:cs typeface="Roboto Bk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673540" y="3909060"/>
            <a:ext cx="1625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50" dirty="0">
                <a:latin typeface="Roboto Bk"/>
                <a:cs typeface="Roboto Bk"/>
              </a:rPr>
              <a:t>4</a:t>
            </a:r>
            <a:r>
              <a:rPr sz="800" b="1" spc="-30" dirty="0">
                <a:latin typeface="Roboto Bk"/>
                <a:cs typeface="Roboto Bk"/>
              </a:rPr>
              <a:t>.</a:t>
            </a:r>
            <a:r>
              <a:rPr sz="800" b="1" spc="-20" dirty="0">
                <a:latin typeface="Roboto Bk"/>
                <a:cs typeface="Roboto Bk"/>
              </a:rPr>
              <a:t>4</a:t>
            </a:r>
            <a:endParaRPr sz="800">
              <a:latin typeface="Roboto Bk"/>
              <a:cs typeface="Roboto Bk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103867" y="3372611"/>
            <a:ext cx="1625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50" dirty="0">
                <a:latin typeface="Roboto Bk"/>
                <a:cs typeface="Roboto Bk"/>
              </a:rPr>
              <a:t>6</a:t>
            </a:r>
            <a:r>
              <a:rPr sz="800" b="1" spc="-30" dirty="0">
                <a:latin typeface="Roboto Bk"/>
                <a:cs typeface="Roboto Bk"/>
              </a:rPr>
              <a:t>.</a:t>
            </a:r>
            <a:r>
              <a:rPr sz="800" b="1" spc="-20" dirty="0">
                <a:latin typeface="Roboto Bk"/>
                <a:cs typeface="Roboto Bk"/>
              </a:rPr>
              <a:t>4</a:t>
            </a:r>
            <a:endParaRPr sz="800">
              <a:latin typeface="Roboto Bk"/>
              <a:cs typeface="Roboto Bk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534195" y="3165347"/>
            <a:ext cx="1625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50" dirty="0">
                <a:latin typeface="Roboto Bk"/>
                <a:cs typeface="Roboto Bk"/>
              </a:rPr>
              <a:t>7</a:t>
            </a:r>
            <a:r>
              <a:rPr sz="800" b="1" spc="-30" dirty="0">
                <a:latin typeface="Roboto Bk"/>
                <a:cs typeface="Roboto Bk"/>
              </a:rPr>
              <a:t>.</a:t>
            </a:r>
            <a:r>
              <a:rPr sz="800" b="1" spc="-20" dirty="0">
                <a:latin typeface="Roboto Bk"/>
                <a:cs typeface="Roboto Bk"/>
              </a:rPr>
              <a:t>2</a:t>
            </a:r>
            <a:endParaRPr sz="800">
              <a:latin typeface="Roboto Bk"/>
              <a:cs typeface="Roboto Bk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964521" y="3738372"/>
            <a:ext cx="1625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50" dirty="0">
                <a:latin typeface="Roboto Bk"/>
                <a:cs typeface="Roboto Bk"/>
              </a:rPr>
              <a:t>5</a:t>
            </a:r>
            <a:r>
              <a:rPr sz="800" b="1" spc="-30" dirty="0">
                <a:latin typeface="Roboto Bk"/>
                <a:cs typeface="Roboto Bk"/>
              </a:rPr>
              <a:t>.</a:t>
            </a:r>
            <a:r>
              <a:rPr sz="800" b="1" spc="-20" dirty="0">
                <a:latin typeface="Roboto Bk"/>
                <a:cs typeface="Roboto Bk"/>
              </a:rPr>
              <a:t>0</a:t>
            </a:r>
            <a:endParaRPr sz="800">
              <a:latin typeface="Roboto Bk"/>
              <a:cs typeface="Roboto Bk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394847" y="2607564"/>
            <a:ext cx="1625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50" dirty="0">
                <a:latin typeface="Roboto Bk"/>
                <a:cs typeface="Roboto Bk"/>
              </a:rPr>
              <a:t>9</a:t>
            </a:r>
            <a:r>
              <a:rPr sz="800" b="1" spc="-30" dirty="0">
                <a:latin typeface="Roboto Bk"/>
                <a:cs typeface="Roboto Bk"/>
              </a:rPr>
              <a:t>.</a:t>
            </a:r>
            <a:r>
              <a:rPr sz="800" b="1" spc="-20" dirty="0">
                <a:latin typeface="Roboto Bk"/>
                <a:cs typeface="Roboto Bk"/>
              </a:rPr>
              <a:t>2</a:t>
            </a:r>
            <a:endParaRPr sz="800">
              <a:latin typeface="Roboto Bk"/>
              <a:cs typeface="Roboto Bk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825174" y="2506979"/>
            <a:ext cx="1625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50" dirty="0">
                <a:latin typeface="Roboto Bk"/>
                <a:cs typeface="Roboto Bk"/>
              </a:rPr>
              <a:t>9</a:t>
            </a:r>
            <a:r>
              <a:rPr sz="800" b="1" spc="-30" dirty="0">
                <a:latin typeface="Roboto Bk"/>
                <a:cs typeface="Roboto Bk"/>
              </a:rPr>
              <a:t>.</a:t>
            </a:r>
            <a:r>
              <a:rPr sz="800" b="1" spc="-20" dirty="0">
                <a:latin typeface="Roboto Bk"/>
                <a:cs typeface="Roboto Bk"/>
              </a:rPr>
              <a:t>6</a:t>
            </a:r>
            <a:endParaRPr sz="800">
              <a:latin typeface="Roboto Bk"/>
              <a:cs typeface="Roboto Bk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1255502" y="3360420"/>
            <a:ext cx="1625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50" dirty="0">
                <a:latin typeface="Roboto Bk"/>
                <a:cs typeface="Roboto Bk"/>
              </a:rPr>
              <a:t>6</a:t>
            </a:r>
            <a:r>
              <a:rPr sz="800" b="1" spc="-30" dirty="0">
                <a:latin typeface="Roboto Bk"/>
                <a:cs typeface="Roboto Bk"/>
              </a:rPr>
              <a:t>.</a:t>
            </a:r>
            <a:r>
              <a:rPr sz="800" b="1" spc="-20" dirty="0">
                <a:latin typeface="Roboto Bk"/>
                <a:cs typeface="Roboto Bk"/>
              </a:rPr>
              <a:t>4</a:t>
            </a:r>
            <a:endParaRPr sz="800">
              <a:latin typeface="Roboto Bk"/>
              <a:cs typeface="Roboto Bk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564068" y="5207508"/>
            <a:ext cx="7747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alibri"/>
                <a:cs typeface="Calibri"/>
              </a:rPr>
              <a:t>0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564068" y="4664964"/>
            <a:ext cx="7747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alibri"/>
                <a:cs typeface="Calibri"/>
              </a:rPr>
              <a:t>2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564068" y="4125467"/>
            <a:ext cx="7747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alibri"/>
                <a:cs typeface="Calibri"/>
              </a:rPr>
              <a:t>4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564068" y="3582923"/>
            <a:ext cx="7747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alibri"/>
                <a:cs typeface="Calibri"/>
              </a:rPr>
              <a:t>6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564068" y="3040379"/>
            <a:ext cx="7747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alibri"/>
                <a:cs typeface="Calibri"/>
              </a:rPr>
              <a:t>8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512569" y="2500884"/>
            <a:ext cx="12700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Calibri"/>
                <a:cs typeface="Calibri"/>
              </a:rPr>
              <a:t>10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512569" y="1958340"/>
            <a:ext cx="12700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Calibri"/>
                <a:cs typeface="Calibri"/>
              </a:rPr>
              <a:t>12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920496" y="5420867"/>
            <a:ext cx="10306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10" dirty="0">
                <a:latin typeface="Calibri"/>
                <a:cs typeface="Calibri"/>
              </a:rPr>
              <a:t>Y</a:t>
            </a:r>
            <a:r>
              <a:rPr sz="800" spc="-25" dirty="0">
                <a:latin typeface="Calibri"/>
                <a:cs typeface="Calibri"/>
              </a:rPr>
              <a:t>ou</a:t>
            </a:r>
            <a:r>
              <a:rPr sz="800" spc="75" dirty="0">
                <a:latin typeface="Calibri"/>
                <a:cs typeface="Calibri"/>
              </a:rPr>
              <a:t>n</a:t>
            </a:r>
            <a:r>
              <a:rPr sz="800" dirty="0">
                <a:latin typeface="Calibri"/>
                <a:cs typeface="Calibri"/>
              </a:rPr>
              <a:t>g</a:t>
            </a:r>
            <a:r>
              <a:rPr sz="800" spc="-60" dirty="0">
                <a:latin typeface="Calibri"/>
                <a:cs typeface="Calibri"/>
              </a:rPr>
              <a:t> </a:t>
            </a:r>
            <a:r>
              <a:rPr sz="800" spc="30" dirty="0">
                <a:latin typeface="Calibri"/>
                <a:cs typeface="Calibri"/>
              </a:rPr>
              <a:t>S</a:t>
            </a:r>
            <a:r>
              <a:rPr sz="800" spc="15" dirty="0">
                <a:latin typeface="Calibri"/>
                <a:cs typeface="Calibri"/>
              </a:rPr>
              <a:t>i</a:t>
            </a:r>
            <a:r>
              <a:rPr sz="800" spc="-25" dirty="0">
                <a:latin typeface="Calibri"/>
                <a:cs typeface="Calibri"/>
              </a:rPr>
              <a:t>n</a:t>
            </a:r>
            <a:r>
              <a:rPr sz="800" spc="20" dirty="0">
                <a:latin typeface="Calibri"/>
                <a:cs typeface="Calibri"/>
              </a:rPr>
              <a:t>g</a:t>
            </a:r>
            <a:r>
              <a:rPr sz="800" spc="-85" dirty="0">
                <a:latin typeface="Calibri"/>
                <a:cs typeface="Calibri"/>
              </a:rPr>
              <a:t>l</a:t>
            </a:r>
            <a:r>
              <a:rPr sz="800" dirty="0">
                <a:latin typeface="Calibri"/>
                <a:cs typeface="Calibri"/>
              </a:rPr>
              <a:t>es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&amp;</a:t>
            </a:r>
            <a:r>
              <a:rPr sz="800" spc="70" dirty="0">
                <a:latin typeface="Calibri"/>
                <a:cs typeface="Calibri"/>
              </a:rPr>
              <a:t> </a:t>
            </a:r>
            <a:r>
              <a:rPr sz="800" spc="-30" dirty="0">
                <a:latin typeface="Calibri"/>
                <a:cs typeface="Calibri"/>
              </a:rPr>
              <a:t>C</a:t>
            </a:r>
            <a:r>
              <a:rPr sz="800" spc="-25" dirty="0">
                <a:latin typeface="Calibri"/>
                <a:cs typeface="Calibri"/>
              </a:rPr>
              <a:t>ou</a:t>
            </a:r>
            <a:r>
              <a:rPr sz="800" spc="75" dirty="0">
                <a:latin typeface="Calibri"/>
                <a:cs typeface="Calibri"/>
              </a:rPr>
              <a:t>p</a:t>
            </a:r>
            <a:r>
              <a:rPr sz="800" spc="-85" dirty="0">
                <a:latin typeface="Calibri"/>
                <a:cs typeface="Calibri"/>
              </a:rPr>
              <a:t>l</a:t>
            </a:r>
            <a:r>
              <a:rPr sz="800" dirty="0">
                <a:latin typeface="Calibri"/>
                <a:cs typeface="Calibri"/>
              </a:rPr>
              <a:t>es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324407" y="5420867"/>
            <a:ext cx="10814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Calibri"/>
                <a:cs typeface="Calibri"/>
              </a:rPr>
              <a:t>Midage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Singles</a:t>
            </a:r>
            <a:r>
              <a:rPr sz="800" spc="-1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&amp;</a:t>
            </a:r>
            <a:r>
              <a:rPr sz="800" spc="-45" dirty="0">
                <a:latin typeface="Calibri"/>
                <a:cs typeface="Calibri"/>
              </a:rPr>
              <a:t> </a:t>
            </a:r>
            <a:r>
              <a:rPr sz="800" spc="-15" dirty="0">
                <a:latin typeface="Calibri"/>
                <a:cs typeface="Calibri"/>
              </a:rPr>
              <a:t>Couples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795057" y="5420867"/>
            <a:ext cx="10052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Calibri"/>
                <a:cs typeface="Calibri"/>
              </a:rPr>
              <a:t>Older</a:t>
            </a:r>
            <a:r>
              <a:rPr sz="800" spc="20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Singels </a:t>
            </a:r>
            <a:r>
              <a:rPr sz="800" dirty="0">
                <a:latin typeface="Calibri"/>
                <a:cs typeface="Calibri"/>
              </a:rPr>
              <a:t>&amp;</a:t>
            </a:r>
            <a:r>
              <a:rPr sz="800" spc="-4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Couples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441730" y="5420867"/>
            <a:ext cx="5734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Calibri"/>
                <a:cs typeface="Calibri"/>
              </a:rPr>
              <a:t>New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Families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837575" y="5420867"/>
            <a:ext cx="6369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10" dirty="0">
                <a:latin typeface="Calibri"/>
                <a:cs typeface="Calibri"/>
              </a:rPr>
              <a:t>Y</a:t>
            </a:r>
            <a:r>
              <a:rPr sz="800" spc="-25" dirty="0">
                <a:latin typeface="Calibri"/>
                <a:cs typeface="Calibri"/>
              </a:rPr>
              <a:t>ou</a:t>
            </a:r>
            <a:r>
              <a:rPr sz="800" spc="75" dirty="0">
                <a:latin typeface="Calibri"/>
                <a:cs typeface="Calibri"/>
              </a:rPr>
              <a:t>n</a:t>
            </a:r>
            <a:r>
              <a:rPr sz="800" dirty="0">
                <a:latin typeface="Calibri"/>
                <a:cs typeface="Calibri"/>
              </a:rPr>
              <a:t>g</a:t>
            </a:r>
            <a:r>
              <a:rPr sz="800" spc="-60" dirty="0">
                <a:latin typeface="Calibri"/>
                <a:cs typeface="Calibri"/>
              </a:rPr>
              <a:t> </a:t>
            </a:r>
            <a:r>
              <a:rPr sz="800" spc="30" dirty="0">
                <a:latin typeface="Calibri"/>
                <a:cs typeface="Calibri"/>
              </a:rPr>
              <a:t>F</a:t>
            </a:r>
            <a:r>
              <a:rPr sz="800" spc="15" dirty="0">
                <a:latin typeface="Calibri"/>
                <a:cs typeface="Calibri"/>
              </a:rPr>
              <a:t>a</a:t>
            </a:r>
            <a:r>
              <a:rPr sz="800" spc="-40" dirty="0">
                <a:latin typeface="Calibri"/>
                <a:cs typeface="Calibri"/>
              </a:rPr>
              <a:t>m</a:t>
            </a:r>
            <a:r>
              <a:rPr sz="800" spc="15" dirty="0">
                <a:latin typeface="Calibri"/>
                <a:cs typeface="Calibri"/>
              </a:rPr>
              <a:t>ili</a:t>
            </a:r>
            <a:r>
              <a:rPr sz="800" spc="-100" dirty="0">
                <a:latin typeface="Calibri"/>
                <a:cs typeface="Calibri"/>
              </a:rPr>
              <a:t>e</a:t>
            </a:r>
            <a:r>
              <a:rPr sz="800" dirty="0">
                <a:latin typeface="Calibri"/>
                <a:cs typeface="Calibri"/>
              </a:rPr>
              <a:t>s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281810" y="5420867"/>
            <a:ext cx="6115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Calibri"/>
                <a:cs typeface="Calibri"/>
              </a:rPr>
              <a:t>Older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Families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0837264" y="5420867"/>
            <a:ext cx="3702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alibri"/>
                <a:cs typeface="Calibri"/>
              </a:rPr>
              <a:t>Retirees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258292" y="2935516"/>
            <a:ext cx="144780" cy="1365885"/>
          </a:xfrm>
          <a:prstGeom prst="rect">
            <a:avLst/>
          </a:prstGeom>
        </p:spPr>
        <p:txBody>
          <a:bodyPr vert="vert270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800" b="1" spc="-15" dirty="0">
                <a:latin typeface="Roboto Bk"/>
                <a:cs typeface="Roboto Bk"/>
              </a:rPr>
              <a:t>Average</a:t>
            </a:r>
            <a:r>
              <a:rPr sz="800" b="1" spc="-10" dirty="0">
                <a:latin typeface="Roboto Bk"/>
                <a:cs typeface="Roboto Bk"/>
              </a:rPr>
              <a:t> </a:t>
            </a:r>
            <a:r>
              <a:rPr sz="800" b="1" spc="-25" dirty="0">
                <a:latin typeface="Roboto Bk"/>
                <a:cs typeface="Roboto Bk"/>
              </a:rPr>
              <a:t>Units</a:t>
            </a:r>
            <a:r>
              <a:rPr sz="800" b="1" spc="-10" dirty="0">
                <a:latin typeface="Roboto Bk"/>
                <a:cs typeface="Roboto Bk"/>
              </a:rPr>
              <a:t> per Transaction</a:t>
            </a:r>
            <a:endParaRPr sz="800">
              <a:latin typeface="Roboto Bk"/>
              <a:cs typeface="Roboto Bk"/>
            </a:endParaRPr>
          </a:p>
        </p:txBody>
      </p:sp>
      <p:pic>
        <p:nvPicPr>
          <p:cNvPr id="48" name="object 4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10100" y="5765799"/>
            <a:ext cx="1270000" cy="228600"/>
          </a:xfrm>
          <a:prstGeom prst="rect">
            <a:avLst/>
          </a:prstGeom>
        </p:spPr>
      </p:pic>
      <p:sp>
        <p:nvSpPr>
          <p:cNvPr id="49" name="object 49"/>
          <p:cNvSpPr txBox="1"/>
          <p:nvPr/>
        </p:nvSpPr>
        <p:spPr>
          <a:xfrm>
            <a:off x="5073650" y="5804916"/>
            <a:ext cx="34226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20" dirty="0">
                <a:solidFill>
                  <a:srgbClr val="FFFFFF"/>
                </a:solidFill>
                <a:latin typeface="Roboto Bk"/>
                <a:cs typeface="Roboto Bk"/>
              </a:rPr>
              <a:t>Bu</a:t>
            </a:r>
            <a:r>
              <a:rPr sz="800" b="1" spc="-5" dirty="0">
                <a:solidFill>
                  <a:srgbClr val="FFFFFF"/>
                </a:solidFill>
                <a:latin typeface="Roboto Bk"/>
                <a:cs typeface="Roboto Bk"/>
              </a:rPr>
              <a:t>dg</a:t>
            </a:r>
            <a:r>
              <a:rPr sz="800" b="1" spc="-10" dirty="0">
                <a:solidFill>
                  <a:srgbClr val="FFFFFF"/>
                </a:solidFill>
                <a:latin typeface="Roboto Bk"/>
                <a:cs typeface="Roboto Bk"/>
              </a:rPr>
              <a:t>e</a:t>
            </a:r>
            <a:r>
              <a:rPr sz="800" b="1" spc="-30" dirty="0">
                <a:solidFill>
                  <a:srgbClr val="FFFFFF"/>
                </a:solidFill>
                <a:latin typeface="Roboto Bk"/>
                <a:cs typeface="Roboto Bk"/>
              </a:rPr>
              <a:t>t</a:t>
            </a:r>
            <a:endParaRPr sz="800">
              <a:latin typeface="Roboto Bk"/>
              <a:cs typeface="Roboto Bk"/>
            </a:endParaRPr>
          </a:p>
        </p:txBody>
      </p:sp>
      <p:pic>
        <p:nvPicPr>
          <p:cNvPr id="50" name="object 5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5500" y="5765799"/>
            <a:ext cx="1270000" cy="228600"/>
          </a:xfrm>
          <a:prstGeom prst="rect">
            <a:avLst/>
          </a:prstGeom>
        </p:spPr>
      </p:pic>
      <p:sp>
        <p:nvSpPr>
          <p:cNvPr id="51" name="object 51"/>
          <p:cNvSpPr txBox="1"/>
          <p:nvPr/>
        </p:nvSpPr>
        <p:spPr>
          <a:xfrm>
            <a:off x="6260305" y="5804916"/>
            <a:ext cx="56007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5" dirty="0">
                <a:solidFill>
                  <a:srgbClr val="FFFFFF"/>
                </a:solidFill>
                <a:latin typeface="Roboto Bk"/>
                <a:cs typeface="Roboto Bk"/>
              </a:rPr>
              <a:t>Ma</a:t>
            </a:r>
            <a:r>
              <a:rPr sz="800" b="1" spc="-30" dirty="0">
                <a:solidFill>
                  <a:srgbClr val="FFFFFF"/>
                </a:solidFill>
                <a:latin typeface="Roboto Bk"/>
                <a:cs typeface="Roboto Bk"/>
              </a:rPr>
              <a:t>in</a:t>
            </a:r>
            <a:r>
              <a:rPr sz="800" b="1" spc="-25" dirty="0">
                <a:solidFill>
                  <a:srgbClr val="FFFFFF"/>
                </a:solidFill>
                <a:latin typeface="Roboto Bk"/>
                <a:cs typeface="Roboto Bk"/>
              </a:rPr>
              <a:t>s</a:t>
            </a:r>
            <a:r>
              <a:rPr sz="800" b="1" spc="-10" dirty="0">
                <a:solidFill>
                  <a:srgbClr val="FFFFFF"/>
                </a:solidFill>
                <a:latin typeface="Roboto Bk"/>
                <a:cs typeface="Roboto Bk"/>
              </a:rPr>
              <a:t>tre</a:t>
            </a:r>
            <a:r>
              <a:rPr sz="800" b="1" spc="-5" dirty="0">
                <a:solidFill>
                  <a:srgbClr val="FFFFFF"/>
                </a:solidFill>
                <a:latin typeface="Roboto Bk"/>
                <a:cs typeface="Roboto Bk"/>
              </a:rPr>
              <a:t>a</a:t>
            </a:r>
            <a:r>
              <a:rPr sz="800" b="1" spc="15" dirty="0">
                <a:solidFill>
                  <a:srgbClr val="FFFFFF"/>
                </a:solidFill>
                <a:latin typeface="Roboto Bk"/>
                <a:cs typeface="Roboto Bk"/>
              </a:rPr>
              <a:t>m</a:t>
            </a:r>
            <a:endParaRPr sz="800">
              <a:latin typeface="Roboto Bk"/>
              <a:cs typeface="Roboto Bk"/>
            </a:endParaRPr>
          </a:p>
        </p:txBody>
      </p:sp>
      <p:pic>
        <p:nvPicPr>
          <p:cNvPr id="52" name="object 5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00900" y="5765799"/>
            <a:ext cx="1270000" cy="228600"/>
          </a:xfrm>
          <a:prstGeom prst="rect">
            <a:avLst/>
          </a:prstGeom>
        </p:spPr>
      </p:pic>
      <p:sp>
        <p:nvSpPr>
          <p:cNvPr id="53" name="object 53"/>
          <p:cNvSpPr txBox="1"/>
          <p:nvPr/>
        </p:nvSpPr>
        <p:spPr>
          <a:xfrm>
            <a:off x="7619206" y="5804916"/>
            <a:ext cx="43307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30" dirty="0">
                <a:solidFill>
                  <a:srgbClr val="FFFFFF"/>
                </a:solidFill>
                <a:latin typeface="Roboto Bk"/>
                <a:cs typeface="Roboto Bk"/>
              </a:rPr>
              <a:t>P</a:t>
            </a:r>
            <a:r>
              <a:rPr sz="800" b="1" spc="-10" dirty="0">
                <a:solidFill>
                  <a:srgbClr val="FFFFFF"/>
                </a:solidFill>
                <a:latin typeface="Roboto Bk"/>
                <a:cs typeface="Roboto Bk"/>
              </a:rPr>
              <a:t>re</a:t>
            </a:r>
            <a:r>
              <a:rPr sz="800" b="1" spc="15" dirty="0">
                <a:solidFill>
                  <a:srgbClr val="FFFFFF"/>
                </a:solidFill>
                <a:latin typeface="Roboto Bk"/>
                <a:cs typeface="Roboto Bk"/>
              </a:rPr>
              <a:t>m</a:t>
            </a:r>
            <a:r>
              <a:rPr sz="800" b="1" spc="-45" dirty="0">
                <a:solidFill>
                  <a:srgbClr val="FFFFFF"/>
                </a:solidFill>
                <a:latin typeface="Roboto Bk"/>
                <a:cs typeface="Roboto Bk"/>
              </a:rPr>
              <a:t>i</a:t>
            </a:r>
            <a:r>
              <a:rPr sz="800" b="1" spc="-20" dirty="0">
                <a:solidFill>
                  <a:srgbClr val="FFFFFF"/>
                </a:solidFill>
                <a:latin typeface="Roboto Bk"/>
                <a:cs typeface="Roboto Bk"/>
              </a:rPr>
              <a:t>u</a:t>
            </a:r>
            <a:r>
              <a:rPr sz="800" b="1" spc="15" dirty="0">
                <a:solidFill>
                  <a:srgbClr val="FFFFFF"/>
                </a:solidFill>
                <a:latin typeface="Roboto Bk"/>
                <a:cs typeface="Roboto Bk"/>
              </a:rPr>
              <a:t>m</a:t>
            </a:r>
            <a:endParaRPr sz="800">
              <a:latin typeface="Roboto Bk"/>
              <a:cs typeface="Roboto Bk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8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58" name="object 58"/>
          <p:cNvSpPr txBox="1"/>
          <p:nvPr/>
        </p:nvSpPr>
        <p:spPr>
          <a:xfrm>
            <a:off x="8299008" y="6354802"/>
            <a:ext cx="3267710" cy="14478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800" b="1" spc="-40" dirty="0">
                <a:solidFill>
                  <a:srgbClr val="93908D"/>
                </a:solidFill>
                <a:latin typeface="Roboto Bk"/>
                <a:cs typeface="Roboto Bk"/>
              </a:rPr>
              <a:t>Source:</a:t>
            </a:r>
            <a:r>
              <a:rPr sz="800" b="1" spc="-20" dirty="0">
                <a:solidFill>
                  <a:srgbClr val="93908D"/>
                </a:solidFill>
                <a:latin typeface="Roboto Bk"/>
                <a:cs typeface="Roboto Bk"/>
              </a:rPr>
              <a:t> </a:t>
            </a:r>
            <a:r>
              <a:rPr sz="800" b="1" spc="-50" dirty="0">
                <a:solidFill>
                  <a:srgbClr val="93908D"/>
                </a:solidFill>
                <a:latin typeface="Roboto Bk"/>
                <a:cs typeface="Roboto Bk"/>
              </a:rPr>
              <a:t>Q.Checkout,</a:t>
            </a:r>
            <a:r>
              <a:rPr sz="800" b="1" spc="-25" dirty="0">
                <a:solidFill>
                  <a:srgbClr val="93908D"/>
                </a:solidFill>
                <a:latin typeface="Roboto Bk"/>
                <a:cs typeface="Roboto Bk"/>
              </a:rPr>
              <a:t> </a:t>
            </a:r>
            <a:r>
              <a:rPr sz="800" b="1" spc="-40" dirty="0">
                <a:solidFill>
                  <a:srgbClr val="93908D"/>
                </a:solidFill>
                <a:latin typeface="Roboto Bk"/>
                <a:cs typeface="Roboto Bk"/>
              </a:rPr>
              <a:t>52 </a:t>
            </a:r>
            <a:r>
              <a:rPr sz="800" b="1" spc="-35" dirty="0">
                <a:solidFill>
                  <a:srgbClr val="93908D"/>
                </a:solidFill>
                <a:latin typeface="Roboto Bk"/>
                <a:cs typeface="Roboto Bk"/>
              </a:rPr>
              <a:t>weeks</a:t>
            </a:r>
            <a:r>
              <a:rPr sz="800" b="1" spc="-45" dirty="0">
                <a:solidFill>
                  <a:srgbClr val="93908D"/>
                </a:solidFill>
                <a:latin typeface="Roboto Bk"/>
                <a:cs typeface="Roboto Bk"/>
              </a:rPr>
              <a:t> </a:t>
            </a:r>
            <a:r>
              <a:rPr sz="800" b="1" spc="-25" dirty="0">
                <a:solidFill>
                  <a:srgbClr val="93908D"/>
                </a:solidFill>
                <a:latin typeface="Roboto Bk"/>
                <a:cs typeface="Roboto Bk"/>
              </a:rPr>
              <a:t>to</a:t>
            </a:r>
            <a:r>
              <a:rPr sz="800" b="1" spc="-30" dirty="0">
                <a:solidFill>
                  <a:srgbClr val="93908D"/>
                </a:solidFill>
                <a:latin typeface="Roboto Bk"/>
                <a:cs typeface="Roboto Bk"/>
              </a:rPr>
              <a:t> </a:t>
            </a:r>
            <a:r>
              <a:rPr sz="800" b="1" spc="-40" dirty="0">
                <a:solidFill>
                  <a:srgbClr val="93908D"/>
                </a:solidFill>
                <a:latin typeface="Roboto Bk"/>
                <a:cs typeface="Roboto Bk"/>
              </a:rPr>
              <a:t>31 </a:t>
            </a:r>
            <a:r>
              <a:rPr sz="800" b="1" spc="-35" dirty="0">
                <a:solidFill>
                  <a:srgbClr val="93908D"/>
                </a:solidFill>
                <a:latin typeface="Roboto Bk"/>
                <a:cs typeface="Roboto Bk"/>
              </a:rPr>
              <a:t>June </a:t>
            </a:r>
            <a:r>
              <a:rPr sz="800" b="1" spc="-60" dirty="0">
                <a:solidFill>
                  <a:srgbClr val="93908D"/>
                </a:solidFill>
                <a:latin typeface="Roboto Bk"/>
                <a:cs typeface="Roboto Bk"/>
              </a:rPr>
              <a:t>2019;</a:t>
            </a:r>
            <a:r>
              <a:rPr sz="800" b="1" spc="-20" dirty="0">
                <a:solidFill>
                  <a:srgbClr val="93908D"/>
                </a:solidFill>
                <a:latin typeface="Roboto Bk"/>
                <a:cs typeface="Roboto Bk"/>
              </a:rPr>
              <a:t> </a:t>
            </a:r>
            <a:r>
              <a:rPr sz="800" b="1" spc="-50" dirty="0">
                <a:solidFill>
                  <a:srgbClr val="93908D"/>
                </a:solidFill>
                <a:latin typeface="Roboto Bk"/>
                <a:cs typeface="Roboto Bk"/>
              </a:rPr>
              <a:t>Universe:</a:t>
            </a:r>
            <a:r>
              <a:rPr sz="800" b="1" spc="-15" dirty="0">
                <a:solidFill>
                  <a:srgbClr val="93908D"/>
                </a:solidFill>
                <a:latin typeface="Roboto Bk"/>
                <a:cs typeface="Roboto Bk"/>
              </a:rPr>
              <a:t> </a:t>
            </a:r>
            <a:r>
              <a:rPr sz="800" b="1" spc="-40" dirty="0">
                <a:solidFill>
                  <a:srgbClr val="93908D"/>
                </a:solidFill>
                <a:latin typeface="Roboto Bk"/>
                <a:cs typeface="Roboto Bk"/>
              </a:rPr>
              <a:t>Snack </a:t>
            </a:r>
            <a:r>
              <a:rPr sz="800" b="1" spc="-25" dirty="0">
                <a:solidFill>
                  <a:srgbClr val="93908D"/>
                </a:solidFill>
                <a:latin typeface="Roboto Bk"/>
                <a:cs typeface="Roboto Bk"/>
              </a:rPr>
              <a:t>Food</a:t>
            </a:r>
            <a:r>
              <a:rPr sz="800" b="1" spc="-45" dirty="0">
                <a:solidFill>
                  <a:srgbClr val="93908D"/>
                </a:solidFill>
                <a:latin typeface="Roboto Bk"/>
                <a:cs typeface="Roboto Bk"/>
              </a:rPr>
              <a:t> </a:t>
            </a:r>
            <a:r>
              <a:rPr sz="800" b="1" spc="-35" dirty="0">
                <a:solidFill>
                  <a:srgbClr val="93908D"/>
                </a:solidFill>
                <a:latin typeface="Roboto Bk"/>
                <a:cs typeface="Roboto Bk"/>
              </a:rPr>
              <a:t>–</a:t>
            </a:r>
            <a:r>
              <a:rPr sz="800" b="1" spc="-50" dirty="0">
                <a:solidFill>
                  <a:srgbClr val="93908D"/>
                </a:solidFill>
                <a:latin typeface="Roboto Bk"/>
                <a:cs typeface="Roboto Bk"/>
              </a:rPr>
              <a:t> </a:t>
            </a:r>
            <a:r>
              <a:rPr sz="800" b="1" spc="-35" dirty="0">
                <a:solidFill>
                  <a:srgbClr val="93908D"/>
                </a:solidFill>
                <a:latin typeface="Roboto Bk"/>
                <a:cs typeface="Roboto Bk"/>
              </a:rPr>
              <a:t>Chips</a:t>
            </a:r>
            <a:endParaRPr sz="800">
              <a:latin typeface="Roboto Bk"/>
              <a:cs typeface="Roboto Bk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C</a:t>
            </a:r>
            <a:r>
              <a:rPr spc="-5" dirty="0"/>
              <a:t>lassi</a:t>
            </a:r>
            <a:r>
              <a:rPr spc="-10" dirty="0"/>
              <a:t>f</a:t>
            </a:r>
            <a:r>
              <a:rPr spc="-5" dirty="0"/>
              <a:t>i</a:t>
            </a:r>
            <a:r>
              <a:rPr dirty="0"/>
              <a:t>c</a:t>
            </a:r>
            <a:r>
              <a:rPr spc="-5" dirty="0"/>
              <a:t>a</a:t>
            </a:r>
            <a:r>
              <a:rPr dirty="0"/>
              <a:t>t</a:t>
            </a:r>
            <a:r>
              <a:rPr spc="-5" dirty="0"/>
              <a:t>ion</a:t>
            </a:r>
            <a:r>
              <a:rPr dirty="0"/>
              <a:t>:</a:t>
            </a:r>
            <a:r>
              <a:rPr spc="-10" dirty="0"/>
              <a:t> </a:t>
            </a:r>
            <a:r>
              <a:rPr spc="-5" dirty="0"/>
              <a:t>P</a:t>
            </a:r>
            <a:r>
              <a:rPr dirty="0"/>
              <a:t>r</a:t>
            </a:r>
            <a:r>
              <a:rPr spc="-5" dirty="0"/>
              <a:t>iva</a:t>
            </a:r>
            <a:r>
              <a:rPr dirty="0"/>
              <a:t>te</a:t>
            </a:r>
          </a:p>
        </p:txBody>
      </p:sp>
      <p:sp>
        <p:nvSpPr>
          <p:cNvPr id="54" name="object 54"/>
          <p:cNvSpPr txBox="1"/>
          <p:nvPr/>
        </p:nvSpPr>
        <p:spPr>
          <a:xfrm>
            <a:off x="1193800" y="1370076"/>
            <a:ext cx="66167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30" dirty="0">
                <a:latin typeface="Roboto Bk"/>
                <a:cs typeface="Roboto Bk"/>
              </a:rPr>
              <a:t>Snack</a:t>
            </a:r>
            <a:r>
              <a:rPr sz="1400" b="1" spc="-5" dirty="0">
                <a:latin typeface="Roboto Bk"/>
                <a:cs typeface="Roboto Bk"/>
              </a:rPr>
              <a:t> Food</a:t>
            </a:r>
            <a:r>
              <a:rPr sz="1400" b="1" spc="-10" dirty="0">
                <a:latin typeface="Roboto Bk"/>
                <a:cs typeface="Roboto Bk"/>
              </a:rPr>
              <a:t> </a:t>
            </a:r>
            <a:r>
              <a:rPr sz="1400" b="1" spc="-200" dirty="0">
                <a:latin typeface="Roboto Bk"/>
                <a:cs typeface="Roboto Bk"/>
              </a:rPr>
              <a:t>-</a:t>
            </a:r>
            <a:r>
              <a:rPr sz="1400" b="1" spc="-150" dirty="0">
                <a:latin typeface="Roboto Bk"/>
                <a:cs typeface="Roboto Bk"/>
              </a:rPr>
              <a:t> </a:t>
            </a:r>
            <a:r>
              <a:rPr sz="1400" b="1" spc="-25" dirty="0">
                <a:latin typeface="Roboto Bk"/>
                <a:cs typeface="Roboto Bk"/>
              </a:rPr>
              <a:t>Chips</a:t>
            </a:r>
            <a:r>
              <a:rPr sz="1400" b="1" spc="-5" dirty="0">
                <a:latin typeface="Roboto Bk"/>
                <a:cs typeface="Roboto Bk"/>
              </a:rPr>
              <a:t> </a:t>
            </a:r>
            <a:r>
              <a:rPr sz="1400" b="1" spc="-55" dirty="0">
                <a:latin typeface="Roboto Bk"/>
                <a:cs typeface="Roboto Bk"/>
              </a:rPr>
              <a:t>–</a:t>
            </a:r>
            <a:r>
              <a:rPr sz="1400" b="1" spc="-5" dirty="0">
                <a:latin typeface="Roboto Bk"/>
                <a:cs typeface="Roboto Bk"/>
              </a:rPr>
              <a:t> </a:t>
            </a:r>
            <a:r>
              <a:rPr sz="1400" b="1" spc="-20" dirty="0">
                <a:latin typeface="Roboto Bk"/>
                <a:cs typeface="Roboto Bk"/>
              </a:rPr>
              <a:t>Average</a:t>
            </a:r>
            <a:r>
              <a:rPr sz="1400" b="1" spc="-5" dirty="0">
                <a:latin typeface="Roboto Bk"/>
                <a:cs typeface="Roboto Bk"/>
              </a:rPr>
              <a:t> </a:t>
            </a:r>
            <a:r>
              <a:rPr sz="1400" b="1" spc="-35" dirty="0">
                <a:latin typeface="Roboto Bk"/>
                <a:cs typeface="Roboto Bk"/>
              </a:rPr>
              <a:t>units</a:t>
            </a:r>
            <a:r>
              <a:rPr sz="1400" b="1" spc="-5" dirty="0">
                <a:latin typeface="Roboto Bk"/>
                <a:cs typeface="Roboto Bk"/>
              </a:rPr>
              <a:t> </a:t>
            </a:r>
            <a:r>
              <a:rPr sz="1400" b="1" spc="-20" dirty="0">
                <a:latin typeface="Roboto Bk"/>
                <a:cs typeface="Roboto Bk"/>
              </a:rPr>
              <a:t>per</a:t>
            </a:r>
            <a:r>
              <a:rPr sz="1400" b="1" spc="-5" dirty="0">
                <a:latin typeface="Roboto Bk"/>
                <a:cs typeface="Roboto Bk"/>
              </a:rPr>
              <a:t> </a:t>
            </a:r>
            <a:r>
              <a:rPr sz="1400" b="1" spc="-20" dirty="0">
                <a:latin typeface="Roboto Bk"/>
                <a:cs typeface="Roboto Bk"/>
              </a:rPr>
              <a:t>transaction</a:t>
            </a:r>
            <a:r>
              <a:rPr sz="1400" b="1" dirty="0">
                <a:latin typeface="Roboto Bk"/>
                <a:cs typeface="Roboto Bk"/>
              </a:rPr>
              <a:t> </a:t>
            </a:r>
            <a:r>
              <a:rPr sz="1400" b="1" spc="-40" dirty="0">
                <a:latin typeface="Roboto Bk"/>
                <a:cs typeface="Roboto Bk"/>
              </a:rPr>
              <a:t>by</a:t>
            </a:r>
            <a:r>
              <a:rPr sz="1400" b="1" spc="-10" dirty="0">
                <a:latin typeface="Roboto Bk"/>
                <a:cs typeface="Roboto Bk"/>
              </a:rPr>
              <a:t> </a:t>
            </a:r>
            <a:r>
              <a:rPr sz="1400" b="1" spc="-25" dirty="0">
                <a:latin typeface="Roboto Bk"/>
                <a:cs typeface="Roboto Bk"/>
              </a:rPr>
              <a:t>affluence</a:t>
            </a:r>
            <a:r>
              <a:rPr sz="1400" b="1" spc="-5" dirty="0">
                <a:latin typeface="Roboto Bk"/>
                <a:cs typeface="Roboto Bk"/>
              </a:rPr>
              <a:t> and</a:t>
            </a:r>
            <a:r>
              <a:rPr sz="1400" b="1" spc="-10" dirty="0">
                <a:latin typeface="Roboto Bk"/>
                <a:cs typeface="Roboto Bk"/>
              </a:rPr>
              <a:t> </a:t>
            </a:r>
            <a:r>
              <a:rPr sz="1400" b="1" spc="-55" dirty="0">
                <a:latin typeface="Roboto Bk"/>
                <a:cs typeface="Roboto Bk"/>
              </a:rPr>
              <a:t>life</a:t>
            </a:r>
            <a:r>
              <a:rPr sz="1400" b="1" dirty="0">
                <a:latin typeface="Roboto Bk"/>
                <a:cs typeface="Roboto Bk"/>
              </a:rPr>
              <a:t> </a:t>
            </a:r>
            <a:r>
              <a:rPr sz="1400" b="1" spc="-15" dirty="0">
                <a:latin typeface="Roboto Bk"/>
                <a:cs typeface="Roboto Bk"/>
              </a:rPr>
              <a:t>stage</a:t>
            </a:r>
            <a:r>
              <a:rPr sz="1400" b="1" spc="-5" dirty="0">
                <a:latin typeface="Roboto Bk"/>
                <a:cs typeface="Roboto Bk"/>
              </a:rPr>
              <a:t> </a:t>
            </a:r>
            <a:r>
              <a:rPr sz="1400" b="1" spc="-35" dirty="0">
                <a:latin typeface="Roboto Bk"/>
                <a:cs typeface="Roboto Bk"/>
              </a:rPr>
              <a:t>profile</a:t>
            </a:r>
            <a:endParaRPr sz="1400">
              <a:latin typeface="Roboto Bk"/>
              <a:cs typeface="Roboto Bk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554990" marR="5080">
              <a:lnSpc>
                <a:spcPct val="100800"/>
              </a:lnSpc>
              <a:spcBef>
                <a:spcPts val="75"/>
              </a:spcBef>
            </a:pPr>
            <a:r>
              <a:rPr spc="-10" dirty="0"/>
              <a:t>Affluence</a:t>
            </a:r>
            <a:r>
              <a:rPr spc="10" dirty="0"/>
              <a:t> </a:t>
            </a:r>
            <a:r>
              <a:rPr spc="5" dirty="0"/>
              <a:t>appears </a:t>
            </a:r>
            <a:r>
              <a:rPr spc="-20" dirty="0"/>
              <a:t>consistent</a:t>
            </a:r>
            <a:r>
              <a:rPr spc="15" dirty="0"/>
              <a:t> </a:t>
            </a:r>
            <a:r>
              <a:rPr spc="10" dirty="0"/>
              <a:t>across</a:t>
            </a:r>
            <a:r>
              <a:rPr spc="5" dirty="0"/>
              <a:t> </a:t>
            </a:r>
            <a:r>
              <a:rPr spc="10" dirty="0"/>
              <a:t>each</a:t>
            </a:r>
            <a:r>
              <a:rPr spc="15" dirty="0"/>
              <a:t> </a:t>
            </a:r>
            <a:r>
              <a:rPr spc="-40" dirty="0"/>
              <a:t>individual</a:t>
            </a:r>
            <a:r>
              <a:rPr spc="10" dirty="0"/>
              <a:t> </a:t>
            </a:r>
            <a:r>
              <a:rPr spc="-40" dirty="0"/>
              <a:t>life</a:t>
            </a:r>
            <a:r>
              <a:rPr spc="10" dirty="0"/>
              <a:t> </a:t>
            </a:r>
            <a:r>
              <a:rPr spc="-5" dirty="0"/>
              <a:t>stage</a:t>
            </a:r>
            <a:r>
              <a:rPr spc="15" dirty="0"/>
              <a:t> </a:t>
            </a:r>
            <a:r>
              <a:rPr spc="-45" dirty="0"/>
              <a:t>profile;</a:t>
            </a:r>
            <a:r>
              <a:rPr spc="10" dirty="0"/>
              <a:t> </a:t>
            </a:r>
            <a:r>
              <a:rPr spc="-20" dirty="0"/>
              <a:t>Older </a:t>
            </a:r>
            <a:r>
              <a:rPr spc="-580" dirty="0"/>
              <a:t> </a:t>
            </a:r>
            <a:r>
              <a:rPr spc="-5" dirty="0"/>
              <a:t>and</a:t>
            </a:r>
            <a:r>
              <a:rPr dirty="0"/>
              <a:t> </a:t>
            </a:r>
            <a:r>
              <a:rPr spc="-30" dirty="0"/>
              <a:t>Young</a:t>
            </a:r>
            <a:r>
              <a:rPr spc="20" dirty="0"/>
              <a:t> </a:t>
            </a:r>
            <a:r>
              <a:rPr spc="-40" dirty="0"/>
              <a:t>Family</a:t>
            </a:r>
            <a:r>
              <a:rPr spc="5" dirty="0"/>
              <a:t> </a:t>
            </a:r>
            <a:r>
              <a:rPr spc="-5" dirty="0"/>
              <a:t>shoppers</a:t>
            </a:r>
            <a:r>
              <a:rPr spc="10" dirty="0"/>
              <a:t> </a:t>
            </a:r>
            <a:r>
              <a:rPr spc="-5" dirty="0"/>
              <a:t>purchase</a:t>
            </a:r>
            <a:r>
              <a:rPr spc="20" dirty="0"/>
              <a:t> </a:t>
            </a:r>
            <a:r>
              <a:rPr spc="-25" dirty="0"/>
              <a:t>the</a:t>
            </a:r>
            <a:r>
              <a:rPr spc="15" dirty="0"/>
              <a:t> </a:t>
            </a:r>
            <a:r>
              <a:rPr spc="-25" dirty="0"/>
              <a:t>highest</a:t>
            </a:r>
            <a:r>
              <a:rPr spc="10" dirty="0"/>
              <a:t> </a:t>
            </a:r>
            <a:r>
              <a:rPr spc="-20" dirty="0"/>
              <a:t>avg</a:t>
            </a:r>
            <a:r>
              <a:rPr spc="15" dirty="0"/>
              <a:t> </a:t>
            </a:r>
            <a:r>
              <a:rPr spc="-40" dirty="0"/>
              <a:t>units</a:t>
            </a:r>
            <a:r>
              <a:rPr spc="10" dirty="0"/>
              <a:t> </a:t>
            </a:r>
            <a:r>
              <a:rPr spc="-10" dirty="0"/>
              <a:t>per</a:t>
            </a:r>
            <a:r>
              <a:rPr spc="10" dirty="0"/>
              <a:t> </a:t>
            </a:r>
            <a:r>
              <a:rPr spc="-20" dirty="0"/>
              <a:t>transaction</a:t>
            </a:r>
          </a:p>
        </p:txBody>
      </p:sp>
      <p:sp>
        <p:nvSpPr>
          <p:cNvPr id="56" name="object 56"/>
          <p:cNvSpPr txBox="1"/>
          <p:nvPr/>
        </p:nvSpPr>
        <p:spPr>
          <a:xfrm>
            <a:off x="11835606" y="92427"/>
            <a:ext cx="204470" cy="2946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750" spc="35" dirty="0">
                <a:solidFill>
                  <a:srgbClr val="C8C8C8"/>
                </a:solidFill>
                <a:latin typeface="Cambria Math"/>
                <a:cs typeface="Cambria Math"/>
              </a:rPr>
              <a:t>↺</a:t>
            </a:r>
            <a:endParaRPr sz="175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56860" y="5765799"/>
            <a:ext cx="1270000" cy="2286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020410" y="5804916"/>
            <a:ext cx="34226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20" dirty="0">
                <a:solidFill>
                  <a:srgbClr val="FFFFFF"/>
                </a:solidFill>
                <a:latin typeface="Roboto Bk"/>
                <a:cs typeface="Roboto Bk"/>
              </a:rPr>
              <a:t>Bu</a:t>
            </a:r>
            <a:r>
              <a:rPr sz="800" b="1" spc="-5" dirty="0">
                <a:solidFill>
                  <a:srgbClr val="FFFFFF"/>
                </a:solidFill>
                <a:latin typeface="Roboto Bk"/>
                <a:cs typeface="Roboto Bk"/>
              </a:rPr>
              <a:t>dg</a:t>
            </a:r>
            <a:r>
              <a:rPr sz="800" b="1" spc="-10" dirty="0">
                <a:solidFill>
                  <a:srgbClr val="FFFFFF"/>
                </a:solidFill>
                <a:latin typeface="Roboto Bk"/>
                <a:cs typeface="Roboto Bk"/>
              </a:rPr>
              <a:t>e</a:t>
            </a:r>
            <a:r>
              <a:rPr sz="800" b="1" spc="-30" dirty="0">
                <a:solidFill>
                  <a:srgbClr val="FFFFFF"/>
                </a:solidFill>
                <a:latin typeface="Roboto Bk"/>
                <a:cs typeface="Roboto Bk"/>
              </a:rPr>
              <a:t>t</a:t>
            </a:r>
            <a:endParaRPr sz="800">
              <a:latin typeface="Roboto Bk"/>
              <a:cs typeface="Roboto Bk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52260" y="5765799"/>
            <a:ext cx="1270000" cy="2286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207065" y="5804916"/>
            <a:ext cx="56007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5" dirty="0">
                <a:solidFill>
                  <a:srgbClr val="FFFFFF"/>
                </a:solidFill>
                <a:latin typeface="Roboto Bk"/>
                <a:cs typeface="Roboto Bk"/>
              </a:rPr>
              <a:t>Ma</a:t>
            </a:r>
            <a:r>
              <a:rPr sz="800" b="1" spc="-30" dirty="0">
                <a:solidFill>
                  <a:srgbClr val="FFFFFF"/>
                </a:solidFill>
                <a:latin typeface="Roboto Bk"/>
                <a:cs typeface="Roboto Bk"/>
              </a:rPr>
              <a:t>in</a:t>
            </a:r>
            <a:r>
              <a:rPr sz="800" b="1" spc="-25" dirty="0">
                <a:solidFill>
                  <a:srgbClr val="FFFFFF"/>
                </a:solidFill>
                <a:latin typeface="Roboto Bk"/>
                <a:cs typeface="Roboto Bk"/>
              </a:rPr>
              <a:t>s</a:t>
            </a:r>
            <a:r>
              <a:rPr sz="800" b="1" spc="-10" dirty="0">
                <a:solidFill>
                  <a:srgbClr val="FFFFFF"/>
                </a:solidFill>
                <a:latin typeface="Roboto Bk"/>
                <a:cs typeface="Roboto Bk"/>
              </a:rPr>
              <a:t>tre</a:t>
            </a:r>
            <a:r>
              <a:rPr sz="800" b="1" spc="-5" dirty="0">
                <a:solidFill>
                  <a:srgbClr val="FFFFFF"/>
                </a:solidFill>
                <a:latin typeface="Roboto Bk"/>
                <a:cs typeface="Roboto Bk"/>
              </a:rPr>
              <a:t>a</a:t>
            </a:r>
            <a:r>
              <a:rPr sz="800" b="1" spc="15" dirty="0">
                <a:solidFill>
                  <a:srgbClr val="FFFFFF"/>
                </a:solidFill>
                <a:latin typeface="Roboto Bk"/>
                <a:cs typeface="Roboto Bk"/>
              </a:rPr>
              <a:t>m</a:t>
            </a:r>
            <a:endParaRPr sz="800">
              <a:latin typeface="Roboto Bk"/>
              <a:cs typeface="Roboto Bk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47659" y="5765799"/>
            <a:ext cx="1270000" cy="2286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565965" y="5804916"/>
            <a:ext cx="43307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30" dirty="0">
                <a:solidFill>
                  <a:srgbClr val="FFFFFF"/>
                </a:solidFill>
                <a:latin typeface="Roboto Bk"/>
                <a:cs typeface="Roboto Bk"/>
              </a:rPr>
              <a:t>P</a:t>
            </a:r>
            <a:r>
              <a:rPr sz="800" b="1" spc="-10" dirty="0">
                <a:solidFill>
                  <a:srgbClr val="FFFFFF"/>
                </a:solidFill>
                <a:latin typeface="Roboto Bk"/>
                <a:cs typeface="Roboto Bk"/>
              </a:rPr>
              <a:t>re</a:t>
            </a:r>
            <a:r>
              <a:rPr sz="800" b="1" spc="15" dirty="0">
                <a:solidFill>
                  <a:srgbClr val="FFFFFF"/>
                </a:solidFill>
                <a:latin typeface="Roboto Bk"/>
                <a:cs typeface="Roboto Bk"/>
              </a:rPr>
              <a:t>m</a:t>
            </a:r>
            <a:r>
              <a:rPr sz="800" b="1" spc="-45" dirty="0">
                <a:solidFill>
                  <a:srgbClr val="FFFFFF"/>
                </a:solidFill>
                <a:latin typeface="Roboto Bk"/>
                <a:cs typeface="Roboto Bk"/>
              </a:rPr>
              <a:t>i</a:t>
            </a:r>
            <a:r>
              <a:rPr sz="800" b="1" spc="-20" dirty="0">
                <a:solidFill>
                  <a:srgbClr val="FFFFFF"/>
                </a:solidFill>
                <a:latin typeface="Roboto Bk"/>
                <a:cs typeface="Roboto Bk"/>
              </a:rPr>
              <a:t>u</a:t>
            </a:r>
            <a:r>
              <a:rPr sz="800" b="1" spc="15" dirty="0">
                <a:solidFill>
                  <a:srgbClr val="FFFFFF"/>
                </a:solidFill>
                <a:latin typeface="Roboto Bk"/>
                <a:cs typeface="Roboto Bk"/>
              </a:rPr>
              <a:t>m</a:t>
            </a:r>
            <a:endParaRPr sz="800">
              <a:latin typeface="Roboto Bk"/>
              <a:cs typeface="Roboto B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93800" y="1370076"/>
            <a:ext cx="62642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30" dirty="0">
                <a:latin typeface="Roboto Bk"/>
                <a:cs typeface="Roboto Bk"/>
              </a:rPr>
              <a:t>Snack</a:t>
            </a:r>
            <a:r>
              <a:rPr sz="1400" b="1" spc="-5" dirty="0">
                <a:latin typeface="Roboto Bk"/>
                <a:cs typeface="Roboto Bk"/>
              </a:rPr>
              <a:t> Food</a:t>
            </a:r>
            <a:r>
              <a:rPr sz="1400" b="1" spc="-10" dirty="0">
                <a:latin typeface="Roboto Bk"/>
                <a:cs typeface="Roboto Bk"/>
              </a:rPr>
              <a:t> </a:t>
            </a:r>
            <a:r>
              <a:rPr sz="1400" b="1" spc="-200" dirty="0">
                <a:latin typeface="Roboto Bk"/>
                <a:cs typeface="Roboto Bk"/>
              </a:rPr>
              <a:t>-</a:t>
            </a:r>
            <a:r>
              <a:rPr sz="1400" b="1" spc="-150" dirty="0">
                <a:latin typeface="Roboto Bk"/>
                <a:cs typeface="Roboto Bk"/>
              </a:rPr>
              <a:t> </a:t>
            </a:r>
            <a:r>
              <a:rPr sz="1400" b="1" spc="-25" dirty="0">
                <a:latin typeface="Roboto Bk"/>
                <a:cs typeface="Roboto Bk"/>
              </a:rPr>
              <a:t>Chips</a:t>
            </a:r>
            <a:r>
              <a:rPr sz="1400" b="1" spc="-5" dirty="0">
                <a:latin typeface="Roboto Bk"/>
                <a:cs typeface="Roboto Bk"/>
              </a:rPr>
              <a:t> </a:t>
            </a:r>
            <a:r>
              <a:rPr sz="1400" b="1" spc="-55" dirty="0">
                <a:latin typeface="Roboto Bk"/>
                <a:cs typeface="Roboto Bk"/>
              </a:rPr>
              <a:t>–</a:t>
            </a:r>
            <a:r>
              <a:rPr sz="1400" b="1" spc="-10" dirty="0">
                <a:latin typeface="Roboto Bk"/>
                <a:cs typeface="Roboto Bk"/>
              </a:rPr>
              <a:t> </a:t>
            </a:r>
            <a:r>
              <a:rPr sz="1400" b="1" spc="-25" dirty="0">
                <a:latin typeface="Roboto Bk"/>
                <a:cs typeface="Roboto Bk"/>
              </a:rPr>
              <a:t>Proportion</a:t>
            </a:r>
            <a:r>
              <a:rPr sz="1400" b="1" dirty="0">
                <a:latin typeface="Roboto Bk"/>
                <a:cs typeface="Roboto Bk"/>
              </a:rPr>
              <a:t> </a:t>
            </a:r>
            <a:r>
              <a:rPr sz="1400" b="1" spc="-25" dirty="0">
                <a:latin typeface="Roboto Bk"/>
                <a:cs typeface="Roboto Bk"/>
              </a:rPr>
              <a:t>of</a:t>
            </a:r>
            <a:r>
              <a:rPr sz="1400" b="1" spc="-10" dirty="0">
                <a:latin typeface="Roboto Bk"/>
                <a:cs typeface="Roboto Bk"/>
              </a:rPr>
              <a:t> Customers</a:t>
            </a:r>
            <a:r>
              <a:rPr sz="1400" b="1" spc="-5" dirty="0">
                <a:latin typeface="Roboto Bk"/>
                <a:cs typeface="Roboto Bk"/>
              </a:rPr>
              <a:t> </a:t>
            </a:r>
            <a:r>
              <a:rPr sz="1400" b="1" spc="-40" dirty="0">
                <a:latin typeface="Roboto Bk"/>
                <a:cs typeface="Roboto Bk"/>
              </a:rPr>
              <a:t>by</a:t>
            </a:r>
            <a:r>
              <a:rPr sz="1400" b="1" spc="-10" dirty="0">
                <a:latin typeface="Roboto Bk"/>
                <a:cs typeface="Roboto Bk"/>
              </a:rPr>
              <a:t> </a:t>
            </a:r>
            <a:r>
              <a:rPr sz="1400" b="1" spc="-25" dirty="0">
                <a:latin typeface="Roboto Bk"/>
                <a:cs typeface="Roboto Bk"/>
              </a:rPr>
              <a:t>affluence</a:t>
            </a:r>
            <a:r>
              <a:rPr sz="1400" b="1" spc="-5" dirty="0">
                <a:latin typeface="Roboto Bk"/>
                <a:cs typeface="Roboto Bk"/>
              </a:rPr>
              <a:t> and</a:t>
            </a:r>
            <a:r>
              <a:rPr sz="1400" b="1" spc="-10" dirty="0">
                <a:latin typeface="Roboto Bk"/>
                <a:cs typeface="Roboto Bk"/>
              </a:rPr>
              <a:t> </a:t>
            </a:r>
            <a:r>
              <a:rPr sz="1400" b="1" spc="-55" dirty="0">
                <a:latin typeface="Roboto Bk"/>
                <a:cs typeface="Roboto Bk"/>
              </a:rPr>
              <a:t>life</a:t>
            </a:r>
            <a:r>
              <a:rPr sz="1400" b="1" spc="-5" dirty="0">
                <a:latin typeface="Roboto Bk"/>
                <a:cs typeface="Roboto Bk"/>
              </a:rPr>
              <a:t> </a:t>
            </a:r>
            <a:r>
              <a:rPr sz="1400" b="1" spc="-20" dirty="0">
                <a:latin typeface="Roboto Bk"/>
                <a:cs typeface="Roboto Bk"/>
              </a:rPr>
              <a:t>stage</a:t>
            </a:r>
            <a:r>
              <a:rPr sz="1400" b="1" spc="-5" dirty="0">
                <a:latin typeface="Roboto Bk"/>
                <a:cs typeface="Roboto Bk"/>
              </a:rPr>
              <a:t> </a:t>
            </a:r>
            <a:r>
              <a:rPr sz="1400" b="1" spc="-35" dirty="0">
                <a:latin typeface="Roboto Bk"/>
                <a:cs typeface="Roboto Bk"/>
              </a:rPr>
              <a:t>profile</a:t>
            </a:r>
            <a:endParaRPr sz="1400">
              <a:latin typeface="Roboto Bk"/>
              <a:cs typeface="Roboto Bk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554990" marR="5080">
              <a:lnSpc>
                <a:spcPct val="100800"/>
              </a:lnSpc>
              <a:spcBef>
                <a:spcPts val="75"/>
              </a:spcBef>
            </a:pPr>
            <a:r>
              <a:rPr spc="-10" dirty="0"/>
              <a:t>Mainstream</a:t>
            </a:r>
            <a:r>
              <a:rPr spc="-5" dirty="0"/>
              <a:t> </a:t>
            </a:r>
            <a:r>
              <a:rPr spc="-25" dirty="0"/>
              <a:t>Young</a:t>
            </a:r>
            <a:r>
              <a:rPr spc="5" dirty="0"/>
              <a:t> </a:t>
            </a:r>
            <a:r>
              <a:rPr spc="-30" dirty="0"/>
              <a:t>Singles</a:t>
            </a:r>
            <a:r>
              <a:rPr dirty="0"/>
              <a:t> </a:t>
            </a:r>
            <a:r>
              <a:rPr spc="-130" dirty="0"/>
              <a:t>&amp;</a:t>
            </a:r>
            <a:r>
              <a:rPr dirty="0"/>
              <a:t> </a:t>
            </a:r>
            <a:r>
              <a:rPr spc="-5" dirty="0"/>
              <a:t>Couples</a:t>
            </a:r>
            <a:r>
              <a:rPr dirty="0"/>
              <a:t> </a:t>
            </a:r>
            <a:r>
              <a:rPr spc="-10" dirty="0"/>
              <a:t>make</a:t>
            </a:r>
            <a:r>
              <a:rPr spc="5" dirty="0"/>
              <a:t> </a:t>
            </a:r>
            <a:r>
              <a:rPr spc="-15" dirty="0"/>
              <a:t>up</a:t>
            </a:r>
            <a:r>
              <a:rPr spc="10" dirty="0"/>
              <a:t> </a:t>
            </a:r>
            <a:r>
              <a:rPr spc="-25" dirty="0"/>
              <a:t>the</a:t>
            </a:r>
            <a:r>
              <a:rPr spc="5" dirty="0"/>
              <a:t> </a:t>
            </a:r>
            <a:r>
              <a:rPr spc="-20" dirty="0"/>
              <a:t>largest</a:t>
            </a:r>
            <a:r>
              <a:rPr spc="5" dirty="0"/>
              <a:t> </a:t>
            </a:r>
            <a:r>
              <a:rPr spc="-20" dirty="0"/>
              <a:t>proportion</a:t>
            </a:r>
            <a:r>
              <a:rPr spc="5" dirty="0"/>
              <a:t> </a:t>
            </a:r>
            <a:r>
              <a:rPr spc="-5" dirty="0"/>
              <a:t>of </a:t>
            </a:r>
            <a:r>
              <a:rPr dirty="0"/>
              <a:t> </a:t>
            </a:r>
            <a:r>
              <a:rPr spc="-30" dirty="0"/>
              <a:t>Snacking</a:t>
            </a:r>
            <a:r>
              <a:rPr spc="10" dirty="0"/>
              <a:t> </a:t>
            </a:r>
            <a:r>
              <a:rPr spc="-15" dirty="0"/>
              <a:t>Chips</a:t>
            </a:r>
            <a:r>
              <a:rPr spc="10" dirty="0"/>
              <a:t> </a:t>
            </a:r>
            <a:r>
              <a:rPr spc="-25" dirty="0"/>
              <a:t>shoppers;</a:t>
            </a:r>
            <a:r>
              <a:rPr spc="15" dirty="0"/>
              <a:t> </a:t>
            </a:r>
            <a:r>
              <a:rPr spc="-10" dirty="0"/>
              <a:t>Mainstream</a:t>
            </a:r>
            <a:r>
              <a:rPr spc="5" dirty="0"/>
              <a:t> </a:t>
            </a:r>
            <a:r>
              <a:rPr spc="-25" dirty="0"/>
              <a:t>Retirees</a:t>
            </a:r>
            <a:r>
              <a:rPr spc="10" dirty="0"/>
              <a:t> </a:t>
            </a:r>
            <a:r>
              <a:rPr spc="-10" dirty="0"/>
              <a:t>also</a:t>
            </a:r>
            <a:r>
              <a:rPr spc="15" dirty="0"/>
              <a:t> </a:t>
            </a:r>
            <a:r>
              <a:rPr spc="-15" dirty="0"/>
              <a:t>have</a:t>
            </a:r>
            <a:r>
              <a:rPr spc="10" dirty="0"/>
              <a:t> </a:t>
            </a:r>
            <a:r>
              <a:rPr spc="30" dirty="0"/>
              <a:t>a</a:t>
            </a:r>
            <a:r>
              <a:rPr spc="5" dirty="0"/>
              <a:t> </a:t>
            </a:r>
            <a:r>
              <a:rPr spc="-30" dirty="0"/>
              <a:t>significant</a:t>
            </a:r>
            <a:r>
              <a:rPr spc="15" dirty="0"/>
              <a:t> </a:t>
            </a:r>
            <a:r>
              <a:rPr spc="-5" dirty="0"/>
              <a:t>share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835606" y="92427"/>
            <a:ext cx="204470" cy="2946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750" spc="35" dirty="0">
                <a:solidFill>
                  <a:srgbClr val="C8C8C8"/>
                </a:solidFill>
                <a:latin typeface="Cambria Math"/>
                <a:cs typeface="Cambria Math"/>
              </a:rPr>
              <a:t>↺</a:t>
            </a:r>
            <a:endParaRPr sz="1750">
              <a:latin typeface="Cambria Math"/>
              <a:cs typeface="Cambria Math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845767" y="4051300"/>
            <a:ext cx="9783445" cy="1369695"/>
            <a:chOff x="1845767" y="4051300"/>
            <a:chExt cx="9783445" cy="1369695"/>
          </a:xfrm>
        </p:grpSpPr>
        <p:sp>
          <p:nvSpPr>
            <p:cNvPr id="12" name="object 12"/>
            <p:cNvSpPr/>
            <p:nvPr/>
          </p:nvSpPr>
          <p:spPr>
            <a:xfrm>
              <a:off x="6273800" y="4051299"/>
              <a:ext cx="2324100" cy="1365250"/>
            </a:xfrm>
            <a:custGeom>
              <a:avLst/>
              <a:gdLst/>
              <a:ahLst/>
              <a:cxnLst/>
              <a:rect l="l" t="t" r="r" b="b"/>
              <a:pathLst>
                <a:path w="2324100" h="1365250">
                  <a:moveTo>
                    <a:pt x="927100" y="12700"/>
                  </a:moveTo>
                  <a:lnTo>
                    <a:pt x="0" y="12700"/>
                  </a:lnTo>
                  <a:lnTo>
                    <a:pt x="0" y="1364665"/>
                  </a:lnTo>
                  <a:lnTo>
                    <a:pt x="927100" y="1364665"/>
                  </a:lnTo>
                  <a:lnTo>
                    <a:pt x="927100" y="12700"/>
                  </a:lnTo>
                  <a:close/>
                </a:path>
                <a:path w="2324100" h="1365250">
                  <a:moveTo>
                    <a:pt x="2324100" y="0"/>
                  </a:moveTo>
                  <a:lnTo>
                    <a:pt x="1397000" y="0"/>
                  </a:lnTo>
                  <a:lnTo>
                    <a:pt x="1397000" y="1364665"/>
                  </a:lnTo>
                  <a:lnTo>
                    <a:pt x="2324100" y="1364665"/>
                  </a:lnTo>
                  <a:lnTo>
                    <a:pt x="2324100" y="0"/>
                  </a:lnTo>
                  <a:close/>
                </a:path>
              </a:pathLst>
            </a:custGeom>
            <a:solidFill>
              <a:srgbClr val="3F68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45767" y="5415959"/>
              <a:ext cx="9783445" cy="0"/>
            </a:xfrm>
            <a:custGeom>
              <a:avLst/>
              <a:gdLst/>
              <a:ahLst/>
              <a:cxnLst/>
              <a:rect l="l" t="t" r="r" b="b"/>
              <a:pathLst>
                <a:path w="9783445">
                  <a:moveTo>
                    <a:pt x="0" y="0"/>
                  </a:moveTo>
                  <a:lnTo>
                    <a:pt x="9783442" y="1"/>
                  </a:lnTo>
                </a:path>
              </a:pathLst>
            </a:custGeom>
            <a:ln w="9525">
              <a:solidFill>
                <a:srgbClr val="0000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082800" y="4597400"/>
            <a:ext cx="927100" cy="814069"/>
          </a:xfrm>
          <a:prstGeom prst="rect">
            <a:avLst/>
          </a:prstGeom>
          <a:solidFill>
            <a:srgbClr val="3F68A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Times New Roman"/>
              <a:cs typeface="Times New Roman"/>
            </a:endParaRPr>
          </a:p>
          <a:p>
            <a:pPr marL="278765">
              <a:lnSpc>
                <a:spcPct val="100000"/>
              </a:lnSpc>
            </a:pPr>
            <a:r>
              <a:rPr sz="900" b="1" spc="-30" dirty="0">
                <a:solidFill>
                  <a:srgbClr val="FFFFFF"/>
                </a:solidFill>
                <a:latin typeface="Roboto Bk"/>
                <a:cs typeface="Roboto Bk"/>
              </a:rPr>
              <a:t>26.17%</a:t>
            </a:r>
            <a:endParaRPr sz="900">
              <a:latin typeface="Roboto Bk"/>
              <a:cs typeface="Roboto Bk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8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58" name="object 58"/>
          <p:cNvSpPr txBox="1"/>
          <p:nvPr/>
        </p:nvSpPr>
        <p:spPr>
          <a:xfrm>
            <a:off x="8299008" y="6354802"/>
            <a:ext cx="3267710" cy="14478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800" b="1" spc="-40" dirty="0">
                <a:solidFill>
                  <a:srgbClr val="93908D"/>
                </a:solidFill>
                <a:latin typeface="Roboto Bk"/>
                <a:cs typeface="Roboto Bk"/>
              </a:rPr>
              <a:t>Source:</a:t>
            </a:r>
            <a:r>
              <a:rPr sz="800" b="1" spc="-20" dirty="0">
                <a:solidFill>
                  <a:srgbClr val="93908D"/>
                </a:solidFill>
                <a:latin typeface="Roboto Bk"/>
                <a:cs typeface="Roboto Bk"/>
              </a:rPr>
              <a:t> </a:t>
            </a:r>
            <a:r>
              <a:rPr sz="800" b="1" spc="-50" dirty="0">
                <a:solidFill>
                  <a:srgbClr val="93908D"/>
                </a:solidFill>
                <a:latin typeface="Roboto Bk"/>
                <a:cs typeface="Roboto Bk"/>
              </a:rPr>
              <a:t>Q.Checkout,</a:t>
            </a:r>
            <a:r>
              <a:rPr sz="800" b="1" spc="-25" dirty="0">
                <a:solidFill>
                  <a:srgbClr val="93908D"/>
                </a:solidFill>
                <a:latin typeface="Roboto Bk"/>
                <a:cs typeface="Roboto Bk"/>
              </a:rPr>
              <a:t> </a:t>
            </a:r>
            <a:r>
              <a:rPr sz="800" b="1" spc="-40" dirty="0">
                <a:solidFill>
                  <a:srgbClr val="93908D"/>
                </a:solidFill>
                <a:latin typeface="Roboto Bk"/>
                <a:cs typeface="Roboto Bk"/>
              </a:rPr>
              <a:t>52 </a:t>
            </a:r>
            <a:r>
              <a:rPr sz="800" b="1" spc="-35" dirty="0">
                <a:solidFill>
                  <a:srgbClr val="93908D"/>
                </a:solidFill>
                <a:latin typeface="Roboto Bk"/>
                <a:cs typeface="Roboto Bk"/>
              </a:rPr>
              <a:t>weeks</a:t>
            </a:r>
            <a:r>
              <a:rPr sz="800" b="1" spc="-45" dirty="0">
                <a:solidFill>
                  <a:srgbClr val="93908D"/>
                </a:solidFill>
                <a:latin typeface="Roboto Bk"/>
                <a:cs typeface="Roboto Bk"/>
              </a:rPr>
              <a:t> </a:t>
            </a:r>
            <a:r>
              <a:rPr sz="800" b="1" spc="-25" dirty="0">
                <a:solidFill>
                  <a:srgbClr val="93908D"/>
                </a:solidFill>
                <a:latin typeface="Roboto Bk"/>
                <a:cs typeface="Roboto Bk"/>
              </a:rPr>
              <a:t>to</a:t>
            </a:r>
            <a:r>
              <a:rPr sz="800" b="1" spc="-30" dirty="0">
                <a:solidFill>
                  <a:srgbClr val="93908D"/>
                </a:solidFill>
                <a:latin typeface="Roboto Bk"/>
                <a:cs typeface="Roboto Bk"/>
              </a:rPr>
              <a:t> </a:t>
            </a:r>
            <a:r>
              <a:rPr sz="800" b="1" spc="-40" dirty="0">
                <a:solidFill>
                  <a:srgbClr val="93908D"/>
                </a:solidFill>
                <a:latin typeface="Roboto Bk"/>
                <a:cs typeface="Roboto Bk"/>
              </a:rPr>
              <a:t>31 </a:t>
            </a:r>
            <a:r>
              <a:rPr sz="800" b="1" spc="-35" dirty="0">
                <a:solidFill>
                  <a:srgbClr val="93908D"/>
                </a:solidFill>
                <a:latin typeface="Roboto Bk"/>
                <a:cs typeface="Roboto Bk"/>
              </a:rPr>
              <a:t>June </a:t>
            </a:r>
            <a:r>
              <a:rPr sz="800" b="1" spc="-60" dirty="0">
                <a:solidFill>
                  <a:srgbClr val="93908D"/>
                </a:solidFill>
                <a:latin typeface="Roboto Bk"/>
                <a:cs typeface="Roboto Bk"/>
              </a:rPr>
              <a:t>2019;</a:t>
            </a:r>
            <a:r>
              <a:rPr sz="800" b="1" spc="-20" dirty="0">
                <a:solidFill>
                  <a:srgbClr val="93908D"/>
                </a:solidFill>
                <a:latin typeface="Roboto Bk"/>
                <a:cs typeface="Roboto Bk"/>
              </a:rPr>
              <a:t> </a:t>
            </a:r>
            <a:r>
              <a:rPr sz="800" b="1" spc="-50" dirty="0">
                <a:solidFill>
                  <a:srgbClr val="93908D"/>
                </a:solidFill>
                <a:latin typeface="Roboto Bk"/>
                <a:cs typeface="Roboto Bk"/>
              </a:rPr>
              <a:t>Universe:</a:t>
            </a:r>
            <a:r>
              <a:rPr sz="800" b="1" spc="-15" dirty="0">
                <a:solidFill>
                  <a:srgbClr val="93908D"/>
                </a:solidFill>
                <a:latin typeface="Roboto Bk"/>
                <a:cs typeface="Roboto Bk"/>
              </a:rPr>
              <a:t> </a:t>
            </a:r>
            <a:r>
              <a:rPr sz="800" b="1" spc="-40" dirty="0">
                <a:solidFill>
                  <a:srgbClr val="93908D"/>
                </a:solidFill>
                <a:latin typeface="Roboto Bk"/>
                <a:cs typeface="Roboto Bk"/>
              </a:rPr>
              <a:t>Snack </a:t>
            </a:r>
            <a:r>
              <a:rPr sz="800" b="1" spc="-25" dirty="0">
                <a:solidFill>
                  <a:srgbClr val="93908D"/>
                </a:solidFill>
                <a:latin typeface="Roboto Bk"/>
                <a:cs typeface="Roboto Bk"/>
              </a:rPr>
              <a:t>Food</a:t>
            </a:r>
            <a:r>
              <a:rPr sz="800" b="1" spc="-45" dirty="0">
                <a:solidFill>
                  <a:srgbClr val="93908D"/>
                </a:solidFill>
                <a:latin typeface="Roboto Bk"/>
                <a:cs typeface="Roboto Bk"/>
              </a:rPr>
              <a:t> </a:t>
            </a:r>
            <a:r>
              <a:rPr sz="800" b="1" spc="-35" dirty="0">
                <a:solidFill>
                  <a:srgbClr val="93908D"/>
                </a:solidFill>
                <a:latin typeface="Roboto Bk"/>
                <a:cs typeface="Roboto Bk"/>
              </a:rPr>
              <a:t>–</a:t>
            </a:r>
            <a:r>
              <a:rPr sz="800" b="1" spc="-50" dirty="0">
                <a:solidFill>
                  <a:srgbClr val="93908D"/>
                </a:solidFill>
                <a:latin typeface="Roboto Bk"/>
                <a:cs typeface="Roboto Bk"/>
              </a:rPr>
              <a:t> </a:t>
            </a:r>
            <a:r>
              <a:rPr sz="800" b="1" spc="-35" dirty="0">
                <a:solidFill>
                  <a:srgbClr val="93908D"/>
                </a:solidFill>
                <a:latin typeface="Roboto Bk"/>
                <a:cs typeface="Roboto Bk"/>
              </a:rPr>
              <a:t>Chips</a:t>
            </a:r>
            <a:endParaRPr sz="800">
              <a:latin typeface="Roboto Bk"/>
              <a:cs typeface="Roboto Bk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C</a:t>
            </a:r>
            <a:r>
              <a:rPr spc="-5" dirty="0"/>
              <a:t>lassi</a:t>
            </a:r>
            <a:r>
              <a:rPr spc="-10" dirty="0"/>
              <a:t>f</a:t>
            </a:r>
            <a:r>
              <a:rPr spc="-5" dirty="0"/>
              <a:t>i</a:t>
            </a:r>
            <a:r>
              <a:rPr dirty="0"/>
              <a:t>c</a:t>
            </a:r>
            <a:r>
              <a:rPr spc="-5" dirty="0"/>
              <a:t>a</a:t>
            </a:r>
            <a:r>
              <a:rPr dirty="0"/>
              <a:t>t</a:t>
            </a:r>
            <a:r>
              <a:rPr spc="-5" dirty="0"/>
              <a:t>ion</a:t>
            </a:r>
            <a:r>
              <a:rPr dirty="0"/>
              <a:t>:</a:t>
            </a:r>
            <a:r>
              <a:rPr spc="-10" dirty="0"/>
              <a:t> </a:t>
            </a:r>
            <a:r>
              <a:rPr spc="-5" dirty="0"/>
              <a:t>P</a:t>
            </a:r>
            <a:r>
              <a:rPr dirty="0"/>
              <a:t>r</a:t>
            </a:r>
            <a:r>
              <a:rPr spc="-5" dirty="0"/>
              <a:t>iva</a:t>
            </a:r>
            <a:r>
              <a:rPr dirty="0"/>
              <a:t>te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479800" y="4775200"/>
            <a:ext cx="927100" cy="636270"/>
          </a:xfrm>
          <a:prstGeom prst="rect">
            <a:avLst/>
          </a:prstGeom>
          <a:solidFill>
            <a:srgbClr val="3F68A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279400">
              <a:lnSpc>
                <a:spcPct val="100000"/>
              </a:lnSpc>
              <a:spcBef>
                <a:spcPts val="815"/>
              </a:spcBef>
            </a:pPr>
            <a:r>
              <a:rPr sz="900" b="1" spc="-30" dirty="0">
                <a:solidFill>
                  <a:srgbClr val="FFFFFF"/>
                </a:solidFill>
                <a:latin typeface="Roboto Bk"/>
                <a:cs typeface="Roboto Bk"/>
              </a:rPr>
              <a:t>20.67%</a:t>
            </a:r>
            <a:endParaRPr sz="900">
              <a:latin typeface="Roboto Bk"/>
              <a:cs typeface="Roboto B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76800" y="4368800"/>
            <a:ext cx="927100" cy="1042669"/>
          </a:xfrm>
          <a:prstGeom prst="rect">
            <a:avLst/>
          </a:prstGeom>
          <a:solidFill>
            <a:srgbClr val="3F68A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280035">
              <a:lnSpc>
                <a:spcPct val="100000"/>
              </a:lnSpc>
            </a:pPr>
            <a:r>
              <a:rPr sz="900" b="1" spc="-30" dirty="0">
                <a:solidFill>
                  <a:srgbClr val="FFFFFF"/>
                </a:solidFill>
                <a:latin typeface="Roboto Bk"/>
                <a:cs typeface="Roboto Bk"/>
              </a:rPr>
              <a:t>33.74%</a:t>
            </a:r>
            <a:endParaRPr sz="900">
              <a:latin typeface="Roboto Bk"/>
              <a:cs typeface="Roboto B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54861" y="4655311"/>
            <a:ext cx="3784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b="1" spc="-45" dirty="0">
                <a:solidFill>
                  <a:srgbClr val="FFFFFF"/>
                </a:solidFill>
                <a:latin typeface="Roboto Bk"/>
                <a:cs typeface="Roboto Bk"/>
              </a:rPr>
              <a:t>43</a:t>
            </a:r>
            <a:r>
              <a:rPr sz="900" b="1" spc="-30" dirty="0">
                <a:solidFill>
                  <a:srgbClr val="FFFFFF"/>
                </a:solidFill>
                <a:latin typeface="Roboto Bk"/>
                <a:cs typeface="Roboto Bk"/>
              </a:rPr>
              <a:t>.</a:t>
            </a:r>
            <a:r>
              <a:rPr sz="900" b="1" spc="-25" dirty="0">
                <a:solidFill>
                  <a:srgbClr val="FFFFFF"/>
                </a:solidFill>
                <a:latin typeface="Roboto Bk"/>
                <a:cs typeface="Roboto Bk"/>
              </a:rPr>
              <a:t>62</a:t>
            </a:r>
            <a:r>
              <a:rPr sz="900" b="1" spc="-5" dirty="0">
                <a:solidFill>
                  <a:srgbClr val="FFFFFF"/>
                </a:solidFill>
                <a:latin typeface="Roboto Bk"/>
                <a:cs typeface="Roboto Bk"/>
              </a:rPr>
              <a:t>%</a:t>
            </a:r>
            <a:endParaRPr sz="900">
              <a:latin typeface="Roboto Bk"/>
              <a:cs typeface="Roboto B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52495" y="4652264"/>
            <a:ext cx="3784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b="1" spc="-45" dirty="0">
                <a:solidFill>
                  <a:srgbClr val="FFFFFF"/>
                </a:solidFill>
                <a:latin typeface="Roboto Bk"/>
                <a:cs typeface="Roboto Bk"/>
              </a:rPr>
              <a:t>43</a:t>
            </a:r>
            <a:r>
              <a:rPr sz="900" b="1" spc="-30" dirty="0">
                <a:solidFill>
                  <a:srgbClr val="FFFFFF"/>
                </a:solidFill>
                <a:latin typeface="Roboto Bk"/>
                <a:cs typeface="Roboto Bk"/>
              </a:rPr>
              <a:t>.</a:t>
            </a:r>
            <a:r>
              <a:rPr sz="900" b="1" spc="-25" dirty="0">
                <a:solidFill>
                  <a:srgbClr val="FFFFFF"/>
                </a:solidFill>
                <a:latin typeface="Roboto Bk"/>
                <a:cs typeface="Roboto Bk"/>
              </a:rPr>
              <a:t>77</a:t>
            </a:r>
            <a:r>
              <a:rPr sz="900" b="1" spc="-5" dirty="0">
                <a:solidFill>
                  <a:srgbClr val="FFFFFF"/>
                </a:solidFill>
                <a:latin typeface="Roboto Bk"/>
                <a:cs typeface="Roboto Bk"/>
              </a:rPr>
              <a:t>%</a:t>
            </a:r>
            <a:endParaRPr sz="900">
              <a:latin typeface="Roboto Bk"/>
              <a:cs typeface="Roboto Bk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067800" y="3924300"/>
            <a:ext cx="927100" cy="1487170"/>
          </a:xfrm>
          <a:prstGeom prst="rect">
            <a:avLst/>
          </a:prstGeom>
          <a:solidFill>
            <a:srgbClr val="3F68A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281940">
              <a:lnSpc>
                <a:spcPct val="100000"/>
              </a:lnSpc>
              <a:spcBef>
                <a:spcPts val="750"/>
              </a:spcBef>
            </a:pPr>
            <a:r>
              <a:rPr sz="900" b="1" spc="-30" dirty="0">
                <a:solidFill>
                  <a:srgbClr val="FFFFFF"/>
                </a:solidFill>
                <a:latin typeface="Roboto Bk"/>
                <a:cs typeface="Roboto Bk"/>
              </a:rPr>
              <a:t>47.81%</a:t>
            </a:r>
            <a:endParaRPr sz="900">
              <a:latin typeface="Roboto Bk"/>
              <a:cs typeface="Roboto Bk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464800" y="4483100"/>
            <a:ext cx="927100" cy="928369"/>
          </a:xfrm>
          <a:prstGeom prst="rect">
            <a:avLst/>
          </a:prstGeom>
          <a:solidFill>
            <a:srgbClr val="3F68A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282575">
              <a:lnSpc>
                <a:spcPct val="100000"/>
              </a:lnSpc>
              <a:spcBef>
                <a:spcPts val="810"/>
              </a:spcBef>
            </a:pPr>
            <a:r>
              <a:rPr sz="900" b="1" spc="-30" dirty="0">
                <a:solidFill>
                  <a:srgbClr val="FFFFFF"/>
                </a:solidFill>
                <a:latin typeface="Roboto Bk"/>
                <a:cs typeface="Roboto Bk"/>
              </a:rPr>
              <a:t>30.08%</a:t>
            </a:r>
            <a:endParaRPr sz="900">
              <a:latin typeface="Roboto Bk"/>
              <a:cs typeface="Roboto Bk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82800" y="2857500"/>
            <a:ext cx="927100" cy="1739900"/>
          </a:xfrm>
          <a:prstGeom prst="rect">
            <a:avLst/>
          </a:prstGeom>
          <a:solidFill>
            <a:srgbClr val="44B5C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278765">
              <a:lnSpc>
                <a:spcPct val="100000"/>
              </a:lnSpc>
              <a:spcBef>
                <a:spcPts val="585"/>
              </a:spcBef>
            </a:pPr>
            <a:r>
              <a:rPr sz="900" b="1" spc="-30" dirty="0">
                <a:solidFill>
                  <a:srgbClr val="FFFFFF"/>
                </a:solidFill>
                <a:latin typeface="Roboto Bk"/>
                <a:cs typeface="Roboto Bk"/>
              </a:rPr>
              <a:t>56.01%</a:t>
            </a:r>
            <a:endParaRPr sz="900">
              <a:latin typeface="Roboto Bk"/>
              <a:cs typeface="Roboto Bk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79800" y="3327400"/>
            <a:ext cx="927100" cy="1447800"/>
          </a:xfrm>
          <a:prstGeom prst="rect">
            <a:avLst/>
          </a:prstGeom>
          <a:solidFill>
            <a:srgbClr val="44B5C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279400">
              <a:lnSpc>
                <a:spcPct val="100000"/>
              </a:lnSpc>
              <a:spcBef>
                <a:spcPts val="625"/>
              </a:spcBef>
            </a:pPr>
            <a:r>
              <a:rPr sz="900" b="1" spc="-30" dirty="0">
                <a:solidFill>
                  <a:srgbClr val="FFFFFF"/>
                </a:solidFill>
                <a:latin typeface="Roboto Bk"/>
                <a:cs typeface="Roboto Bk"/>
              </a:rPr>
              <a:t>45.91%</a:t>
            </a:r>
            <a:endParaRPr sz="900">
              <a:latin typeface="Roboto Bk"/>
              <a:cs typeface="Roboto Bk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76800" y="3327400"/>
            <a:ext cx="927100" cy="1041400"/>
          </a:xfrm>
          <a:prstGeom prst="rect">
            <a:avLst/>
          </a:prstGeom>
          <a:solidFill>
            <a:srgbClr val="44B5C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marL="280035">
              <a:lnSpc>
                <a:spcPct val="100000"/>
              </a:lnSpc>
            </a:pPr>
            <a:r>
              <a:rPr sz="900" b="1" spc="-30" dirty="0">
                <a:solidFill>
                  <a:srgbClr val="FFFFFF"/>
                </a:solidFill>
                <a:latin typeface="Roboto Bk"/>
                <a:cs typeface="Roboto Bk"/>
              </a:rPr>
              <a:t>33.75%</a:t>
            </a:r>
            <a:endParaRPr sz="900">
              <a:latin typeface="Roboto Bk"/>
              <a:cs typeface="Roboto Bk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73800" y="3022600"/>
            <a:ext cx="927100" cy="1035050"/>
          </a:xfrm>
          <a:prstGeom prst="rect">
            <a:avLst/>
          </a:prstGeom>
          <a:solidFill>
            <a:srgbClr val="44B5C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Times New Roman"/>
              <a:cs typeface="Times New Roman"/>
            </a:endParaRPr>
          </a:p>
          <a:p>
            <a:pPr marL="280670">
              <a:lnSpc>
                <a:spcPct val="100000"/>
              </a:lnSpc>
            </a:pPr>
            <a:r>
              <a:rPr sz="900" b="1" spc="-30" dirty="0">
                <a:solidFill>
                  <a:srgbClr val="FFFFFF"/>
                </a:solidFill>
                <a:latin typeface="Roboto Bk"/>
                <a:cs typeface="Roboto Bk"/>
              </a:rPr>
              <a:t>33.31%</a:t>
            </a:r>
            <a:endParaRPr sz="900">
              <a:latin typeface="Roboto Bk"/>
              <a:cs typeface="Roboto Bk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70800" y="3124200"/>
            <a:ext cx="927100" cy="933450"/>
          </a:xfrm>
          <a:prstGeom prst="rect">
            <a:avLst/>
          </a:prstGeom>
          <a:solidFill>
            <a:srgbClr val="44B5C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281305">
              <a:lnSpc>
                <a:spcPct val="100000"/>
              </a:lnSpc>
              <a:spcBef>
                <a:spcPts val="830"/>
              </a:spcBef>
            </a:pPr>
            <a:r>
              <a:rPr sz="900" b="1" spc="-30" dirty="0">
                <a:solidFill>
                  <a:srgbClr val="FFFFFF"/>
                </a:solidFill>
                <a:latin typeface="Roboto Bk"/>
                <a:cs typeface="Roboto Bk"/>
              </a:rPr>
              <a:t>29.72%</a:t>
            </a:r>
            <a:endParaRPr sz="900">
              <a:latin typeface="Roboto Bk"/>
              <a:cs typeface="Roboto Bk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067800" y="3022600"/>
            <a:ext cx="927100" cy="901700"/>
          </a:xfrm>
          <a:prstGeom prst="rect">
            <a:avLst/>
          </a:prstGeom>
          <a:solidFill>
            <a:srgbClr val="44B5C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281940">
              <a:lnSpc>
                <a:spcPct val="100000"/>
              </a:lnSpc>
              <a:spcBef>
                <a:spcPts val="745"/>
              </a:spcBef>
            </a:pPr>
            <a:r>
              <a:rPr sz="900" b="1" spc="-30" dirty="0">
                <a:solidFill>
                  <a:srgbClr val="FFFFFF"/>
                </a:solidFill>
                <a:latin typeface="Roboto Bk"/>
                <a:cs typeface="Roboto Bk"/>
              </a:rPr>
              <a:t>28.95%</a:t>
            </a:r>
            <a:endParaRPr sz="900">
              <a:latin typeface="Roboto Bk"/>
              <a:cs typeface="Roboto Bk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464800" y="3124200"/>
            <a:ext cx="927100" cy="1358900"/>
          </a:xfrm>
          <a:prstGeom prst="rect">
            <a:avLst/>
          </a:prstGeom>
          <a:solidFill>
            <a:srgbClr val="44B5C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282575">
              <a:lnSpc>
                <a:spcPct val="100000"/>
              </a:lnSpc>
              <a:spcBef>
                <a:spcPts val="5"/>
              </a:spcBef>
            </a:pPr>
            <a:r>
              <a:rPr sz="900" b="1" spc="-30" dirty="0">
                <a:solidFill>
                  <a:srgbClr val="FFFFFF"/>
                </a:solidFill>
                <a:latin typeface="Roboto Bk"/>
                <a:cs typeface="Roboto Bk"/>
              </a:rPr>
              <a:t>43.76%</a:t>
            </a:r>
            <a:endParaRPr sz="900">
              <a:latin typeface="Roboto Bk"/>
              <a:cs typeface="Roboto Bk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082800" y="2304459"/>
            <a:ext cx="927100" cy="553085"/>
          </a:xfrm>
          <a:prstGeom prst="rect">
            <a:avLst/>
          </a:prstGeom>
          <a:solidFill>
            <a:srgbClr val="44D6A3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imes New Roman"/>
              <a:cs typeface="Times New Roman"/>
            </a:endParaRPr>
          </a:p>
          <a:p>
            <a:pPr marL="278765">
              <a:lnSpc>
                <a:spcPct val="100000"/>
              </a:lnSpc>
            </a:pPr>
            <a:r>
              <a:rPr sz="900" b="1" spc="-30" dirty="0">
                <a:solidFill>
                  <a:srgbClr val="FFFFFF"/>
                </a:solidFill>
                <a:latin typeface="Roboto Bk"/>
                <a:cs typeface="Roboto Bk"/>
              </a:rPr>
              <a:t>17.82%</a:t>
            </a:r>
            <a:endParaRPr sz="900">
              <a:latin typeface="Roboto Bk"/>
              <a:cs typeface="Roboto Bk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479800" y="2304459"/>
            <a:ext cx="927100" cy="1022985"/>
          </a:xfrm>
          <a:prstGeom prst="rect">
            <a:avLst/>
          </a:prstGeom>
          <a:solidFill>
            <a:srgbClr val="44D6A3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Times New Roman"/>
              <a:cs typeface="Times New Roman"/>
            </a:endParaRPr>
          </a:p>
          <a:p>
            <a:pPr marL="279400">
              <a:lnSpc>
                <a:spcPct val="100000"/>
              </a:lnSpc>
            </a:pPr>
            <a:r>
              <a:rPr sz="900" b="1" spc="-30" dirty="0">
                <a:solidFill>
                  <a:srgbClr val="FFFFFF"/>
                </a:solidFill>
                <a:latin typeface="Roboto Bk"/>
                <a:cs typeface="Roboto Bk"/>
              </a:rPr>
              <a:t>33.42%</a:t>
            </a:r>
            <a:endParaRPr sz="900">
              <a:latin typeface="Roboto Bk"/>
              <a:cs typeface="Roboto Bk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876800" y="2304459"/>
            <a:ext cx="927100" cy="1022985"/>
          </a:xfrm>
          <a:prstGeom prst="rect">
            <a:avLst/>
          </a:prstGeom>
          <a:solidFill>
            <a:srgbClr val="44D6A3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Times New Roman"/>
              <a:cs typeface="Times New Roman"/>
            </a:endParaRPr>
          </a:p>
          <a:p>
            <a:pPr marL="280035">
              <a:lnSpc>
                <a:spcPct val="100000"/>
              </a:lnSpc>
            </a:pPr>
            <a:r>
              <a:rPr sz="900" b="1" spc="-30" dirty="0">
                <a:solidFill>
                  <a:srgbClr val="FFFFFF"/>
                </a:solidFill>
                <a:latin typeface="Roboto Bk"/>
                <a:cs typeface="Roboto Bk"/>
              </a:rPr>
              <a:t>32.51%</a:t>
            </a:r>
            <a:endParaRPr sz="900">
              <a:latin typeface="Roboto Bk"/>
              <a:cs typeface="Roboto Bk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273800" y="2304459"/>
            <a:ext cx="927100" cy="718185"/>
          </a:xfrm>
          <a:prstGeom prst="rect">
            <a:avLst/>
          </a:prstGeom>
          <a:solidFill>
            <a:srgbClr val="44D6A3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Times New Roman"/>
              <a:cs typeface="Times New Roman"/>
            </a:endParaRPr>
          </a:p>
          <a:p>
            <a:pPr marL="280670">
              <a:lnSpc>
                <a:spcPct val="100000"/>
              </a:lnSpc>
            </a:pPr>
            <a:r>
              <a:rPr sz="900" b="1" spc="-30" dirty="0">
                <a:solidFill>
                  <a:srgbClr val="FFFFFF"/>
                </a:solidFill>
                <a:latin typeface="Roboto Bk"/>
                <a:cs typeface="Roboto Bk"/>
              </a:rPr>
              <a:t>23.07%</a:t>
            </a:r>
            <a:endParaRPr sz="900">
              <a:latin typeface="Roboto Bk"/>
              <a:cs typeface="Roboto Bk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670800" y="2304459"/>
            <a:ext cx="927100" cy="819785"/>
          </a:xfrm>
          <a:prstGeom prst="rect">
            <a:avLst/>
          </a:prstGeom>
          <a:solidFill>
            <a:srgbClr val="44D6A3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imes New Roman"/>
              <a:cs typeface="Times New Roman"/>
            </a:endParaRPr>
          </a:p>
          <a:p>
            <a:pPr marL="281305">
              <a:lnSpc>
                <a:spcPct val="100000"/>
              </a:lnSpc>
            </a:pPr>
            <a:r>
              <a:rPr sz="900" b="1" spc="-30" dirty="0">
                <a:solidFill>
                  <a:srgbClr val="FFFFFF"/>
                </a:solidFill>
                <a:latin typeface="Roboto Bk"/>
                <a:cs typeface="Roboto Bk"/>
              </a:rPr>
              <a:t>26.51%</a:t>
            </a:r>
            <a:endParaRPr sz="900">
              <a:latin typeface="Roboto Bk"/>
              <a:cs typeface="Roboto Bk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067800" y="2304459"/>
            <a:ext cx="927100" cy="718185"/>
          </a:xfrm>
          <a:prstGeom prst="rect">
            <a:avLst/>
          </a:prstGeom>
          <a:solidFill>
            <a:srgbClr val="44D6A3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00">
              <a:latin typeface="Times New Roman"/>
              <a:cs typeface="Times New Roman"/>
            </a:endParaRPr>
          </a:p>
          <a:p>
            <a:pPr marL="281940">
              <a:lnSpc>
                <a:spcPct val="100000"/>
              </a:lnSpc>
              <a:spcBef>
                <a:spcPts val="5"/>
              </a:spcBef>
            </a:pPr>
            <a:r>
              <a:rPr sz="900" b="1" spc="-30" dirty="0">
                <a:solidFill>
                  <a:srgbClr val="FFFFFF"/>
                </a:solidFill>
                <a:latin typeface="Roboto Bk"/>
                <a:cs typeface="Roboto Bk"/>
              </a:rPr>
              <a:t>23.24%</a:t>
            </a:r>
            <a:endParaRPr sz="900">
              <a:latin typeface="Roboto Bk"/>
              <a:cs typeface="Roboto Bk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464800" y="2304459"/>
            <a:ext cx="927100" cy="819785"/>
          </a:xfrm>
          <a:prstGeom prst="rect">
            <a:avLst/>
          </a:prstGeom>
          <a:solidFill>
            <a:srgbClr val="44D6A3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/>
              <a:cs typeface="Times New Roman"/>
            </a:endParaRPr>
          </a:p>
          <a:p>
            <a:pPr marL="282575">
              <a:lnSpc>
                <a:spcPct val="100000"/>
              </a:lnSpc>
              <a:spcBef>
                <a:spcPts val="5"/>
              </a:spcBef>
            </a:pPr>
            <a:r>
              <a:rPr sz="900" b="1" spc="-30" dirty="0">
                <a:solidFill>
                  <a:srgbClr val="FFFFFF"/>
                </a:solidFill>
                <a:latin typeface="Roboto Bk"/>
                <a:cs typeface="Roboto Bk"/>
              </a:rPr>
              <a:t>26.15%</a:t>
            </a:r>
            <a:endParaRPr sz="900">
              <a:latin typeface="Roboto Bk"/>
              <a:cs typeface="Roboto Bk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614679" y="5329428"/>
            <a:ext cx="14859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solidFill>
                  <a:srgbClr val="000005"/>
                </a:solidFill>
                <a:latin typeface="Calibri"/>
                <a:cs typeface="Calibri"/>
              </a:rPr>
              <a:t>0%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563179" y="4707635"/>
            <a:ext cx="19939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solidFill>
                  <a:srgbClr val="000005"/>
                </a:solidFill>
                <a:latin typeface="Calibri"/>
                <a:cs typeface="Calibri"/>
              </a:rPr>
              <a:t>20%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563179" y="4085844"/>
            <a:ext cx="19939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solidFill>
                  <a:srgbClr val="000005"/>
                </a:solidFill>
                <a:latin typeface="Calibri"/>
                <a:cs typeface="Calibri"/>
              </a:rPr>
              <a:t>40%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563179" y="3464052"/>
            <a:ext cx="19939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solidFill>
                  <a:srgbClr val="000005"/>
                </a:solidFill>
                <a:latin typeface="Calibri"/>
                <a:cs typeface="Calibri"/>
              </a:rPr>
              <a:t>60%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563179" y="2842259"/>
            <a:ext cx="19939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solidFill>
                  <a:srgbClr val="000005"/>
                </a:solidFill>
                <a:latin typeface="Calibri"/>
                <a:cs typeface="Calibri"/>
              </a:rPr>
              <a:t>80%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511680" y="2220467"/>
            <a:ext cx="25019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solidFill>
                  <a:srgbClr val="000005"/>
                </a:solidFill>
                <a:latin typeface="Calibri"/>
                <a:cs typeface="Calibri"/>
              </a:rPr>
              <a:t>100%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027405" y="5466588"/>
            <a:ext cx="10306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10" dirty="0">
                <a:solidFill>
                  <a:srgbClr val="000005"/>
                </a:solidFill>
                <a:latin typeface="Calibri"/>
                <a:cs typeface="Calibri"/>
              </a:rPr>
              <a:t>Y</a:t>
            </a:r>
            <a:r>
              <a:rPr sz="800" spc="-25" dirty="0">
                <a:solidFill>
                  <a:srgbClr val="000005"/>
                </a:solidFill>
                <a:latin typeface="Calibri"/>
                <a:cs typeface="Calibri"/>
              </a:rPr>
              <a:t>ou</a:t>
            </a:r>
            <a:r>
              <a:rPr sz="800" spc="75" dirty="0">
                <a:solidFill>
                  <a:srgbClr val="000005"/>
                </a:solidFill>
                <a:latin typeface="Calibri"/>
                <a:cs typeface="Calibri"/>
              </a:rPr>
              <a:t>n</a:t>
            </a:r>
            <a:r>
              <a:rPr sz="800" dirty="0">
                <a:solidFill>
                  <a:srgbClr val="000005"/>
                </a:solidFill>
                <a:latin typeface="Calibri"/>
                <a:cs typeface="Calibri"/>
              </a:rPr>
              <a:t>g</a:t>
            </a:r>
            <a:r>
              <a:rPr sz="800" spc="-60" dirty="0">
                <a:solidFill>
                  <a:srgbClr val="000005"/>
                </a:solidFill>
                <a:latin typeface="Calibri"/>
                <a:cs typeface="Calibri"/>
              </a:rPr>
              <a:t> </a:t>
            </a:r>
            <a:r>
              <a:rPr sz="800" spc="30" dirty="0">
                <a:solidFill>
                  <a:srgbClr val="000005"/>
                </a:solidFill>
                <a:latin typeface="Calibri"/>
                <a:cs typeface="Calibri"/>
              </a:rPr>
              <a:t>S</a:t>
            </a:r>
            <a:r>
              <a:rPr sz="800" spc="15" dirty="0">
                <a:solidFill>
                  <a:srgbClr val="000005"/>
                </a:solidFill>
                <a:latin typeface="Calibri"/>
                <a:cs typeface="Calibri"/>
              </a:rPr>
              <a:t>i</a:t>
            </a:r>
            <a:r>
              <a:rPr sz="800" spc="-25" dirty="0">
                <a:solidFill>
                  <a:srgbClr val="000005"/>
                </a:solidFill>
                <a:latin typeface="Calibri"/>
                <a:cs typeface="Calibri"/>
              </a:rPr>
              <a:t>n</a:t>
            </a:r>
            <a:r>
              <a:rPr sz="800" spc="20" dirty="0">
                <a:solidFill>
                  <a:srgbClr val="000005"/>
                </a:solidFill>
                <a:latin typeface="Calibri"/>
                <a:cs typeface="Calibri"/>
              </a:rPr>
              <a:t>g</a:t>
            </a:r>
            <a:r>
              <a:rPr sz="800" spc="-85" dirty="0">
                <a:solidFill>
                  <a:srgbClr val="000005"/>
                </a:solidFill>
                <a:latin typeface="Calibri"/>
                <a:cs typeface="Calibri"/>
              </a:rPr>
              <a:t>l</a:t>
            </a:r>
            <a:r>
              <a:rPr sz="800" dirty="0">
                <a:solidFill>
                  <a:srgbClr val="000005"/>
                </a:solidFill>
                <a:latin typeface="Calibri"/>
                <a:cs typeface="Calibri"/>
              </a:rPr>
              <a:t>es</a:t>
            </a:r>
            <a:r>
              <a:rPr sz="800" spc="5" dirty="0">
                <a:solidFill>
                  <a:srgbClr val="000005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000005"/>
                </a:solidFill>
                <a:latin typeface="Calibri"/>
                <a:cs typeface="Calibri"/>
              </a:rPr>
              <a:t>&amp;</a:t>
            </a:r>
            <a:r>
              <a:rPr sz="800" spc="70" dirty="0">
                <a:solidFill>
                  <a:srgbClr val="000005"/>
                </a:solidFill>
                <a:latin typeface="Calibri"/>
                <a:cs typeface="Calibri"/>
              </a:rPr>
              <a:t> </a:t>
            </a:r>
            <a:r>
              <a:rPr sz="800" spc="-30" dirty="0">
                <a:solidFill>
                  <a:srgbClr val="000005"/>
                </a:solidFill>
                <a:latin typeface="Calibri"/>
                <a:cs typeface="Calibri"/>
              </a:rPr>
              <a:t>C</a:t>
            </a:r>
            <a:r>
              <a:rPr sz="800" spc="-25" dirty="0">
                <a:solidFill>
                  <a:srgbClr val="000005"/>
                </a:solidFill>
                <a:latin typeface="Calibri"/>
                <a:cs typeface="Calibri"/>
              </a:rPr>
              <a:t>ou</a:t>
            </a:r>
            <a:r>
              <a:rPr sz="800" spc="75" dirty="0">
                <a:solidFill>
                  <a:srgbClr val="000005"/>
                </a:solidFill>
                <a:latin typeface="Calibri"/>
                <a:cs typeface="Calibri"/>
              </a:rPr>
              <a:t>p</a:t>
            </a:r>
            <a:r>
              <a:rPr sz="800" spc="-85" dirty="0">
                <a:solidFill>
                  <a:srgbClr val="000005"/>
                </a:solidFill>
                <a:latin typeface="Calibri"/>
                <a:cs typeface="Calibri"/>
              </a:rPr>
              <a:t>l</a:t>
            </a:r>
            <a:r>
              <a:rPr sz="800" dirty="0">
                <a:solidFill>
                  <a:srgbClr val="000005"/>
                </a:solidFill>
                <a:latin typeface="Calibri"/>
                <a:cs typeface="Calibri"/>
              </a:rPr>
              <a:t>es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398623" y="5466588"/>
            <a:ext cx="10814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solidFill>
                  <a:srgbClr val="000005"/>
                </a:solidFill>
                <a:latin typeface="Calibri"/>
                <a:cs typeface="Calibri"/>
              </a:rPr>
              <a:t>Midage</a:t>
            </a:r>
            <a:r>
              <a:rPr sz="800" dirty="0">
                <a:solidFill>
                  <a:srgbClr val="000005"/>
                </a:solidFill>
                <a:latin typeface="Calibri"/>
                <a:cs typeface="Calibri"/>
              </a:rPr>
              <a:t> </a:t>
            </a:r>
            <a:r>
              <a:rPr sz="800" spc="5" dirty="0">
                <a:solidFill>
                  <a:srgbClr val="000005"/>
                </a:solidFill>
                <a:latin typeface="Calibri"/>
                <a:cs typeface="Calibri"/>
              </a:rPr>
              <a:t>Singles</a:t>
            </a:r>
            <a:r>
              <a:rPr sz="800" spc="-15" dirty="0">
                <a:solidFill>
                  <a:srgbClr val="000005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000005"/>
                </a:solidFill>
                <a:latin typeface="Calibri"/>
                <a:cs typeface="Calibri"/>
              </a:rPr>
              <a:t>&amp;</a:t>
            </a:r>
            <a:r>
              <a:rPr sz="800" spc="-45" dirty="0">
                <a:solidFill>
                  <a:srgbClr val="000005"/>
                </a:solidFill>
                <a:latin typeface="Calibri"/>
                <a:cs typeface="Calibri"/>
              </a:rPr>
              <a:t> </a:t>
            </a:r>
            <a:r>
              <a:rPr sz="800" spc="-15" dirty="0">
                <a:solidFill>
                  <a:srgbClr val="000005"/>
                </a:solidFill>
                <a:latin typeface="Calibri"/>
                <a:cs typeface="Calibri"/>
              </a:rPr>
              <a:t>Couples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836580" y="5466588"/>
            <a:ext cx="10052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solidFill>
                  <a:srgbClr val="000005"/>
                </a:solidFill>
                <a:latin typeface="Calibri"/>
                <a:cs typeface="Calibri"/>
              </a:rPr>
              <a:t>Older</a:t>
            </a:r>
            <a:r>
              <a:rPr sz="800" spc="20" dirty="0">
                <a:solidFill>
                  <a:srgbClr val="000005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000005"/>
                </a:solidFill>
                <a:latin typeface="Calibri"/>
                <a:cs typeface="Calibri"/>
              </a:rPr>
              <a:t>Singles </a:t>
            </a:r>
            <a:r>
              <a:rPr sz="800" dirty="0">
                <a:solidFill>
                  <a:srgbClr val="000005"/>
                </a:solidFill>
                <a:latin typeface="Calibri"/>
                <a:cs typeface="Calibri"/>
              </a:rPr>
              <a:t>&amp;</a:t>
            </a:r>
            <a:r>
              <a:rPr sz="800" spc="-40" dirty="0">
                <a:solidFill>
                  <a:srgbClr val="000005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000005"/>
                </a:solidFill>
                <a:latin typeface="Calibri"/>
                <a:cs typeface="Calibri"/>
              </a:rPr>
              <a:t>Couples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450561" y="5466588"/>
            <a:ext cx="5734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solidFill>
                  <a:srgbClr val="000005"/>
                </a:solidFill>
                <a:latin typeface="Calibri"/>
                <a:cs typeface="Calibri"/>
              </a:rPr>
              <a:t>New</a:t>
            </a:r>
            <a:r>
              <a:rPr sz="800" spc="5" dirty="0">
                <a:solidFill>
                  <a:srgbClr val="000005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000005"/>
                </a:solidFill>
                <a:latin typeface="Calibri"/>
                <a:cs typeface="Calibri"/>
              </a:rPr>
              <a:t>Families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813715" y="5466588"/>
            <a:ext cx="6369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10" dirty="0">
                <a:solidFill>
                  <a:srgbClr val="000005"/>
                </a:solidFill>
                <a:latin typeface="Calibri"/>
                <a:cs typeface="Calibri"/>
              </a:rPr>
              <a:t>Y</a:t>
            </a:r>
            <a:r>
              <a:rPr sz="800" spc="-25" dirty="0">
                <a:solidFill>
                  <a:srgbClr val="000005"/>
                </a:solidFill>
                <a:latin typeface="Calibri"/>
                <a:cs typeface="Calibri"/>
              </a:rPr>
              <a:t>ou</a:t>
            </a:r>
            <a:r>
              <a:rPr sz="800" spc="75" dirty="0">
                <a:solidFill>
                  <a:srgbClr val="000005"/>
                </a:solidFill>
                <a:latin typeface="Calibri"/>
                <a:cs typeface="Calibri"/>
              </a:rPr>
              <a:t>n</a:t>
            </a:r>
            <a:r>
              <a:rPr sz="800" dirty="0">
                <a:solidFill>
                  <a:srgbClr val="000005"/>
                </a:solidFill>
                <a:latin typeface="Calibri"/>
                <a:cs typeface="Calibri"/>
              </a:rPr>
              <a:t>g</a:t>
            </a:r>
            <a:r>
              <a:rPr sz="800" spc="-60" dirty="0">
                <a:solidFill>
                  <a:srgbClr val="000005"/>
                </a:solidFill>
                <a:latin typeface="Calibri"/>
                <a:cs typeface="Calibri"/>
              </a:rPr>
              <a:t> </a:t>
            </a:r>
            <a:r>
              <a:rPr sz="800" spc="30" dirty="0">
                <a:solidFill>
                  <a:srgbClr val="000005"/>
                </a:solidFill>
                <a:latin typeface="Calibri"/>
                <a:cs typeface="Calibri"/>
              </a:rPr>
              <a:t>F</a:t>
            </a:r>
            <a:r>
              <a:rPr sz="800" spc="15" dirty="0">
                <a:solidFill>
                  <a:srgbClr val="000005"/>
                </a:solidFill>
                <a:latin typeface="Calibri"/>
                <a:cs typeface="Calibri"/>
              </a:rPr>
              <a:t>a</a:t>
            </a:r>
            <a:r>
              <a:rPr sz="800" spc="-40" dirty="0">
                <a:solidFill>
                  <a:srgbClr val="000005"/>
                </a:solidFill>
                <a:latin typeface="Calibri"/>
                <a:cs typeface="Calibri"/>
              </a:rPr>
              <a:t>m</a:t>
            </a:r>
            <a:r>
              <a:rPr sz="800" spc="15" dirty="0">
                <a:solidFill>
                  <a:srgbClr val="000005"/>
                </a:solidFill>
                <a:latin typeface="Calibri"/>
                <a:cs typeface="Calibri"/>
              </a:rPr>
              <a:t>ili</a:t>
            </a:r>
            <a:r>
              <a:rPr sz="800" spc="-100" dirty="0">
                <a:solidFill>
                  <a:srgbClr val="000005"/>
                </a:solidFill>
                <a:latin typeface="Calibri"/>
                <a:cs typeface="Calibri"/>
              </a:rPr>
              <a:t>e</a:t>
            </a:r>
            <a:r>
              <a:rPr sz="800" dirty="0">
                <a:solidFill>
                  <a:srgbClr val="000005"/>
                </a:solidFill>
                <a:latin typeface="Calibri"/>
                <a:cs typeface="Calibri"/>
              </a:rPr>
              <a:t>s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225255" y="5466588"/>
            <a:ext cx="6115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solidFill>
                  <a:srgbClr val="000005"/>
                </a:solidFill>
                <a:latin typeface="Calibri"/>
                <a:cs typeface="Calibri"/>
              </a:rPr>
              <a:t>Older</a:t>
            </a:r>
            <a:r>
              <a:rPr sz="800" dirty="0">
                <a:solidFill>
                  <a:srgbClr val="000005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000005"/>
                </a:solidFill>
                <a:latin typeface="Calibri"/>
                <a:cs typeface="Calibri"/>
              </a:rPr>
              <a:t>Families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0748019" y="5466588"/>
            <a:ext cx="3702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000005"/>
                </a:solidFill>
                <a:latin typeface="Calibri"/>
                <a:cs typeface="Calibri"/>
              </a:rPr>
              <a:t>Retirees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359003" y="3297623"/>
            <a:ext cx="144780" cy="1125855"/>
          </a:xfrm>
          <a:prstGeom prst="rect">
            <a:avLst/>
          </a:prstGeom>
        </p:spPr>
        <p:txBody>
          <a:bodyPr vert="vert270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800" b="1" spc="-5" dirty="0">
                <a:solidFill>
                  <a:srgbClr val="000005"/>
                </a:solidFill>
                <a:latin typeface="Roboto Bk"/>
                <a:cs typeface="Roboto Bk"/>
              </a:rPr>
              <a:t>Pr</a:t>
            </a:r>
            <a:r>
              <a:rPr sz="800" b="1" dirty="0">
                <a:solidFill>
                  <a:srgbClr val="000005"/>
                </a:solidFill>
                <a:latin typeface="Roboto Bk"/>
                <a:cs typeface="Roboto Bk"/>
              </a:rPr>
              <a:t>oportion</a:t>
            </a:r>
            <a:r>
              <a:rPr sz="800" b="1" spc="-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800" b="1" dirty="0">
                <a:solidFill>
                  <a:srgbClr val="000005"/>
                </a:solidFill>
                <a:latin typeface="Roboto Bk"/>
                <a:cs typeface="Roboto Bk"/>
              </a:rPr>
              <a:t>of</a:t>
            </a:r>
            <a:r>
              <a:rPr sz="800" b="1" spc="-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800" b="1" dirty="0">
                <a:solidFill>
                  <a:srgbClr val="000005"/>
                </a:solidFill>
                <a:latin typeface="Roboto Bk"/>
                <a:cs typeface="Roboto Bk"/>
              </a:rPr>
              <a:t>Cu</a:t>
            </a:r>
            <a:r>
              <a:rPr sz="800" b="1" spc="-5" dirty="0">
                <a:solidFill>
                  <a:srgbClr val="000005"/>
                </a:solidFill>
                <a:latin typeface="Roboto Bk"/>
                <a:cs typeface="Roboto Bk"/>
              </a:rPr>
              <a:t>s</a:t>
            </a:r>
            <a:r>
              <a:rPr sz="800" b="1" dirty="0">
                <a:solidFill>
                  <a:srgbClr val="000005"/>
                </a:solidFill>
                <a:latin typeface="Roboto Bk"/>
                <a:cs typeface="Roboto Bk"/>
              </a:rPr>
              <a:t>tome</a:t>
            </a:r>
            <a:r>
              <a:rPr sz="800" b="1" spc="-5" dirty="0">
                <a:solidFill>
                  <a:srgbClr val="000005"/>
                </a:solidFill>
                <a:latin typeface="Roboto Bk"/>
                <a:cs typeface="Roboto Bk"/>
              </a:rPr>
              <a:t>r</a:t>
            </a:r>
            <a:r>
              <a:rPr sz="800" b="1" dirty="0">
                <a:solidFill>
                  <a:srgbClr val="000005"/>
                </a:solidFill>
                <a:latin typeface="Roboto Bk"/>
                <a:cs typeface="Roboto Bk"/>
              </a:rPr>
              <a:t>s</a:t>
            </a:r>
            <a:endParaRPr sz="800">
              <a:latin typeface="Roboto Bk"/>
              <a:cs typeface="Roboto Bk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388125" y="1787652"/>
            <a:ext cx="518795" cy="26352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 indent="15875">
              <a:lnSpc>
                <a:spcPts val="910"/>
              </a:lnSpc>
              <a:spcBef>
                <a:spcPts val="170"/>
              </a:spcBef>
            </a:pPr>
            <a:r>
              <a:rPr sz="800" b="1" spc="-15" dirty="0">
                <a:latin typeface="Roboto Bk"/>
                <a:cs typeface="Roboto Bk"/>
              </a:rPr>
              <a:t>N</a:t>
            </a:r>
            <a:r>
              <a:rPr sz="800" b="1" spc="-10" dirty="0">
                <a:latin typeface="Roboto Bk"/>
                <a:cs typeface="Roboto Bk"/>
              </a:rPr>
              <a:t>u</a:t>
            </a:r>
            <a:r>
              <a:rPr sz="800" b="1" spc="15" dirty="0">
                <a:latin typeface="Roboto Bk"/>
                <a:cs typeface="Roboto Bk"/>
              </a:rPr>
              <a:t>m</a:t>
            </a:r>
            <a:r>
              <a:rPr sz="800" b="1" spc="-20" dirty="0">
                <a:latin typeface="Roboto Bk"/>
                <a:cs typeface="Roboto Bk"/>
              </a:rPr>
              <a:t>b</a:t>
            </a:r>
            <a:r>
              <a:rPr sz="800" b="1" spc="-15" dirty="0">
                <a:latin typeface="Roboto Bk"/>
                <a:cs typeface="Roboto Bk"/>
              </a:rPr>
              <a:t>er</a:t>
            </a:r>
            <a:r>
              <a:rPr sz="800" b="1" spc="5" dirty="0">
                <a:latin typeface="Roboto Bk"/>
                <a:cs typeface="Roboto Bk"/>
              </a:rPr>
              <a:t> </a:t>
            </a:r>
            <a:r>
              <a:rPr sz="800" b="1" spc="-5" dirty="0">
                <a:latin typeface="Roboto Bk"/>
                <a:cs typeface="Roboto Bk"/>
              </a:rPr>
              <a:t>o</a:t>
            </a:r>
            <a:r>
              <a:rPr sz="800" b="1" spc="-20" dirty="0">
                <a:latin typeface="Roboto Bk"/>
                <a:cs typeface="Roboto Bk"/>
              </a:rPr>
              <a:t>f  </a:t>
            </a:r>
            <a:r>
              <a:rPr sz="800" b="1" dirty="0">
                <a:latin typeface="Roboto Bk"/>
                <a:cs typeface="Roboto Bk"/>
              </a:rPr>
              <a:t>C</a:t>
            </a:r>
            <a:r>
              <a:rPr sz="800" b="1" spc="-10" dirty="0">
                <a:latin typeface="Roboto Bk"/>
                <a:cs typeface="Roboto Bk"/>
              </a:rPr>
              <a:t>ust</a:t>
            </a:r>
            <a:r>
              <a:rPr sz="800" b="1" spc="-20" dirty="0">
                <a:latin typeface="Roboto Bk"/>
                <a:cs typeface="Roboto Bk"/>
              </a:rPr>
              <a:t>o</a:t>
            </a:r>
            <a:r>
              <a:rPr sz="800" b="1" spc="15" dirty="0">
                <a:latin typeface="Roboto Bk"/>
                <a:cs typeface="Roboto Bk"/>
              </a:rPr>
              <a:t>m</a:t>
            </a:r>
            <a:r>
              <a:rPr sz="800" b="1" spc="-10" dirty="0">
                <a:latin typeface="Roboto Bk"/>
                <a:cs typeface="Roboto Bk"/>
              </a:rPr>
              <a:t>e</a:t>
            </a:r>
            <a:r>
              <a:rPr sz="800" b="1" spc="-5" dirty="0">
                <a:latin typeface="Roboto Bk"/>
                <a:cs typeface="Roboto Bk"/>
              </a:rPr>
              <a:t>rs</a:t>
            </a:r>
            <a:endParaRPr sz="800">
              <a:latin typeface="Roboto Bk"/>
              <a:cs typeface="Roboto Bk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369381" y="1848611"/>
            <a:ext cx="26543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45" dirty="0">
                <a:latin typeface="Roboto Bk"/>
                <a:cs typeface="Roboto Bk"/>
              </a:rPr>
              <a:t>14.4k</a:t>
            </a:r>
            <a:endParaRPr sz="800">
              <a:latin typeface="Roboto Bk"/>
              <a:cs typeface="Roboto Bk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799420" y="1848611"/>
            <a:ext cx="20955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60" dirty="0">
                <a:latin typeface="Roboto Bk"/>
                <a:cs typeface="Roboto Bk"/>
              </a:rPr>
              <a:t>7</a:t>
            </a:r>
            <a:r>
              <a:rPr sz="800" b="1" spc="-30" dirty="0">
                <a:latin typeface="Roboto Bk"/>
                <a:cs typeface="Roboto Bk"/>
              </a:rPr>
              <a:t>.3</a:t>
            </a:r>
            <a:r>
              <a:rPr sz="800" b="1" spc="-60" dirty="0">
                <a:latin typeface="Roboto Bk"/>
                <a:cs typeface="Roboto Bk"/>
              </a:rPr>
              <a:t>k</a:t>
            </a:r>
            <a:endParaRPr sz="800">
              <a:latin typeface="Roboto Bk"/>
              <a:cs typeface="Roboto Bk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173897" y="1848611"/>
            <a:ext cx="26543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45" dirty="0">
                <a:latin typeface="Roboto Bk"/>
                <a:cs typeface="Roboto Bk"/>
              </a:rPr>
              <a:t>16.6k</a:t>
            </a:r>
            <a:endParaRPr sz="800">
              <a:latin typeface="Roboto Bk"/>
              <a:cs typeface="Roboto Bk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603936" y="1848611"/>
            <a:ext cx="20955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60" dirty="0">
                <a:latin typeface="Roboto Bk"/>
                <a:cs typeface="Roboto Bk"/>
              </a:rPr>
              <a:t>2</a:t>
            </a:r>
            <a:r>
              <a:rPr sz="800" b="1" spc="-30" dirty="0">
                <a:latin typeface="Roboto Bk"/>
                <a:cs typeface="Roboto Bk"/>
              </a:rPr>
              <a:t>.5</a:t>
            </a:r>
            <a:r>
              <a:rPr sz="800" b="1" spc="-60" dirty="0">
                <a:latin typeface="Roboto Bk"/>
                <a:cs typeface="Roboto Bk"/>
              </a:rPr>
              <a:t>k</a:t>
            </a:r>
            <a:endParaRPr sz="800">
              <a:latin typeface="Roboto Bk"/>
              <a:cs typeface="Roboto Bk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006194" y="1848611"/>
            <a:ext cx="20955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60" dirty="0">
                <a:latin typeface="Roboto Bk"/>
                <a:cs typeface="Roboto Bk"/>
              </a:rPr>
              <a:t>9</a:t>
            </a:r>
            <a:r>
              <a:rPr sz="800" b="1" spc="-30" dirty="0">
                <a:latin typeface="Roboto Bk"/>
                <a:cs typeface="Roboto Bk"/>
              </a:rPr>
              <a:t>.2</a:t>
            </a:r>
            <a:r>
              <a:rPr sz="800" b="1" spc="-60" dirty="0">
                <a:latin typeface="Roboto Bk"/>
                <a:cs typeface="Roboto Bk"/>
              </a:rPr>
              <a:t>k</a:t>
            </a:r>
            <a:endParaRPr sz="800">
              <a:latin typeface="Roboto Bk"/>
              <a:cs typeface="Roboto Bk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408452" y="1848611"/>
            <a:ext cx="20955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60" dirty="0">
                <a:latin typeface="Roboto Bk"/>
                <a:cs typeface="Roboto Bk"/>
              </a:rPr>
              <a:t>9</a:t>
            </a:r>
            <a:r>
              <a:rPr sz="800" b="1" spc="-30" dirty="0">
                <a:latin typeface="Roboto Bk"/>
                <a:cs typeface="Roboto Bk"/>
              </a:rPr>
              <a:t>.8</a:t>
            </a:r>
            <a:r>
              <a:rPr sz="800" b="1" spc="-60" dirty="0">
                <a:latin typeface="Roboto Bk"/>
                <a:cs typeface="Roboto Bk"/>
              </a:rPr>
              <a:t>k</a:t>
            </a:r>
            <a:endParaRPr sz="800">
              <a:latin typeface="Roboto Bk"/>
              <a:cs typeface="Roboto Bk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0782930" y="1848611"/>
            <a:ext cx="26543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45" dirty="0">
                <a:latin typeface="Roboto Bk"/>
                <a:cs typeface="Roboto Bk"/>
              </a:rPr>
              <a:t>14.8k</a:t>
            </a:r>
            <a:endParaRPr sz="8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80398" y="0"/>
            <a:ext cx="4611599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9037" y="3096259"/>
            <a:ext cx="3303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5" dirty="0">
                <a:solidFill>
                  <a:srgbClr val="000005"/>
                </a:solidFill>
                <a:latin typeface="Roboto Lt"/>
                <a:cs typeface="Roboto Lt"/>
              </a:rPr>
              <a:t>Trial</a:t>
            </a:r>
            <a:r>
              <a:rPr b="0" spc="-20" dirty="0">
                <a:solidFill>
                  <a:srgbClr val="000005"/>
                </a:solidFill>
                <a:latin typeface="Roboto Lt"/>
                <a:cs typeface="Roboto Lt"/>
              </a:rPr>
              <a:t> </a:t>
            </a:r>
            <a:r>
              <a:rPr b="0" spc="-5" dirty="0">
                <a:solidFill>
                  <a:srgbClr val="000005"/>
                </a:solidFill>
                <a:latin typeface="Roboto Lt"/>
                <a:cs typeface="Roboto Lt"/>
              </a:rPr>
              <a:t>Store</a:t>
            </a:r>
            <a:r>
              <a:rPr b="0" spc="-15" dirty="0">
                <a:solidFill>
                  <a:srgbClr val="000005"/>
                </a:solidFill>
                <a:latin typeface="Roboto Lt"/>
                <a:cs typeface="Roboto Lt"/>
              </a:rPr>
              <a:t> </a:t>
            </a:r>
            <a:r>
              <a:rPr b="0" spc="5" dirty="0">
                <a:solidFill>
                  <a:srgbClr val="000005"/>
                </a:solidFill>
                <a:latin typeface="Roboto Lt"/>
                <a:cs typeface="Roboto Lt"/>
              </a:rPr>
              <a:t>Performance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8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C</a:t>
            </a:r>
            <a:r>
              <a:rPr spc="-5" dirty="0"/>
              <a:t>lassi</a:t>
            </a:r>
            <a:r>
              <a:rPr spc="-10" dirty="0"/>
              <a:t>f</a:t>
            </a:r>
            <a:r>
              <a:rPr spc="-5" dirty="0"/>
              <a:t>i</a:t>
            </a:r>
            <a:r>
              <a:rPr dirty="0"/>
              <a:t>c</a:t>
            </a:r>
            <a:r>
              <a:rPr spc="-5" dirty="0"/>
              <a:t>a</a:t>
            </a:r>
            <a:r>
              <a:rPr dirty="0"/>
              <a:t>t</a:t>
            </a:r>
            <a:r>
              <a:rPr spc="-5" dirty="0"/>
              <a:t>ion</a:t>
            </a:r>
            <a:r>
              <a:rPr dirty="0"/>
              <a:t>:</a:t>
            </a:r>
            <a:r>
              <a:rPr spc="-10" dirty="0"/>
              <a:t> </a:t>
            </a:r>
            <a:r>
              <a:rPr spc="-5" dirty="0"/>
              <a:t>P</a:t>
            </a:r>
            <a:r>
              <a:rPr dirty="0"/>
              <a:t>r</a:t>
            </a:r>
            <a:r>
              <a:rPr spc="-5" dirty="0"/>
              <a:t>iva</a:t>
            </a:r>
            <a:r>
              <a:rPr dirty="0"/>
              <a:t>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956</Words>
  <Application>Microsoft Office PowerPoint</Application>
  <PresentationFormat>Widescreen</PresentationFormat>
  <Paragraphs>282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Calibri Light</vt:lpstr>
      <vt:lpstr>Cambria Math</vt:lpstr>
      <vt:lpstr>Roboto Bk</vt:lpstr>
      <vt:lpstr>Roboto Lt</vt:lpstr>
      <vt:lpstr>Times New Roman</vt:lpstr>
      <vt:lpstr>Office Theme</vt:lpstr>
      <vt:lpstr>PowerPoint Presentation</vt:lpstr>
      <vt:lpstr>Our 17 year history assures best practice in  privacy, security and the ethical use of data</vt:lpstr>
      <vt:lpstr>We are proudly  ISO27001 Certified</vt:lpstr>
      <vt:lpstr>Executive summary</vt:lpstr>
      <vt:lpstr>Category</vt:lpstr>
      <vt:lpstr>The number of Chips transitions has remained relatively consistent over the  last 52wks; a notable increase occurred in the week leading up to Christmas</vt:lpstr>
      <vt:lpstr>Affluence appears consistent across each individual life stage profile; Older  and Young Family shoppers purchase the highest avg units per transaction</vt:lpstr>
      <vt:lpstr>Mainstream Young Singles &amp; Couples make up the largest proportion of  Snacking Chips shoppers; Mainstream Retirees also have a significant share</vt:lpstr>
      <vt:lpstr>Trial Store Performance</vt:lpstr>
      <vt:lpstr>The control store is constructed to reflect performance of the trial store  rather than the average of other stores</vt:lpstr>
      <vt:lpstr>From Feb to May the trial store outperformed the control store highlighting  the success of the new store layout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account</cp:lastModifiedBy>
  <cp:revision>1</cp:revision>
  <dcterms:created xsi:type="dcterms:W3CDTF">2024-05-01T18:42:02Z</dcterms:created>
  <dcterms:modified xsi:type="dcterms:W3CDTF">2024-05-01T18:43:15Z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2020-04-30T00:00:00Z</vt:filetime>
  </property>
  <property fmtid="{D5CDD505-2E9C-101B-9397-08002B2CF9AE}" pid="3" name="LastSaved">
    <vt:filetime>2024-05-01T00:00:00Z</vt:filetime>
  </property>
</Properties>
</file>